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style5.xml" ContentType="application/vnd.ms-office.chartstyle+xml"/>
  <Override PartName="/ppt/charts/style6.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6" r:id="rId3"/>
    <p:sldId id="294" r:id="rId4"/>
    <p:sldId id="293" r:id="rId5"/>
    <p:sldId id="302" r:id="rId6"/>
    <p:sldId id="325" r:id="rId7"/>
    <p:sldId id="321" r:id="rId8"/>
    <p:sldId id="328" r:id="rId9"/>
    <p:sldId id="329" r:id="rId10"/>
    <p:sldId id="327" r:id="rId11"/>
    <p:sldId id="320" r:id="rId12"/>
    <p:sldId id="300" r:id="rId13"/>
    <p:sldId id="324" r:id="rId14"/>
    <p:sldId id="322" r:id="rId15"/>
    <p:sldId id="323" r:id="rId16"/>
    <p:sldId id="326"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jicek Jozef" initials="Z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87" autoAdjust="0"/>
    <p:restoredTop sz="87885" autoAdjust="0"/>
  </p:normalViewPr>
  <p:slideViewPr>
    <p:cSldViewPr snapToGrid="0" snapToObjects="1">
      <p:cViewPr varScale="1">
        <p:scale>
          <a:sx n="77" d="100"/>
          <a:sy n="77" d="100"/>
        </p:scale>
        <p:origin x="-1338" y="-84"/>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czel\Desktop\Andrej_administrat&#237;va\IOM_stav%20zapojenia%20prevadzok__GRAFY_11082017.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aczel\Desktop\Andrej_administrat&#237;va\IOM_stav%20zapojenia%20prevadzok_GRAFY_04092017.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aczel\Desktop\Andrej_administrat&#237;va\IOM_stav%20zapojenia%20prevadzok__GRAFY_11082017.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aczel\Desktop\Andrej_administrat&#237;va\IOM_stav%20zapojenia%20prevadzok_GRAFY_04092017.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aczel\Desktop\Andrej_administrat&#237;va\IOM_stav%20zapojenia%20prevadzok_GRAFY_19092017.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aczel\Desktop\Andrej_administrat&#237;va\IOM_stav%20zapojenia%20prevadzok_GRAFY_1909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k-S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GRAF: aktívne</a:t>
            </a:r>
            <a:r>
              <a:rPr lang="sk-SK" sz="1000" baseline="0">
                <a:solidFill>
                  <a:schemeClr val="tx1"/>
                </a:solidFill>
                <a:latin typeface="Tahoma" charset="0"/>
                <a:ea typeface="Tahoma" charset="0"/>
                <a:cs typeface="Tahoma" charset="0"/>
              </a:rPr>
              <a:t> - </a:t>
            </a:r>
            <a:r>
              <a:rPr lang="sk-SK" sz="1000">
                <a:solidFill>
                  <a:schemeClr val="tx1"/>
                </a:solidFill>
                <a:latin typeface="Tahoma" charset="0"/>
                <a:ea typeface="Tahoma" charset="0"/>
                <a:cs typeface="Tahoma" charset="0"/>
              </a:rPr>
              <a:t>neaktívne </a:t>
            </a:r>
          </a:p>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prevádzkarne IOM</a:t>
            </a:r>
          </a:p>
        </c:rich>
      </c:tx>
      <c:layout>
        <c:manualLayout>
          <c:xMode val="edge"/>
          <c:yMode val="edge"/>
          <c:x val="0.28273116620557587"/>
          <c:y val="4.1416334464468116E-2"/>
        </c:manualLayout>
      </c:layout>
      <c:spPr>
        <a:noFill/>
        <a:ln>
          <a:noFill/>
        </a:ln>
        <a:effectLst/>
      </c:spPr>
    </c:title>
    <c:view3D>
      <c:rotX val="30"/>
      <c:rotY val="162"/>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0154148362"/>
          <c:y val="0.24682968976704006"/>
          <c:w val="0.76337335550447538"/>
          <c:h val="0.55150891180443373"/>
        </c:manualLayout>
      </c:layout>
      <c:pie3DChart>
        <c:varyColors val="1"/>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charset="0"/>
              <a:ea typeface="Tahoma" charset="0"/>
              <a:cs typeface="Tahoma" charset="0"/>
            </a:defRPr>
          </a:pPr>
          <a:endParaRPr lang="sk-SK"/>
        </a:p>
      </c:txPr>
    </c:legend>
    <c:plotVisOnly val="1"/>
    <c:dispBlanksAs val="zero"/>
  </c:chart>
  <c:spPr>
    <a:noFill/>
    <a:ln>
      <a:noFill/>
    </a:ln>
    <a:effectLst/>
  </c:spPr>
  <c:txPr>
    <a:bodyPr/>
    <a:lstStyle/>
    <a:p>
      <a:pPr>
        <a:defRPr/>
      </a:pPr>
      <a:endParaRPr lang="sk-SK"/>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k-S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GRAF: aktívne</a:t>
            </a:r>
            <a:r>
              <a:rPr lang="sk-SK" sz="1000" baseline="0">
                <a:solidFill>
                  <a:schemeClr val="tx1"/>
                </a:solidFill>
                <a:latin typeface="Tahoma" charset="0"/>
                <a:ea typeface="Tahoma" charset="0"/>
                <a:cs typeface="Tahoma" charset="0"/>
              </a:rPr>
              <a:t> - </a:t>
            </a:r>
            <a:r>
              <a:rPr lang="sk-SK" sz="1000">
                <a:solidFill>
                  <a:schemeClr val="tx1"/>
                </a:solidFill>
                <a:latin typeface="Tahoma" charset="0"/>
                <a:ea typeface="Tahoma" charset="0"/>
                <a:cs typeface="Tahoma" charset="0"/>
              </a:rPr>
              <a:t>neaktívne </a:t>
            </a:r>
          </a:p>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prevádzkarne IOM</a:t>
            </a:r>
          </a:p>
        </c:rich>
      </c:tx>
      <c:layout>
        <c:manualLayout>
          <c:xMode val="edge"/>
          <c:yMode val="edge"/>
          <c:x val="0.28273116620557587"/>
          <c:y val="4.1416334464468116E-2"/>
        </c:manualLayout>
      </c:layout>
      <c:spPr>
        <a:noFill/>
        <a:ln>
          <a:noFill/>
        </a:ln>
        <a:effectLst/>
      </c:spPr>
    </c:title>
    <c:view3D>
      <c:rotX val="30"/>
      <c:rotY val="162"/>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0154148362"/>
          <c:y val="0.24682968976704006"/>
          <c:w val="0.76337335550447538"/>
          <c:h val="0.55150891180443373"/>
        </c:manualLayout>
      </c:layout>
      <c:pie3DChart>
        <c:varyColors val="1"/>
        <c:ser>
          <c:idx val="0"/>
          <c:order val="0"/>
          <c:dPt>
            <c:idx val="0"/>
            <c:spPr>
              <a:solidFill>
                <a:schemeClr val="accent6"/>
              </a:solidFill>
              <a:ln>
                <a:noFill/>
              </a:ln>
              <a:effectLst/>
              <a:sp3d/>
            </c:spPr>
            <c:extLst xmlns:c16r2="http://schemas.microsoft.com/office/drawing/2015/06/chart">
              <c:ext xmlns:c16="http://schemas.microsoft.com/office/drawing/2014/chart" uri="{C3380CC4-5D6E-409C-BE32-E72D297353CC}">
                <c16:uniqueId val="{00000001-8EF7-4921-9996-0F602A0502CE}"/>
              </c:ext>
            </c:extLst>
          </c:dPt>
          <c:dPt>
            <c:idx val="1"/>
            <c:spPr>
              <a:solidFill>
                <a:schemeClr val="accent4"/>
              </a:solidFill>
              <a:ln>
                <a:noFill/>
              </a:ln>
              <a:effectLst/>
              <a:sp3d/>
            </c:spPr>
            <c:extLst xmlns:c16r2="http://schemas.microsoft.com/office/drawing/2015/06/chart">
              <c:ext xmlns:c16="http://schemas.microsoft.com/office/drawing/2014/chart" uri="{C3380CC4-5D6E-409C-BE32-E72D297353CC}">
                <c16:uniqueId val="{00000003-8EF7-4921-9996-0F602A0502CE}"/>
              </c:ext>
            </c:extLst>
          </c:dPt>
          <c:dLbls>
            <c:dLbl>
              <c:idx val="0"/>
              <c:layout>
                <c:manualLayout>
                  <c:x val="-6.385692901215792E-2"/>
                  <c:y val="-3.5569279330279917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EF7-4921-9996-0F602A0502CE}"/>
                </c:ext>
              </c:extLst>
            </c:dLbl>
            <c:dLbl>
              <c:idx val="1"/>
              <c:layout>
                <c:manualLayout>
                  <c:x val="4.1486603284356112E-2"/>
                  <c:y val="4.1493775933609915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EF7-4921-9996-0F602A0502CE}"/>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2">
                        <a:lumMod val="75000"/>
                      </a:schemeClr>
                    </a:solidFill>
                    <a:latin typeface="Tahoma" charset="0"/>
                    <a:ea typeface="Tahoma" charset="0"/>
                    <a:cs typeface="Tahoma" charset="0"/>
                  </a:defRPr>
                </a:pPr>
                <a:endParaRPr lang="sk-SK"/>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('IOM_status zapojenia prevádzok'!$H$18,'IOM_status zapojenia prevádzok'!$I$18)</c:f>
              <c:strCache>
                <c:ptCount val="2"/>
                <c:pt idx="0">
                  <c:v>aktívne</c:v>
                </c:pt>
                <c:pt idx="1">
                  <c:v>neaktívne</c:v>
                </c:pt>
              </c:strCache>
            </c:strRef>
          </c:cat>
          <c:val>
            <c:numRef>
              <c:f>('IOM_status zapojenia prevádzok'!$H$27,'IOM_status zapojenia prevádzok'!$I$27)</c:f>
              <c:numCache>
                <c:formatCode>General</c:formatCode>
                <c:ptCount val="2"/>
                <c:pt idx="0">
                  <c:v>395</c:v>
                </c:pt>
                <c:pt idx="1">
                  <c:v>609</c:v>
                </c:pt>
              </c:numCache>
            </c:numRef>
          </c:val>
          <c:extLst xmlns:c16r2="http://schemas.microsoft.com/office/drawing/2015/06/chart">
            <c:ext xmlns:c16="http://schemas.microsoft.com/office/drawing/2014/chart" uri="{C3380CC4-5D6E-409C-BE32-E72D297353CC}">
              <c16:uniqueId val="{00000004-8EF7-4921-9996-0F602A0502CE}"/>
            </c:ext>
          </c:extLst>
        </c:ser>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charset="0"/>
              <a:ea typeface="Tahoma" charset="0"/>
              <a:cs typeface="Tahoma" charset="0"/>
            </a:defRPr>
          </a:pPr>
          <a:endParaRPr lang="sk-SK"/>
        </a:p>
      </c:txPr>
    </c:legend>
    <c:plotVisOnly val="1"/>
    <c:dispBlanksAs val="zero"/>
  </c:chart>
  <c:spPr>
    <a:noFill/>
    <a:ln>
      <a:noFill/>
    </a:ln>
    <a:effectLst/>
  </c:spPr>
  <c:txPr>
    <a:bodyPr/>
    <a:lstStyle/>
    <a:p>
      <a:pPr>
        <a:defRPr/>
      </a:pPr>
      <a:endParaRPr lang="sk-SK"/>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sk-S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GRAF: aktívne</a:t>
            </a:r>
            <a:r>
              <a:rPr lang="sk-SK" sz="1000" baseline="0">
                <a:solidFill>
                  <a:schemeClr val="tx1"/>
                </a:solidFill>
                <a:latin typeface="Tahoma" charset="0"/>
                <a:ea typeface="Tahoma" charset="0"/>
                <a:cs typeface="Tahoma" charset="0"/>
              </a:rPr>
              <a:t> - </a:t>
            </a:r>
            <a:r>
              <a:rPr lang="sk-SK" sz="1000">
                <a:solidFill>
                  <a:schemeClr val="tx1"/>
                </a:solidFill>
                <a:latin typeface="Tahoma" charset="0"/>
                <a:ea typeface="Tahoma" charset="0"/>
                <a:cs typeface="Tahoma" charset="0"/>
              </a:rPr>
              <a:t>neaktívne </a:t>
            </a:r>
          </a:p>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prevádzkarne IOM</a:t>
            </a:r>
          </a:p>
        </c:rich>
      </c:tx>
      <c:layout>
        <c:manualLayout>
          <c:xMode val="edge"/>
          <c:yMode val="edge"/>
          <c:x val="0.28273116620557587"/>
          <c:y val="4.1416334464468102E-2"/>
        </c:manualLayout>
      </c:layout>
      <c:spPr>
        <a:noFill/>
        <a:ln>
          <a:noFill/>
        </a:ln>
        <a:effectLst/>
      </c:spPr>
    </c:title>
    <c:view3D>
      <c:rotX val="30"/>
      <c:rotY val="162"/>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0154148362"/>
          <c:y val="0.24682968976704006"/>
          <c:w val="0.76337335550447538"/>
          <c:h val="0.55150891180443373"/>
        </c:manualLayout>
      </c:layout>
      <c:pie3DChart>
        <c:varyColors val="1"/>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charset="0"/>
              <a:ea typeface="Tahoma" charset="0"/>
              <a:cs typeface="Tahoma" charset="0"/>
            </a:defRPr>
          </a:pPr>
          <a:endParaRPr lang="sk-SK"/>
        </a:p>
      </c:txPr>
    </c:legend>
    <c:plotVisOnly val="1"/>
    <c:dispBlanksAs val="zero"/>
  </c:chart>
  <c:spPr>
    <a:noFill/>
    <a:ln>
      <a:noFill/>
    </a:ln>
    <a:effectLst/>
  </c:spPr>
  <c:txPr>
    <a:bodyPr/>
    <a:lstStyle/>
    <a:p>
      <a:pPr>
        <a:defRPr/>
      </a:pPr>
      <a:endParaRPr lang="sk-SK"/>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sk-S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GRAF: aktívne</a:t>
            </a:r>
            <a:r>
              <a:rPr lang="sk-SK" sz="1000" baseline="0">
                <a:solidFill>
                  <a:schemeClr val="tx1"/>
                </a:solidFill>
                <a:latin typeface="Tahoma" charset="0"/>
                <a:ea typeface="Tahoma" charset="0"/>
                <a:cs typeface="Tahoma" charset="0"/>
              </a:rPr>
              <a:t> - </a:t>
            </a:r>
            <a:r>
              <a:rPr lang="sk-SK" sz="1000">
                <a:solidFill>
                  <a:schemeClr val="tx1"/>
                </a:solidFill>
                <a:latin typeface="Tahoma" charset="0"/>
                <a:ea typeface="Tahoma" charset="0"/>
                <a:cs typeface="Tahoma" charset="0"/>
              </a:rPr>
              <a:t>neaktívne </a:t>
            </a:r>
          </a:p>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prevádzkarne IOM</a:t>
            </a:r>
          </a:p>
        </c:rich>
      </c:tx>
      <c:layout>
        <c:manualLayout>
          <c:xMode val="edge"/>
          <c:yMode val="edge"/>
          <c:x val="0.28273116620557587"/>
          <c:y val="4.1416334464468102E-2"/>
        </c:manualLayout>
      </c:layout>
      <c:spPr>
        <a:noFill/>
        <a:ln>
          <a:noFill/>
        </a:ln>
        <a:effectLst/>
      </c:spPr>
    </c:title>
    <c:view3D>
      <c:rotX val="30"/>
      <c:rotY val="162"/>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0154148362"/>
          <c:y val="0.24682968976704006"/>
          <c:w val="0.76337335550447538"/>
          <c:h val="0.55150891180443373"/>
        </c:manualLayout>
      </c:layout>
      <c:pie3DChart>
        <c:varyColors val="1"/>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charset="0"/>
              <a:ea typeface="Tahoma" charset="0"/>
              <a:cs typeface="Tahoma" charset="0"/>
            </a:defRPr>
          </a:pPr>
          <a:endParaRPr lang="sk-SK"/>
        </a:p>
      </c:txPr>
    </c:legend>
    <c:plotVisOnly val="1"/>
    <c:dispBlanksAs val="zero"/>
  </c:chart>
  <c:spPr>
    <a:noFill/>
    <a:ln>
      <a:noFill/>
    </a:ln>
    <a:effectLst/>
  </c:spPr>
  <c:txPr>
    <a:bodyPr/>
    <a:lstStyle/>
    <a:p>
      <a:pPr>
        <a:defRPr/>
      </a:pPr>
      <a:endParaRPr lang="sk-SK"/>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sk-S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GRAF: aktívne</a:t>
            </a:r>
            <a:r>
              <a:rPr lang="sk-SK" sz="1000" baseline="0">
                <a:solidFill>
                  <a:schemeClr val="tx1"/>
                </a:solidFill>
                <a:latin typeface="Tahoma" charset="0"/>
                <a:ea typeface="Tahoma" charset="0"/>
                <a:cs typeface="Tahoma" charset="0"/>
              </a:rPr>
              <a:t> - </a:t>
            </a:r>
            <a:r>
              <a:rPr lang="sk-SK" sz="1000">
                <a:solidFill>
                  <a:schemeClr val="tx1"/>
                </a:solidFill>
                <a:latin typeface="Tahoma" charset="0"/>
                <a:ea typeface="Tahoma" charset="0"/>
                <a:cs typeface="Tahoma" charset="0"/>
              </a:rPr>
              <a:t>neaktívne </a:t>
            </a:r>
          </a:p>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prevádzkarne IOM</a:t>
            </a:r>
          </a:p>
        </c:rich>
      </c:tx>
      <c:layout>
        <c:manualLayout>
          <c:xMode val="edge"/>
          <c:yMode val="edge"/>
          <c:x val="0.28273116620557587"/>
          <c:y val="4.1416334464468102E-2"/>
        </c:manualLayout>
      </c:layout>
      <c:spPr>
        <a:noFill/>
        <a:ln>
          <a:noFill/>
        </a:ln>
        <a:effectLst/>
      </c:spPr>
    </c:title>
    <c:view3D>
      <c:rotX val="30"/>
      <c:rotY val="162"/>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0154148362"/>
          <c:y val="0.24682968976704006"/>
          <c:w val="0.76337335550447538"/>
          <c:h val="0.55150891180443373"/>
        </c:manualLayout>
      </c:layout>
      <c:pie3DChart>
        <c:varyColors val="1"/>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charset="0"/>
              <a:ea typeface="Tahoma" charset="0"/>
              <a:cs typeface="Tahoma" charset="0"/>
            </a:defRPr>
          </a:pPr>
          <a:endParaRPr lang="sk-SK"/>
        </a:p>
      </c:txPr>
    </c:legend>
    <c:plotVisOnly val="1"/>
    <c:dispBlanksAs val="zero"/>
  </c:chart>
  <c:spPr>
    <a:noFill/>
    <a:ln>
      <a:noFill/>
    </a:ln>
    <a:effectLst/>
  </c:spPr>
  <c:txPr>
    <a:bodyPr/>
    <a:lstStyle/>
    <a:p>
      <a:pPr>
        <a:defRPr/>
      </a:pPr>
      <a:endParaRPr lang="sk-SK"/>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k-S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GRAF: aktívne</a:t>
            </a:r>
            <a:r>
              <a:rPr lang="sk-SK" sz="1000" baseline="0">
                <a:solidFill>
                  <a:schemeClr val="tx1"/>
                </a:solidFill>
                <a:latin typeface="Tahoma" charset="0"/>
                <a:ea typeface="Tahoma" charset="0"/>
                <a:cs typeface="Tahoma" charset="0"/>
              </a:rPr>
              <a:t> - </a:t>
            </a:r>
            <a:r>
              <a:rPr lang="sk-SK" sz="1000">
                <a:solidFill>
                  <a:schemeClr val="tx1"/>
                </a:solidFill>
                <a:latin typeface="Tahoma" charset="0"/>
                <a:ea typeface="Tahoma" charset="0"/>
                <a:cs typeface="Tahoma" charset="0"/>
              </a:rPr>
              <a:t>neaktívne </a:t>
            </a:r>
          </a:p>
          <a:p>
            <a:pPr>
              <a:defRPr sz="1600" b="1" i="0" u="none" strike="noStrike" kern="1200" baseline="0">
                <a:solidFill>
                  <a:schemeClr val="tx2"/>
                </a:solidFill>
                <a:latin typeface="+mn-lt"/>
                <a:ea typeface="+mn-ea"/>
                <a:cs typeface="+mn-cs"/>
              </a:defRPr>
            </a:pPr>
            <a:r>
              <a:rPr lang="sk-SK" sz="1000">
                <a:solidFill>
                  <a:schemeClr val="tx1"/>
                </a:solidFill>
                <a:latin typeface="Tahoma" charset="0"/>
                <a:ea typeface="Tahoma" charset="0"/>
                <a:cs typeface="Tahoma" charset="0"/>
              </a:rPr>
              <a:t>prevádzkarne IOM</a:t>
            </a:r>
          </a:p>
        </c:rich>
      </c:tx>
      <c:layout>
        <c:manualLayout>
          <c:xMode val="edge"/>
          <c:yMode val="edge"/>
          <c:x val="0.28273116620557587"/>
          <c:y val="4.1416334464468102E-2"/>
        </c:manualLayout>
      </c:layout>
      <c:spPr>
        <a:noFill/>
        <a:ln>
          <a:noFill/>
        </a:ln>
        <a:effectLst/>
      </c:spPr>
    </c:title>
    <c:view3D>
      <c:rotX val="30"/>
      <c:rotY val="162"/>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0154148362"/>
          <c:y val="0.24682968976704006"/>
          <c:w val="0.76337335550447538"/>
          <c:h val="0.55150891180443373"/>
        </c:manualLayout>
      </c:layout>
      <c:pie3DChart>
        <c:varyColors val="1"/>
        <c:ser>
          <c:idx val="0"/>
          <c:order val="0"/>
          <c:dPt>
            <c:idx val="0"/>
            <c:spPr>
              <a:solidFill>
                <a:schemeClr val="accent6"/>
              </a:solidFill>
              <a:ln>
                <a:noFill/>
              </a:ln>
              <a:effectLst/>
              <a:sp3d/>
            </c:spPr>
            <c:extLst xmlns:c16r2="http://schemas.microsoft.com/office/drawing/2015/06/chart">
              <c:ext xmlns:c16="http://schemas.microsoft.com/office/drawing/2014/chart" uri="{C3380CC4-5D6E-409C-BE32-E72D297353CC}">
                <c16:uniqueId val="{00000001-086A-405F-8D9A-C11AB4517FC0}"/>
              </c:ext>
            </c:extLst>
          </c:dPt>
          <c:dPt>
            <c:idx val="1"/>
            <c:spPr>
              <a:solidFill>
                <a:schemeClr val="accent4"/>
              </a:solidFill>
              <a:ln>
                <a:noFill/>
              </a:ln>
              <a:effectLst/>
              <a:sp3d/>
            </c:spPr>
            <c:extLst xmlns:c16r2="http://schemas.microsoft.com/office/drawing/2015/06/chart">
              <c:ext xmlns:c16="http://schemas.microsoft.com/office/drawing/2014/chart" uri="{C3380CC4-5D6E-409C-BE32-E72D297353CC}">
                <c16:uniqueId val="{00000003-086A-405F-8D9A-C11AB4517FC0}"/>
              </c:ext>
            </c:extLst>
          </c:dPt>
          <c:dLbls>
            <c:dLbl>
              <c:idx val="0"/>
              <c:layout>
                <c:manualLayout>
                  <c:x val="-6.3856929012157906E-2"/>
                  <c:y val="-3.556927933027991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86A-405F-8D9A-C11AB4517FC0}"/>
                </c:ext>
              </c:extLst>
            </c:dLbl>
            <c:dLbl>
              <c:idx val="1"/>
              <c:layout>
                <c:manualLayout>
                  <c:x val="4.1486603284356112E-2"/>
                  <c:y val="4.1493775933609901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86A-405F-8D9A-C11AB4517FC0}"/>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2">
                        <a:lumMod val="75000"/>
                      </a:schemeClr>
                    </a:solidFill>
                    <a:latin typeface="Tahoma" charset="0"/>
                    <a:ea typeface="Tahoma" charset="0"/>
                    <a:cs typeface="Tahoma" charset="0"/>
                  </a:defRPr>
                </a:pPr>
                <a:endParaRPr lang="sk-SK"/>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('IOM_status zapojenia prevádzok'!$H$18,'IOM_status zapojenia prevádzok'!$I$18)</c:f>
              <c:strCache>
                <c:ptCount val="2"/>
                <c:pt idx="0">
                  <c:v>aktívne</c:v>
                </c:pt>
                <c:pt idx="1">
                  <c:v>neaktívne</c:v>
                </c:pt>
              </c:strCache>
            </c:strRef>
          </c:cat>
          <c:val>
            <c:numRef>
              <c:f>('IOM_status zapojenia prevádzok'!$H$27,'IOM_status zapojenia prevádzok'!$I$27)</c:f>
              <c:numCache>
                <c:formatCode>General</c:formatCode>
                <c:ptCount val="2"/>
                <c:pt idx="0">
                  <c:v>509</c:v>
                </c:pt>
                <c:pt idx="1">
                  <c:v>495</c:v>
                </c:pt>
              </c:numCache>
            </c:numRef>
          </c:val>
          <c:extLst xmlns:c16r2="http://schemas.microsoft.com/office/drawing/2015/06/chart">
            <c:ext xmlns:c16="http://schemas.microsoft.com/office/drawing/2014/chart" uri="{C3380CC4-5D6E-409C-BE32-E72D297353CC}">
              <c16:uniqueId val="{00000004-086A-405F-8D9A-C11AB4517FC0}"/>
            </c:ext>
          </c:extLst>
        </c:ser>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charset="0"/>
              <a:ea typeface="Tahoma" charset="0"/>
              <a:cs typeface="Tahoma" charset="0"/>
            </a:defRPr>
          </a:pPr>
          <a:endParaRPr lang="sk-SK"/>
        </a:p>
      </c:txPr>
    </c:legend>
    <c:plotVisOnly val="1"/>
    <c:dispBlanksAs val="zero"/>
  </c:chart>
  <c:spPr>
    <a:noFill/>
    <a:ln>
      <a:noFill/>
    </a:ln>
    <a:effectLst/>
  </c:spPr>
  <c:txPr>
    <a:bodyPr/>
    <a:lstStyle/>
    <a:p>
      <a:pPr>
        <a:defRPr/>
      </a:pPr>
      <a:endParaRPr lang="sk-SK"/>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40FFB-F604-4F97-AB30-C96767416E48}" type="datetimeFigureOut">
              <a:rPr lang="sk-SK" smtClean="0"/>
              <a:pPr/>
              <a:t>28.9.2017</a:t>
            </a:fld>
            <a:endParaRPr lang="sk-SK"/>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D0E4-1BB6-47C7-9D8A-D327C0E50016}" type="slidenum">
              <a:rPr lang="sk-SK" smtClean="0"/>
              <a:pPr/>
              <a:t>‹#›</a:t>
            </a:fld>
            <a:endParaRPr lang="sk-SK"/>
          </a:p>
        </p:txBody>
      </p:sp>
    </p:spTree>
    <p:extLst>
      <p:ext uri="{BB962C8B-B14F-4D97-AF65-F5344CB8AC3E}">
        <p14:creationId xmlns="" xmlns:p14="http://schemas.microsoft.com/office/powerpoint/2010/main" val="125736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E5FDD0E4-1BB6-47C7-9D8A-D327C0E50016}" type="slidenum">
              <a:rPr lang="sk-SK" smtClean="0"/>
              <a:pPr/>
              <a:t>1</a:t>
            </a:fld>
            <a:endParaRPr lang="sk-SK"/>
          </a:p>
        </p:txBody>
      </p:sp>
    </p:spTree>
    <p:extLst>
      <p:ext uri="{BB962C8B-B14F-4D97-AF65-F5344CB8AC3E}">
        <p14:creationId xmlns="" xmlns:p14="http://schemas.microsoft.com/office/powerpoint/2010/main" val="257696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solidFill>
                <a:srgbClr val="FF0000"/>
              </a:solidFill>
            </a:endParaRPr>
          </a:p>
        </p:txBody>
      </p:sp>
      <p:sp>
        <p:nvSpPr>
          <p:cNvPr id="4" name="Slide Number Placeholder 3"/>
          <p:cNvSpPr>
            <a:spLocks noGrp="1"/>
          </p:cNvSpPr>
          <p:nvPr>
            <p:ph type="sldNum" sz="quarter" idx="10"/>
          </p:nvPr>
        </p:nvSpPr>
        <p:spPr/>
        <p:txBody>
          <a:bodyPr/>
          <a:lstStyle/>
          <a:p>
            <a:fld id="{E5FDD0E4-1BB6-47C7-9D8A-D327C0E50016}" type="slidenum">
              <a:rPr lang="sk-SK" smtClean="0"/>
              <a:pPr/>
              <a:t>2</a:t>
            </a:fld>
            <a:endParaRPr lang="sk-SK"/>
          </a:p>
        </p:txBody>
      </p:sp>
    </p:spTree>
    <p:extLst>
      <p:ext uri="{BB962C8B-B14F-4D97-AF65-F5344CB8AC3E}">
        <p14:creationId xmlns="" xmlns:p14="http://schemas.microsoft.com/office/powerpoint/2010/main" val="373493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E5FDD0E4-1BB6-47C7-9D8A-D327C0E50016}" type="slidenum">
              <a:rPr lang="sk-SK" smtClean="0"/>
              <a:pPr/>
              <a:t>3</a:t>
            </a:fld>
            <a:endParaRPr lang="sk-SK"/>
          </a:p>
        </p:txBody>
      </p:sp>
    </p:spTree>
    <p:extLst>
      <p:ext uri="{BB962C8B-B14F-4D97-AF65-F5344CB8AC3E}">
        <p14:creationId xmlns="" xmlns:p14="http://schemas.microsoft.com/office/powerpoint/2010/main" val="27011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solidFill>
                <a:srgbClr val="FF0000"/>
              </a:solidFill>
            </a:endParaRPr>
          </a:p>
        </p:txBody>
      </p:sp>
      <p:sp>
        <p:nvSpPr>
          <p:cNvPr id="4" name="Slide Number Placeholder 3"/>
          <p:cNvSpPr>
            <a:spLocks noGrp="1"/>
          </p:cNvSpPr>
          <p:nvPr>
            <p:ph type="sldNum" sz="quarter" idx="10"/>
          </p:nvPr>
        </p:nvSpPr>
        <p:spPr/>
        <p:txBody>
          <a:bodyPr/>
          <a:lstStyle/>
          <a:p>
            <a:fld id="{E5FDD0E4-1BB6-47C7-9D8A-D327C0E50016}" type="slidenum">
              <a:rPr lang="sk-SK" smtClean="0"/>
              <a:pPr/>
              <a:t>4</a:t>
            </a:fld>
            <a:endParaRPr lang="sk-SK"/>
          </a:p>
        </p:txBody>
      </p:sp>
    </p:spTree>
    <p:extLst>
      <p:ext uri="{BB962C8B-B14F-4D97-AF65-F5344CB8AC3E}">
        <p14:creationId xmlns="" xmlns:p14="http://schemas.microsoft.com/office/powerpoint/2010/main" val="103302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E5FDD0E4-1BB6-47C7-9D8A-D327C0E50016}" type="slidenum">
              <a:rPr lang="sk-SK" smtClean="0"/>
              <a:pPr/>
              <a:t>5</a:t>
            </a:fld>
            <a:endParaRPr lang="sk-SK"/>
          </a:p>
        </p:txBody>
      </p:sp>
    </p:spTree>
    <p:extLst>
      <p:ext uri="{BB962C8B-B14F-4D97-AF65-F5344CB8AC3E}">
        <p14:creationId xmlns="" xmlns:p14="http://schemas.microsoft.com/office/powerpoint/2010/main" val="52535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E5FDD0E4-1BB6-47C7-9D8A-D327C0E50016}" type="slidenum">
              <a:rPr lang="sk-SK" smtClean="0"/>
              <a:pPr/>
              <a:t>16</a:t>
            </a:fld>
            <a:endParaRPr lang="sk-SK"/>
          </a:p>
        </p:txBody>
      </p:sp>
    </p:spTree>
    <p:extLst>
      <p:ext uri="{BB962C8B-B14F-4D97-AF65-F5344CB8AC3E}">
        <p14:creationId xmlns="" xmlns:p14="http://schemas.microsoft.com/office/powerpoint/2010/main" val="235097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sk-SK" smtClean="0"/>
              <a:t>Upravte štýly predlohy textu</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a:p>
        </p:txBody>
      </p:sp>
      <p:sp>
        <p:nvSpPr>
          <p:cNvPr id="4" name="Date Placeholder 3"/>
          <p:cNvSpPr>
            <a:spLocks noGrp="1"/>
          </p:cNvSpPr>
          <p:nvPr>
            <p:ph type="dt" sz="half" idx="10"/>
          </p:nvPr>
        </p:nvSpPr>
        <p:spPr/>
        <p:txBody>
          <a:bodyPr/>
          <a:lstStyle/>
          <a:p>
            <a:fld id="{62F1A1C4-4FFE-9343-9562-C98695ADD735}"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00450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62F1A1C4-4FFE-9343-9562-C98695ADD735}"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38206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62F1A1C4-4FFE-9343-9562-C98695ADD735}"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09303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965"/>
            <a:ext cx="8229600" cy="747081"/>
          </a:xfrm>
        </p:spPr>
        <p:txBody>
          <a:bodyPr>
            <a:normAutofit/>
          </a:bodyPr>
          <a:lstStyle>
            <a:lvl1pPr>
              <a:defRPr sz="2400"/>
            </a:lvl1pPr>
          </a:lstStyle>
          <a:p>
            <a:r>
              <a:rPr lang="sk-SK" dirty="0" smtClean="0"/>
              <a:t>Upravte štýly predlohy textu</a:t>
            </a:r>
            <a:endParaRPr lang="en-US" dirty="0"/>
          </a:p>
        </p:txBody>
      </p:sp>
      <p:sp>
        <p:nvSpPr>
          <p:cNvPr id="3" name="Content Placeholder 2"/>
          <p:cNvSpPr>
            <a:spLocks noGrp="1"/>
          </p:cNvSpPr>
          <p:nvPr>
            <p:ph idx="1"/>
          </p:nvPr>
        </p:nvSpPr>
        <p:spPr>
          <a:xfrm>
            <a:off x="457200" y="2080846"/>
            <a:ext cx="8229600" cy="3045069"/>
          </a:xfrm>
        </p:spPr>
        <p:txBody>
          <a:bodyPr>
            <a:normAutofit/>
          </a:bodyPr>
          <a:lstStyle>
            <a:lvl1pPr>
              <a:defRPr sz="1600"/>
            </a:lvl1pPr>
            <a:lvl2pPr>
              <a:defRPr sz="1600"/>
            </a:lvl2pPr>
            <a:lvl3pPr>
              <a:defRPr sz="1600"/>
            </a:lvl3pPr>
            <a:lvl4pPr>
              <a:defRPr sz="1600"/>
            </a:lvl4pPr>
            <a:lvl5pPr>
              <a:defRPr sz="1600"/>
            </a:lvl5p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4" name="Date Placeholder 3"/>
          <p:cNvSpPr>
            <a:spLocks noGrp="1"/>
          </p:cNvSpPr>
          <p:nvPr>
            <p:ph type="dt" sz="half" idx="10"/>
          </p:nvPr>
        </p:nvSpPr>
        <p:spPr/>
        <p:txBody>
          <a:bodyPr/>
          <a:lstStyle/>
          <a:p>
            <a:fld id="{62F1A1C4-4FFE-9343-9562-C98695ADD735}"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879646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62F1A1C4-4FFE-9343-9562-C98695ADD735}"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133616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Date Placeholder 4"/>
          <p:cNvSpPr>
            <a:spLocks noGrp="1"/>
          </p:cNvSpPr>
          <p:nvPr>
            <p:ph type="dt" sz="half" idx="10"/>
          </p:nvPr>
        </p:nvSpPr>
        <p:spPr/>
        <p:txBody>
          <a:bodyPr/>
          <a:lstStyle/>
          <a:p>
            <a:fld id="{62F1A1C4-4FFE-9343-9562-C98695ADD735}"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341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Date Placeholder 6"/>
          <p:cNvSpPr>
            <a:spLocks noGrp="1"/>
          </p:cNvSpPr>
          <p:nvPr>
            <p:ph type="dt" sz="half" idx="10"/>
          </p:nvPr>
        </p:nvSpPr>
        <p:spPr/>
        <p:txBody>
          <a:bodyPr/>
          <a:lstStyle/>
          <a:p>
            <a:fld id="{62F1A1C4-4FFE-9343-9562-C98695ADD735}" type="datetimeFigureOut">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96921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Date Placeholder 2"/>
          <p:cNvSpPr>
            <a:spLocks noGrp="1"/>
          </p:cNvSpPr>
          <p:nvPr>
            <p:ph type="dt" sz="half" idx="10"/>
          </p:nvPr>
        </p:nvSpPr>
        <p:spPr/>
        <p:txBody>
          <a:bodyPr/>
          <a:lstStyle/>
          <a:p>
            <a:fld id="{62F1A1C4-4FFE-9343-9562-C98695ADD735}" type="datetimeFigureOut">
              <a:rPr lang="en-US" smtClean="0"/>
              <a:pPr/>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205148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1A1C4-4FFE-9343-9562-C98695ADD735}" type="datetimeFigureOut">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96148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2F1A1C4-4FFE-9343-9562-C98695ADD735}"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4503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2F1A1C4-4FFE-9343-9562-C98695ADD735}"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369475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sk-SK" smtClean="0"/>
              <a:t>Upravte štýly predlohy textu</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1C4-4FFE-9343-9562-C98695ADD735}" type="datetimeFigureOut">
              <a:rPr lang="en-US" smtClean="0"/>
              <a:pPr/>
              <a:t>9/28/2017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70AF622-DD2A-5E4D-AB33-D724C5C1D119}" type="slidenum">
              <a:rPr lang="en-US" smtClean="0"/>
              <a:pPr/>
              <a:t>‹#›</a:t>
            </a:fld>
            <a:endParaRPr lang="en-US"/>
          </a:p>
        </p:txBody>
      </p:sp>
    </p:spTree>
    <p:extLst>
      <p:ext uri="{BB962C8B-B14F-4D97-AF65-F5344CB8AC3E}">
        <p14:creationId xmlns="" xmlns:p14="http://schemas.microsoft.com/office/powerpoint/2010/main" val="135108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portal.ccvapp.upjs.sk/aktivita/e-i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revadzkarneiom@vicepremier.gov.s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hyperlink" Target="https://www.iomo.sk/sluzby-a-ceny/detail/6070" TargetMode="External"/><Relationship Id="rId2" Type="http://schemas.openxmlformats.org/officeDocument/2006/relationships/hyperlink" Target="https://www.iomo.sk/sluzby-a-ceny/detail/6072" TargetMode="External"/><Relationship Id="rId1" Type="http://schemas.openxmlformats.org/officeDocument/2006/relationships/slideLayout" Target="../slideLayouts/slideLayout2.xml"/><Relationship Id="rId5" Type="http://schemas.openxmlformats.org/officeDocument/2006/relationships/hyperlink" Target="https://www.iomo.sk/sluzby-a-ceny/detail/6069" TargetMode="External"/><Relationship Id="rId4" Type="http://schemas.openxmlformats.org/officeDocument/2006/relationships/hyperlink" Target="https://www.iomo.sk/sluzby-a-ceny/detail/60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82065" y="2232015"/>
            <a:ext cx="4907935" cy="907941"/>
          </a:xfrm>
          <a:prstGeom prst="rect">
            <a:avLst/>
          </a:prstGeom>
          <a:noFill/>
        </p:spPr>
        <p:txBody>
          <a:bodyPr wrap="square" rtlCol="0">
            <a:spAutoFit/>
          </a:bodyPr>
          <a:lstStyle/>
          <a:p>
            <a:pPr algn="ctr"/>
            <a:r>
              <a:rPr lang="sk-SK" altLang="sk-SK" sz="2800" b="1" dirty="0">
                <a:solidFill>
                  <a:srgbClr val="00B0F0"/>
                </a:solidFill>
                <a:latin typeface="Arial Narrow" pitchFamily="34" charset="0"/>
              </a:rPr>
              <a:t>Národný </a:t>
            </a:r>
            <a:r>
              <a:rPr lang="sk-SK" altLang="sk-SK" sz="2800" b="1" dirty="0" smtClean="0">
                <a:solidFill>
                  <a:srgbClr val="00B0F0"/>
                </a:solidFill>
                <a:latin typeface="Arial Narrow" pitchFamily="34" charset="0"/>
              </a:rPr>
              <a:t>projekt:</a:t>
            </a:r>
            <a:r>
              <a:rPr lang="en-US" altLang="sk-SK" sz="2800" b="1" dirty="0" smtClean="0">
                <a:solidFill>
                  <a:srgbClr val="00B0F0"/>
                </a:solidFill>
                <a:latin typeface="Arial Narrow" pitchFamily="34" charset="0"/>
              </a:rPr>
              <a:t> </a:t>
            </a:r>
            <a:r>
              <a:rPr lang="sk-SK" altLang="sk-SK" sz="2500" b="1" dirty="0" smtClean="0">
                <a:latin typeface="Arial" charset="0"/>
                <a:cs typeface="Arial" charset="0"/>
              </a:rPr>
              <a:t>Integrované obslužné miesta (IOM)</a:t>
            </a:r>
            <a:endParaRPr lang="sk-SK" altLang="sk-SK" sz="2500" b="1" dirty="0">
              <a:latin typeface="Arial" charset="0"/>
              <a:cs typeface="Arial" charset="0"/>
            </a:endParaRPr>
          </a:p>
        </p:txBody>
      </p:sp>
      <p:sp>
        <p:nvSpPr>
          <p:cNvPr id="3" name="BlokTextu 2"/>
          <p:cNvSpPr txBox="1"/>
          <p:nvPr/>
        </p:nvSpPr>
        <p:spPr>
          <a:xfrm>
            <a:off x="4362131" y="3135940"/>
            <a:ext cx="4147801" cy="584775"/>
          </a:xfrm>
          <a:prstGeom prst="rect">
            <a:avLst/>
          </a:prstGeom>
          <a:noFill/>
        </p:spPr>
        <p:txBody>
          <a:bodyPr wrap="square" rtlCol="0">
            <a:spAutoFit/>
          </a:bodyPr>
          <a:lstStyle/>
          <a:p>
            <a:pPr algn="ctr"/>
            <a:r>
              <a:rPr lang="sk-SK" sz="1600" dirty="0" smtClean="0"/>
              <a:t>Stav projektu, prevádzky systému a ďalšieho rozvoja</a:t>
            </a:r>
            <a:endParaRPr lang="sk-SK" sz="1600" dirty="0"/>
          </a:p>
        </p:txBody>
      </p:sp>
      <p:pic>
        <p:nvPicPr>
          <p:cNvPr id="4" name="Obrázok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spTree>
    <p:extLst>
      <p:ext uri="{BB962C8B-B14F-4D97-AF65-F5344CB8AC3E}">
        <p14:creationId xmlns="" xmlns:p14="http://schemas.microsoft.com/office/powerpoint/2010/main" val="2366925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ltLang="sk-SK" b="1" dirty="0" smtClean="0">
                <a:solidFill>
                  <a:srgbClr val="00B0F0"/>
                </a:solidFill>
                <a:latin typeface="Arial Narrow" pitchFamily="34" charset="0"/>
                <a:ea typeface="MS PGothic" pitchFamily="34" charset="-128"/>
              </a:rPr>
              <a:t>Helpdesk IOM</a:t>
            </a:r>
            <a:endParaRPr lang="sk-SK" dirty="0"/>
          </a:p>
        </p:txBody>
      </p:sp>
      <p:sp>
        <p:nvSpPr>
          <p:cNvPr id="3" name="Zástupný objekt pre obsah 2"/>
          <p:cNvSpPr>
            <a:spLocks noGrp="1"/>
          </p:cNvSpPr>
          <p:nvPr>
            <p:ph idx="1"/>
          </p:nvPr>
        </p:nvSpPr>
        <p:spPr/>
        <p:txBody>
          <a:bodyPr/>
          <a:lstStyle/>
          <a:p>
            <a:r>
              <a:rPr lang="sk-SK" dirty="0" smtClean="0"/>
              <a:t>Helpdesk IOM – </a:t>
            </a:r>
            <a:r>
              <a:rPr lang="sk-SK" dirty="0"/>
              <a:t>asistenčná služba pre riešenie problémov </a:t>
            </a:r>
            <a:r>
              <a:rPr lang="sk-SK" dirty="0" smtClean="0"/>
              <a:t>IOM</a:t>
            </a:r>
            <a:endParaRPr lang="sk-SK" dirty="0"/>
          </a:p>
          <a:p>
            <a:endParaRPr lang="sk-SK" dirty="0" smtClean="0"/>
          </a:p>
          <a:p>
            <a:r>
              <a:rPr lang="sk-SK" dirty="0" smtClean="0"/>
              <a:t>Telefonický </a:t>
            </a:r>
            <a:r>
              <a:rPr lang="sk-SK" dirty="0"/>
              <a:t>kontakt je </a:t>
            </a:r>
            <a:r>
              <a:rPr lang="sk-SK" b="1" dirty="0"/>
              <a:t>0850/123344 resp. 02 / 57880056</a:t>
            </a:r>
            <a:r>
              <a:rPr lang="sk-SK" dirty="0"/>
              <a:t>, prípadne e-mailová adresa</a:t>
            </a:r>
          </a:p>
          <a:p>
            <a:pPr marL="0" indent="0">
              <a:buNone/>
            </a:pPr>
            <a:r>
              <a:rPr lang="sk-SK" b="1" dirty="0" smtClean="0"/>
              <a:t>cpu@datacentrum.sk</a:t>
            </a:r>
          </a:p>
          <a:p>
            <a:endParaRPr lang="sk-SK" dirty="0" smtClean="0"/>
          </a:p>
          <a:p>
            <a:r>
              <a:rPr lang="sk-SK" dirty="0" smtClean="0"/>
              <a:t>Na </a:t>
            </a:r>
            <a:r>
              <a:rPr lang="sk-SK" dirty="0"/>
              <a:t>túto službu sa </a:t>
            </a:r>
            <a:r>
              <a:rPr lang="sk-SK" dirty="0" smtClean="0"/>
              <a:t>môžu pracovníci obrátiť </a:t>
            </a:r>
            <a:r>
              <a:rPr lang="sk-SK" dirty="0"/>
              <a:t>v prípade problémov so systémom </a:t>
            </a:r>
            <a:r>
              <a:rPr lang="sk-SK" dirty="0" smtClean="0"/>
              <a:t>IOM resp. žiadosťou o metodické usmernenia a pomoc pri práci s IOM</a:t>
            </a:r>
            <a:endParaRPr lang="sk-SK" dirty="0"/>
          </a:p>
        </p:txBody>
      </p:sp>
    </p:spTree>
    <p:extLst>
      <p:ext uri="{BB962C8B-B14F-4D97-AF65-F5344CB8AC3E}">
        <p14:creationId xmlns="" xmlns:p14="http://schemas.microsoft.com/office/powerpoint/2010/main" val="403044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00B0F0"/>
                </a:solidFill>
                <a:latin typeface="Arial Narrow" pitchFamily="34" charset="0"/>
              </a:rPr>
              <a:t>Budúcnosť IOMO</a:t>
            </a:r>
          </a:p>
        </p:txBody>
      </p:sp>
      <p:sp>
        <p:nvSpPr>
          <p:cNvPr id="3" name="Zástupný objekt pre obsah 2"/>
          <p:cNvSpPr>
            <a:spLocks noGrp="1"/>
          </p:cNvSpPr>
          <p:nvPr>
            <p:ph idx="1"/>
          </p:nvPr>
        </p:nvSpPr>
        <p:spPr/>
        <p:txBody>
          <a:bodyPr>
            <a:normAutofit lnSpcReduction="10000"/>
          </a:bodyPr>
          <a:lstStyle/>
          <a:p>
            <a:r>
              <a:rPr lang="sk-SK" dirty="0" smtClean="0"/>
              <a:t>Zaručená konverzia a Evidencia záznamov zaručenej konverzie</a:t>
            </a:r>
          </a:p>
          <a:p>
            <a:endParaRPr lang="sk-SK" dirty="0" smtClean="0"/>
          </a:p>
          <a:p>
            <a:r>
              <a:rPr lang="sk-SK" dirty="0" smtClean="0"/>
              <a:t>Nové služby na IOMO – prebieha komunikácia s Ministerstvom vnútra SR, Ministerstvom spravodlivosti SR o možnosti poskytovania nových služieb občanom na IOMO</a:t>
            </a:r>
          </a:p>
          <a:p>
            <a:endParaRPr lang="sk-SK" dirty="0"/>
          </a:p>
          <a:p>
            <a:r>
              <a:rPr lang="sk-SK" dirty="0" smtClean="0"/>
              <a:t>Rozvoj a vylepšenie informačného systému IOMO:</a:t>
            </a:r>
          </a:p>
          <a:p>
            <a:pPr marL="0" indent="0">
              <a:buNone/>
            </a:pPr>
            <a:r>
              <a:rPr lang="sk-SK" dirty="0" smtClean="0"/>
              <a:t>	 - notifikácie</a:t>
            </a:r>
          </a:p>
          <a:p>
            <a:pPr marL="0" indent="0">
              <a:buNone/>
            </a:pPr>
            <a:r>
              <a:rPr lang="sk-SK" dirty="0" smtClean="0"/>
              <a:t>	 - reklamačný proces</a:t>
            </a:r>
          </a:p>
          <a:p>
            <a:pPr marL="0" indent="0">
              <a:buNone/>
            </a:pPr>
            <a:r>
              <a:rPr lang="sk-SK" dirty="0"/>
              <a:t> </a:t>
            </a:r>
            <a:r>
              <a:rPr lang="sk-SK" dirty="0" smtClean="0"/>
              <a:t>	 - optimalizácia procesov „user </a:t>
            </a:r>
            <a:r>
              <a:rPr lang="sk-SK" dirty="0" err="1" smtClean="0"/>
              <a:t>friendly</a:t>
            </a:r>
            <a:r>
              <a:rPr lang="sk-SK" dirty="0" smtClean="0"/>
              <a:t>“</a:t>
            </a:r>
          </a:p>
          <a:p>
            <a:pPr marL="0" indent="0">
              <a:buNone/>
            </a:pPr>
            <a:r>
              <a:rPr lang="sk-SK" dirty="0" smtClean="0"/>
              <a:t> 	 - zlepšenie stability a zrýchlenie systému</a:t>
            </a:r>
            <a:endParaRPr lang="sk-SK" dirty="0"/>
          </a:p>
        </p:txBody>
      </p:sp>
    </p:spTree>
    <p:extLst>
      <p:ext uri="{BB962C8B-B14F-4D97-AF65-F5344CB8AC3E}">
        <p14:creationId xmlns="" xmlns:p14="http://schemas.microsoft.com/office/powerpoint/2010/main" val="311433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p:cNvSpPr>
            <a:spLocks noGrp="1"/>
          </p:cNvSpPr>
          <p:nvPr>
            <p:ph idx="1"/>
          </p:nvPr>
        </p:nvSpPr>
        <p:spPr>
          <a:xfrm>
            <a:off x="1267487" y="2617666"/>
            <a:ext cx="5051832" cy="936625"/>
          </a:xfrm>
        </p:spPr>
        <p:txBody>
          <a:bodyPr>
            <a:normAutofit/>
          </a:bodyPr>
          <a:lstStyle/>
          <a:p>
            <a:pPr marL="0" indent="0" eaLnBrk="1" hangingPunct="1">
              <a:buFont typeface="Arial" charset="0"/>
              <a:buNone/>
            </a:pPr>
            <a:r>
              <a:rPr lang="sk-SK" altLang="sk-SK" sz="2400" b="1" dirty="0" smtClean="0">
                <a:solidFill>
                  <a:srgbClr val="00B0F0"/>
                </a:solidFill>
                <a:latin typeface="Arial Narrow" pitchFamily="34" charset="0"/>
              </a:rPr>
              <a:t>Ďakujeme za pozornosť</a:t>
            </a:r>
          </a:p>
        </p:txBody>
      </p:sp>
      <p:pic>
        <p:nvPicPr>
          <p:cNvPr id="3" name="Obrázok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spTree>
    <p:extLst>
      <p:ext uri="{BB962C8B-B14F-4D97-AF65-F5344CB8AC3E}">
        <p14:creationId xmlns="" xmlns:p14="http://schemas.microsoft.com/office/powerpoint/2010/main" val="291582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p:cNvSpPr>
            <a:spLocks noGrp="1"/>
          </p:cNvSpPr>
          <p:nvPr>
            <p:ph idx="1"/>
          </p:nvPr>
        </p:nvSpPr>
        <p:spPr>
          <a:xfrm>
            <a:off x="1267487" y="2617666"/>
            <a:ext cx="5051832" cy="936625"/>
          </a:xfrm>
        </p:spPr>
        <p:txBody>
          <a:bodyPr>
            <a:normAutofit/>
          </a:bodyPr>
          <a:lstStyle/>
          <a:p>
            <a:pPr marL="0" indent="0" eaLnBrk="1" hangingPunct="1">
              <a:buFont typeface="Arial" charset="0"/>
              <a:buNone/>
            </a:pPr>
            <a:r>
              <a:rPr lang="sk-SK" altLang="sk-SK" sz="2400" b="1" dirty="0" err="1" smtClean="0">
                <a:solidFill>
                  <a:srgbClr val="00B0F0"/>
                </a:solidFill>
                <a:latin typeface="Arial Narrow" pitchFamily="34" charset="0"/>
              </a:rPr>
              <a:t>Backslides</a:t>
            </a:r>
            <a:endParaRPr lang="sk-SK" altLang="sk-SK" sz="2400" b="1" dirty="0" smtClean="0">
              <a:solidFill>
                <a:srgbClr val="00B0F0"/>
              </a:solidFill>
              <a:latin typeface="Arial Narrow" pitchFamily="34" charset="0"/>
            </a:endParaRPr>
          </a:p>
        </p:txBody>
      </p:sp>
      <p:pic>
        <p:nvPicPr>
          <p:cNvPr id="3" name="Obrázok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spTree>
    <p:extLst>
      <p:ext uri="{BB962C8B-B14F-4D97-AF65-F5344CB8AC3E}">
        <p14:creationId xmlns="" xmlns:p14="http://schemas.microsoft.com/office/powerpoint/2010/main" val="412512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err="1">
                <a:solidFill>
                  <a:srgbClr val="00B0F0"/>
                </a:solidFill>
                <a:latin typeface="Arial Narrow" pitchFamily="34" charset="0"/>
                <a:ea typeface="+mn-ea"/>
                <a:cs typeface="+mn-cs"/>
              </a:rPr>
              <a:t>Link</a:t>
            </a:r>
            <a:r>
              <a:rPr lang="sk-SK" b="1" dirty="0">
                <a:solidFill>
                  <a:srgbClr val="00B0F0"/>
                </a:solidFill>
                <a:latin typeface="Arial Narrow" pitchFamily="34" charset="0"/>
                <a:ea typeface="+mn-ea"/>
                <a:cs typeface="+mn-cs"/>
              </a:rPr>
              <a:t> na školiace prostredie</a:t>
            </a:r>
          </a:p>
        </p:txBody>
      </p:sp>
      <p:sp>
        <p:nvSpPr>
          <p:cNvPr id="3" name="Zástupný objekt pre obsah 2"/>
          <p:cNvSpPr>
            <a:spLocks noGrp="1"/>
          </p:cNvSpPr>
          <p:nvPr>
            <p:ph idx="1"/>
          </p:nvPr>
        </p:nvSpPr>
        <p:spPr/>
        <p:txBody>
          <a:bodyPr/>
          <a:lstStyle/>
          <a:p>
            <a:r>
              <a:rPr lang="sk-SK" dirty="0"/>
              <a:t>Zároveň Vám uvádzame LINK na elektronické školenia k IOM, ktoré si každý pracovník IOM môže opätovne absolvovať vo vlastnom záujem pred samotným začatím poskytovania služieb IOM na Vašom úrade. LINK na elektronické školenia: </a:t>
            </a:r>
            <a:r>
              <a:rPr lang="sk-SK" u="sng" dirty="0">
                <a:hlinkClick r:id="rId2"/>
              </a:rPr>
              <a:t>http://portal.ccvapp.upjs.sk/aktivita/e-iom</a:t>
            </a:r>
            <a:endParaRPr lang="sk-SK" dirty="0"/>
          </a:p>
          <a:p>
            <a:endParaRPr lang="sk-SK" dirty="0"/>
          </a:p>
        </p:txBody>
      </p:sp>
    </p:spTree>
    <p:extLst>
      <p:ext uri="{BB962C8B-B14F-4D97-AF65-F5344CB8AC3E}">
        <p14:creationId xmlns="" xmlns:p14="http://schemas.microsoft.com/office/powerpoint/2010/main" val="49259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00B0F0"/>
                </a:solidFill>
                <a:latin typeface="Arial Narrow" pitchFamily="34" charset="0"/>
                <a:ea typeface="+mn-ea"/>
                <a:cs typeface="+mn-cs"/>
              </a:rPr>
              <a:t>E-mailová výzva</a:t>
            </a:r>
          </a:p>
        </p:txBody>
      </p:sp>
      <p:sp>
        <p:nvSpPr>
          <p:cNvPr id="3" name="Zástupný objekt pre obsah 2"/>
          <p:cNvSpPr>
            <a:spLocks noGrp="1"/>
          </p:cNvSpPr>
          <p:nvPr>
            <p:ph idx="1"/>
          </p:nvPr>
        </p:nvSpPr>
        <p:spPr>
          <a:xfrm>
            <a:off x="457200" y="1776046"/>
            <a:ext cx="8229600" cy="3045069"/>
          </a:xfrm>
        </p:spPr>
        <p:txBody>
          <a:bodyPr>
            <a:normAutofit fontScale="62500" lnSpcReduction="20000"/>
          </a:bodyPr>
          <a:lstStyle/>
          <a:p>
            <a:pPr marL="0" indent="0">
              <a:buNone/>
            </a:pPr>
            <a:r>
              <a:rPr lang="sk-SK" dirty="0"/>
              <a:t>Vážená pani / Vážený pán,</a:t>
            </a:r>
          </a:p>
          <a:p>
            <a:pPr marL="0" indent="0">
              <a:buNone/>
            </a:pPr>
            <a:r>
              <a:rPr lang="sk-SK" dirty="0"/>
              <a:t> </a:t>
            </a:r>
          </a:p>
          <a:p>
            <a:pPr marL="0" indent="0">
              <a:buNone/>
            </a:pPr>
            <a:r>
              <a:rPr lang="sk-SK" dirty="0" smtClean="0"/>
              <a:t>	dovoľujeme </a:t>
            </a:r>
            <a:r>
              <a:rPr lang="sk-SK" dirty="0"/>
              <a:t>si Vám zaslať informáciu, že v blízkej dobe je plánované spustenie poskytovania nových služieb IOM pre občanov. V prílohe Vám zasielame postup, ktorý je potrebné dodržať pre korektné začatie poskytovania služieb IOM verejnosti. Postupujte prosím podľa tohto postupu. Po jeho korektnom zrealizovaní nám prosím zašlite potvrdzujúcu informáciu obratom na tento e-mail.</a:t>
            </a:r>
          </a:p>
          <a:p>
            <a:pPr marL="0" indent="0">
              <a:buNone/>
            </a:pPr>
            <a:r>
              <a:rPr lang="sk-SK" dirty="0"/>
              <a:t> </a:t>
            </a:r>
          </a:p>
          <a:p>
            <a:pPr marL="0" indent="0">
              <a:buNone/>
            </a:pPr>
            <a:r>
              <a:rPr lang="sk-SK" dirty="0" smtClean="0"/>
              <a:t>	Nakoľko </a:t>
            </a:r>
            <a:r>
              <a:rPr lang="sk-SK" dirty="0"/>
              <a:t>je v rámci tohto postupu potrebné zrealizovať aktualizácie na Vašom matričnom PC pod administrátorským kontom, administrátorské heslo Vám bude zaslané v ďalšom e-maily na túto e-mailovú adresu. E-mail bude mať označenie </a:t>
            </a:r>
            <a:r>
              <a:rPr lang="sk-SK" b="1" dirty="0"/>
              <a:t>IOM - aktualizácia systému / prihlásenie / školenie (2/2)</a:t>
            </a:r>
            <a:r>
              <a:rPr lang="sk-SK" dirty="0"/>
              <a:t>. Aktualizácie by mal zrealizovať Váš obecný/mestský informatik resp. osoba, ktorá sa stará o PC na Vašom úrade.</a:t>
            </a:r>
          </a:p>
          <a:p>
            <a:pPr marL="0" indent="0">
              <a:buNone/>
            </a:pPr>
            <a:r>
              <a:rPr lang="sk-SK" dirty="0"/>
              <a:t> </a:t>
            </a:r>
          </a:p>
          <a:p>
            <a:pPr marL="0" indent="0">
              <a:buNone/>
            </a:pPr>
            <a:r>
              <a:rPr lang="sk-SK" dirty="0" smtClean="0"/>
              <a:t>	V</a:t>
            </a:r>
            <a:r>
              <a:rPr lang="sk-SK" dirty="0"/>
              <a:t> prípade akýchkoľvek komplikácií kontaktujte prosím Helpdesk IOM, na kontaktoch uvedených v priložených metodických pokynoch v časti 8 - Helpdesk IOM – Datacentrum.</a:t>
            </a:r>
          </a:p>
          <a:p>
            <a:pPr marL="0" indent="0">
              <a:buNone/>
            </a:pPr>
            <a:r>
              <a:rPr lang="sk-SK" dirty="0"/>
              <a:t> </a:t>
            </a:r>
          </a:p>
          <a:p>
            <a:pPr marL="0" indent="0">
              <a:buNone/>
            </a:pPr>
            <a:r>
              <a:rPr lang="sk-SK" b="1" dirty="0" smtClean="0"/>
              <a:t>UPOZORNENIE</a:t>
            </a:r>
            <a:r>
              <a:rPr lang="sk-SK" b="1" dirty="0"/>
              <a:t>: </a:t>
            </a:r>
            <a:r>
              <a:rPr lang="sk-SK" i="1" dirty="0"/>
              <a:t>Prosíme Vás o </a:t>
            </a:r>
            <a:r>
              <a:rPr lang="sk-SK" i="1" dirty="0" err="1"/>
              <a:t>nepreposielanie</a:t>
            </a:r>
            <a:r>
              <a:rPr lang="sk-SK" i="1" dirty="0"/>
              <a:t> tohto e-mailu na iné úrady. Každá obec/mesto, ktoré má začať s poskytovaním nových služieb IOM, bude o tejto skutočnosti adresne informovaná z našej strany týmto e-mailom. Spúšťanie používania nových služieb v systéme IOM sa realizuje postupným, etapovitým zapájaním jednotlivých úradov.</a:t>
            </a:r>
            <a:endParaRPr lang="sk-SK" dirty="0"/>
          </a:p>
          <a:p>
            <a:pPr marL="0" indent="0">
              <a:buNone/>
            </a:pPr>
            <a:r>
              <a:rPr lang="sk-SK" dirty="0"/>
              <a:t> </a:t>
            </a:r>
          </a:p>
          <a:p>
            <a:pPr marL="0" indent="0">
              <a:buNone/>
            </a:pPr>
            <a:r>
              <a:rPr lang="sk-SK" dirty="0"/>
              <a:t>S pozdravom</a:t>
            </a:r>
          </a:p>
          <a:p>
            <a:pPr marL="0" indent="0">
              <a:buNone/>
            </a:pPr>
            <a:r>
              <a:rPr lang="sk-SK" dirty="0"/>
              <a:t> </a:t>
            </a:r>
          </a:p>
          <a:p>
            <a:pPr marL="0" indent="0">
              <a:buNone/>
            </a:pPr>
            <a:r>
              <a:rPr lang="sk-SK" dirty="0"/>
              <a:t>Prevádzkový tím IOM</a:t>
            </a:r>
          </a:p>
          <a:p>
            <a:endParaRPr lang="sk-SK" dirty="0"/>
          </a:p>
        </p:txBody>
      </p:sp>
    </p:spTree>
    <p:extLst>
      <p:ext uri="{BB962C8B-B14F-4D97-AF65-F5344CB8AC3E}">
        <p14:creationId xmlns="" xmlns:p14="http://schemas.microsoft.com/office/powerpoint/2010/main" val="1770900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00B0F0"/>
                </a:solidFill>
                <a:latin typeface="Arial Narrow" pitchFamily="34" charset="0"/>
                <a:ea typeface="+mn-ea"/>
                <a:cs typeface="+mn-cs"/>
              </a:rPr>
              <a:t>Oznámenie o povinnosti poskytovania služieb </a:t>
            </a:r>
            <a:r>
              <a:rPr lang="sk-SK" b="1" dirty="0" smtClean="0">
                <a:solidFill>
                  <a:srgbClr val="00B0F0"/>
                </a:solidFill>
                <a:latin typeface="Arial Narrow" pitchFamily="34" charset="0"/>
                <a:ea typeface="+mn-ea"/>
                <a:cs typeface="+mn-cs"/>
              </a:rPr>
              <a:t>IOMO - list</a:t>
            </a:r>
            <a:endParaRPr lang="sk-SK" b="1" dirty="0">
              <a:solidFill>
                <a:srgbClr val="00B0F0"/>
              </a:solidFill>
              <a:latin typeface="Arial Narrow" pitchFamily="34" charset="0"/>
              <a:ea typeface="+mn-ea"/>
              <a:cs typeface="+mn-cs"/>
            </a:endParaRPr>
          </a:p>
        </p:txBody>
      </p:sp>
      <p:sp>
        <p:nvSpPr>
          <p:cNvPr id="3" name="Zástupný objekt pre obsah 2"/>
          <p:cNvSpPr>
            <a:spLocks noGrp="1"/>
          </p:cNvSpPr>
          <p:nvPr>
            <p:ph idx="1"/>
          </p:nvPr>
        </p:nvSpPr>
        <p:spPr>
          <a:xfrm>
            <a:off x="457199" y="1702192"/>
            <a:ext cx="8475785" cy="3423724"/>
          </a:xfrm>
        </p:spPr>
        <p:txBody>
          <a:bodyPr>
            <a:normAutofit fontScale="70000" lnSpcReduction="20000"/>
          </a:bodyPr>
          <a:lstStyle/>
          <a:p>
            <a:pPr marL="0" indent="0">
              <a:buNone/>
            </a:pPr>
            <a:r>
              <a:rPr lang="sk-SK" dirty="0"/>
              <a:t>Vážená pani starostka/primátorka / Vážený pán starosta/primátor, </a:t>
            </a:r>
          </a:p>
          <a:p>
            <a:pPr marL="0" indent="0">
              <a:buNone/>
            </a:pPr>
            <a:r>
              <a:rPr lang="sk-SK" dirty="0"/>
              <a:t> </a:t>
            </a:r>
          </a:p>
          <a:p>
            <a:pPr marL="0" indent="0">
              <a:buNone/>
            </a:pPr>
            <a:r>
              <a:rPr lang="sk-SK" dirty="0" smtClean="0"/>
              <a:t>	Úrad </a:t>
            </a:r>
            <a:r>
              <a:rPr lang="sk-SK" dirty="0"/>
              <a:t>podpredsedu vlády SR pre investície a informatizáciu je zodpovedný za prevádzkovanie systému IOMO. Tento systém je v súčasnosti nainštalovaný a pripravený na používanie aj v rámci Vašej obce/mesta. Aktuálne je umožnené, aby každá obec/mesto, ktorej sa problematika IOMO týka, pracovala v tomto systéme a poskytovala služby IOMO občanom.</a:t>
            </a:r>
          </a:p>
          <a:p>
            <a:pPr marL="0" indent="0">
              <a:buNone/>
            </a:pPr>
            <a:r>
              <a:rPr lang="sk-SK" dirty="0"/>
              <a:t>	</a:t>
            </a:r>
          </a:p>
          <a:p>
            <a:pPr marL="0" indent="0">
              <a:buNone/>
            </a:pPr>
            <a:r>
              <a:rPr lang="sk-SK" dirty="0" smtClean="0"/>
              <a:t>	Pokiaľ </a:t>
            </a:r>
            <a:r>
              <a:rPr lang="sk-SK" dirty="0"/>
              <a:t>Vaša obec/mesto napriek dostupnosti systému nebude poskytovať služby IOMO, nebude napĺňať dikciu ustanovenia § 7 ods. 2 písm. a) zákona č. 305/2013 Z. z. o elektronickej podobe výkonu pôsobnosti orgánov verejnej moci a o zmene a doplnení niektorých zákonov (zákon o e-</a:t>
            </a:r>
            <a:r>
              <a:rPr lang="sk-SK" dirty="0" err="1"/>
              <a:t>Governmente</a:t>
            </a:r>
            <a:r>
              <a:rPr lang="sk-SK" dirty="0"/>
              <a:t>) v znení neskorších predpisov.</a:t>
            </a:r>
          </a:p>
          <a:p>
            <a:pPr marL="0" indent="0">
              <a:buNone/>
            </a:pPr>
            <a:r>
              <a:rPr lang="sk-SK" i="1" dirty="0"/>
              <a:t> </a:t>
            </a:r>
            <a:endParaRPr lang="sk-SK" dirty="0"/>
          </a:p>
          <a:p>
            <a:pPr marL="0" indent="0">
              <a:buNone/>
            </a:pPr>
            <a:r>
              <a:rPr lang="sk-SK" dirty="0" smtClean="0"/>
              <a:t>	Z</a:t>
            </a:r>
            <a:r>
              <a:rPr lang="sk-SK" dirty="0"/>
              <a:t> vyššie uvedeného dôvodu  je nevyhnutné prispôsobenie pracoviska v rámci možností Vášho úradu a následne začatie poskytovania služieb IOMO občanom. </a:t>
            </a:r>
          </a:p>
          <a:p>
            <a:pPr marL="0" indent="0">
              <a:buNone/>
            </a:pPr>
            <a:r>
              <a:rPr lang="sk-SK" dirty="0"/>
              <a:t> </a:t>
            </a:r>
          </a:p>
          <a:p>
            <a:pPr marL="0" indent="0">
              <a:buNone/>
            </a:pPr>
            <a:r>
              <a:rPr lang="sk-SK" dirty="0" smtClean="0"/>
              <a:t>	Pokiaľ </a:t>
            </a:r>
            <a:r>
              <a:rPr lang="sk-SK" dirty="0"/>
              <a:t>existujú akékoľvek okolnosti brániace Vám v poskytovaní služieb IOMO, prosíme Vás o oznámenie tejto skutočnosti na e-mailovú adresu </a:t>
            </a:r>
            <a:r>
              <a:rPr lang="sk-SK" u="sng" dirty="0">
                <a:hlinkClick r:id="rId3"/>
              </a:rPr>
              <a:t>prevadzkarneiom@vicepremier.gov.sk</a:t>
            </a:r>
            <a:r>
              <a:rPr lang="sk-SK" dirty="0"/>
              <a:t> . Pokiaľ ste už takúto skutočnosť na danú e-mailovú adresu oznámili, je potrebné iba počkať na informácie resp. riešenie z našej strany</a:t>
            </a:r>
            <a:r>
              <a:rPr lang="sk-SK" dirty="0" smtClean="0"/>
              <a:t>.</a:t>
            </a:r>
          </a:p>
          <a:p>
            <a:endParaRPr lang="sk-SK" dirty="0" smtClean="0"/>
          </a:p>
          <a:p>
            <a:pPr marL="0" indent="0">
              <a:buNone/>
            </a:pPr>
            <a:r>
              <a:rPr lang="sk-SK" dirty="0" smtClean="0"/>
              <a:t>	S pozdravom</a:t>
            </a:r>
            <a:r>
              <a:rPr lang="sk-SK" dirty="0"/>
              <a:t> </a:t>
            </a:r>
            <a:endParaRPr lang="sk-SK" dirty="0" smtClean="0"/>
          </a:p>
          <a:p>
            <a:pPr marL="0" indent="0">
              <a:buNone/>
            </a:pPr>
            <a:endParaRPr lang="sk-SK" dirty="0" smtClean="0"/>
          </a:p>
          <a:p>
            <a:pPr marL="0" indent="0">
              <a:buNone/>
            </a:pPr>
            <a:r>
              <a:rPr lang="sk-SK" dirty="0" smtClean="0"/>
              <a:t>Ing</a:t>
            </a:r>
            <a:r>
              <a:rPr lang="sk-SK" dirty="0"/>
              <a:t>. Ján Bačko </a:t>
            </a:r>
            <a:endParaRPr lang="sk-SK" dirty="0" smtClean="0"/>
          </a:p>
          <a:p>
            <a:pPr marL="0" indent="0">
              <a:buNone/>
            </a:pPr>
            <a:r>
              <a:rPr lang="sk-SK" dirty="0" smtClean="0"/>
              <a:t>Riaditeľ </a:t>
            </a:r>
            <a:r>
              <a:rPr lang="sk-SK" dirty="0"/>
              <a:t>odboru riadenia IT </a:t>
            </a:r>
            <a:r>
              <a:rPr lang="sk-SK" dirty="0" smtClean="0"/>
              <a:t>projektov</a:t>
            </a:r>
            <a:endParaRPr lang="sk-SK" dirty="0"/>
          </a:p>
        </p:txBody>
      </p:sp>
    </p:spTree>
    <p:extLst>
      <p:ext uri="{BB962C8B-B14F-4D97-AF65-F5344CB8AC3E}">
        <p14:creationId xmlns="" xmlns:p14="http://schemas.microsoft.com/office/powerpoint/2010/main" val="67200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p:cNvSpPr>
            <a:spLocks noGrp="1"/>
          </p:cNvSpPr>
          <p:nvPr>
            <p:ph idx="1"/>
          </p:nvPr>
        </p:nvSpPr>
        <p:spPr>
          <a:xfrm>
            <a:off x="457200" y="1641230"/>
            <a:ext cx="8229600" cy="3045069"/>
          </a:xfrm>
        </p:spPr>
        <p:txBody>
          <a:bodyPr>
            <a:normAutofit fontScale="92500" lnSpcReduction="20000"/>
          </a:bodyPr>
          <a:lstStyle/>
          <a:p>
            <a:r>
              <a:rPr lang="sk-SK" dirty="0" smtClean="0">
                <a:latin typeface="Arial Narrow" panose="020B0606020202030204" pitchFamily="34" charset="0"/>
                <a:cs typeface="Angsana New" panose="02020603050405020304" pitchFamily="18" charset="-34"/>
              </a:rPr>
              <a:t>Jeden zo základných prístupových komponentov </a:t>
            </a:r>
            <a:r>
              <a:rPr lang="sk-SK" dirty="0">
                <a:latin typeface="Arial Narrow" panose="020B0606020202030204" pitchFamily="34" charset="0"/>
                <a:cs typeface="Angsana New" panose="02020603050405020304" pitchFamily="18" charset="-34"/>
              </a:rPr>
              <a:t>pre </a:t>
            </a:r>
            <a:r>
              <a:rPr lang="sk-SK" dirty="0" err="1" smtClean="0">
                <a:latin typeface="Arial Narrow" panose="020B0606020202030204" pitchFamily="34" charset="0"/>
                <a:cs typeface="Angsana New" panose="02020603050405020304" pitchFamily="18" charset="-34"/>
              </a:rPr>
              <a:t>eGov</a:t>
            </a:r>
            <a:r>
              <a:rPr lang="sk-SK" dirty="0" smtClean="0">
                <a:latin typeface="Arial Narrow" panose="020B0606020202030204" pitchFamily="34" charset="0"/>
                <a:cs typeface="Angsana New" panose="02020603050405020304" pitchFamily="18" charset="-34"/>
              </a:rPr>
              <a:t> služby.</a:t>
            </a:r>
            <a:endParaRPr lang="sk-SK" dirty="0">
              <a:latin typeface="Arial Narrow" panose="020B0606020202030204" pitchFamily="34" charset="0"/>
              <a:cs typeface="Angsana New" panose="02020603050405020304" pitchFamily="18" charset="-34"/>
            </a:endParaRPr>
          </a:p>
          <a:p>
            <a:r>
              <a:rPr lang="sk-SK" dirty="0" smtClean="0">
                <a:latin typeface="Arial Narrow" panose="020B0606020202030204" pitchFamily="34" charset="0"/>
                <a:cs typeface="Angsana New" panose="02020603050405020304" pitchFamily="18" charset="-34"/>
              </a:rPr>
              <a:t>Cieľ projektu: </a:t>
            </a:r>
          </a:p>
          <a:p>
            <a:pPr lvl="3"/>
            <a:r>
              <a:rPr lang="sk-SK" dirty="0" smtClean="0">
                <a:latin typeface="Arial Narrow" panose="020B0606020202030204" pitchFamily="34" charset="0"/>
                <a:cs typeface="Angsana New" panose="02020603050405020304" pitchFamily="18" charset="-34"/>
              </a:rPr>
              <a:t>vybudovať </a:t>
            </a:r>
            <a:r>
              <a:rPr lang="sk-SK" dirty="0">
                <a:latin typeface="Arial Narrow" panose="020B0606020202030204" pitchFamily="34" charset="0"/>
                <a:cs typeface="Angsana New" panose="02020603050405020304" pitchFamily="18" charset="-34"/>
              </a:rPr>
              <a:t>sieť IOM </a:t>
            </a:r>
            <a:r>
              <a:rPr lang="sk-SK" dirty="0" smtClean="0">
                <a:latin typeface="Arial Narrow" panose="020B0606020202030204" pitchFamily="34" charset="0"/>
                <a:cs typeface="Angsana New" panose="02020603050405020304" pitchFamily="18" charset="-34"/>
              </a:rPr>
              <a:t>prevádzkarní pre </a:t>
            </a:r>
            <a:r>
              <a:rPr lang="sk-SK" b="1" dirty="0">
                <a:latin typeface="Arial Narrow" panose="020B0606020202030204" pitchFamily="34" charset="0"/>
                <a:cs typeface="Angsana New" panose="02020603050405020304" pitchFamily="18" charset="-34"/>
              </a:rPr>
              <a:t>poskytovanie </a:t>
            </a:r>
            <a:r>
              <a:rPr lang="sk-SK" b="1" dirty="0" err="1">
                <a:latin typeface="Arial Narrow" panose="020B0606020202030204" pitchFamily="34" charset="0"/>
                <a:cs typeface="Angsana New" panose="02020603050405020304" pitchFamily="18" charset="-34"/>
              </a:rPr>
              <a:t>eGov</a:t>
            </a:r>
            <a:r>
              <a:rPr lang="sk-SK" b="1" dirty="0">
                <a:latin typeface="Arial Narrow" panose="020B0606020202030204" pitchFamily="34" charset="0"/>
                <a:cs typeface="Angsana New" panose="02020603050405020304" pitchFamily="18" charset="-34"/>
              </a:rPr>
              <a:t> </a:t>
            </a:r>
            <a:r>
              <a:rPr lang="sk-SK" b="1" dirty="0" smtClean="0">
                <a:latin typeface="Arial Narrow" panose="020B0606020202030204" pitchFamily="34" charset="0"/>
                <a:cs typeface="Angsana New" panose="02020603050405020304" pitchFamily="18" charset="-34"/>
              </a:rPr>
              <a:t>služieb asistovaným </a:t>
            </a:r>
            <a:r>
              <a:rPr lang="sk-SK" b="1" dirty="0">
                <a:latin typeface="Arial Narrow" panose="020B0606020202030204" pitchFamily="34" charset="0"/>
                <a:cs typeface="Angsana New" panose="02020603050405020304" pitchFamily="18" charset="-34"/>
              </a:rPr>
              <a:t>spôsobom </a:t>
            </a:r>
            <a:r>
              <a:rPr lang="sk-SK" dirty="0" smtClean="0">
                <a:latin typeface="Arial Narrow" panose="020B0606020202030204" pitchFamily="34" charset="0"/>
                <a:cs typeface="Angsana New" panose="02020603050405020304" pitchFamily="18" charset="-34"/>
              </a:rPr>
              <a:t>občanom </a:t>
            </a:r>
            <a:r>
              <a:rPr lang="pl-PL" dirty="0" smtClean="0">
                <a:latin typeface="Arial Narrow" panose="020B0606020202030204" pitchFamily="34" charset="0"/>
                <a:cs typeface="Angsana New" panose="02020603050405020304" pitchFamily="18" charset="-34"/>
              </a:rPr>
              <a:t>a podnikateľom. </a:t>
            </a:r>
            <a:endParaRPr lang="sk-SK" dirty="0">
              <a:latin typeface="Arial Narrow" panose="020B0606020202030204" pitchFamily="34" charset="0"/>
              <a:cs typeface="Angsana New" panose="02020603050405020304" pitchFamily="18" charset="-34"/>
            </a:endParaRPr>
          </a:p>
          <a:p>
            <a:pPr lvl="3"/>
            <a:r>
              <a:rPr lang="sk-SK" dirty="0" smtClean="0">
                <a:latin typeface="Arial Narrow" panose="020B0606020202030204" pitchFamily="34" charset="0"/>
                <a:cs typeface="Angsana New" panose="02020603050405020304" pitchFamily="18" charset="-34"/>
              </a:rPr>
              <a:t>Dosiahnuť </a:t>
            </a:r>
            <a:r>
              <a:rPr lang="sk-SK" dirty="0">
                <a:latin typeface="Arial Narrow" panose="020B0606020202030204" pitchFamily="34" charset="0"/>
                <a:cs typeface="Angsana New" panose="02020603050405020304" pitchFamily="18" charset="-34"/>
              </a:rPr>
              <a:t>85% pokrytia na území Slovenska</a:t>
            </a:r>
          </a:p>
          <a:p>
            <a:r>
              <a:rPr lang="sk-SK" dirty="0">
                <a:latin typeface="Arial Narrow" panose="020B0606020202030204" pitchFamily="34" charset="0"/>
                <a:cs typeface="Angsana New" panose="02020603050405020304" pitchFamily="18" charset="-34"/>
              </a:rPr>
              <a:t>Žiadateľ projektu: Ministerstvo financií </a:t>
            </a:r>
            <a:r>
              <a:rPr lang="sk-SK" dirty="0" smtClean="0">
                <a:latin typeface="Arial Narrow" panose="020B0606020202030204" pitchFamily="34" charset="0"/>
                <a:cs typeface="Angsana New" panose="02020603050405020304" pitchFamily="18" charset="-34"/>
              </a:rPr>
              <a:t>SR, aktuálne je Správcom </a:t>
            </a:r>
            <a:r>
              <a:rPr lang="sk-SK" dirty="0">
                <a:latin typeface="Arial Narrow" panose="020B0606020202030204" pitchFamily="34" charset="0"/>
                <a:cs typeface="Angsana New" panose="02020603050405020304" pitchFamily="18" charset="-34"/>
              </a:rPr>
              <a:t>IS </a:t>
            </a:r>
            <a:r>
              <a:rPr lang="sk-SK" dirty="0" smtClean="0">
                <a:latin typeface="Arial Narrow" panose="020B0606020202030204" pitchFamily="34" charset="0"/>
                <a:cs typeface="Angsana New" panose="02020603050405020304" pitchFamily="18" charset="-34"/>
              </a:rPr>
              <a:t>IOM: Úrad podpredsedu vlády SR pre investície a informatizáciu</a:t>
            </a:r>
          </a:p>
          <a:p>
            <a:r>
              <a:rPr lang="sk-SK" dirty="0" smtClean="0">
                <a:latin typeface="Arial Narrow" panose="020B0606020202030204" pitchFamily="34" charset="0"/>
                <a:cs typeface="Angsana New" panose="02020603050405020304" pitchFamily="18" charset="-34"/>
              </a:rPr>
              <a:t>Partneri projektu: </a:t>
            </a:r>
          </a:p>
          <a:p>
            <a:pPr lvl="3"/>
            <a:r>
              <a:rPr lang="sk-SK" dirty="0" smtClean="0">
                <a:latin typeface="Arial Narrow" panose="020B0606020202030204" pitchFamily="34" charset="0"/>
                <a:cs typeface="Angsana New" panose="02020603050405020304" pitchFamily="18" charset="-34"/>
              </a:rPr>
              <a:t>Slovenská </a:t>
            </a:r>
            <a:r>
              <a:rPr lang="sk-SK" dirty="0">
                <a:latin typeface="Arial Narrow" panose="020B0606020202030204" pitchFamily="34" charset="0"/>
                <a:cs typeface="Angsana New" panose="02020603050405020304" pitchFamily="18" charset="-34"/>
              </a:rPr>
              <a:t>pošta, </a:t>
            </a:r>
            <a:r>
              <a:rPr lang="sk-SK" dirty="0" err="1" smtClean="0">
                <a:latin typeface="Arial Narrow" panose="020B0606020202030204" pitchFamily="34" charset="0"/>
                <a:cs typeface="Angsana New" panose="02020603050405020304" pitchFamily="18" charset="-34"/>
              </a:rPr>
              <a:t>a.s</a:t>
            </a:r>
            <a:r>
              <a:rPr lang="sk-SK" dirty="0" smtClean="0">
                <a:latin typeface="Arial Narrow" panose="020B0606020202030204" pitchFamily="34" charset="0"/>
                <a:cs typeface="Angsana New" panose="02020603050405020304" pitchFamily="18" charset="-34"/>
              </a:rPr>
              <a:t>.</a:t>
            </a:r>
          </a:p>
          <a:p>
            <a:pPr lvl="3"/>
            <a:r>
              <a:rPr lang="pl-PL" dirty="0" smtClean="0">
                <a:latin typeface="Arial Narrow" panose="020B0606020202030204" pitchFamily="34" charset="0"/>
                <a:cs typeface="Angsana New" panose="02020603050405020304" pitchFamily="18" charset="-34"/>
              </a:rPr>
              <a:t>Združenie </a:t>
            </a:r>
            <a:r>
              <a:rPr lang="pl-PL" dirty="0">
                <a:latin typeface="Arial Narrow" panose="020B0606020202030204" pitchFamily="34" charset="0"/>
                <a:cs typeface="Angsana New" panose="02020603050405020304" pitchFamily="18" charset="-34"/>
              </a:rPr>
              <a:t>miest a obcí </a:t>
            </a:r>
            <a:r>
              <a:rPr lang="pl-PL" dirty="0" smtClean="0">
                <a:latin typeface="Arial Narrow" panose="020B0606020202030204" pitchFamily="34" charset="0"/>
                <a:cs typeface="Angsana New" panose="02020603050405020304" pitchFamily="18" charset="-34"/>
              </a:rPr>
              <a:t>Slovenska</a:t>
            </a:r>
          </a:p>
          <a:p>
            <a:pPr lvl="3"/>
            <a:r>
              <a:rPr lang="sk-SK" dirty="0" smtClean="0">
                <a:latin typeface="Arial Narrow" panose="020B0606020202030204" pitchFamily="34" charset="0"/>
                <a:cs typeface="Angsana New" panose="02020603050405020304" pitchFamily="18" charset="-34"/>
              </a:rPr>
              <a:t>Ministerstvo </a:t>
            </a:r>
            <a:r>
              <a:rPr lang="sk-SK" dirty="0">
                <a:latin typeface="Arial Narrow" panose="020B0606020202030204" pitchFamily="34" charset="0"/>
                <a:cs typeface="Angsana New" panose="02020603050405020304" pitchFamily="18" charset="-34"/>
              </a:rPr>
              <a:t>vnútra SR</a:t>
            </a:r>
          </a:p>
          <a:p>
            <a:pPr marL="342900" lvl="2" indent="-342900"/>
            <a:endParaRPr lang="sk-SK" dirty="0">
              <a:latin typeface="Arial Narrow" panose="020B0606020202030204" pitchFamily="34" charset="0"/>
              <a:cs typeface="Angsana New" panose="02020603050405020304" pitchFamily="18" charset="-34"/>
            </a:endParaRPr>
          </a:p>
          <a:p>
            <a:r>
              <a:rPr lang="sk-SK" dirty="0" smtClean="0">
                <a:latin typeface="Arial Narrow" panose="020B0606020202030204" pitchFamily="34" charset="0"/>
                <a:cs typeface="Angsana New" panose="02020603050405020304" pitchFamily="18" charset="-34"/>
              </a:rPr>
              <a:t>Prevádzkovatelia </a:t>
            </a:r>
            <a:r>
              <a:rPr lang="sk-SK" dirty="0">
                <a:latin typeface="Arial Narrow" panose="020B0606020202030204" pitchFamily="34" charset="0"/>
                <a:cs typeface="Angsana New" panose="02020603050405020304" pitchFamily="18" charset="-34"/>
              </a:rPr>
              <a:t>IOM: Slovenská Pošta, </a:t>
            </a:r>
            <a:r>
              <a:rPr lang="sk-SK" dirty="0" smtClean="0">
                <a:latin typeface="Arial Narrow" panose="020B0606020202030204" pitchFamily="34" charset="0"/>
                <a:cs typeface="Angsana New" panose="02020603050405020304" pitchFamily="18" charset="-34"/>
              </a:rPr>
              <a:t>Mestá a Obce a MV SR</a:t>
            </a:r>
            <a:endParaRPr lang="sk-SK" dirty="0"/>
          </a:p>
        </p:txBody>
      </p:sp>
      <p:sp>
        <p:nvSpPr>
          <p:cNvPr id="6" name="Title 1"/>
          <p:cNvSpPr>
            <a:spLocks noGrp="1"/>
          </p:cNvSpPr>
          <p:nvPr>
            <p:ph type="title"/>
          </p:nvPr>
        </p:nvSpPr>
        <p:spPr>
          <a:xfrm>
            <a:off x="360515" y="1006646"/>
            <a:ext cx="8431161" cy="787190"/>
          </a:xfrm>
        </p:spPr>
        <p:txBody>
          <a:bodyPr>
            <a:normAutofit/>
          </a:bodyPr>
          <a:lstStyle/>
          <a:p>
            <a:pPr algn="l"/>
            <a:r>
              <a:rPr lang="sk-SK" altLang="sk-SK" sz="2400" b="1" dirty="0" smtClean="0">
                <a:solidFill>
                  <a:srgbClr val="00B0F0"/>
                </a:solidFill>
                <a:latin typeface="Arial Narrow" pitchFamily="34" charset="0"/>
              </a:rPr>
              <a:t>Informácie o projekte</a:t>
            </a:r>
            <a:endParaRPr lang="en-US" sz="2400" b="1" dirty="0">
              <a:solidFill>
                <a:srgbClr val="00B0F0"/>
              </a:solidFill>
              <a:latin typeface="Arial"/>
              <a:cs typeface="Arial"/>
            </a:endParaRPr>
          </a:p>
        </p:txBody>
      </p:sp>
      <p:pic>
        <p:nvPicPr>
          <p:cNvPr id="5" name="Obrázok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spTree>
    <p:extLst>
      <p:ext uri="{BB962C8B-B14F-4D97-AF65-F5344CB8AC3E}">
        <p14:creationId xmlns="" xmlns:p14="http://schemas.microsoft.com/office/powerpoint/2010/main" val="376287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rotWithShape="1">
          <a:blip r:embed="rId3">
            <a:duotone>
              <a:schemeClr val="accent5">
                <a:shade val="45000"/>
                <a:satMod val="135000"/>
              </a:schemeClr>
              <a:prstClr val="white"/>
            </a:duotone>
          </a:blip>
          <a:srcRect l="3360" t="14680" r="9112"/>
          <a:stretch/>
        </p:blipFill>
        <p:spPr>
          <a:xfrm>
            <a:off x="5303519" y="3707468"/>
            <a:ext cx="2351021" cy="1526851"/>
          </a:xfrm>
          <a:prstGeom prst="rect">
            <a:avLst/>
          </a:prstGeom>
        </p:spPr>
      </p:pic>
      <p:sp>
        <p:nvSpPr>
          <p:cNvPr id="4" name="Zástupný symbol obsahu 2"/>
          <p:cNvSpPr>
            <a:spLocks noGrp="1"/>
          </p:cNvSpPr>
          <p:nvPr>
            <p:ph idx="1"/>
          </p:nvPr>
        </p:nvSpPr>
        <p:spPr>
          <a:xfrm>
            <a:off x="457200" y="1641230"/>
            <a:ext cx="8229600" cy="3045069"/>
          </a:xfrm>
        </p:spPr>
        <p:txBody>
          <a:bodyPr>
            <a:normAutofit/>
          </a:bodyPr>
          <a:lstStyle/>
          <a:p>
            <a:pPr>
              <a:buBlip>
                <a:blip r:embed="rId4"/>
              </a:buBlip>
            </a:pPr>
            <a:r>
              <a:rPr lang="sk-SK" altLang="sk-SK" b="1" dirty="0">
                <a:latin typeface="Arial Narrow" pitchFamily="34" charset="0"/>
              </a:rPr>
              <a:t>Asistovaný prístup k službám </a:t>
            </a:r>
            <a:r>
              <a:rPr lang="sk-SK" altLang="sk-SK" b="1" dirty="0" smtClean="0">
                <a:latin typeface="Arial Narrow" pitchFamily="34" charset="0"/>
              </a:rPr>
              <a:t>eGovernmentu </a:t>
            </a:r>
            <a:r>
              <a:rPr lang="sk-SK" altLang="sk-SK" dirty="0">
                <a:latin typeface="Arial Narrow" pitchFamily="34" charset="0"/>
              </a:rPr>
              <a:t>občanom, </a:t>
            </a:r>
            <a:r>
              <a:rPr lang="sk-SK" altLang="sk-SK" dirty="0" smtClean="0">
                <a:latin typeface="Arial Narrow" pitchFamily="34" charset="0"/>
              </a:rPr>
              <a:t>poskytovaný </a:t>
            </a:r>
            <a:r>
              <a:rPr lang="sk-SK" altLang="sk-SK" dirty="0">
                <a:latin typeface="Arial Narrow" pitchFamily="34" charset="0"/>
              </a:rPr>
              <a:t>pracovníkom </a:t>
            </a:r>
            <a:r>
              <a:rPr lang="sk-SK" altLang="sk-SK" dirty="0" smtClean="0">
                <a:latin typeface="Arial Narrow" pitchFamily="34" charset="0"/>
              </a:rPr>
              <a:t>IOM</a:t>
            </a:r>
          </a:p>
          <a:p>
            <a:pPr>
              <a:buBlip>
                <a:blip r:embed="rId4"/>
              </a:buBlip>
            </a:pPr>
            <a:r>
              <a:rPr lang="sk-SK" altLang="sk-SK" dirty="0" smtClean="0">
                <a:latin typeface="Arial Narrow" pitchFamily="34" charset="0"/>
              </a:rPr>
              <a:t>Pre </a:t>
            </a:r>
            <a:r>
              <a:rPr lang="sk-SK" altLang="sk-SK" dirty="0">
                <a:latin typeface="Arial Narrow" pitchFamily="34" charset="0"/>
              </a:rPr>
              <a:t>poskytnutie služieb </a:t>
            </a:r>
            <a:r>
              <a:rPr lang="sk-SK" altLang="sk-SK" b="1" dirty="0">
                <a:latin typeface="Arial Narrow" pitchFamily="34" charset="0"/>
              </a:rPr>
              <a:t>nie je nevyhnutné vlastniť </a:t>
            </a:r>
            <a:r>
              <a:rPr lang="sk-SK" altLang="sk-SK" b="1" dirty="0" err="1">
                <a:latin typeface="Arial Narrow" pitchFamily="34" charset="0"/>
              </a:rPr>
              <a:t>eID</a:t>
            </a:r>
            <a:r>
              <a:rPr lang="sk-SK" altLang="sk-SK" dirty="0">
                <a:latin typeface="Arial Narrow" pitchFamily="34" charset="0"/>
              </a:rPr>
              <a:t> </a:t>
            </a:r>
            <a:r>
              <a:rPr lang="en-US" altLang="sk-SK" dirty="0">
                <a:latin typeface="Arial Narrow" pitchFamily="34" charset="0"/>
              </a:rPr>
              <a:t>(</a:t>
            </a:r>
            <a:r>
              <a:rPr lang="sk-SK" altLang="sk-SK" dirty="0">
                <a:latin typeface="Arial Narrow" pitchFamily="34" charset="0"/>
              </a:rPr>
              <a:t>cieľová skupina ľudia, ktorý </a:t>
            </a:r>
            <a:r>
              <a:rPr lang="sk-SK" altLang="sk-SK" dirty="0" smtClean="0">
                <a:latin typeface="Arial Narrow" pitchFamily="34" charset="0"/>
              </a:rPr>
              <a:t>nechcú, nevedia, alebo nemôžu </a:t>
            </a:r>
            <a:r>
              <a:rPr lang="sk-SK" altLang="sk-SK" dirty="0">
                <a:latin typeface="Arial Narrow" pitchFamily="34" charset="0"/>
              </a:rPr>
              <a:t>používať </a:t>
            </a:r>
            <a:r>
              <a:rPr lang="sk-SK" altLang="sk-SK" dirty="0" err="1">
                <a:latin typeface="Arial Narrow" pitchFamily="34" charset="0"/>
              </a:rPr>
              <a:t>eGov</a:t>
            </a:r>
            <a:r>
              <a:rPr lang="sk-SK" altLang="sk-SK" dirty="0">
                <a:latin typeface="Arial Narrow" pitchFamily="34" charset="0"/>
              </a:rPr>
              <a:t> služby samostatne</a:t>
            </a:r>
            <a:r>
              <a:rPr lang="en-US" altLang="sk-SK" dirty="0" smtClean="0">
                <a:latin typeface="Arial Narrow" pitchFamily="34" charset="0"/>
              </a:rPr>
              <a:t>)</a:t>
            </a:r>
            <a:endParaRPr lang="sk-SK" altLang="sk-SK" dirty="0" smtClean="0">
              <a:latin typeface="Arial Narrow" pitchFamily="34" charset="0"/>
              <a:cs typeface="Arial" charset="0"/>
            </a:endParaRPr>
          </a:p>
          <a:p>
            <a:pPr eaLnBrk="1" hangingPunct="1">
              <a:buFont typeface="Arial" charset="0"/>
              <a:buBlip>
                <a:blip r:embed="rId4"/>
              </a:buBlip>
            </a:pPr>
            <a:r>
              <a:rPr lang="sk-SK" altLang="sk-SK" dirty="0" smtClean="0">
                <a:latin typeface="Arial Narrow" pitchFamily="34" charset="0"/>
                <a:cs typeface="Arial" charset="0"/>
              </a:rPr>
              <a:t>IOM sú určené hlavne </a:t>
            </a:r>
            <a:r>
              <a:rPr lang="sk-SK" altLang="sk-SK" b="1" dirty="0" smtClean="0">
                <a:latin typeface="Arial Narrow" pitchFamily="34" charset="0"/>
                <a:cs typeface="Arial" charset="0"/>
              </a:rPr>
              <a:t>občanom</a:t>
            </a:r>
            <a:r>
              <a:rPr lang="sk-SK" altLang="sk-SK" dirty="0" smtClean="0">
                <a:latin typeface="Arial Narrow" pitchFamily="34" charset="0"/>
                <a:cs typeface="Arial" charset="0"/>
              </a:rPr>
              <a:t>, ktorí: </a:t>
            </a:r>
          </a:p>
          <a:p>
            <a:pPr marL="620713" lvl="1" indent="-266700" eaLnBrk="1" hangingPunct="1">
              <a:buFont typeface="Arial" charset="0"/>
              <a:buBlip>
                <a:blip r:embed="rId4"/>
              </a:buBlip>
            </a:pPr>
            <a:r>
              <a:rPr lang="sk-SK" altLang="sk-SK" dirty="0" smtClean="0">
                <a:latin typeface="Arial Narrow" pitchFamily="34" charset="0"/>
              </a:rPr>
              <a:t>chcú </a:t>
            </a:r>
            <a:r>
              <a:rPr lang="sk-SK" altLang="sk-SK" b="1" dirty="0" smtClean="0">
                <a:latin typeface="Arial Narrow" pitchFamily="34" charset="0"/>
              </a:rPr>
              <a:t>ušetriť čas </a:t>
            </a:r>
            <a:r>
              <a:rPr lang="sk-SK" altLang="sk-SK" dirty="0" smtClean="0">
                <a:latin typeface="Arial Narrow" pitchFamily="34" charset="0"/>
              </a:rPr>
              <a:t>a vybaviť viac služieb na </a:t>
            </a:r>
            <a:r>
              <a:rPr lang="sk-SK" altLang="sk-SK" b="1" dirty="0" smtClean="0">
                <a:latin typeface="Arial Narrow" pitchFamily="34" charset="0"/>
              </a:rPr>
              <a:t>jednom mieste </a:t>
            </a:r>
          </a:p>
          <a:p>
            <a:pPr marL="620713" lvl="1" indent="-266700" eaLnBrk="1" hangingPunct="1">
              <a:buFont typeface="Arial" charset="0"/>
              <a:buBlip>
                <a:blip r:embed="rId4"/>
              </a:buBlip>
            </a:pPr>
            <a:r>
              <a:rPr lang="sk-SK" altLang="sk-SK" dirty="0" smtClean="0">
                <a:latin typeface="Arial Narrow" pitchFamily="34" charset="0"/>
              </a:rPr>
              <a:t>chcú vybaviť všetko </a:t>
            </a:r>
            <a:r>
              <a:rPr lang="sk-SK" altLang="sk-SK" b="1" dirty="0" smtClean="0">
                <a:latin typeface="Arial Narrow" pitchFamily="34" charset="0"/>
              </a:rPr>
              <a:t>bližšie k svojmu bydlisku</a:t>
            </a:r>
            <a:r>
              <a:rPr lang="sk-SK" altLang="sk-SK" dirty="0" smtClean="0">
                <a:latin typeface="Arial Narrow" pitchFamily="34" charset="0"/>
              </a:rPr>
              <a:t>, aby nemuseli ďaleko cestovať </a:t>
            </a:r>
          </a:p>
          <a:p>
            <a:pPr marL="620713" lvl="1" indent="-266700" eaLnBrk="1" hangingPunct="1">
              <a:buFont typeface="Arial" charset="0"/>
              <a:buBlip>
                <a:blip r:embed="rId4"/>
              </a:buBlip>
            </a:pPr>
            <a:r>
              <a:rPr lang="sk-SK" altLang="sk-SK" dirty="0" smtClean="0">
                <a:latin typeface="Arial Narrow" pitchFamily="34" charset="0"/>
              </a:rPr>
              <a:t>potrebujú získať </a:t>
            </a:r>
            <a:r>
              <a:rPr lang="sk-SK" altLang="sk-SK" b="1" dirty="0" smtClean="0">
                <a:latin typeface="Arial Narrow" pitchFamily="34" charset="0"/>
              </a:rPr>
              <a:t>rôzne druhy výpisov </a:t>
            </a:r>
            <a:r>
              <a:rPr lang="sk-SK" altLang="sk-SK" dirty="0" smtClean="0">
                <a:latin typeface="Arial Narrow" pitchFamily="34" charset="0"/>
              </a:rPr>
              <a:t>pre úradné účely</a:t>
            </a:r>
          </a:p>
        </p:txBody>
      </p:sp>
      <p:sp>
        <p:nvSpPr>
          <p:cNvPr id="6" name="Title 1"/>
          <p:cNvSpPr>
            <a:spLocks noGrp="1"/>
          </p:cNvSpPr>
          <p:nvPr>
            <p:ph type="title"/>
          </p:nvPr>
        </p:nvSpPr>
        <p:spPr>
          <a:xfrm>
            <a:off x="360515" y="1006646"/>
            <a:ext cx="8431161" cy="787190"/>
          </a:xfrm>
        </p:spPr>
        <p:txBody>
          <a:bodyPr>
            <a:normAutofit/>
          </a:bodyPr>
          <a:lstStyle/>
          <a:p>
            <a:r>
              <a:rPr lang="sk-SK" altLang="sk-SK" sz="2400" b="1" dirty="0">
                <a:solidFill>
                  <a:srgbClr val="00B0F0"/>
                </a:solidFill>
                <a:latin typeface="Arial Narrow" pitchFamily="34" charset="0"/>
              </a:rPr>
              <a:t>Národný projekt: Integrované obslužné miesta </a:t>
            </a:r>
            <a:endParaRPr lang="en-US" sz="2400" b="1" dirty="0">
              <a:solidFill>
                <a:srgbClr val="00B0F0"/>
              </a:solidFill>
              <a:latin typeface="Arial"/>
              <a:cs typeface="Arial"/>
            </a:endParaRPr>
          </a:p>
        </p:txBody>
      </p:sp>
      <p:pic>
        <p:nvPicPr>
          <p:cNvPr id="7" name="Obrázok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spTree>
    <p:extLst>
      <p:ext uri="{BB962C8B-B14F-4D97-AF65-F5344CB8AC3E}">
        <p14:creationId xmlns="" xmlns:p14="http://schemas.microsoft.com/office/powerpoint/2010/main" val="25722950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p:cNvSpPr>
            <a:spLocks noGrp="1"/>
          </p:cNvSpPr>
          <p:nvPr>
            <p:ph idx="1"/>
          </p:nvPr>
        </p:nvSpPr>
        <p:spPr>
          <a:xfrm>
            <a:off x="562076" y="1641230"/>
            <a:ext cx="8229600" cy="3045069"/>
          </a:xfrm>
        </p:spPr>
        <p:txBody>
          <a:bodyPr>
            <a:normAutofit/>
          </a:bodyPr>
          <a:lstStyle/>
          <a:p>
            <a:endParaRPr lang="sk-SK" b="1" dirty="0" smtClean="0"/>
          </a:p>
          <a:p>
            <a:r>
              <a:rPr lang="sk-SK" b="1" dirty="0" smtClean="0"/>
              <a:t>Služba Výpis/Odpis </a:t>
            </a:r>
            <a:r>
              <a:rPr lang="sk-SK" b="1" dirty="0"/>
              <a:t>z registra trestov </a:t>
            </a:r>
            <a:r>
              <a:rPr lang="sk-SK" dirty="0"/>
              <a:t>– služba dostupná online – výstup je dostupný približne do 10 minút od zadania </a:t>
            </a:r>
            <a:r>
              <a:rPr lang="sk-SK" dirty="0" smtClean="0"/>
              <a:t>žiadosti</a:t>
            </a:r>
          </a:p>
          <a:p>
            <a:endParaRPr lang="sk-SK" dirty="0"/>
          </a:p>
          <a:p>
            <a:r>
              <a:rPr lang="sk-SK" b="1" dirty="0" smtClean="0"/>
              <a:t>Služba Výpis </a:t>
            </a:r>
            <a:r>
              <a:rPr lang="sk-SK" b="1" dirty="0"/>
              <a:t>z listu vlastníctva </a:t>
            </a:r>
            <a:r>
              <a:rPr lang="sk-SK" dirty="0"/>
              <a:t>– služba v režime D+1 (D+2) – výstup je dostupný do 24 až 48 hodín od zadania </a:t>
            </a:r>
            <a:r>
              <a:rPr lang="sk-SK" dirty="0" smtClean="0"/>
              <a:t>žiadosti</a:t>
            </a:r>
          </a:p>
          <a:p>
            <a:endParaRPr lang="sk-SK" dirty="0"/>
          </a:p>
          <a:p>
            <a:r>
              <a:rPr lang="sk-SK" b="1" dirty="0" smtClean="0"/>
              <a:t>Služba Výpis </a:t>
            </a:r>
            <a:r>
              <a:rPr lang="sk-SK" b="1" dirty="0"/>
              <a:t>z obchodného registra </a:t>
            </a:r>
            <a:r>
              <a:rPr lang="sk-SK" dirty="0"/>
              <a:t>- služba dostupná online – výstup je dostupný približne do 10 minút od zadania žiadosti</a:t>
            </a:r>
          </a:p>
          <a:p>
            <a:pPr marL="914400" lvl="2" indent="0">
              <a:buNone/>
            </a:pPr>
            <a:endParaRPr lang="sk-SK" dirty="0" smtClean="0"/>
          </a:p>
        </p:txBody>
      </p:sp>
      <p:sp>
        <p:nvSpPr>
          <p:cNvPr id="6" name="Title 1"/>
          <p:cNvSpPr>
            <a:spLocks noGrp="1"/>
          </p:cNvSpPr>
          <p:nvPr>
            <p:ph type="title"/>
          </p:nvPr>
        </p:nvSpPr>
        <p:spPr>
          <a:xfrm>
            <a:off x="360515" y="1006646"/>
            <a:ext cx="8431161" cy="527956"/>
          </a:xfrm>
        </p:spPr>
        <p:txBody>
          <a:bodyPr>
            <a:normAutofit/>
          </a:bodyPr>
          <a:lstStyle/>
          <a:p>
            <a:r>
              <a:rPr lang="sk-SK" altLang="sk-SK" b="1" dirty="0">
                <a:solidFill>
                  <a:srgbClr val="00B0F0"/>
                </a:solidFill>
                <a:latin typeface="Arial Narrow" pitchFamily="34" charset="0"/>
                <a:ea typeface="MS PGothic" pitchFamily="34" charset="-128"/>
              </a:rPr>
              <a:t>Aktuálny stav poskytovaných služieb </a:t>
            </a:r>
            <a:endParaRPr lang="en-US" b="1" dirty="0">
              <a:solidFill>
                <a:srgbClr val="00B0F0"/>
              </a:solidFill>
              <a:latin typeface="Arial Narrow" pitchFamily="34" charset="0"/>
              <a:ea typeface="MS PGothic" pitchFamily="34" charset="-128"/>
            </a:endParaRPr>
          </a:p>
        </p:txBody>
      </p:sp>
      <p:pic>
        <p:nvPicPr>
          <p:cNvPr id="5" name="Obrázok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spTree>
    <p:extLst>
      <p:ext uri="{BB962C8B-B14F-4D97-AF65-F5344CB8AC3E}">
        <p14:creationId xmlns="" xmlns:p14="http://schemas.microsoft.com/office/powerpoint/2010/main" val="19618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585"/>
            <a:ext cx="8229600" cy="747081"/>
          </a:xfrm>
        </p:spPr>
        <p:txBody>
          <a:bodyPr>
            <a:normAutofit/>
          </a:bodyPr>
          <a:lstStyle/>
          <a:p>
            <a:r>
              <a:rPr lang="sk-SK" altLang="sk-SK" b="1" dirty="0">
                <a:solidFill>
                  <a:srgbClr val="00B0F0"/>
                </a:solidFill>
                <a:latin typeface="Arial Narrow" pitchFamily="34" charset="0"/>
                <a:ea typeface="MS PGothic" pitchFamily="34" charset="-128"/>
              </a:rPr>
              <a:t>Aktuálny stav prevádzky IS IOM</a:t>
            </a:r>
            <a:endParaRPr lang="en-GB" b="1" dirty="0">
              <a:solidFill>
                <a:srgbClr val="00B0F0"/>
              </a:solidFill>
              <a:latin typeface="Arial Narrow" pitchFamily="34" charset="0"/>
              <a:ea typeface="MS PGothic" pitchFamily="34" charset="-128"/>
            </a:endParaRPr>
          </a:p>
        </p:txBody>
      </p:sp>
      <p:sp>
        <p:nvSpPr>
          <p:cNvPr id="3" name="Content Placeholder 2"/>
          <p:cNvSpPr>
            <a:spLocks noGrp="1"/>
          </p:cNvSpPr>
          <p:nvPr>
            <p:ph idx="1"/>
          </p:nvPr>
        </p:nvSpPr>
        <p:spPr>
          <a:xfrm>
            <a:off x="457200" y="1783667"/>
            <a:ext cx="3777175" cy="2895910"/>
          </a:xfrm>
        </p:spPr>
        <p:txBody>
          <a:bodyPr>
            <a:normAutofit/>
          </a:bodyPr>
          <a:lstStyle/>
          <a:p>
            <a:pPr marL="342900" lvl="1" indent="-342900">
              <a:lnSpc>
                <a:spcPct val="80000"/>
              </a:lnSpc>
              <a:buFont typeface="Arial"/>
              <a:buChar char="•"/>
            </a:pPr>
            <a:r>
              <a:rPr lang="sk-SK" altLang="sk-SK" dirty="0">
                <a:latin typeface="Arial Narrow" pitchFamily="34" charset="0"/>
              </a:rPr>
              <a:t>Každé IOM </a:t>
            </a:r>
            <a:r>
              <a:rPr lang="sk-SK" altLang="sk-SK" dirty="0" smtClean="0">
                <a:latin typeface="Arial Narrow" pitchFamily="34" charset="0"/>
              </a:rPr>
              <a:t>bolo označené formou </a:t>
            </a:r>
            <a:r>
              <a:rPr lang="sk-SK" altLang="sk-SK" dirty="0">
                <a:latin typeface="Arial Narrow" pitchFamily="34" charset="0"/>
              </a:rPr>
              <a:t>nálepiek, smerových tabuliek, vývesiek a taktiež </a:t>
            </a:r>
            <a:r>
              <a:rPr lang="sk-SK" altLang="sk-SK" dirty="0" smtClean="0">
                <a:latin typeface="Arial Narrow" pitchFamily="34" charset="0"/>
              </a:rPr>
              <a:t>vybavené materiálmi pre </a:t>
            </a:r>
            <a:r>
              <a:rPr lang="sk-SK" altLang="sk-SK" dirty="0">
                <a:latin typeface="Arial Narrow" pitchFamily="34" charset="0"/>
              </a:rPr>
              <a:t>informovanie verejnosti o IOM - letáky, brožúry, cenníky, plagáty apod</a:t>
            </a:r>
            <a:r>
              <a:rPr lang="sk-SK" altLang="sk-SK" dirty="0" smtClean="0">
                <a:latin typeface="Arial Narrow" pitchFamily="34" charset="0"/>
              </a:rPr>
              <a:t>.</a:t>
            </a:r>
          </a:p>
          <a:p>
            <a:pPr marL="342900" lvl="1" indent="-342900">
              <a:lnSpc>
                <a:spcPct val="80000"/>
              </a:lnSpc>
              <a:buFont typeface="Arial"/>
              <a:buChar char="•"/>
            </a:pPr>
            <a:endParaRPr lang="sk-SK" altLang="sk-SK" dirty="0" smtClean="0">
              <a:latin typeface="Arial Narrow" pitchFamily="34" charset="0"/>
            </a:endParaRPr>
          </a:p>
          <a:p>
            <a:pPr marL="342900" lvl="1" indent="-342900">
              <a:lnSpc>
                <a:spcPct val="80000"/>
              </a:lnSpc>
              <a:buFont typeface="Arial"/>
              <a:buChar char="•"/>
            </a:pPr>
            <a:r>
              <a:rPr lang="sk-SK" altLang="sk-SK" dirty="0" smtClean="0">
                <a:latin typeface="Arial Narrow" pitchFamily="34" charset="0"/>
              </a:rPr>
              <a:t>Zamestnanci prevádzkarni boli zaškolení a vybavení certifikátmi pracovníkov IOM</a:t>
            </a:r>
            <a:endParaRPr lang="sk-SK" altLang="sk-SK" dirty="0">
              <a:latin typeface="Arial Narrow" pitchFamily="34" charset="0"/>
            </a:endParaRPr>
          </a:p>
          <a:p>
            <a:pPr marL="342900" lvl="1" indent="-342900">
              <a:lnSpc>
                <a:spcPct val="80000"/>
              </a:lnSpc>
              <a:buFont typeface="Arial"/>
              <a:buChar char="•"/>
            </a:pPr>
            <a:endParaRPr lang="sk-SK" dirty="0" smtClean="0">
              <a:latin typeface="Arial Narrow" panose="020B0606020202030204" pitchFamily="34" charset="0"/>
            </a:endParaRPr>
          </a:p>
          <a:p>
            <a:pPr marL="342900" lvl="1" indent="-342900">
              <a:lnSpc>
                <a:spcPct val="80000"/>
              </a:lnSpc>
              <a:buFont typeface="Arial"/>
              <a:buChar char="•"/>
            </a:pPr>
            <a:r>
              <a:rPr lang="sk-SK" dirty="0" smtClean="0">
                <a:latin typeface="Arial Narrow" panose="020B0606020202030204" pitchFamily="34" charset="0"/>
              </a:rPr>
              <a:t>Prevádzka systému IOMO: </a:t>
            </a:r>
          </a:p>
          <a:p>
            <a:pPr marL="742950" lvl="2" indent="-342900">
              <a:lnSpc>
                <a:spcPct val="80000"/>
              </a:lnSpc>
            </a:pPr>
            <a:r>
              <a:rPr lang="sk-SK" dirty="0" smtClean="0">
                <a:latin typeface="Arial Narrow" panose="020B0606020202030204" pitchFamily="34" charset="0"/>
              </a:rPr>
              <a:t>Systém je sprevádzkovaný </a:t>
            </a:r>
            <a:r>
              <a:rPr lang="sk-SK" dirty="0">
                <a:latin typeface="Arial Narrow" panose="020B0606020202030204" pitchFamily="34" charset="0"/>
              </a:rPr>
              <a:t>na 37 </a:t>
            </a:r>
            <a:r>
              <a:rPr lang="sk-SK" dirty="0" smtClean="0">
                <a:latin typeface="Arial Narrow" panose="020B0606020202030204" pitchFamily="34" charset="0"/>
              </a:rPr>
              <a:t>obciach bez matričného úradu a </a:t>
            </a:r>
            <a:r>
              <a:rPr lang="sk-SK" dirty="0">
                <a:latin typeface="Arial Narrow" panose="020B0606020202030204" pitchFamily="34" charset="0"/>
              </a:rPr>
              <a:t>973 matričných </a:t>
            </a:r>
            <a:r>
              <a:rPr lang="sk-SK" dirty="0" smtClean="0">
                <a:latin typeface="Arial Narrow" panose="020B0606020202030204" pitchFamily="34" charset="0"/>
              </a:rPr>
              <a:t>úradoch</a:t>
            </a:r>
          </a:p>
          <a:p>
            <a:pPr marL="400050" lvl="2" indent="0">
              <a:lnSpc>
                <a:spcPct val="80000"/>
              </a:lnSpc>
              <a:buNone/>
            </a:pPr>
            <a:endParaRPr lang="sk-SK" dirty="0">
              <a:latin typeface="Arial Narrow" panose="020B0606020202030204" pitchFamily="34" charset="0"/>
            </a:endParaRPr>
          </a:p>
        </p:txBody>
      </p:sp>
      <p:pic>
        <p:nvPicPr>
          <p:cNvPr id="4" name="Obrázok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44566" y="157655"/>
            <a:ext cx="2200562" cy="709682"/>
          </a:xfrm>
          <a:prstGeom prst="rect">
            <a:avLst/>
          </a:prstGeom>
        </p:spPr>
      </p:pic>
      <p:pic>
        <p:nvPicPr>
          <p:cNvPr id="5" name="Obrázok 4"/>
          <p:cNvPicPr>
            <a:picLocks noChangeAspect="1"/>
          </p:cNvPicPr>
          <p:nvPr/>
        </p:nvPicPr>
        <p:blipFill>
          <a:blip r:embed="rId4"/>
          <a:stretch>
            <a:fillRect/>
          </a:stretch>
        </p:blipFill>
        <p:spPr>
          <a:xfrm>
            <a:off x="4419674" y="1783666"/>
            <a:ext cx="4358295" cy="2697992"/>
          </a:xfrm>
          <a:prstGeom prst="rect">
            <a:avLst/>
          </a:prstGeom>
        </p:spPr>
      </p:pic>
    </p:spTree>
    <p:extLst>
      <p:ext uri="{BB962C8B-B14F-4D97-AF65-F5344CB8AC3E}">
        <p14:creationId xmlns="" xmlns:p14="http://schemas.microsoft.com/office/powerpoint/2010/main" val="221031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ltLang="sk-SK" b="1" dirty="0">
                <a:solidFill>
                  <a:srgbClr val="00B0F0"/>
                </a:solidFill>
                <a:latin typeface="Arial Narrow" pitchFamily="34" charset="0"/>
                <a:ea typeface="MS PGothic" pitchFamily="34" charset="-128"/>
              </a:rPr>
              <a:t>Aktuálny stav prevádzky IS IOM</a:t>
            </a:r>
            <a:endParaRPr lang="sk-SK" dirty="0"/>
          </a:p>
        </p:txBody>
      </p:sp>
      <p:sp>
        <p:nvSpPr>
          <p:cNvPr id="3" name="Zástupný objekt pre obsah 2"/>
          <p:cNvSpPr>
            <a:spLocks noGrp="1"/>
          </p:cNvSpPr>
          <p:nvPr>
            <p:ph idx="1"/>
          </p:nvPr>
        </p:nvSpPr>
        <p:spPr>
          <a:xfrm>
            <a:off x="457200" y="1689889"/>
            <a:ext cx="8278837" cy="3045069"/>
          </a:xfrm>
        </p:spPr>
        <p:txBody>
          <a:bodyPr>
            <a:normAutofit lnSpcReduction="10000"/>
          </a:bodyPr>
          <a:lstStyle/>
          <a:p>
            <a:pPr marL="400050" lvl="2" indent="0">
              <a:lnSpc>
                <a:spcPct val="80000"/>
              </a:lnSpc>
              <a:buNone/>
            </a:pPr>
            <a:r>
              <a:rPr lang="sk-SK" b="1" dirty="0" smtClean="0">
                <a:latin typeface="Arial Narrow" panose="020B0606020202030204" pitchFamily="34" charset="0"/>
              </a:rPr>
              <a:t>Aktivácia prevádzkarní IOMO</a:t>
            </a:r>
          </a:p>
          <a:p>
            <a:pPr marL="742950" lvl="2" indent="-342900">
              <a:lnSpc>
                <a:spcPct val="80000"/>
              </a:lnSpc>
            </a:pPr>
            <a:r>
              <a:rPr lang="sk-SK" b="1" dirty="0" smtClean="0">
                <a:latin typeface="Arial Narrow" panose="020B0606020202030204" pitchFamily="34" charset="0"/>
              </a:rPr>
              <a:t>Od </a:t>
            </a:r>
            <a:r>
              <a:rPr lang="sk-SK" b="1" dirty="0">
                <a:latin typeface="Arial Narrow" panose="020B0606020202030204" pitchFamily="34" charset="0"/>
              </a:rPr>
              <a:t>24. 4. 2017 </a:t>
            </a:r>
            <a:r>
              <a:rPr lang="sk-SK" b="1" dirty="0" smtClean="0">
                <a:latin typeface="Arial Narrow" panose="020B0606020202030204" pitchFamily="34" charset="0"/>
              </a:rPr>
              <a:t>do </a:t>
            </a:r>
            <a:r>
              <a:rPr lang="sk-SK" b="1" dirty="0">
                <a:latin typeface="Arial Narrow" panose="020B0606020202030204" pitchFamily="34" charset="0"/>
              </a:rPr>
              <a:t>24.8.2017 </a:t>
            </a:r>
            <a:r>
              <a:rPr lang="sk-SK" b="1" dirty="0" smtClean="0">
                <a:latin typeface="Arial Narrow" panose="020B0606020202030204" pitchFamily="34" charset="0"/>
              </a:rPr>
              <a:t>- </a:t>
            </a:r>
            <a:r>
              <a:rPr lang="sk-SK" dirty="0">
                <a:latin typeface="Arial Narrow" panose="020B0606020202030204" pitchFamily="34" charset="0"/>
              </a:rPr>
              <a:t>umožnenie poskytovania služieb IOMO systémom postupného zapájania prevádzkarní. </a:t>
            </a:r>
            <a:endParaRPr lang="sk-SK" dirty="0" smtClean="0">
              <a:latin typeface="Arial Narrow" panose="020B0606020202030204" pitchFamily="34" charset="0"/>
            </a:endParaRPr>
          </a:p>
          <a:p>
            <a:pPr marL="742950" lvl="2" indent="-342900">
              <a:lnSpc>
                <a:spcPct val="80000"/>
              </a:lnSpc>
            </a:pPr>
            <a:r>
              <a:rPr lang="sk-SK" dirty="0" smtClean="0">
                <a:latin typeface="Arial Narrow" panose="020B0606020202030204" pitchFamily="34" charset="0"/>
              </a:rPr>
              <a:t>Každá </a:t>
            </a:r>
            <a:r>
              <a:rPr lang="sk-SK" dirty="0">
                <a:latin typeface="Arial Narrow" panose="020B0606020202030204" pitchFamily="34" charset="0"/>
              </a:rPr>
              <a:t>obec/mesto, ktoré má začať s poskytovaním služieb IOM, bola o tejto skutočnosti </a:t>
            </a:r>
            <a:r>
              <a:rPr lang="sk-SK" b="1" dirty="0">
                <a:latin typeface="Arial Narrow" panose="020B0606020202030204" pitchFamily="34" charset="0"/>
              </a:rPr>
              <a:t>adresne informovaná</a:t>
            </a:r>
            <a:r>
              <a:rPr lang="sk-SK" dirty="0">
                <a:latin typeface="Arial Narrow" panose="020B0606020202030204" pitchFamily="34" charset="0"/>
              </a:rPr>
              <a:t> z našej strany formou e-mailu</a:t>
            </a:r>
            <a:r>
              <a:rPr lang="sk-SK" dirty="0" smtClean="0">
                <a:latin typeface="Arial Narrow" panose="020B0606020202030204" pitchFamily="34" charset="0"/>
              </a:rPr>
              <a:t>.</a:t>
            </a:r>
          </a:p>
          <a:p>
            <a:pPr marL="742950" lvl="2" indent="-342900">
              <a:lnSpc>
                <a:spcPct val="80000"/>
              </a:lnSpc>
            </a:pPr>
            <a:endParaRPr lang="sk-SK" dirty="0">
              <a:latin typeface="Arial Narrow" panose="020B0606020202030204" pitchFamily="34" charset="0"/>
            </a:endParaRPr>
          </a:p>
          <a:p>
            <a:pPr marL="742950" lvl="2" indent="-342900">
              <a:lnSpc>
                <a:spcPct val="80000"/>
              </a:lnSpc>
            </a:pPr>
            <a:r>
              <a:rPr lang="sk-SK" dirty="0" smtClean="0">
                <a:latin typeface="Arial Narrow" panose="020B0606020202030204" pitchFamily="34" charset="0"/>
              </a:rPr>
              <a:t>Od </a:t>
            </a:r>
            <a:r>
              <a:rPr lang="sk-SK" b="1" dirty="0" smtClean="0">
                <a:latin typeface="Arial Narrow" panose="020B0606020202030204" pitchFamily="34" charset="0"/>
              </a:rPr>
              <a:t>1.10.2017 </a:t>
            </a:r>
            <a:r>
              <a:rPr lang="sk-SK" b="1" dirty="0">
                <a:latin typeface="Arial Narrow" panose="020B0606020202030204" pitchFamily="34" charset="0"/>
              </a:rPr>
              <a:t>do 1.11.2017 </a:t>
            </a:r>
            <a:r>
              <a:rPr lang="sk-SK" b="1" dirty="0" smtClean="0">
                <a:latin typeface="Arial Narrow" panose="020B0606020202030204" pitchFamily="34" charset="0"/>
              </a:rPr>
              <a:t>- </a:t>
            </a:r>
            <a:r>
              <a:rPr lang="sk-SK" dirty="0" smtClean="0">
                <a:latin typeface="Arial Narrow" panose="020B0606020202030204" pitchFamily="34" charset="0"/>
              </a:rPr>
              <a:t>oslovenie </a:t>
            </a:r>
            <a:r>
              <a:rPr lang="sk-SK" dirty="0">
                <a:latin typeface="Arial Narrow" panose="020B0606020202030204" pitchFamily="34" charset="0"/>
              </a:rPr>
              <a:t>miest a obcí formálnym listom ÚPPVII s výzvou na </a:t>
            </a:r>
            <a:r>
              <a:rPr lang="sk-SK" dirty="0" smtClean="0">
                <a:latin typeface="Arial Narrow" panose="020B0606020202030204" pitchFamily="34" charset="0"/>
              </a:rPr>
              <a:t>spoluprácu </a:t>
            </a:r>
            <a:r>
              <a:rPr lang="sk-SK" b="1" dirty="0" smtClean="0">
                <a:latin typeface="Arial Narrow" panose="020B0606020202030204" pitchFamily="34" charset="0"/>
              </a:rPr>
              <a:t>– </a:t>
            </a:r>
            <a:r>
              <a:rPr lang="sk-SK" dirty="0" smtClean="0">
                <a:latin typeface="Arial Narrow" panose="020B0606020202030204" pitchFamily="34" charset="0"/>
              </a:rPr>
              <a:t>následne report aktuálneho stavu na </a:t>
            </a:r>
            <a:r>
              <a:rPr lang="sk-SK" b="1" dirty="0" smtClean="0">
                <a:latin typeface="Arial Narrow" panose="020B0606020202030204" pitchFamily="34" charset="0"/>
              </a:rPr>
              <a:t>Podpredsedu vlády SR pre investície a informatizáciu a Združenie miest a obcí Slovenska</a:t>
            </a:r>
          </a:p>
          <a:p>
            <a:pPr marL="742950" lvl="2" indent="-342900">
              <a:lnSpc>
                <a:spcPct val="80000"/>
              </a:lnSpc>
            </a:pPr>
            <a:r>
              <a:rPr lang="sk-SK" dirty="0" smtClean="0">
                <a:latin typeface="Arial Narrow" panose="020B0606020202030204" pitchFamily="34" charset="0"/>
              </a:rPr>
              <a:t>Návrh riešenia </a:t>
            </a:r>
            <a:r>
              <a:rPr lang="sk-SK" dirty="0">
                <a:latin typeface="Arial Narrow" panose="020B0606020202030204" pitchFamily="34" charset="0"/>
              </a:rPr>
              <a:t>individuálnych prípadov nespolupracujúcich </a:t>
            </a:r>
            <a:r>
              <a:rPr lang="sk-SK" dirty="0" smtClean="0">
                <a:latin typeface="Arial Narrow" panose="020B0606020202030204" pitchFamily="34" charset="0"/>
              </a:rPr>
              <a:t>obcí</a:t>
            </a:r>
          </a:p>
          <a:p>
            <a:pPr marL="742950" lvl="2" indent="-342900">
              <a:lnSpc>
                <a:spcPct val="80000"/>
              </a:lnSpc>
            </a:pPr>
            <a:endParaRPr lang="sk-SK" dirty="0" smtClean="0">
              <a:latin typeface="Arial Narrow" panose="020B0606020202030204" pitchFamily="34" charset="0"/>
            </a:endParaRPr>
          </a:p>
          <a:p>
            <a:pPr marL="742950" lvl="2" indent="-342900">
              <a:lnSpc>
                <a:spcPct val="80000"/>
              </a:lnSpc>
            </a:pPr>
            <a:r>
              <a:rPr lang="sk-SK" b="1" dirty="0" smtClean="0">
                <a:latin typeface="Arial Narrow" panose="020B0606020202030204" pitchFamily="34" charset="0"/>
              </a:rPr>
              <a:t>Po 1.11.2017 </a:t>
            </a:r>
            <a:r>
              <a:rPr lang="sk-SK" dirty="0" smtClean="0">
                <a:latin typeface="Arial Narrow" panose="020B0606020202030204" pitchFamily="34" charset="0"/>
              </a:rPr>
              <a:t>riešenie individuálnych prípadov nespolupracujúcich obcí</a:t>
            </a:r>
          </a:p>
          <a:p>
            <a:pPr marL="742950" lvl="2" indent="-342900">
              <a:lnSpc>
                <a:spcPct val="80000"/>
              </a:lnSpc>
            </a:pPr>
            <a:r>
              <a:rPr lang="sk-SK" b="1" u="sng" dirty="0" smtClean="0">
                <a:latin typeface="Arial Narrow" panose="020B0606020202030204" pitchFamily="34" charset="0"/>
              </a:rPr>
              <a:t>Obce a mestá sú povinné prevádzkovať IOMO na základe partnerskej dohody medzi ZMOS, ÚPPVII, SP </a:t>
            </a:r>
            <a:r>
              <a:rPr lang="sk-SK" b="1" u="sng" dirty="0" err="1" smtClean="0">
                <a:latin typeface="Arial Narrow" panose="020B0606020202030204" pitchFamily="34" charset="0"/>
              </a:rPr>
              <a:t>a.s</a:t>
            </a:r>
            <a:r>
              <a:rPr lang="sk-SK" b="1" u="sng" dirty="0" smtClean="0">
                <a:latin typeface="Arial Narrow" panose="020B0606020202030204" pitchFamily="34" charset="0"/>
              </a:rPr>
              <a:t>. a MVSR</a:t>
            </a:r>
            <a:endParaRPr lang="sk-SK" b="1" u="sng" dirty="0">
              <a:latin typeface="Arial Narrow" panose="020B0606020202030204" pitchFamily="34" charset="0"/>
            </a:endParaRPr>
          </a:p>
          <a:p>
            <a:endParaRPr lang="sk-SK" dirty="0"/>
          </a:p>
        </p:txBody>
      </p:sp>
    </p:spTree>
    <p:extLst>
      <p:ext uri="{BB962C8B-B14F-4D97-AF65-F5344CB8AC3E}">
        <p14:creationId xmlns="" xmlns:p14="http://schemas.microsoft.com/office/powerpoint/2010/main" val="385955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altLang="sk-SK" b="1" dirty="0">
                <a:solidFill>
                  <a:srgbClr val="00B0F0"/>
                </a:solidFill>
                <a:latin typeface="Arial Narrow" pitchFamily="34" charset="0"/>
                <a:ea typeface="MS PGothic" pitchFamily="34" charset="-128"/>
              </a:rPr>
              <a:t>Aktuálny stav prevádzky IS </a:t>
            </a:r>
            <a:r>
              <a:rPr lang="sk-SK" altLang="sk-SK" b="1" dirty="0" smtClean="0">
                <a:solidFill>
                  <a:srgbClr val="00B0F0"/>
                </a:solidFill>
                <a:latin typeface="Arial Narrow" pitchFamily="34" charset="0"/>
                <a:ea typeface="MS PGothic" pitchFamily="34" charset="-128"/>
              </a:rPr>
              <a:t>IOM – 7.9.2017</a:t>
            </a:r>
            <a:endParaRPr lang="sk-SK" b="1" dirty="0">
              <a:solidFill>
                <a:srgbClr val="00B0F0"/>
              </a:solidFill>
              <a:latin typeface="Arial Narrow" pitchFamily="34" charset="0"/>
              <a:ea typeface="MS PGothic" pitchFamily="34" charset="-128"/>
            </a:endParaRPr>
          </a:p>
        </p:txBody>
      </p:sp>
      <p:graphicFrame>
        <p:nvGraphicFramePr>
          <p:cNvPr id="4" name="Zástupný objekt pre obsah 3"/>
          <p:cNvGraphicFramePr>
            <a:graphicFrameLocks noGrp="1"/>
          </p:cNvGraphicFramePr>
          <p:nvPr>
            <p:ph idx="1"/>
            <p:extLst>
              <p:ext uri="{D42A27DB-BD31-4B8C-83A1-F6EECF244321}">
                <p14:modId xmlns="" xmlns:p14="http://schemas.microsoft.com/office/powerpoint/2010/main" val="3717782563"/>
              </p:ext>
            </p:extLst>
          </p:nvPr>
        </p:nvGraphicFramePr>
        <p:xfrm>
          <a:off x="4375051" y="1832735"/>
          <a:ext cx="4909625" cy="2284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uľka 5"/>
          <p:cNvGraphicFramePr>
            <a:graphicFrameLocks noGrp="1"/>
          </p:cNvGraphicFramePr>
          <p:nvPr>
            <p:extLst>
              <p:ext uri="{D42A27DB-BD31-4B8C-83A1-F6EECF244321}">
                <p14:modId xmlns="" xmlns:p14="http://schemas.microsoft.com/office/powerpoint/2010/main" val="2742198357"/>
              </p:ext>
            </p:extLst>
          </p:nvPr>
        </p:nvGraphicFramePr>
        <p:xfrm>
          <a:off x="293167" y="2117191"/>
          <a:ext cx="4081884" cy="2393503"/>
        </p:xfrm>
        <a:graphic>
          <a:graphicData uri="http://schemas.openxmlformats.org/drawingml/2006/table">
            <a:tbl>
              <a:tblPr>
                <a:tableStyleId>{5C22544A-7EE6-4342-B048-85BDC9FD1C3A}</a:tableStyleId>
              </a:tblPr>
              <a:tblGrid>
                <a:gridCol w="1842761">
                  <a:extLst>
                    <a:ext uri="{9D8B030D-6E8A-4147-A177-3AD203B41FA5}">
                      <a16:colId xmlns="" xmlns:a16="http://schemas.microsoft.com/office/drawing/2014/main" val="691564120"/>
                    </a:ext>
                  </a:extLst>
                </a:gridCol>
                <a:gridCol w="560227">
                  <a:extLst>
                    <a:ext uri="{9D8B030D-6E8A-4147-A177-3AD203B41FA5}">
                      <a16:colId xmlns="" xmlns:a16="http://schemas.microsoft.com/office/drawing/2014/main" val="565704672"/>
                    </a:ext>
                  </a:extLst>
                </a:gridCol>
                <a:gridCol w="839448">
                  <a:extLst>
                    <a:ext uri="{9D8B030D-6E8A-4147-A177-3AD203B41FA5}">
                      <a16:colId xmlns="" xmlns:a16="http://schemas.microsoft.com/office/drawing/2014/main" val="3512988410"/>
                    </a:ext>
                  </a:extLst>
                </a:gridCol>
                <a:gridCol w="839448">
                  <a:extLst>
                    <a:ext uri="{9D8B030D-6E8A-4147-A177-3AD203B41FA5}">
                      <a16:colId xmlns="" xmlns:a16="http://schemas.microsoft.com/office/drawing/2014/main" val="1896766597"/>
                    </a:ext>
                  </a:extLst>
                </a:gridCol>
              </a:tblGrid>
              <a:tr h="632989">
                <a:tc rowSpan="2">
                  <a:txBody>
                    <a:bodyPr/>
                    <a:lstStyle/>
                    <a:p>
                      <a:pPr algn="ctr" fontAlgn="ctr"/>
                      <a:r>
                        <a:rPr lang="pl-PL" sz="1000" b="1" i="0" u="none" strike="noStrike" dirty="0" smtClean="0">
                          <a:solidFill>
                            <a:schemeClr val="tx1"/>
                          </a:solidFill>
                          <a:effectLst/>
                          <a:latin typeface="Tahoma" panose="020B0604030504040204" pitchFamily="34" charset="0"/>
                        </a:rPr>
                        <a:t>Obce</a:t>
                      </a:r>
                      <a:r>
                        <a:rPr lang="pl-PL" sz="1000" b="1" i="0" u="none" strike="noStrike" baseline="0" dirty="0" smtClean="0">
                          <a:solidFill>
                            <a:schemeClr val="tx1"/>
                          </a:solidFill>
                          <a:effectLst/>
                          <a:latin typeface="Tahoma" panose="020B0604030504040204" pitchFamily="34" charset="0"/>
                        </a:rPr>
                        <a:t> a mestá</a:t>
                      </a:r>
                      <a:r>
                        <a:rPr lang="pl-PL" sz="1000" b="1" i="0" u="none" strike="noStrike" dirty="0" smtClean="0">
                          <a:solidFill>
                            <a:schemeClr val="tx1"/>
                          </a:solidFill>
                          <a:effectLst/>
                          <a:latin typeface="Tahoma" panose="020B0604030504040204" pitchFamily="34" charset="0"/>
                        </a:rPr>
                        <a:t> </a:t>
                      </a:r>
                      <a:r>
                        <a:rPr lang="pl-PL" sz="1000" b="1" i="0" u="none" strike="noStrike" dirty="0">
                          <a:solidFill>
                            <a:schemeClr val="tx1"/>
                          </a:solidFill>
                          <a:effectLst/>
                          <a:latin typeface="Tahoma" panose="020B0604030504040204" pitchFamily="34" charset="0"/>
                        </a:rPr>
                        <a:t>(s matrikou / bez matriky)</a:t>
                      </a:r>
                    </a:p>
                  </a:txBody>
                  <a:tcPr marL="9525" marR="9525" marT="9525" marB="0" anchor="ctr">
                    <a:solidFill>
                      <a:srgbClr val="00B0F0"/>
                    </a:solidFill>
                  </a:tcPr>
                </a:tc>
                <a:tc rowSpan="2">
                  <a:txBody>
                    <a:bodyPr/>
                    <a:lstStyle/>
                    <a:p>
                      <a:pPr algn="ctr" fontAlgn="ctr"/>
                      <a:r>
                        <a:rPr lang="sk-SK" sz="1000" b="1" i="0" u="none" strike="noStrike" dirty="0">
                          <a:solidFill>
                            <a:schemeClr val="tx1"/>
                          </a:solidFill>
                          <a:effectLst/>
                          <a:latin typeface="Tahoma" panose="020B0604030504040204" pitchFamily="34" charset="0"/>
                        </a:rPr>
                        <a:t> </a:t>
                      </a:r>
                      <a:r>
                        <a:rPr lang="sk-SK" sz="1000" b="1" i="0" u="none" strike="noStrike" dirty="0" smtClean="0">
                          <a:solidFill>
                            <a:schemeClr val="tx1"/>
                          </a:solidFill>
                          <a:effectLst/>
                          <a:latin typeface="Tahoma" panose="020B0604030504040204" pitchFamily="34" charset="0"/>
                        </a:rPr>
                        <a:t>Počet</a:t>
                      </a:r>
                      <a:endParaRPr lang="sk-SK" sz="1000" b="1" i="0" u="none" strike="noStrike" dirty="0">
                        <a:solidFill>
                          <a:schemeClr val="tx1"/>
                        </a:solidFill>
                        <a:effectLst/>
                        <a:latin typeface="Tahoma" panose="020B0604030504040204" pitchFamily="34" charset="0"/>
                      </a:endParaRPr>
                    </a:p>
                  </a:txBody>
                  <a:tcPr marL="9525" marR="9525" marT="9525" marB="0" anchor="ctr">
                    <a:solidFill>
                      <a:srgbClr val="00B0F0"/>
                    </a:solidFill>
                  </a:tcPr>
                </a:tc>
                <a:tc gridSpan="2">
                  <a:txBody>
                    <a:bodyPr/>
                    <a:lstStyle/>
                    <a:p>
                      <a:pPr algn="ctr" fontAlgn="ctr"/>
                      <a:r>
                        <a:rPr lang="pl-PL" sz="1000" b="1" i="0" u="none" strike="noStrike" dirty="0">
                          <a:solidFill>
                            <a:schemeClr val="tx1"/>
                          </a:solidFill>
                          <a:effectLst/>
                          <a:latin typeface="Tahoma" panose="020B0604030504040204" pitchFamily="34" charset="0"/>
                        </a:rPr>
                        <a:t>ZAKTÍVNENIE a ZAČATIE POUŽÍVANIA IS IOM</a:t>
                      </a:r>
                      <a:br>
                        <a:rPr lang="pl-PL" sz="1000" b="1" i="0" u="none" strike="noStrike" dirty="0">
                          <a:solidFill>
                            <a:schemeClr val="tx1"/>
                          </a:solidFill>
                          <a:effectLst/>
                          <a:latin typeface="Tahoma" panose="020B0604030504040204" pitchFamily="34" charset="0"/>
                        </a:rPr>
                      </a:br>
                      <a:r>
                        <a:rPr lang="pl-PL" sz="1000" b="1" i="0" u="none" strike="noStrike" dirty="0">
                          <a:solidFill>
                            <a:schemeClr val="tx1"/>
                          </a:solidFill>
                          <a:effectLst/>
                          <a:latin typeface="Tahoma" panose="020B0604030504040204" pitchFamily="34" charset="0"/>
                        </a:rPr>
                        <a:t>na PREVÁDZKACH</a:t>
                      </a:r>
                    </a:p>
                  </a:txBody>
                  <a:tcPr marL="9525" marR="9525" marT="9525" marB="0" anchor="ctr">
                    <a:solidFill>
                      <a:srgbClr val="00B0F0"/>
                    </a:solidFill>
                  </a:tcPr>
                </a:tc>
                <a:tc hMerge="1">
                  <a:txBody>
                    <a:bodyPr/>
                    <a:lstStyle/>
                    <a:p>
                      <a:endParaRPr lang="sk-SK"/>
                    </a:p>
                  </a:txBody>
                  <a:tcPr/>
                </a:tc>
                <a:extLst>
                  <a:ext uri="{0D108BD9-81ED-4DB2-BD59-A6C34878D82A}">
                    <a16:rowId xmlns="" xmlns:a16="http://schemas.microsoft.com/office/drawing/2014/main" val="7845557"/>
                  </a:ext>
                </a:extLst>
              </a:tr>
              <a:tr h="303189">
                <a:tc vMerge="1">
                  <a:txBody>
                    <a:bodyPr/>
                    <a:lstStyle/>
                    <a:p>
                      <a:endParaRPr lang="sk-SK"/>
                    </a:p>
                  </a:txBody>
                  <a:tcPr/>
                </a:tc>
                <a:tc vMerge="1">
                  <a:txBody>
                    <a:bodyPr/>
                    <a:lstStyle/>
                    <a:p>
                      <a:endParaRPr lang="sk-SK"/>
                    </a:p>
                  </a:txBody>
                  <a:tcPr/>
                </a:tc>
                <a:tc>
                  <a:txBody>
                    <a:bodyPr/>
                    <a:lstStyle/>
                    <a:p>
                      <a:pPr algn="ctr" fontAlgn="b"/>
                      <a:r>
                        <a:rPr lang="sk-SK" sz="1000" b="1" i="0" u="none" strike="noStrike">
                          <a:solidFill>
                            <a:schemeClr val="tx1"/>
                          </a:solidFill>
                          <a:effectLst/>
                          <a:latin typeface="Tahoma" panose="020B0604030504040204" pitchFamily="34" charset="0"/>
                        </a:rPr>
                        <a:t>aktívne</a:t>
                      </a:r>
                    </a:p>
                  </a:txBody>
                  <a:tcPr marL="9525" marR="9525" marT="9525" marB="0" anchor="b">
                    <a:solidFill>
                      <a:srgbClr val="00B0F0"/>
                    </a:solidFill>
                  </a:tcPr>
                </a:tc>
                <a:tc>
                  <a:txBody>
                    <a:bodyPr/>
                    <a:lstStyle/>
                    <a:p>
                      <a:pPr algn="ctr" fontAlgn="b"/>
                      <a:r>
                        <a:rPr lang="sk-SK" sz="1000" b="1" i="0" u="none" strike="noStrike" dirty="0">
                          <a:solidFill>
                            <a:schemeClr val="tx1"/>
                          </a:solidFill>
                          <a:effectLst/>
                          <a:latin typeface="Tahoma" panose="020B0604030504040204" pitchFamily="34" charset="0"/>
                        </a:rPr>
                        <a:t>neaktívne</a:t>
                      </a:r>
                    </a:p>
                  </a:txBody>
                  <a:tcPr marL="9525" marR="9525" marT="9525" marB="0" anchor="b">
                    <a:solidFill>
                      <a:srgbClr val="00B0F0"/>
                    </a:solidFill>
                  </a:tcPr>
                </a:tc>
                <a:extLst>
                  <a:ext uri="{0D108BD9-81ED-4DB2-BD59-A6C34878D82A}">
                    <a16:rowId xmlns="" xmlns:a16="http://schemas.microsoft.com/office/drawing/2014/main" val="151616647"/>
                  </a:ext>
                </a:extLst>
              </a:tr>
              <a:tr h="121561">
                <a:tc>
                  <a:txBody>
                    <a:bodyPr/>
                    <a:lstStyle/>
                    <a:p>
                      <a:pPr algn="l" fontAlgn="b"/>
                      <a:r>
                        <a:rPr lang="sk-SK" sz="1000" b="1" i="0" u="none" strike="noStrike" dirty="0">
                          <a:solidFill>
                            <a:srgbClr val="000000"/>
                          </a:solidFill>
                          <a:effectLst/>
                          <a:latin typeface="Tahoma" panose="020B0604030504040204" pitchFamily="34" charset="0"/>
                        </a:rPr>
                        <a:t>BA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66</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53</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13</a:t>
                      </a:r>
                    </a:p>
                  </a:txBody>
                  <a:tcPr marL="9525" marR="9525" marT="9525" marB="0" anchor="b"/>
                </a:tc>
                <a:extLst>
                  <a:ext uri="{0D108BD9-81ED-4DB2-BD59-A6C34878D82A}">
                    <a16:rowId xmlns="" xmlns:a16="http://schemas.microsoft.com/office/drawing/2014/main" val="2072729127"/>
                  </a:ext>
                </a:extLst>
              </a:tr>
              <a:tr h="121561">
                <a:tc>
                  <a:txBody>
                    <a:bodyPr/>
                    <a:lstStyle/>
                    <a:p>
                      <a:pPr algn="l" fontAlgn="b"/>
                      <a:r>
                        <a:rPr lang="sk-SK" sz="1000" b="1" i="0" u="none" strike="noStrike" dirty="0">
                          <a:solidFill>
                            <a:srgbClr val="000000"/>
                          </a:solidFill>
                          <a:effectLst/>
                          <a:latin typeface="Tahoma" panose="020B0604030504040204" pitchFamily="34" charset="0"/>
                        </a:rPr>
                        <a:t>TT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133</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59</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74</a:t>
                      </a:r>
                    </a:p>
                  </a:txBody>
                  <a:tcPr marL="9525" marR="9525" marT="9525" marB="0" anchor="b"/>
                </a:tc>
                <a:extLst>
                  <a:ext uri="{0D108BD9-81ED-4DB2-BD59-A6C34878D82A}">
                    <a16:rowId xmlns="" xmlns:a16="http://schemas.microsoft.com/office/drawing/2014/main" val="3179188458"/>
                  </a:ext>
                </a:extLst>
              </a:tr>
              <a:tr h="121561">
                <a:tc>
                  <a:txBody>
                    <a:bodyPr/>
                    <a:lstStyle/>
                    <a:p>
                      <a:pPr algn="l" fontAlgn="b"/>
                      <a:r>
                        <a:rPr lang="sk-SK" sz="1000" b="1" i="0" u="none" strike="noStrike" dirty="0">
                          <a:solidFill>
                            <a:srgbClr val="000000"/>
                          </a:solidFill>
                          <a:effectLst/>
                          <a:latin typeface="Tahoma" panose="020B0604030504040204" pitchFamily="34" charset="0"/>
                        </a:rPr>
                        <a:t>NR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174</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81</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93</a:t>
                      </a:r>
                    </a:p>
                  </a:txBody>
                  <a:tcPr marL="9525" marR="9525" marT="9525" marB="0" anchor="b"/>
                </a:tc>
                <a:extLst>
                  <a:ext uri="{0D108BD9-81ED-4DB2-BD59-A6C34878D82A}">
                    <a16:rowId xmlns="" xmlns:a16="http://schemas.microsoft.com/office/drawing/2014/main" val="2918951035"/>
                  </a:ext>
                </a:extLst>
              </a:tr>
              <a:tr h="121561">
                <a:tc>
                  <a:txBody>
                    <a:bodyPr/>
                    <a:lstStyle/>
                    <a:p>
                      <a:pPr algn="l" fontAlgn="b"/>
                      <a:r>
                        <a:rPr lang="sk-SK" sz="1000" b="1" i="0" u="none" strike="noStrike" dirty="0">
                          <a:solidFill>
                            <a:srgbClr val="000000"/>
                          </a:solidFill>
                          <a:effectLst/>
                          <a:latin typeface="Tahoma" panose="020B0604030504040204" pitchFamily="34" charset="0"/>
                        </a:rPr>
                        <a:t>BB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153</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80</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73</a:t>
                      </a:r>
                    </a:p>
                  </a:txBody>
                  <a:tcPr marL="9525" marR="9525" marT="9525" marB="0" anchor="b"/>
                </a:tc>
                <a:extLst>
                  <a:ext uri="{0D108BD9-81ED-4DB2-BD59-A6C34878D82A}">
                    <a16:rowId xmlns="" xmlns:a16="http://schemas.microsoft.com/office/drawing/2014/main" val="2861429161"/>
                  </a:ext>
                </a:extLst>
              </a:tr>
              <a:tr h="121561">
                <a:tc>
                  <a:txBody>
                    <a:bodyPr/>
                    <a:lstStyle/>
                    <a:p>
                      <a:pPr algn="l" fontAlgn="b"/>
                      <a:r>
                        <a:rPr lang="sk-SK" sz="1000" b="1" i="0" u="none" strike="noStrike" dirty="0">
                          <a:solidFill>
                            <a:srgbClr val="000000"/>
                          </a:solidFill>
                          <a:effectLst/>
                          <a:latin typeface="Tahoma" panose="020B0604030504040204" pitchFamily="34" charset="0"/>
                        </a:rPr>
                        <a:t>TN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111</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27</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84</a:t>
                      </a:r>
                    </a:p>
                  </a:txBody>
                  <a:tcPr marL="9525" marR="9525" marT="9525" marB="0" anchor="b"/>
                </a:tc>
                <a:extLst>
                  <a:ext uri="{0D108BD9-81ED-4DB2-BD59-A6C34878D82A}">
                    <a16:rowId xmlns="" xmlns:a16="http://schemas.microsoft.com/office/drawing/2014/main" val="392193953"/>
                  </a:ext>
                </a:extLst>
              </a:tr>
              <a:tr h="121561">
                <a:tc>
                  <a:txBody>
                    <a:bodyPr/>
                    <a:lstStyle/>
                    <a:p>
                      <a:pPr algn="l" fontAlgn="b"/>
                      <a:r>
                        <a:rPr lang="sk-SK" sz="1000" b="1" i="0" u="none" strike="noStrike" dirty="0">
                          <a:solidFill>
                            <a:srgbClr val="000000"/>
                          </a:solidFill>
                          <a:effectLst/>
                          <a:latin typeface="Tahoma" panose="020B0604030504040204" pitchFamily="34" charset="0"/>
                        </a:rPr>
                        <a:t>ZA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137</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46</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91</a:t>
                      </a:r>
                    </a:p>
                  </a:txBody>
                  <a:tcPr marL="9525" marR="9525" marT="9525" marB="0" anchor="b"/>
                </a:tc>
                <a:extLst>
                  <a:ext uri="{0D108BD9-81ED-4DB2-BD59-A6C34878D82A}">
                    <a16:rowId xmlns="" xmlns:a16="http://schemas.microsoft.com/office/drawing/2014/main" val="3538790855"/>
                  </a:ext>
                </a:extLst>
              </a:tr>
              <a:tr h="121561">
                <a:tc>
                  <a:txBody>
                    <a:bodyPr/>
                    <a:lstStyle/>
                    <a:p>
                      <a:pPr algn="l" fontAlgn="b"/>
                      <a:r>
                        <a:rPr lang="sk-SK" sz="1000" b="1" i="0" u="none" strike="noStrike" dirty="0">
                          <a:solidFill>
                            <a:srgbClr val="000000"/>
                          </a:solidFill>
                          <a:effectLst/>
                          <a:latin typeface="Tahoma" panose="020B0604030504040204" pitchFamily="34" charset="0"/>
                        </a:rPr>
                        <a:t>KE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101</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21</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80</a:t>
                      </a:r>
                    </a:p>
                  </a:txBody>
                  <a:tcPr marL="9525" marR="9525" marT="9525" marB="0" anchor="b"/>
                </a:tc>
                <a:extLst>
                  <a:ext uri="{0D108BD9-81ED-4DB2-BD59-A6C34878D82A}">
                    <a16:rowId xmlns="" xmlns:a16="http://schemas.microsoft.com/office/drawing/2014/main" val="2982778556"/>
                  </a:ext>
                </a:extLst>
              </a:tr>
              <a:tr h="121561">
                <a:tc>
                  <a:txBody>
                    <a:bodyPr/>
                    <a:lstStyle/>
                    <a:p>
                      <a:pPr algn="l" fontAlgn="b"/>
                      <a:r>
                        <a:rPr lang="sk-SK" sz="1000" b="1" i="0" u="none" strike="noStrike" dirty="0">
                          <a:solidFill>
                            <a:srgbClr val="000000"/>
                          </a:solidFill>
                          <a:effectLst/>
                          <a:latin typeface="Tahoma" panose="020B0604030504040204" pitchFamily="34" charset="0"/>
                        </a:rPr>
                        <a:t>PO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129</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28</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101</a:t>
                      </a:r>
                    </a:p>
                  </a:txBody>
                  <a:tcPr marL="9525" marR="9525" marT="9525" marB="0" anchor="b"/>
                </a:tc>
                <a:extLst>
                  <a:ext uri="{0D108BD9-81ED-4DB2-BD59-A6C34878D82A}">
                    <a16:rowId xmlns="" xmlns:a16="http://schemas.microsoft.com/office/drawing/2014/main" val="1683920296"/>
                  </a:ext>
                </a:extLst>
              </a:tr>
              <a:tr h="121561">
                <a:tc>
                  <a:txBody>
                    <a:bodyPr/>
                    <a:lstStyle/>
                    <a:p>
                      <a:pPr algn="l" fontAlgn="b"/>
                      <a:r>
                        <a:rPr lang="sk-SK" sz="1000" b="1" i="0" u="none" strike="noStrike">
                          <a:solidFill>
                            <a:schemeClr val="tx1"/>
                          </a:solidFill>
                          <a:effectLst/>
                          <a:latin typeface="Tahoma" panose="020B0604030504040204" pitchFamily="34" charset="0"/>
                        </a:rPr>
                        <a:t>SPOLU</a:t>
                      </a:r>
                    </a:p>
                  </a:txBody>
                  <a:tcPr marL="9525" marR="9525" marT="9525" marB="0" anchor="b">
                    <a:solidFill>
                      <a:srgbClr val="00B0F0"/>
                    </a:solidFill>
                  </a:tcPr>
                </a:tc>
                <a:tc>
                  <a:txBody>
                    <a:bodyPr/>
                    <a:lstStyle/>
                    <a:p>
                      <a:pPr algn="ctr" fontAlgn="b"/>
                      <a:r>
                        <a:rPr lang="sk-SK" sz="1000" b="1" i="0" u="none" strike="noStrike">
                          <a:solidFill>
                            <a:schemeClr val="tx1"/>
                          </a:solidFill>
                          <a:effectLst/>
                          <a:latin typeface="Tahoma" panose="020B0604030504040204" pitchFamily="34" charset="0"/>
                        </a:rPr>
                        <a:t>1004</a:t>
                      </a:r>
                    </a:p>
                  </a:txBody>
                  <a:tcPr marL="9525" marR="9525" marT="9525" marB="0" anchor="b">
                    <a:solidFill>
                      <a:srgbClr val="00B0F0"/>
                    </a:solidFill>
                  </a:tcPr>
                </a:tc>
                <a:tc>
                  <a:txBody>
                    <a:bodyPr/>
                    <a:lstStyle/>
                    <a:p>
                      <a:pPr algn="ctr" fontAlgn="b"/>
                      <a:r>
                        <a:rPr lang="sk-SK" sz="1000" b="1" i="0" u="none" strike="noStrike">
                          <a:solidFill>
                            <a:schemeClr val="tx1"/>
                          </a:solidFill>
                          <a:effectLst/>
                          <a:latin typeface="Tahoma" panose="020B0604030504040204" pitchFamily="34" charset="0"/>
                        </a:rPr>
                        <a:t>395</a:t>
                      </a:r>
                    </a:p>
                  </a:txBody>
                  <a:tcPr marL="9525" marR="9525" marT="9525" marB="0" anchor="b">
                    <a:solidFill>
                      <a:srgbClr val="00B0F0"/>
                    </a:solidFill>
                  </a:tcPr>
                </a:tc>
                <a:tc>
                  <a:txBody>
                    <a:bodyPr/>
                    <a:lstStyle/>
                    <a:p>
                      <a:pPr algn="ctr" fontAlgn="b"/>
                      <a:r>
                        <a:rPr lang="sk-SK" sz="1000" b="1" i="0" u="none" strike="noStrike" dirty="0">
                          <a:solidFill>
                            <a:schemeClr val="tx1"/>
                          </a:solidFill>
                          <a:effectLst/>
                          <a:latin typeface="Tahoma" panose="020B0604030504040204" pitchFamily="34" charset="0"/>
                        </a:rPr>
                        <a:t>609</a:t>
                      </a:r>
                    </a:p>
                  </a:txBody>
                  <a:tcPr marL="9525" marR="9525" marT="9525" marB="0" anchor="b">
                    <a:solidFill>
                      <a:srgbClr val="00B0F0"/>
                    </a:solidFill>
                  </a:tcPr>
                </a:tc>
                <a:extLst>
                  <a:ext uri="{0D108BD9-81ED-4DB2-BD59-A6C34878D82A}">
                    <a16:rowId xmlns="" xmlns:a16="http://schemas.microsoft.com/office/drawing/2014/main" val="3120143111"/>
                  </a:ext>
                </a:extLst>
              </a:tr>
            </a:tbl>
          </a:graphicData>
        </a:graphic>
      </p:graphicFrame>
      <p:graphicFrame>
        <p:nvGraphicFramePr>
          <p:cNvPr id="7" name="Graf 6"/>
          <p:cNvGraphicFramePr>
            <a:graphicFrameLocks/>
          </p:cNvGraphicFramePr>
          <p:nvPr>
            <p:extLst>
              <p:ext uri="{D42A27DB-BD31-4B8C-83A1-F6EECF244321}">
                <p14:modId xmlns="" xmlns:p14="http://schemas.microsoft.com/office/powerpoint/2010/main" val="1156500010"/>
              </p:ext>
            </p:extLst>
          </p:nvPr>
        </p:nvGraphicFramePr>
        <p:xfrm>
          <a:off x="4759224" y="1832735"/>
          <a:ext cx="3784484" cy="2723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5750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altLang="sk-SK" b="1" dirty="0">
                <a:solidFill>
                  <a:srgbClr val="00B0F0"/>
                </a:solidFill>
                <a:latin typeface="Arial Narrow" pitchFamily="34" charset="0"/>
                <a:ea typeface="MS PGothic" pitchFamily="34" charset="-128"/>
              </a:rPr>
              <a:t>Aktuálny stav prevádzky IS </a:t>
            </a:r>
            <a:r>
              <a:rPr lang="sk-SK" altLang="sk-SK" b="1" dirty="0" smtClean="0">
                <a:solidFill>
                  <a:srgbClr val="00B0F0"/>
                </a:solidFill>
                <a:latin typeface="Arial Narrow" pitchFamily="34" charset="0"/>
                <a:ea typeface="MS PGothic" pitchFamily="34" charset="-128"/>
              </a:rPr>
              <a:t>IOM – 21.9.2017</a:t>
            </a:r>
            <a:endParaRPr lang="sk-SK" b="1" dirty="0">
              <a:solidFill>
                <a:srgbClr val="00B0F0"/>
              </a:solidFill>
              <a:latin typeface="Arial Narrow" pitchFamily="34" charset="0"/>
              <a:ea typeface="MS PGothic" pitchFamily="34" charset="-128"/>
            </a:endParaRPr>
          </a:p>
        </p:txBody>
      </p:sp>
      <p:graphicFrame>
        <p:nvGraphicFramePr>
          <p:cNvPr id="4" name="Zástupný objekt pre obsah 3"/>
          <p:cNvGraphicFramePr>
            <a:graphicFrameLocks noGrp="1"/>
          </p:cNvGraphicFramePr>
          <p:nvPr>
            <p:ph idx="1"/>
            <p:extLst>
              <p:ext uri="{D42A27DB-BD31-4B8C-83A1-F6EECF244321}">
                <p14:modId xmlns="" xmlns:p14="http://schemas.microsoft.com/office/powerpoint/2010/main" val="3717782563"/>
              </p:ext>
            </p:extLst>
          </p:nvPr>
        </p:nvGraphicFramePr>
        <p:xfrm>
          <a:off x="4375051" y="1832735"/>
          <a:ext cx="4909625" cy="2284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uľka 5"/>
          <p:cNvGraphicFramePr>
            <a:graphicFrameLocks noGrp="1"/>
          </p:cNvGraphicFramePr>
          <p:nvPr>
            <p:extLst>
              <p:ext uri="{D42A27DB-BD31-4B8C-83A1-F6EECF244321}">
                <p14:modId xmlns="" xmlns:p14="http://schemas.microsoft.com/office/powerpoint/2010/main" val="162248858"/>
              </p:ext>
            </p:extLst>
          </p:nvPr>
        </p:nvGraphicFramePr>
        <p:xfrm>
          <a:off x="293167" y="2117191"/>
          <a:ext cx="4081884" cy="2393503"/>
        </p:xfrm>
        <a:graphic>
          <a:graphicData uri="http://schemas.openxmlformats.org/drawingml/2006/table">
            <a:tbl>
              <a:tblPr>
                <a:tableStyleId>{5C22544A-7EE6-4342-B048-85BDC9FD1C3A}</a:tableStyleId>
              </a:tblPr>
              <a:tblGrid>
                <a:gridCol w="1842761">
                  <a:extLst>
                    <a:ext uri="{9D8B030D-6E8A-4147-A177-3AD203B41FA5}">
                      <a16:colId xmlns="" xmlns:a16="http://schemas.microsoft.com/office/drawing/2014/main" val="691564120"/>
                    </a:ext>
                  </a:extLst>
                </a:gridCol>
                <a:gridCol w="560227">
                  <a:extLst>
                    <a:ext uri="{9D8B030D-6E8A-4147-A177-3AD203B41FA5}">
                      <a16:colId xmlns="" xmlns:a16="http://schemas.microsoft.com/office/drawing/2014/main" val="565704672"/>
                    </a:ext>
                  </a:extLst>
                </a:gridCol>
                <a:gridCol w="839448">
                  <a:extLst>
                    <a:ext uri="{9D8B030D-6E8A-4147-A177-3AD203B41FA5}">
                      <a16:colId xmlns="" xmlns:a16="http://schemas.microsoft.com/office/drawing/2014/main" val="3512988410"/>
                    </a:ext>
                  </a:extLst>
                </a:gridCol>
                <a:gridCol w="839448">
                  <a:extLst>
                    <a:ext uri="{9D8B030D-6E8A-4147-A177-3AD203B41FA5}">
                      <a16:colId xmlns="" xmlns:a16="http://schemas.microsoft.com/office/drawing/2014/main" val="1896766597"/>
                    </a:ext>
                  </a:extLst>
                </a:gridCol>
              </a:tblGrid>
              <a:tr h="632989">
                <a:tc rowSpan="2">
                  <a:txBody>
                    <a:bodyPr/>
                    <a:lstStyle/>
                    <a:p>
                      <a:pPr algn="ctr" fontAlgn="ctr"/>
                      <a:r>
                        <a:rPr lang="pl-PL" sz="1000" b="1" i="0" u="none" strike="noStrike" dirty="0" smtClean="0">
                          <a:solidFill>
                            <a:schemeClr val="tx1"/>
                          </a:solidFill>
                          <a:effectLst/>
                          <a:latin typeface="Tahoma" panose="020B0604030504040204" pitchFamily="34" charset="0"/>
                        </a:rPr>
                        <a:t>Obce</a:t>
                      </a:r>
                      <a:r>
                        <a:rPr lang="pl-PL" sz="1000" b="1" i="0" u="none" strike="noStrike" baseline="0" dirty="0" smtClean="0">
                          <a:solidFill>
                            <a:schemeClr val="tx1"/>
                          </a:solidFill>
                          <a:effectLst/>
                          <a:latin typeface="Tahoma" panose="020B0604030504040204" pitchFamily="34" charset="0"/>
                        </a:rPr>
                        <a:t> a mestá</a:t>
                      </a:r>
                      <a:r>
                        <a:rPr lang="pl-PL" sz="1000" b="1" i="0" u="none" strike="noStrike" dirty="0" smtClean="0">
                          <a:solidFill>
                            <a:schemeClr val="tx1"/>
                          </a:solidFill>
                          <a:effectLst/>
                          <a:latin typeface="Tahoma" panose="020B0604030504040204" pitchFamily="34" charset="0"/>
                        </a:rPr>
                        <a:t> </a:t>
                      </a:r>
                      <a:r>
                        <a:rPr lang="pl-PL" sz="1000" b="1" i="0" u="none" strike="noStrike" dirty="0">
                          <a:solidFill>
                            <a:schemeClr val="tx1"/>
                          </a:solidFill>
                          <a:effectLst/>
                          <a:latin typeface="Tahoma" panose="020B0604030504040204" pitchFamily="34" charset="0"/>
                        </a:rPr>
                        <a:t>(s matrikou / bez matriky)</a:t>
                      </a:r>
                    </a:p>
                  </a:txBody>
                  <a:tcPr marL="9525" marR="9525" marT="9525" marB="0" anchor="ctr">
                    <a:solidFill>
                      <a:srgbClr val="00B0F0"/>
                    </a:solidFill>
                  </a:tcPr>
                </a:tc>
                <a:tc rowSpan="2">
                  <a:txBody>
                    <a:bodyPr/>
                    <a:lstStyle/>
                    <a:p>
                      <a:pPr algn="ctr" fontAlgn="ctr"/>
                      <a:r>
                        <a:rPr lang="sk-SK" sz="1000" b="1" i="0" u="none" strike="noStrike" dirty="0">
                          <a:solidFill>
                            <a:schemeClr val="tx1"/>
                          </a:solidFill>
                          <a:effectLst/>
                          <a:latin typeface="Tahoma" panose="020B0604030504040204" pitchFamily="34" charset="0"/>
                        </a:rPr>
                        <a:t> </a:t>
                      </a:r>
                      <a:r>
                        <a:rPr lang="sk-SK" sz="1000" b="1" i="0" u="none" strike="noStrike" dirty="0" smtClean="0">
                          <a:solidFill>
                            <a:schemeClr val="tx1"/>
                          </a:solidFill>
                          <a:effectLst/>
                          <a:latin typeface="Tahoma" panose="020B0604030504040204" pitchFamily="34" charset="0"/>
                        </a:rPr>
                        <a:t>Počet</a:t>
                      </a:r>
                      <a:endParaRPr lang="sk-SK" sz="1000" b="1" i="0" u="none" strike="noStrike" dirty="0">
                        <a:solidFill>
                          <a:schemeClr val="tx1"/>
                        </a:solidFill>
                        <a:effectLst/>
                        <a:latin typeface="Tahoma" panose="020B0604030504040204" pitchFamily="34" charset="0"/>
                      </a:endParaRPr>
                    </a:p>
                  </a:txBody>
                  <a:tcPr marL="9525" marR="9525" marT="9525" marB="0" anchor="ctr">
                    <a:solidFill>
                      <a:srgbClr val="00B0F0"/>
                    </a:solidFill>
                  </a:tcPr>
                </a:tc>
                <a:tc gridSpan="2">
                  <a:txBody>
                    <a:bodyPr/>
                    <a:lstStyle/>
                    <a:p>
                      <a:pPr algn="ctr" fontAlgn="ctr"/>
                      <a:r>
                        <a:rPr lang="pl-PL" sz="1000" b="1" i="0" u="none" strike="noStrike" dirty="0">
                          <a:solidFill>
                            <a:schemeClr val="tx1"/>
                          </a:solidFill>
                          <a:effectLst/>
                          <a:latin typeface="Tahoma" panose="020B0604030504040204" pitchFamily="34" charset="0"/>
                        </a:rPr>
                        <a:t>ZAKTÍVNENIE a ZAČATIE POUŽÍVANIA IS IOM</a:t>
                      </a:r>
                      <a:br>
                        <a:rPr lang="pl-PL" sz="1000" b="1" i="0" u="none" strike="noStrike" dirty="0">
                          <a:solidFill>
                            <a:schemeClr val="tx1"/>
                          </a:solidFill>
                          <a:effectLst/>
                          <a:latin typeface="Tahoma" panose="020B0604030504040204" pitchFamily="34" charset="0"/>
                        </a:rPr>
                      </a:br>
                      <a:r>
                        <a:rPr lang="pl-PL" sz="1000" b="1" i="0" u="none" strike="noStrike" dirty="0">
                          <a:solidFill>
                            <a:schemeClr val="tx1"/>
                          </a:solidFill>
                          <a:effectLst/>
                          <a:latin typeface="Tahoma" panose="020B0604030504040204" pitchFamily="34" charset="0"/>
                        </a:rPr>
                        <a:t>na PREVÁDZKACH</a:t>
                      </a:r>
                    </a:p>
                  </a:txBody>
                  <a:tcPr marL="9525" marR="9525" marT="9525" marB="0" anchor="ctr">
                    <a:solidFill>
                      <a:srgbClr val="00B0F0"/>
                    </a:solidFill>
                  </a:tcPr>
                </a:tc>
                <a:tc hMerge="1">
                  <a:txBody>
                    <a:bodyPr/>
                    <a:lstStyle/>
                    <a:p>
                      <a:endParaRPr lang="sk-SK"/>
                    </a:p>
                  </a:txBody>
                  <a:tcPr/>
                </a:tc>
                <a:extLst>
                  <a:ext uri="{0D108BD9-81ED-4DB2-BD59-A6C34878D82A}">
                    <a16:rowId xmlns="" xmlns:a16="http://schemas.microsoft.com/office/drawing/2014/main" val="7845557"/>
                  </a:ext>
                </a:extLst>
              </a:tr>
              <a:tr h="303189">
                <a:tc vMerge="1">
                  <a:txBody>
                    <a:bodyPr/>
                    <a:lstStyle/>
                    <a:p>
                      <a:endParaRPr lang="sk-SK"/>
                    </a:p>
                  </a:txBody>
                  <a:tcPr/>
                </a:tc>
                <a:tc vMerge="1">
                  <a:txBody>
                    <a:bodyPr/>
                    <a:lstStyle/>
                    <a:p>
                      <a:endParaRPr lang="sk-SK"/>
                    </a:p>
                  </a:txBody>
                  <a:tcPr/>
                </a:tc>
                <a:tc>
                  <a:txBody>
                    <a:bodyPr/>
                    <a:lstStyle/>
                    <a:p>
                      <a:pPr algn="ctr" fontAlgn="b"/>
                      <a:r>
                        <a:rPr lang="sk-SK" sz="1000" b="1" i="0" u="none" strike="noStrike">
                          <a:solidFill>
                            <a:schemeClr val="tx1"/>
                          </a:solidFill>
                          <a:effectLst/>
                          <a:latin typeface="Tahoma" panose="020B0604030504040204" pitchFamily="34" charset="0"/>
                        </a:rPr>
                        <a:t>aktívne</a:t>
                      </a:r>
                    </a:p>
                  </a:txBody>
                  <a:tcPr marL="9525" marR="9525" marT="9525" marB="0" anchor="b">
                    <a:solidFill>
                      <a:srgbClr val="00B0F0"/>
                    </a:solidFill>
                  </a:tcPr>
                </a:tc>
                <a:tc>
                  <a:txBody>
                    <a:bodyPr/>
                    <a:lstStyle/>
                    <a:p>
                      <a:pPr algn="ctr" fontAlgn="b"/>
                      <a:r>
                        <a:rPr lang="sk-SK" sz="1000" b="1" i="0" u="none" strike="noStrike" dirty="0">
                          <a:solidFill>
                            <a:schemeClr val="tx1"/>
                          </a:solidFill>
                          <a:effectLst/>
                          <a:latin typeface="Tahoma" panose="020B0604030504040204" pitchFamily="34" charset="0"/>
                        </a:rPr>
                        <a:t>neaktívne</a:t>
                      </a:r>
                    </a:p>
                  </a:txBody>
                  <a:tcPr marL="9525" marR="9525" marT="9525" marB="0" anchor="b">
                    <a:solidFill>
                      <a:srgbClr val="00B0F0"/>
                    </a:solidFill>
                  </a:tcPr>
                </a:tc>
                <a:extLst>
                  <a:ext uri="{0D108BD9-81ED-4DB2-BD59-A6C34878D82A}">
                    <a16:rowId xmlns="" xmlns:a16="http://schemas.microsoft.com/office/drawing/2014/main" val="151616647"/>
                  </a:ext>
                </a:extLst>
              </a:tr>
              <a:tr h="121561">
                <a:tc>
                  <a:txBody>
                    <a:bodyPr/>
                    <a:lstStyle/>
                    <a:p>
                      <a:pPr algn="l" fontAlgn="b"/>
                      <a:r>
                        <a:rPr lang="sk-SK" sz="1000" b="1" i="0" u="none" strike="noStrike" dirty="0">
                          <a:solidFill>
                            <a:srgbClr val="000000"/>
                          </a:solidFill>
                          <a:effectLst/>
                          <a:latin typeface="Tahoma" panose="020B0604030504040204" pitchFamily="34" charset="0"/>
                        </a:rPr>
                        <a:t>BA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66</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55</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11</a:t>
                      </a:r>
                    </a:p>
                  </a:txBody>
                  <a:tcPr marL="9525" marR="9525" marT="9525" marB="0" anchor="b"/>
                </a:tc>
                <a:extLst>
                  <a:ext uri="{0D108BD9-81ED-4DB2-BD59-A6C34878D82A}">
                    <a16:rowId xmlns="" xmlns:a16="http://schemas.microsoft.com/office/drawing/2014/main" val="2072729127"/>
                  </a:ext>
                </a:extLst>
              </a:tr>
              <a:tr h="121561">
                <a:tc>
                  <a:txBody>
                    <a:bodyPr/>
                    <a:lstStyle/>
                    <a:p>
                      <a:pPr algn="l" fontAlgn="b"/>
                      <a:r>
                        <a:rPr lang="sk-SK" sz="1000" b="1" i="0" u="none" strike="noStrike" dirty="0">
                          <a:solidFill>
                            <a:srgbClr val="000000"/>
                          </a:solidFill>
                          <a:effectLst/>
                          <a:latin typeface="Tahoma" panose="020B0604030504040204" pitchFamily="34" charset="0"/>
                        </a:rPr>
                        <a:t>TT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133</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64</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69</a:t>
                      </a:r>
                    </a:p>
                  </a:txBody>
                  <a:tcPr marL="9525" marR="9525" marT="9525" marB="0" anchor="b"/>
                </a:tc>
                <a:extLst>
                  <a:ext uri="{0D108BD9-81ED-4DB2-BD59-A6C34878D82A}">
                    <a16:rowId xmlns="" xmlns:a16="http://schemas.microsoft.com/office/drawing/2014/main" val="3179188458"/>
                  </a:ext>
                </a:extLst>
              </a:tr>
              <a:tr h="121561">
                <a:tc>
                  <a:txBody>
                    <a:bodyPr/>
                    <a:lstStyle/>
                    <a:p>
                      <a:pPr algn="l" fontAlgn="b"/>
                      <a:r>
                        <a:rPr lang="sk-SK" sz="1000" b="1" i="0" u="none" strike="noStrike" dirty="0">
                          <a:solidFill>
                            <a:srgbClr val="000000"/>
                          </a:solidFill>
                          <a:effectLst/>
                          <a:latin typeface="Tahoma" panose="020B0604030504040204" pitchFamily="34" charset="0"/>
                        </a:rPr>
                        <a:t>NR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174</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105</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69</a:t>
                      </a:r>
                    </a:p>
                  </a:txBody>
                  <a:tcPr marL="9525" marR="9525" marT="9525" marB="0" anchor="b"/>
                </a:tc>
                <a:extLst>
                  <a:ext uri="{0D108BD9-81ED-4DB2-BD59-A6C34878D82A}">
                    <a16:rowId xmlns="" xmlns:a16="http://schemas.microsoft.com/office/drawing/2014/main" val="2918951035"/>
                  </a:ext>
                </a:extLst>
              </a:tr>
              <a:tr h="121561">
                <a:tc>
                  <a:txBody>
                    <a:bodyPr/>
                    <a:lstStyle/>
                    <a:p>
                      <a:pPr algn="l" fontAlgn="b"/>
                      <a:r>
                        <a:rPr lang="sk-SK" sz="1000" b="1" i="0" u="none" strike="noStrike" dirty="0">
                          <a:solidFill>
                            <a:srgbClr val="000000"/>
                          </a:solidFill>
                          <a:effectLst/>
                          <a:latin typeface="Tahoma" panose="020B0604030504040204" pitchFamily="34" charset="0"/>
                        </a:rPr>
                        <a:t>BB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153</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86</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67</a:t>
                      </a:r>
                    </a:p>
                  </a:txBody>
                  <a:tcPr marL="9525" marR="9525" marT="9525" marB="0" anchor="b"/>
                </a:tc>
                <a:extLst>
                  <a:ext uri="{0D108BD9-81ED-4DB2-BD59-A6C34878D82A}">
                    <a16:rowId xmlns="" xmlns:a16="http://schemas.microsoft.com/office/drawing/2014/main" val="2861429161"/>
                  </a:ext>
                </a:extLst>
              </a:tr>
              <a:tr h="121561">
                <a:tc>
                  <a:txBody>
                    <a:bodyPr/>
                    <a:lstStyle/>
                    <a:p>
                      <a:pPr algn="l" fontAlgn="b"/>
                      <a:r>
                        <a:rPr lang="sk-SK" sz="1000" b="1" i="0" u="none" strike="noStrike" dirty="0">
                          <a:solidFill>
                            <a:srgbClr val="000000"/>
                          </a:solidFill>
                          <a:effectLst/>
                          <a:latin typeface="Tahoma" panose="020B0604030504040204" pitchFamily="34" charset="0"/>
                        </a:rPr>
                        <a:t>TN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111</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51</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60</a:t>
                      </a:r>
                    </a:p>
                  </a:txBody>
                  <a:tcPr marL="9525" marR="9525" marT="9525" marB="0" anchor="b"/>
                </a:tc>
                <a:extLst>
                  <a:ext uri="{0D108BD9-81ED-4DB2-BD59-A6C34878D82A}">
                    <a16:rowId xmlns="" xmlns:a16="http://schemas.microsoft.com/office/drawing/2014/main" val="392193953"/>
                  </a:ext>
                </a:extLst>
              </a:tr>
              <a:tr h="121561">
                <a:tc>
                  <a:txBody>
                    <a:bodyPr/>
                    <a:lstStyle/>
                    <a:p>
                      <a:pPr algn="l" fontAlgn="b"/>
                      <a:r>
                        <a:rPr lang="sk-SK" sz="1000" b="1" i="0" u="none" strike="noStrike" dirty="0">
                          <a:solidFill>
                            <a:srgbClr val="000000"/>
                          </a:solidFill>
                          <a:effectLst/>
                          <a:latin typeface="Tahoma" panose="020B0604030504040204" pitchFamily="34" charset="0"/>
                        </a:rPr>
                        <a:t>ZA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137</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59</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78</a:t>
                      </a:r>
                    </a:p>
                  </a:txBody>
                  <a:tcPr marL="9525" marR="9525" marT="9525" marB="0" anchor="b"/>
                </a:tc>
                <a:extLst>
                  <a:ext uri="{0D108BD9-81ED-4DB2-BD59-A6C34878D82A}">
                    <a16:rowId xmlns="" xmlns:a16="http://schemas.microsoft.com/office/drawing/2014/main" val="3538790855"/>
                  </a:ext>
                </a:extLst>
              </a:tr>
              <a:tr h="121561">
                <a:tc>
                  <a:txBody>
                    <a:bodyPr/>
                    <a:lstStyle/>
                    <a:p>
                      <a:pPr algn="l" fontAlgn="b"/>
                      <a:r>
                        <a:rPr lang="sk-SK" sz="1000" b="1" i="0" u="none" strike="noStrike" dirty="0">
                          <a:solidFill>
                            <a:srgbClr val="000000"/>
                          </a:solidFill>
                          <a:effectLst/>
                          <a:latin typeface="Tahoma" panose="020B0604030504040204" pitchFamily="34" charset="0"/>
                        </a:rPr>
                        <a:t>KE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101</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42</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59</a:t>
                      </a:r>
                    </a:p>
                  </a:txBody>
                  <a:tcPr marL="9525" marR="9525" marT="9525" marB="0" anchor="b"/>
                </a:tc>
                <a:extLst>
                  <a:ext uri="{0D108BD9-81ED-4DB2-BD59-A6C34878D82A}">
                    <a16:rowId xmlns="" xmlns:a16="http://schemas.microsoft.com/office/drawing/2014/main" val="2982778556"/>
                  </a:ext>
                </a:extLst>
              </a:tr>
              <a:tr h="121561">
                <a:tc>
                  <a:txBody>
                    <a:bodyPr/>
                    <a:lstStyle/>
                    <a:p>
                      <a:pPr algn="l" fontAlgn="b"/>
                      <a:r>
                        <a:rPr lang="sk-SK" sz="1000" b="1" i="0" u="none" strike="noStrike" dirty="0">
                          <a:solidFill>
                            <a:srgbClr val="000000"/>
                          </a:solidFill>
                          <a:effectLst/>
                          <a:latin typeface="Tahoma" panose="020B0604030504040204" pitchFamily="34" charset="0"/>
                        </a:rPr>
                        <a:t>PO kraj</a:t>
                      </a:r>
                    </a:p>
                  </a:txBody>
                  <a:tcPr marL="9525" marR="9525" marT="9525" marB="0" anchor="b">
                    <a:solidFill>
                      <a:schemeClr val="accent3">
                        <a:lumMod val="60000"/>
                        <a:lumOff val="40000"/>
                      </a:schemeClr>
                    </a:solidFill>
                  </a:tcPr>
                </a:tc>
                <a:tc>
                  <a:txBody>
                    <a:bodyPr/>
                    <a:lstStyle/>
                    <a:p>
                      <a:pPr algn="ctr" fontAlgn="b"/>
                      <a:r>
                        <a:rPr lang="sk-SK" sz="1000" b="1" i="0" u="none" strike="noStrike">
                          <a:solidFill>
                            <a:srgbClr val="000000"/>
                          </a:solidFill>
                          <a:effectLst/>
                          <a:latin typeface="Tahoma" panose="020B0604030504040204" pitchFamily="34" charset="0"/>
                        </a:rPr>
                        <a:t>129</a:t>
                      </a:r>
                    </a:p>
                  </a:txBody>
                  <a:tcPr marL="9525" marR="9525" marT="9525" marB="0" anchor="b"/>
                </a:tc>
                <a:tc>
                  <a:txBody>
                    <a:bodyPr/>
                    <a:lstStyle/>
                    <a:p>
                      <a:pPr algn="ctr" fontAlgn="b"/>
                      <a:r>
                        <a:rPr lang="sk-SK" sz="1000" b="1" i="0" u="none" strike="noStrike">
                          <a:solidFill>
                            <a:srgbClr val="70AD47"/>
                          </a:solidFill>
                          <a:effectLst/>
                          <a:latin typeface="Tahoma" panose="020B0604030504040204" pitchFamily="34" charset="0"/>
                        </a:rPr>
                        <a:t>47</a:t>
                      </a:r>
                    </a:p>
                  </a:txBody>
                  <a:tcPr marL="9525" marR="9525" marT="9525" marB="0" anchor="b"/>
                </a:tc>
                <a:tc>
                  <a:txBody>
                    <a:bodyPr/>
                    <a:lstStyle/>
                    <a:p>
                      <a:pPr algn="ctr" fontAlgn="b"/>
                      <a:r>
                        <a:rPr lang="sk-SK" sz="1000" b="1" i="0" u="none" strike="noStrike">
                          <a:solidFill>
                            <a:srgbClr val="FF0000"/>
                          </a:solidFill>
                          <a:effectLst/>
                          <a:latin typeface="Tahoma" panose="020B0604030504040204" pitchFamily="34" charset="0"/>
                        </a:rPr>
                        <a:t>82</a:t>
                      </a:r>
                    </a:p>
                  </a:txBody>
                  <a:tcPr marL="9525" marR="9525" marT="9525" marB="0" anchor="b"/>
                </a:tc>
                <a:extLst>
                  <a:ext uri="{0D108BD9-81ED-4DB2-BD59-A6C34878D82A}">
                    <a16:rowId xmlns="" xmlns:a16="http://schemas.microsoft.com/office/drawing/2014/main" val="1683920296"/>
                  </a:ext>
                </a:extLst>
              </a:tr>
              <a:tr h="121561">
                <a:tc>
                  <a:txBody>
                    <a:bodyPr/>
                    <a:lstStyle/>
                    <a:p>
                      <a:pPr algn="l" fontAlgn="b"/>
                      <a:r>
                        <a:rPr lang="sk-SK" sz="1000" b="1" i="0" u="none" strike="noStrike">
                          <a:solidFill>
                            <a:schemeClr val="tx1"/>
                          </a:solidFill>
                          <a:effectLst/>
                          <a:latin typeface="Tahoma" panose="020B0604030504040204" pitchFamily="34" charset="0"/>
                        </a:rPr>
                        <a:t>SPOLU</a:t>
                      </a:r>
                    </a:p>
                  </a:txBody>
                  <a:tcPr marL="9525" marR="9525" marT="9525" marB="0" anchor="b">
                    <a:solidFill>
                      <a:srgbClr val="00B0F0"/>
                    </a:solidFill>
                  </a:tcPr>
                </a:tc>
                <a:tc>
                  <a:txBody>
                    <a:bodyPr/>
                    <a:lstStyle/>
                    <a:p>
                      <a:pPr algn="ctr" fontAlgn="b"/>
                      <a:r>
                        <a:rPr lang="sk-SK" sz="1000" b="1" i="0" u="none" strike="noStrike">
                          <a:solidFill>
                            <a:schemeClr val="tx1"/>
                          </a:solidFill>
                          <a:effectLst/>
                          <a:latin typeface="Tahoma" panose="020B0604030504040204" pitchFamily="34" charset="0"/>
                        </a:rPr>
                        <a:t>1004</a:t>
                      </a:r>
                    </a:p>
                  </a:txBody>
                  <a:tcPr marL="9525" marR="9525" marT="9525" marB="0" anchor="b">
                    <a:solidFill>
                      <a:srgbClr val="00B0F0"/>
                    </a:solidFill>
                  </a:tcPr>
                </a:tc>
                <a:tc>
                  <a:txBody>
                    <a:bodyPr/>
                    <a:lstStyle/>
                    <a:p>
                      <a:pPr algn="ctr" fontAlgn="b"/>
                      <a:r>
                        <a:rPr lang="sk-SK" sz="1000" b="1" i="0" u="none" strike="noStrike">
                          <a:solidFill>
                            <a:srgbClr val="000000"/>
                          </a:solidFill>
                          <a:effectLst/>
                          <a:latin typeface="Tahoma" panose="020B0604030504040204" pitchFamily="34" charset="0"/>
                        </a:rPr>
                        <a:t>509</a:t>
                      </a:r>
                    </a:p>
                  </a:txBody>
                  <a:tcPr marL="9525" marR="9525" marT="9525" marB="0" anchor="b">
                    <a:solidFill>
                      <a:srgbClr val="00B0F0"/>
                    </a:solidFill>
                  </a:tcPr>
                </a:tc>
                <a:tc>
                  <a:txBody>
                    <a:bodyPr/>
                    <a:lstStyle/>
                    <a:p>
                      <a:pPr algn="ctr" fontAlgn="b"/>
                      <a:r>
                        <a:rPr lang="sk-SK" sz="1000" b="1" i="0" u="none" strike="noStrike" dirty="0">
                          <a:solidFill>
                            <a:srgbClr val="000000"/>
                          </a:solidFill>
                          <a:effectLst/>
                          <a:latin typeface="Tahoma" panose="020B0604030504040204" pitchFamily="34" charset="0"/>
                        </a:rPr>
                        <a:t>495</a:t>
                      </a:r>
                    </a:p>
                  </a:txBody>
                  <a:tcPr marL="9525" marR="9525" marT="9525" marB="0" anchor="b">
                    <a:solidFill>
                      <a:srgbClr val="00B0F0"/>
                    </a:solidFill>
                  </a:tcPr>
                </a:tc>
                <a:extLst>
                  <a:ext uri="{0D108BD9-81ED-4DB2-BD59-A6C34878D82A}">
                    <a16:rowId xmlns="" xmlns:a16="http://schemas.microsoft.com/office/drawing/2014/main" val="3120143111"/>
                  </a:ext>
                </a:extLst>
              </a:tr>
            </a:tbl>
          </a:graphicData>
        </a:graphic>
      </p:graphicFrame>
      <p:graphicFrame>
        <p:nvGraphicFramePr>
          <p:cNvPr id="7" name="Graf 6"/>
          <p:cNvGraphicFramePr>
            <a:graphicFrameLocks/>
          </p:cNvGraphicFramePr>
          <p:nvPr>
            <p:extLst>
              <p:ext uri="{D42A27DB-BD31-4B8C-83A1-F6EECF244321}">
                <p14:modId xmlns="" xmlns:p14="http://schemas.microsoft.com/office/powerpoint/2010/main" val="1156500010"/>
              </p:ext>
            </p:extLst>
          </p:nvPr>
        </p:nvGraphicFramePr>
        <p:xfrm>
          <a:off x="4759224" y="1832735"/>
          <a:ext cx="3784484" cy="2723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 7"/>
          <p:cNvGraphicFramePr>
            <a:graphicFrameLocks/>
          </p:cNvGraphicFramePr>
          <p:nvPr>
            <p:extLst>
              <p:ext uri="{D42A27DB-BD31-4B8C-83A1-F6EECF244321}">
                <p14:modId xmlns="" xmlns:p14="http://schemas.microsoft.com/office/powerpoint/2010/main" val="1422384561"/>
              </p:ext>
            </p:extLst>
          </p:nvPr>
        </p:nvGraphicFramePr>
        <p:xfrm>
          <a:off x="4818152" y="1776046"/>
          <a:ext cx="3725556" cy="2734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 8"/>
          <p:cNvGraphicFramePr>
            <a:graphicFrameLocks/>
          </p:cNvGraphicFramePr>
          <p:nvPr>
            <p:extLst>
              <p:ext uri="{D42A27DB-BD31-4B8C-83A1-F6EECF244321}">
                <p14:modId xmlns="" xmlns:p14="http://schemas.microsoft.com/office/powerpoint/2010/main" val="2261275629"/>
              </p:ext>
            </p:extLst>
          </p:nvPr>
        </p:nvGraphicFramePr>
        <p:xfrm>
          <a:off x="4811573" y="1730286"/>
          <a:ext cx="3875227" cy="2675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94302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00B0F0"/>
                </a:solidFill>
                <a:latin typeface="Arial Narrow" pitchFamily="34" charset="0"/>
                <a:ea typeface="MS PGothic" pitchFamily="34" charset="-128"/>
              </a:rPr>
              <a:t>Sadzobník poplatkov za služby IOM</a:t>
            </a:r>
          </a:p>
        </p:txBody>
      </p:sp>
      <p:graphicFrame>
        <p:nvGraphicFramePr>
          <p:cNvPr id="4" name="Zástupný objekt pre obsah 3"/>
          <p:cNvGraphicFramePr>
            <a:graphicFrameLocks noGrp="1"/>
          </p:cNvGraphicFramePr>
          <p:nvPr>
            <p:ph idx="1"/>
            <p:extLst>
              <p:ext uri="{D42A27DB-BD31-4B8C-83A1-F6EECF244321}">
                <p14:modId xmlns="" xmlns:p14="http://schemas.microsoft.com/office/powerpoint/2010/main" val="1973558525"/>
              </p:ext>
            </p:extLst>
          </p:nvPr>
        </p:nvGraphicFramePr>
        <p:xfrm>
          <a:off x="850900" y="2290193"/>
          <a:ext cx="7442200" cy="1534931"/>
        </p:xfrm>
        <a:graphic>
          <a:graphicData uri="http://schemas.openxmlformats.org/drawingml/2006/table">
            <a:tbl>
              <a:tblPr>
                <a:tableStyleId>{5C22544A-7EE6-4342-B048-85BDC9FD1C3A}</a:tableStyleId>
              </a:tblPr>
              <a:tblGrid>
                <a:gridCol w="2805503">
                  <a:extLst>
                    <a:ext uri="{9D8B030D-6E8A-4147-A177-3AD203B41FA5}">
                      <a16:colId xmlns="" xmlns:a16="http://schemas.microsoft.com/office/drawing/2014/main" val="3965812389"/>
                    </a:ext>
                  </a:extLst>
                </a:gridCol>
                <a:gridCol w="1231375">
                  <a:extLst>
                    <a:ext uri="{9D8B030D-6E8A-4147-A177-3AD203B41FA5}">
                      <a16:colId xmlns="" xmlns:a16="http://schemas.microsoft.com/office/drawing/2014/main" val="449417969"/>
                    </a:ext>
                  </a:extLst>
                </a:gridCol>
                <a:gridCol w="1472572">
                  <a:extLst>
                    <a:ext uri="{9D8B030D-6E8A-4147-A177-3AD203B41FA5}">
                      <a16:colId xmlns="" xmlns:a16="http://schemas.microsoft.com/office/drawing/2014/main" val="3044755099"/>
                    </a:ext>
                  </a:extLst>
                </a:gridCol>
                <a:gridCol w="1932750">
                  <a:extLst>
                    <a:ext uri="{9D8B030D-6E8A-4147-A177-3AD203B41FA5}">
                      <a16:colId xmlns="" xmlns:a16="http://schemas.microsoft.com/office/drawing/2014/main" val="1048545384"/>
                    </a:ext>
                  </a:extLst>
                </a:gridCol>
              </a:tblGrid>
              <a:tr h="762000">
                <a:tc>
                  <a:txBody>
                    <a:bodyPr/>
                    <a:lstStyle/>
                    <a:p>
                      <a:pPr algn="ctr" fontAlgn="ctr"/>
                      <a:r>
                        <a:rPr lang="sk-SK" sz="1100" u="none" strike="noStrike" dirty="0">
                          <a:effectLst/>
                        </a:rPr>
                        <a:t>Služba</a:t>
                      </a:r>
                      <a:endParaRPr lang="sk-SK" sz="1100" b="1"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ctr"/>
                      <a:r>
                        <a:rPr lang="sk-SK" sz="1100" u="none" strike="noStrike" dirty="0">
                          <a:effectLst/>
                        </a:rPr>
                        <a:t>Poplatok za el. službu cez IOM</a:t>
                      </a:r>
                      <a:endParaRPr lang="sk-SK" sz="1100" b="1"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ctr"/>
                      <a:r>
                        <a:rPr lang="sk-SK" sz="1100" u="none" strike="noStrike" dirty="0">
                          <a:effectLst/>
                        </a:rPr>
                        <a:t>Poplatok za asistenciu IOM</a:t>
                      </a:r>
                      <a:endParaRPr lang="sk-SK" sz="1100" b="1"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ctr"/>
                      <a:r>
                        <a:rPr lang="pl-PL" sz="1100" u="none" strike="noStrike" dirty="0">
                          <a:effectLst/>
                        </a:rPr>
                        <a:t>Celková zaplatená cena za službu</a:t>
                      </a:r>
                      <a:endParaRPr lang="pl-PL" sz="1100" b="1"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 xmlns:a16="http://schemas.microsoft.com/office/drawing/2014/main" val="3360081928"/>
                  </a:ext>
                </a:extLst>
              </a:tr>
              <a:tr h="190500">
                <a:tc>
                  <a:txBody>
                    <a:bodyPr/>
                    <a:lstStyle/>
                    <a:p>
                      <a:pPr algn="l" fontAlgn="ctr"/>
                      <a:r>
                        <a:rPr lang="pl-PL" sz="1100" u="sng" strike="noStrike" dirty="0">
                          <a:solidFill>
                            <a:schemeClr val="tx1"/>
                          </a:solidFill>
                          <a:effectLst/>
                          <a:hlinkClick r:id="rId2"/>
                        </a:rPr>
                        <a:t>Odpis z registra trestov na právne účely</a:t>
                      </a:r>
                      <a:endParaRPr lang="pl-PL" sz="1100" b="0" i="0" u="sng" strike="noStrike" dirty="0">
                        <a:solidFill>
                          <a:schemeClr val="tx1"/>
                        </a:solidFill>
                        <a:effectLst/>
                        <a:latin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l" fontAlgn="ctr"/>
                      <a:r>
                        <a:rPr lang="sk-SK" sz="1100" u="none" strike="noStrike">
                          <a:effectLst/>
                        </a:rPr>
                        <a:t>2.00€</a:t>
                      </a:r>
                      <a:endParaRPr lang="sk-SK"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dirty="0">
                          <a:effectLst/>
                        </a:rPr>
                        <a:t>1.90€</a:t>
                      </a:r>
                      <a:endParaRPr lang="sk-SK"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a:effectLst/>
                        </a:rPr>
                        <a:t>3.90€</a:t>
                      </a:r>
                      <a:endParaRPr lang="sk-SK"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870123986"/>
                  </a:ext>
                </a:extLst>
              </a:tr>
              <a:tr h="190500">
                <a:tc>
                  <a:txBody>
                    <a:bodyPr/>
                    <a:lstStyle/>
                    <a:p>
                      <a:pPr algn="l" fontAlgn="ctr"/>
                      <a:r>
                        <a:rPr lang="sk-SK" sz="1100" u="sng" strike="noStrike" dirty="0">
                          <a:solidFill>
                            <a:schemeClr val="tx1"/>
                          </a:solidFill>
                          <a:effectLst/>
                          <a:hlinkClick r:id="rId3"/>
                        </a:rPr>
                        <a:t>Výpis z listu vlastníctva na právne účely</a:t>
                      </a:r>
                      <a:endParaRPr lang="sk-SK" sz="1100" b="0" i="0" u="sng" strike="noStrike" dirty="0">
                        <a:solidFill>
                          <a:schemeClr val="tx1"/>
                        </a:solidFill>
                        <a:effectLst/>
                        <a:latin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l" fontAlgn="ctr"/>
                      <a:r>
                        <a:rPr lang="sk-SK" sz="1100" u="none" strike="noStrike">
                          <a:effectLst/>
                        </a:rPr>
                        <a:t>4.00€</a:t>
                      </a:r>
                      <a:endParaRPr lang="sk-SK"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dirty="0">
                          <a:effectLst/>
                        </a:rPr>
                        <a:t>3.90€</a:t>
                      </a:r>
                      <a:endParaRPr lang="sk-SK"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a:effectLst/>
                        </a:rPr>
                        <a:t>7.90€</a:t>
                      </a:r>
                      <a:endParaRPr lang="sk-SK"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737374811"/>
                  </a:ext>
                </a:extLst>
              </a:tr>
              <a:tr h="190500">
                <a:tc>
                  <a:txBody>
                    <a:bodyPr/>
                    <a:lstStyle/>
                    <a:p>
                      <a:pPr algn="l" fontAlgn="ctr"/>
                      <a:r>
                        <a:rPr lang="pl-PL" sz="1100" u="sng" strike="noStrike" dirty="0">
                          <a:solidFill>
                            <a:schemeClr val="tx1"/>
                          </a:solidFill>
                          <a:effectLst/>
                          <a:hlinkClick r:id="rId4"/>
                        </a:rPr>
                        <a:t>Výpis z obchodného registra na právne účely</a:t>
                      </a:r>
                      <a:endParaRPr lang="pl-PL" sz="1100" b="0" i="0" u="sng" strike="noStrike" dirty="0">
                        <a:solidFill>
                          <a:schemeClr val="tx1"/>
                        </a:solidFill>
                        <a:effectLst/>
                        <a:latin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l" fontAlgn="ctr"/>
                      <a:r>
                        <a:rPr lang="sk-SK" sz="1100" u="none" strike="noStrike">
                          <a:effectLst/>
                        </a:rPr>
                        <a:t>0.00€</a:t>
                      </a:r>
                      <a:endParaRPr lang="sk-SK"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dirty="0">
                          <a:effectLst/>
                        </a:rPr>
                        <a:t>4.50€</a:t>
                      </a:r>
                      <a:endParaRPr lang="sk-SK"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a:effectLst/>
                        </a:rPr>
                        <a:t>4.50€</a:t>
                      </a:r>
                      <a:endParaRPr lang="sk-SK"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874269978"/>
                  </a:ext>
                </a:extLst>
              </a:tr>
              <a:tr h="201431">
                <a:tc>
                  <a:txBody>
                    <a:bodyPr/>
                    <a:lstStyle/>
                    <a:p>
                      <a:pPr algn="l" fontAlgn="ctr"/>
                      <a:r>
                        <a:rPr lang="sk-SK" sz="1100" u="sng" strike="noStrike" dirty="0">
                          <a:solidFill>
                            <a:schemeClr val="tx1"/>
                          </a:solidFill>
                          <a:effectLst/>
                          <a:hlinkClick r:id="rId5"/>
                        </a:rPr>
                        <a:t>Výpis z registra trestov na právne účely</a:t>
                      </a:r>
                      <a:endParaRPr lang="sk-SK" sz="1100" b="0" i="0" u="sng" strike="noStrike" dirty="0">
                        <a:solidFill>
                          <a:schemeClr val="tx1"/>
                        </a:solidFill>
                        <a:effectLst/>
                        <a:latin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l" fontAlgn="ctr"/>
                      <a:r>
                        <a:rPr lang="sk-SK" sz="1100" u="none" strike="noStrike">
                          <a:effectLst/>
                        </a:rPr>
                        <a:t>2.00€</a:t>
                      </a:r>
                      <a:endParaRPr lang="sk-SK"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dirty="0">
                          <a:effectLst/>
                        </a:rPr>
                        <a:t>1.90€</a:t>
                      </a:r>
                      <a:endParaRPr lang="sk-SK"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sk-SK" sz="1100" u="none" strike="noStrike" dirty="0">
                          <a:effectLst/>
                        </a:rPr>
                        <a:t>3.90€</a:t>
                      </a:r>
                      <a:endParaRPr lang="sk-SK"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895238382"/>
                  </a:ext>
                </a:extLst>
              </a:tr>
            </a:tbl>
          </a:graphicData>
        </a:graphic>
      </p:graphicFrame>
    </p:spTree>
    <p:extLst>
      <p:ext uri="{BB962C8B-B14F-4D97-AF65-F5344CB8AC3E}">
        <p14:creationId xmlns="" xmlns:p14="http://schemas.microsoft.com/office/powerpoint/2010/main" val="1306570552"/>
      </p:ext>
    </p:extLst>
  </p:cSld>
  <p:clrMapOvr>
    <a:masterClrMapping/>
  </p:clrMapOvr>
</p:sld>
</file>

<file path=ppt/theme/theme1.xml><?xml version="1.0" encoding="utf-8"?>
<a:theme xmlns:a="http://schemas.openxmlformats.org/drawingml/2006/main" name="iomo_preza_mustra_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 ve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iomo_preza_mustra_general</Template>
  <TotalTime>5368</TotalTime>
  <Words>662</Words>
  <Application>Microsoft Office PowerPoint</Application>
  <PresentationFormat>Prezentácia na obrazovke (16:10)</PresentationFormat>
  <Paragraphs>222</Paragraphs>
  <Slides>16</Slides>
  <Notes>6</Notes>
  <HiddenSlides>0</HiddenSlides>
  <MMClips>0</MMClips>
  <ScaleCrop>false</ScaleCrop>
  <HeadingPairs>
    <vt:vector size="4" baseType="variant">
      <vt:variant>
        <vt:lpstr>Motív</vt:lpstr>
      </vt:variant>
      <vt:variant>
        <vt:i4>1</vt:i4>
      </vt:variant>
      <vt:variant>
        <vt:lpstr>Nadpisy snímok</vt:lpstr>
      </vt:variant>
      <vt:variant>
        <vt:i4>16</vt:i4>
      </vt:variant>
    </vt:vector>
  </HeadingPairs>
  <TitlesOfParts>
    <vt:vector size="17" baseType="lpstr">
      <vt:lpstr>iomo_preza_mustra_general</vt:lpstr>
      <vt:lpstr>Snímka 1</vt:lpstr>
      <vt:lpstr>Informácie o projekte</vt:lpstr>
      <vt:lpstr>Národný projekt: Integrované obslužné miesta </vt:lpstr>
      <vt:lpstr>Aktuálny stav poskytovaných služieb </vt:lpstr>
      <vt:lpstr>Aktuálny stav prevádzky IS IOM</vt:lpstr>
      <vt:lpstr>Aktuálny stav prevádzky IS IOM</vt:lpstr>
      <vt:lpstr>Aktuálny stav prevádzky IS IOM – 7.9.2017</vt:lpstr>
      <vt:lpstr>Aktuálny stav prevádzky IS IOM – 21.9.2017</vt:lpstr>
      <vt:lpstr>Sadzobník poplatkov za služby IOM</vt:lpstr>
      <vt:lpstr>Helpdesk IOM</vt:lpstr>
      <vt:lpstr>Budúcnosť IOMO</vt:lpstr>
      <vt:lpstr>Snímka 12</vt:lpstr>
      <vt:lpstr>Snímka 13</vt:lpstr>
      <vt:lpstr>Link na školiace prostredie</vt:lpstr>
      <vt:lpstr>E-mailová výzva</vt:lpstr>
      <vt:lpstr>Oznámenie o povinnosti poskytovania služieb IOMO - 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Iveta Puchovanova</dc:creator>
  <cp:lastModifiedBy>ntb1</cp:lastModifiedBy>
  <cp:revision>263</cp:revision>
  <dcterms:created xsi:type="dcterms:W3CDTF">2015-04-23T10:06:06Z</dcterms:created>
  <dcterms:modified xsi:type="dcterms:W3CDTF">2017-09-28T10:20:39Z</dcterms:modified>
</cp:coreProperties>
</file>