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0" r:id="rId2"/>
    <p:sldMasterId id="2147483732" r:id="rId3"/>
  </p:sldMasterIdLst>
  <p:sldIdLst>
    <p:sldId id="259" r:id="rId4"/>
    <p:sldId id="256" r:id="rId5"/>
    <p:sldId id="280" r:id="rId6"/>
    <p:sldId id="281" r:id="rId7"/>
    <p:sldId id="282" r:id="rId8"/>
    <p:sldId id="283" r:id="rId9"/>
    <p:sldId id="284" r:id="rId10"/>
    <p:sldId id="286" r:id="rId11"/>
    <p:sldId id="285" r:id="rId12"/>
    <p:sldId id="258" r:id="rId13"/>
  </p:sldIdLst>
  <p:sldSz cx="9144000" cy="6858000" type="screen4x3"/>
  <p:notesSz cx="6797675" cy="99266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0000"/>
    <a:srgbClr val="A50021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3" autoAdjust="0"/>
    <p:restoredTop sz="94660"/>
  </p:normalViewPr>
  <p:slideViewPr>
    <p:cSldViewPr>
      <p:cViewPr varScale="1">
        <p:scale>
          <a:sx n="108" d="100"/>
          <a:sy n="108" d="100"/>
        </p:scale>
        <p:origin x="169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/>
              <a:t>12.09.2016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13305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/>
              <a:t>12.09.2016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7319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/>
              <a:t>12.09.2016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7153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300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933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18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44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416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767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068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65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/>
              <a:t>12.09.2016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5607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094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112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659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65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52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342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15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02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568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89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/>
              <a:t>12.09.2016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11669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391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26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46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72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/>
              <a:t>12.09.2016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80103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/>
              <a:t>12.09.2016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72582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/>
              <a:t>12.09.2016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86989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/>
              <a:t>12.09.2016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5181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/>
              <a:t>12.09.2016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13008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E4D1-3DDD-43BB-B93F-987A28F7731E}" type="datetimeFigureOut">
              <a:rPr lang="sk-SK" smtClean="0"/>
              <a:t>12.09.2016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974C7-C2EE-48FD-A003-7C627B55AF4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96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DE4D1-3DDD-43BB-B93F-987A28F7731E}" type="datetimeFigureOut">
              <a:rPr lang="sk-SK" smtClean="0"/>
              <a:t>12.09.2016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974C7-C2EE-48FD-A003-7C627B55AF4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13347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589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DE4D1-3DDD-43BB-B93F-987A28F7731E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12.09.2016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974C7-C2EE-48FD-A003-7C627B55AF44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921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1665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>
        <p:checker/>
      </p:transition>
    </mc:Choice>
    <mc:Fallback xmlns="">
      <p:transition spd="slow">
        <p:checker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1475656" y="2348880"/>
            <a:ext cx="7128792" cy="92333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k-SK" sz="5400" b="1" dirty="0">
                <a:ln w="18000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Ďakujeme za pozornosť </a:t>
            </a:r>
          </a:p>
        </p:txBody>
      </p:sp>
    </p:spTree>
    <p:extLst>
      <p:ext uri="{BB962C8B-B14F-4D97-AF65-F5344CB8AC3E}">
        <p14:creationId xmlns:p14="http://schemas.microsoft.com/office/powerpoint/2010/main" val="3941095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8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7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899592" y="1858444"/>
            <a:ext cx="7308850" cy="2448271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endParaRPr lang="sk-SK" sz="3200" b="1" dirty="0">
              <a:solidFill>
                <a:srgbClr val="C00000"/>
              </a:solidFill>
              <a:latin typeface="Clarendon Condensed" panose="02040706040705040204" pitchFamily="18" charset="0"/>
            </a:endParaRPr>
          </a:p>
          <a:p>
            <a:pPr algn="ctr" eaLnBrk="0" hangingPunct="0"/>
            <a:r>
              <a:rPr lang="sk-SK" sz="3200" b="1" dirty="0">
                <a:solidFill>
                  <a:srgbClr val="C00000"/>
                </a:solidFill>
                <a:latin typeface="Clarendon Condensed" panose="02040706040705040204" pitchFamily="18" charset="0"/>
              </a:rPr>
              <a:t>SKLÁDKY ODPADOV NA ÚZEMÍ OBCE</a:t>
            </a:r>
          </a:p>
          <a:p>
            <a:pPr algn="ctr" eaLnBrk="0" hangingPunct="0"/>
            <a:r>
              <a:rPr lang="sk-SK" sz="1600" b="1" i="1" dirty="0">
                <a:solidFill>
                  <a:srgbClr val="C00000"/>
                </a:solidFill>
                <a:latin typeface="Clarendon Condensed" panose="02040706040705040204" pitchFamily="18" charset="0"/>
              </a:rPr>
              <a:t>(§ 15  zák.  č. 79/2015 Z. z. o odpadoch)</a:t>
            </a:r>
          </a:p>
          <a:p>
            <a:pPr algn="ctr" eaLnBrk="0" hangingPunct="0"/>
            <a:endParaRPr lang="sk-SK" sz="1600" b="1" i="1" dirty="0">
              <a:solidFill>
                <a:srgbClr val="C00000"/>
              </a:solidFill>
              <a:latin typeface="Clarendon Condensed" panose="02040706040705040204" pitchFamily="18" charset="0"/>
            </a:endParaRPr>
          </a:p>
          <a:p>
            <a:pPr algn="ctr" eaLnBrk="0" hangingPunct="0"/>
            <a:r>
              <a:rPr lang="sk-SK" sz="1600" b="1" dirty="0">
                <a:solidFill>
                  <a:srgbClr val="C00000"/>
                </a:solidFill>
                <a:latin typeface="Clarendon Condensed" panose="02040706040705040204" pitchFamily="18" charset="0"/>
              </a:rPr>
              <a:t>(určené   pre   účastníkov   konzultácií   APÚMS SR)</a:t>
            </a:r>
          </a:p>
          <a:p>
            <a:pPr algn="ctr" eaLnBrk="0" hangingPunct="0"/>
            <a:endParaRPr lang="sk-SK" sz="1600" b="1" dirty="0">
              <a:solidFill>
                <a:srgbClr val="C00000"/>
              </a:solidFill>
              <a:latin typeface="Clarendon Condensed" panose="02040706040705040204" pitchFamily="18" charset="0"/>
            </a:endParaRPr>
          </a:p>
          <a:p>
            <a:pPr algn="ctr" eaLnBrk="0" hangingPunct="0"/>
            <a:endParaRPr lang="sk-SK" sz="1600" b="1" dirty="0">
              <a:solidFill>
                <a:srgbClr val="C00000"/>
              </a:solidFill>
              <a:latin typeface="Clarendon Condensed" panose="02040706040705040204" pitchFamily="18" charset="0"/>
            </a:endParaRPr>
          </a:p>
          <a:p>
            <a:pPr algn="just"/>
            <a:r>
              <a:rPr lang="sk-SK" sz="1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Celý tento dokument, jeho obsah, forma a to vrátane grafickej úpravy je chránený autorským právom. Jeho akékoľvek upravovanie, kopírovanie, zverejňovanie a akékoľvek šírenie (reprodukovanie, zapožičanie, darovanie, prenajatie a pod.) bez predchádzajúceho </a:t>
            </a:r>
            <a:r>
              <a:rPr lang="sk-SK" sz="1200" b="1" i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písomného súhlasu autora</a:t>
            </a:r>
            <a:r>
              <a:rPr lang="sk-SK" sz="1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nie je povolené (s výnimkou účastníkov odbornej konferencie). </a:t>
            </a:r>
          </a:p>
          <a:p>
            <a:pPr algn="just"/>
            <a:r>
              <a:rPr lang="sk-SK" sz="1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zakázané použitie tohto odborného dokumentu neoprávnenými osobami. K akémukoľvek komerčnému použitiu a využitiu je potrebné písomné povolenie a súhlas autora. </a:t>
            </a:r>
            <a:endParaRPr lang="sk-SK" sz="1200" b="1" i="1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k-SK" sz="1200" b="1" i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  dáva týmto súhlas legálnemu držiteľovi tejto kópie na využívanie tu obsiahnutých informácií a údajov pre  vlastnú potrebu a potrebu účastníkov odbornej konferencie. </a:t>
            </a:r>
            <a:r>
              <a:rPr lang="sk-SK" sz="1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k-SK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k-SK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sk-SK" sz="12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Klient sa zaväzuje, že neposkytne a neumožní poskytnutie tohto súboru neoprávneným osobám.</a:t>
            </a:r>
            <a:endParaRPr lang="sk-SK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hangingPunct="0"/>
            <a:endParaRPr lang="sk-SK" sz="1600" b="1" dirty="0">
              <a:solidFill>
                <a:srgbClr val="C00000"/>
              </a:solidFill>
              <a:latin typeface="Clarendon Condensed" panose="02040706040705040204" pitchFamily="18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660232" y="5651956"/>
            <a:ext cx="18181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sk-SK" sz="1800" b="1" dirty="0">
                <a:solidFill>
                  <a:srgbClr val="C00000"/>
                </a:solidFill>
                <a:latin typeface="Clarendon" panose="02040604040505020204" pitchFamily="18" charset="0"/>
              </a:rPr>
              <a:t>október 2016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72728" y="5594350"/>
            <a:ext cx="23161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rgbClr val="990033"/>
                </a:solidFill>
                <a:latin typeface="Bookman Old Style" pitchFamily="18" charset="0"/>
              </a:defRPr>
            </a:lvl1pPr>
            <a:lvl2pPr marL="742950" indent="-285750" eaLnBrk="0" hangingPunct="0">
              <a:defRPr sz="1400">
                <a:solidFill>
                  <a:srgbClr val="990033"/>
                </a:solidFill>
                <a:latin typeface="Bookman Old Style" pitchFamily="18" charset="0"/>
              </a:defRPr>
            </a:lvl2pPr>
            <a:lvl3pPr marL="1143000" indent="-228600" eaLnBrk="0" hangingPunct="0">
              <a:defRPr sz="1400">
                <a:solidFill>
                  <a:srgbClr val="990033"/>
                </a:solidFill>
                <a:latin typeface="Bookman Old Style" pitchFamily="18" charset="0"/>
              </a:defRPr>
            </a:lvl3pPr>
            <a:lvl4pPr marL="1600200" indent="-228600" eaLnBrk="0" hangingPunct="0">
              <a:defRPr sz="1400">
                <a:solidFill>
                  <a:srgbClr val="990033"/>
                </a:solidFill>
                <a:latin typeface="Bookman Old Style" pitchFamily="18" charset="0"/>
              </a:defRPr>
            </a:lvl4pPr>
            <a:lvl5pPr marL="2057400" indent="-228600" eaLnBrk="0" hangingPunct="0">
              <a:defRPr sz="1400">
                <a:solidFill>
                  <a:srgbClr val="990033"/>
                </a:solidFill>
                <a:latin typeface="Bookman Old Style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rgbClr val="990033"/>
                </a:solidFill>
                <a:latin typeface="Bookman Old Style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rgbClr val="990033"/>
                </a:solidFill>
                <a:latin typeface="Bookman Old Style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rgbClr val="990033"/>
                </a:solidFill>
                <a:latin typeface="Bookman Old Style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rgbClr val="990033"/>
                </a:solidFill>
                <a:latin typeface="Bookman Old Style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sk-SK" b="1" dirty="0">
                <a:solidFill>
                  <a:schemeClr val="tx1"/>
                </a:solidFill>
                <a:latin typeface="Clarendon" pitchFamily="18" charset="0"/>
                <a:cs typeface="Arial" charset="0"/>
              </a:rPr>
              <a:t>©</a:t>
            </a:r>
            <a:r>
              <a:rPr lang="sk-SK" altLang="sk-SK" b="1" dirty="0">
                <a:solidFill>
                  <a:schemeClr val="tx1"/>
                </a:solidFill>
                <a:latin typeface="Clarendon" pitchFamily="18" charset="0"/>
                <a:cs typeface="Arial" charset="0"/>
              </a:rPr>
              <a:t> </a:t>
            </a:r>
            <a:r>
              <a:rPr lang="sk-SK" altLang="sk-SK" b="1" dirty="0">
                <a:solidFill>
                  <a:schemeClr val="tx1"/>
                </a:solidFill>
                <a:latin typeface="Clarendon" pitchFamily="18" charset="0"/>
              </a:rPr>
              <a:t>SOTAC s.r.o., Košice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672728" y="6026150"/>
            <a:ext cx="3251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rgbClr val="990033"/>
                </a:solidFill>
                <a:latin typeface="Bookman Old Style" pitchFamily="18" charset="0"/>
              </a:defRPr>
            </a:lvl1pPr>
            <a:lvl2pPr marL="742950" indent="-285750" eaLnBrk="0" hangingPunct="0">
              <a:defRPr sz="1400">
                <a:solidFill>
                  <a:srgbClr val="990033"/>
                </a:solidFill>
                <a:latin typeface="Bookman Old Style" pitchFamily="18" charset="0"/>
              </a:defRPr>
            </a:lvl2pPr>
            <a:lvl3pPr marL="1143000" indent="-228600" eaLnBrk="0" hangingPunct="0">
              <a:defRPr sz="1400">
                <a:solidFill>
                  <a:srgbClr val="990033"/>
                </a:solidFill>
                <a:latin typeface="Bookman Old Style" pitchFamily="18" charset="0"/>
              </a:defRPr>
            </a:lvl3pPr>
            <a:lvl4pPr marL="1600200" indent="-228600" eaLnBrk="0" hangingPunct="0">
              <a:defRPr sz="1400">
                <a:solidFill>
                  <a:srgbClr val="990033"/>
                </a:solidFill>
                <a:latin typeface="Bookman Old Style" pitchFamily="18" charset="0"/>
              </a:defRPr>
            </a:lvl4pPr>
            <a:lvl5pPr marL="2057400" indent="-228600" eaLnBrk="0" hangingPunct="0">
              <a:defRPr sz="1400">
                <a:solidFill>
                  <a:srgbClr val="990033"/>
                </a:solidFill>
                <a:latin typeface="Bookman Old Style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rgbClr val="990033"/>
                </a:solidFill>
                <a:latin typeface="Bookman Old Style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rgbClr val="990033"/>
                </a:solidFill>
                <a:latin typeface="Bookman Old Style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rgbClr val="990033"/>
                </a:solidFill>
                <a:latin typeface="Bookman Old Style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rgbClr val="990033"/>
                </a:solidFill>
                <a:latin typeface="Bookman Old Style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sk-SK" b="1" dirty="0">
                <a:solidFill>
                  <a:schemeClr val="tx1"/>
                </a:solidFill>
                <a:latin typeface="Clarendon" pitchFamily="18" charset="0"/>
                <a:cs typeface="Arial" charset="0"/>
              </a:rPr>
              <a:t>©</a:t>
            </a:r>
            <a:r>
              <a:rPr lang="sk-SK" altLang="sk-SK" b="1" dirty="0">
                <a:solidFill>
                  <a:schemeClr val="tx1"/>
                </a:solidFill>
                <a:latin typeface="Clarendon" pitchFamily="18" charset="0"/>
                <a:cs typeface="Arial" charset="0"/>
              </a:rPr>
              <a:t> </a:t>
            </a:r>
            <a:r>
              <a:rPr lang="sk-SK" altLang="sk-SK" b="1" dirty="0">
                <a:solidFill>
                  <a:schemeClr val="tx1"/>
                </a:solidFill>
                <a:latin typeface="Clarendon" pitchFamily="18" charset="0"/>
              </a:rPr>
              <a:t>Doc. JUDr. Jozef Sotolář, PhD</a:t>
            </a:r>
            <a:r>
              <a:rPr lang="sk-SK" altLang="sk-SK" dirty="0">
                <a:solidFill>
                  <a:schemeClr val="tx1"/>
                </a:solidFill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545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/>
          <p:cNvSpPr txBox="1"/>
          <p:nvPr/>
        </p:nvSpPr>
        <p:spPr>
          <a:xfrm>
            <a:off x="539552" y="3861048"/>
            <a:ext cx="28803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Komunálny a drobný stavebný odpad</a:t>
            </a:r>
          </a:p>
          <a:p>
            <a:pPr algn="ctr"/>
            <a:r>
              <a:rPr lang="sk-SK" sz="1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 80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5580112" y="3884855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 druhy odpadov</a:t>
            </a:r>
            <a:endParaRPr lang="sk-SK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Rovná spojovacia šípka 5"/>
          <p:cNvCxnSpPr>
            <a:stCxn id="11" idx="2"/>
            <a:endCxn id="3" idx="0"/>
          </p:cNvCxnSpPr>
          <p:nvPr/>
        </p:nvCxnSpPr>
        <p:spPr>
          <a:xfrm flipH="1">
            <a:off x="1979712" y="3611344"/>
            <a:ext cx="2628292" cy="24970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ovacia šípka 7"/>
          <p:cNvCxnSpPr>
            <a:stCxn id="11" idx="2"/>
            <a:endCxn id="5" idx="0"/>
          </p:cNvCxnSpPr>
          <p:nvPr/>
        </p:nvCxnSpPr>
        <p:spPr>
          <a:xfrm>
            <a:off x="4608004" y="3611344"/>
            <a:ext cx="2520280" cy="273511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BlokTextu 8"/>
          <p:cNvSpPr txBox="1"/>
          <p:nvPr/>
        </p:nvSpPr>
        <p:spPr>
          <a:xfrm>
            <a:off x="3059832" y="1156682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prstClr val="black"/>
                </a:solidFill>
              </a:rPr>
              <a:t> </a:t>
            </a:r>
            <a:r>
              <a:rPr lang="sk-SK" sz="2000" b="1" u="sng" dirty="0">
                <a:solidFill>
                  <a:srgbClr val="C00000"/>
                </a:solidFill>
                <a:latin typeface="Albertus Extra Bold" panose="020E0802040304020204" pitchFamily="34" charset="0"/>
              </a:rPr>
              <a:t>SKLÁDKY ODPADOV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2195736" y="1412776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(na území obce)</a:t>
            </a:r>
          </a:p>
          <a:p>
            <a:pPr algn="ctr"/>
            <a:r>
              <a:rPr lang="sk-SK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/§ 15 zák. č. 79/2015 Z.z./</a:t>
            </a:r>
            <a:endParaRPr lang="sk-SK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dĺžnik 1"/>
          <p:cNvSpPr/>
          <p:nvPr/>
        </p:nvSpPr>
        <p:spPr>
          <a:xfrm>
            <a:off x="4848484" y="4437112"/>
            <a:ext cx="42955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k-SK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zistenie, že na skládke je iný druh odpadu (pneumatiky, sanitárne....)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418904" y="2204864"/>
            <a:ext cx="83295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1.)  </a:t>
            </a:r>
            <a:r>
              <a:rPr lang="sk-SK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zakazuje sa 	– uložiť a ponechať odpad na inom ako určenom mieste (obcou)</a:t>
            </a:r>
          </a:p>
          <a:p>
            <a:r>
              <a:rPr lang="sk-SK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- zneškodniť a znehodnotiť odpad inak ako v súlade so zákonom</a:t>
            </a:r>
          </a:p>
          <a:p>
            <a:r>
              <a:rPr lang="sk-SK" sz="1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§ 12 zák. č. 79/2015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3059832" y="2934236"/>
            <a:ext cx="309634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000" b="1" dirty="0">
                <a:solidFill>
                  <a:prstClr val="black"/>
                </a:solidFill>
              </a:rPr>
              <a:t> </a:t>
            </a:r>
            <a:r>
              <a:rPr lang="sk-SK" sz="2000" b="1" u="sng" dirty="0">
                <a:solidFill>
                  <a:srgbClr val="C00000"/>
                </a:solidFill>
                <a:latin typeface="Albertus Extra Bold" panose="020E0802040304020204" pitchFamily="34" charset="0"/>
              </a:rPr>
              <a:t>ODPAD</a:t>
            </a:r>
          </a:p>
          <a:p>
            <a:pPr algn="ctr"/>
            <a:r>
              <a:rPr lang="sk-SK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(§ 2 a § 80)</a:t>
            </a:r>
          </a:p>
        </p:txBody>
      </p:sp>
      <p:sp>
        <p:nvSpPr>
          <p:cNvPr id="12" name="Obdĺžnik 11"/>
          <p:cNvSpPr/>
          <p:nvPr/>
        </p:nvSpPr>
        <p:spPr>
          <a:xfrm>
            <a:off x="4887396" y="5225137"/>
            <a:ext cx="42566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k-SK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signalizácia orgánu štátu </a:t>
            </a:r>
          </a:p>
          <a:p>
            <a:pPr algn="ctr"/>
            <a:r>
              <a:rPr lang="sk-SK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štátny dozor</a:t>
            </a:r>
          </a:p>
        </p:txBody>
      </p:sp>
      <p:sp>
        <p:nvSpPr>
          <p:cNvPr id="13" name="Obdĺžnik 12"/>
          <p:cNvSpPr/>
          <p:nvPr/>
        </p:nvSpPr>
        <p:spPr>
          <a:xfrm>
            <a:off x="4887396" y="6023029"/>
            <a:ext cx="42566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k-SK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 orgánu štátu </a:t>
            </a:r>
          </a:p>
          <a:p>
            <a:pPr algn="ctr"/>
            <a:r>
              <a:rPr lang="sk-SK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(obec nemá kompetenciu)</a:t>
            </a:r>
          </a:p>
        </p:txBody>
      </p:sp>
      <p:sp>
        <p:nvSpPr>
          <p:cNvPr id="15" name="Obdĺžnik 14"/>
          <p:cNvSpPr/>
          <p:nvPr/>
        </p:nvSpPr>
        <p:spPr>
          <a:xfrm>
            <a:off x="407149" y="2924944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2.) </a:t>
            </a:r>
            <a:endParaRPr lang="sk-SK" dirty="0">
              <a:solidFill>
                <a:prstClr val="black"/>
              </a:solidFill>
            </a:endParaRPr>
          </a:p>
        </p:txBody>
      </p:sp>
      <p:cxnSp>
        <p:nvCxnSpPr>
          <p:cNvPr id="20" name="Rovná spojovacia šípka 19"/>
          <p:cNvCxnSpPr>
            <a:stCxn id="5" idx="2"/>
          </p:cNvCxnSpPr>
          <p:nvPr/>
        </p:nvCxnSpPr>
        <p:spPr>
          <a:xfrm>
            <a:off x="7128284" y="4254187"/>
            <a:ext cx="0" cy="182925"/>
          </a:xfrm>
          <a:prstGeom prst="straightConnector1">
            <a:avLst/>
          </a:prstGeom>
          <a:ln>
            <a:tailEnd type="stealt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Rovná spojovacia šípka 22"/>
          <p:cNvCxnSpPr/>
          <p:nvPr/>
        </p:nvCxnSpPr>
        <p:spPr>
          <a:xfrm>
            <a:off x="7135443" y="5085184"/>
            <a:ext cx="9795" cy="211961"/>
          </a:xfrm>
          <a:prstGeom prst="straightConnector1">
            <a:avLst/>
          </a:prstGeom>
          <a:ln>
            <a:tailEnd type="stealt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ovná spojovacia šípka 23"/>
          <p:cNvCxnSpPr/>
          <p:nvPr/>
        </p:nvCxnSpPr>
        <p:spPr>
          <a:xfrm>
            <a:off x="7153514" y="5881335"/>
            <a:ext cx="10774" cy="211961"/>
          </a:xfrm>
          <a:prstGeom prst="straightConnector1">
            <a:avLst/>
          </a:prstGeom>
          <a:ln>
            <a:tailEnd type="stealt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Obdĺžnik 25"/>
          <p:cNvSpPr/>
          <p:nvPr/>
        </p:nvSpPr>
        <p:spPr>
          <a:xfrm>
            <a:off x="971600" y="5147900"/>
            <a:ext cx="20162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k-SK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 obce</a:t>
            </a:r>
          </a:p>
        </p:txBody>
      </p:sp>
      <p:cxnSp>
        <p:nvCxnSpPr>
          <p:cNvPr id="27" name="Rovná spojovacia šípka 26"/>
          <p:cNvCxnSpPr>
            <a:stCxn id="3" idx="2"/>
            <a:endCxn id="26" idx="0"/>
          </p:cNvCxnSpPr>
          <p:nvPr/>
        </p:nvCxnSpPr>
        <p:spPr>
          <a:xfrm>
            <a:off x="1979712" y="4722822"/>
            <a:ext cx="0" cy="425078"/>
          </a:xfrm>
          <a:prstGeom prst="straightConnector1">
            <a:avLst/>
          </a:prstGeom>
          <a:ln>
            <a:tailEnd type="stealt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ovná spojovacia šípka 29"/>
          <p:cNvCxnSpPr>
            <a:stCxn id="10" idx="2"/>
            <a:endCxn id="4" idx="0"/>
          </p:cNvCxnSpPr>
          <p:nvPr/>
        </p:nvCxnSpPr>
        <p:spPr>
          <a:xfrm>
            <a:off x="4572000" y="2059107"/>
            <a:ext cx="11684" cy="145757"/>
          </a:xfrm>
          <a:prstGeom prst="straightConnector1">
            <a:avLst/>
          </a:prstGeom>
          <a:ln>
            <a:tailEnd type="stealt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BlokTextu 20"/>
          <p:cNvSpPr txBox="1"/>
          <p:nvPr/>
        </p:nvSpPr>
        <p:spPr>
          <a:xfrm>
            <a:off x="7308304" y="44624"/>
            <a:ext cx="17357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400" i="1" dirty="0">
                <a:solidFill>
                  <a:prstClr val="white"/>
                </a:solidFill>
                <a:latin typeface="Times New Roman"/>
                <a:cs typeface="Times New Roman"/>
              </a:rPr>
              <a:t>© </a:t>
            </a:r>
            <a:r>
              <a:rPr lang="sk-SK" sz="14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Sotac ,s.r.o. Košice</a:t>
            </a:r>
          </a:p>
        </p:txBody>
      </p:sp>
    </p:spTree>
    <p:extLst>
      <p:ext uri="{BB962C8B-B14F-4D97-AF65-F5344CB8AC3E}">
        <p14:creationId xmlns:p14="http://schemas.microsoft.com/office/powerpoint/2010/main" val="200571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lokTextu 29"/>
          <p:cNvSpPr txBox="1"/>
          <p:nvPr/>
        </p:nvSpPr>
        <p:spPr>
          <a:xfrm>
            <a:off x="611560" y="2053297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území obce</a:t>
            </a:r>
          </a:p>
          <a:p>
            <a:pPr algn="ctr"/>
            <a:r>
              <a:rPr lang="sk-SK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(79/2015)</a:t>
            </a:r>
          </a:p>
        </p:txBody>
      </p:sp>
      <p:sp>
        <p:nvSpPr>
          <p:cNvPr id="31" name="BlokTextu 30"/>
          <p:cNvSpPr txBox="1"/>
          <p:nvPr/>
        </p:nvSpPr>
        <p:spPr>
          <a:xfrm>
            <a:off x="2445868" y="2062589"/>
            <a:ext cx="2342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pobrežné pozemky</a:t>
            </a:r>
          </a:p>
          <a:p>
            <a:pPr algn="ctr"/>
            <a:r>
              <a:rPr lang="sk-SK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(364/2004 - § 50)</a:t>
            </a:r>
          </a:p>
        </p:txBody>
      </p:sp>
      <p:cxnSp>
        <p:nvCxnSpPr>
          <p:cNvPr id="32" name="Rovná spojovacia šípka 31"/>
          <p:cNvCxnSpPr>
            <a:stCxn id="34" idx="2"/>
            <a:endCxn id="30" idx="0"/>
          </p:cNvCxnSpPr>
          <p:nvPr/>
        </p:nvCxnSpPr>
        <p:spPr>
          <a:xfrm flipH="1">
            <a:off x="1475656" y="1596862"/>
            <a:ext cx="3096344" cy="45643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ovná spojovacia šípka 32"/>
          <p:cNvCxnSpPr>
            <a:stCxn id="34" idx="2"/>
            <a:endCxn id="31" idx="0"/>
          </p:cNvCxnSpPr>
          <p:nvPr/>
        </p:nvCxnSpPr>
        <p:spPr>
          <a:xfrm flipH="1">
            <a:off x="3616946" y="1596862"/>
            <a:ext cx="955054" cy="465727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BlokTextu 33"/>
          <p:cNvSpPr txBox="1"/>
          <p:nvPr/>
        </p:nvSpPr>
        <p:spPr>
          <a:xfrm>
            <a:off x="1331640" y="1196752"/>
            <a:ext cx="6480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000" b="1" u="sng" dirty="0">
                <a:solidFill>
                  <a:srgbClr val="C00000"/>
                </a:solidFill>
                <a:latin typeface="Albertus Extra Bold" panose="020E0802040304020204" pitchFamily="34" charset="0"/>
              </a:rPr>
              <a:t>KOMUNÁLNY A DROBNÝ STAVEBNÝ ODPAD</a:t>
            </a:r>
          </a:p>
        </p:txBody>
      </p:sp>
      <p:sp>
        <p:nvSpPr>
          <p:cNvPr id="25" name="BlokTextu 24"/>
          <p:cNvSpPr txBox="1"/>
          <p:nvPr/>
        </p:nvSpPr>
        <p:spPr>
          <a:xfrm>
            <a:off x="4788024" y="2062589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lesné pozemky</a:t>
            </a:r>
          </a:p>
          <a:p>
            <a:pPr algn="ctr"/>
            <a:r>
              <a:rPr lang="sk-SK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(326/2005 - § 28)</a:t>
            </a:r>
            <a:endParaRPr lang="sk-SK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BlokTextu 27"/>
          <p:cNvSpPr txBox="1"/>
          <p:nvPr/>
        </p:nvSpPr>
        <p:spPr>
          <a:xfrm>
            <a:off x="6948264" y="2062589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drobný stavebný odpad</a:t>
            </a:r>
          </a:p>
          <a:p>
            <a:pPr algn="ctr"/>
            <a:r>
              <a:rPr lang="sk-SK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(79/2015 - § 80/5)</a:t>
            </a:r>
          </a:p>
        </p:txBody>
      </p:sp>
      <p:cxnSp>
        <p:nvCxnSpPr>
          <p:cNvPr id="29" name="Rovná spojovacia šípka 28"/>
          <p:cNvCxnSpPr>
            <a:stCxn id="34" idx="2"/>
            <a:endCxn id="28" idx="0"/>
          </p:cNvCxnSpPr>
          <p:nvPr/>
        </p:nvCxnSpPr>
        <p:spPr>
          <a:xfrm>
            <a:off x="4572000" y="1596862"/>
            <a:ext cx="3384376" cy="465727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ovná spojovacia šípka 34"/>
          <p:cNvCxnSpPr>
            <a:stCxn id="34" idx="2"/>
            <a:endCxn id="25" idx="0"/>
          </p:cNvCxnSpPr>
          <p:nvPr/>
        </p:nvCxnSpPr>
        <p:spPr>
          <a:xfrm>
            <a:off x="4572000" y="1596862"/>
            <a:ext cx="1260140" cy="465727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bdĺžnik 48"/>
          <p:cNvSpPr/>
          <p:nvPr/>
        </p:nvSpPr>
        <p:spPr>
          <a:xfrm>
            <a:off x="179512" y="1196752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3.) </a:t>
            </a:r>
            <a:endParaRPr lang="sk-SK" dirty="0">
              <a:solidFill>
                <a:prstClr val="black"/>
              </a:solidFill>
            </a:endParaRPr>
          </a:p>
        </p:txBody>
      </p:sp>
      <p:sp>
        <p:nvSpPr>
          <p:cNvPr id="58" name="Obdĺžnik 57"/>
          <p:cNvSpPr/>
          <p:nvPr/>
        </p:nvSpPr>
        <p:spPr>
          <a:xfrm>
            <a:off x="179512" y="3194392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4.) </a:t>
            </a:r>
            <a:endParaRPr lang="sk-SK" dirty="0">
              <a:solidFill>
                <a:prstClr val="black"/>
              </a:solidFill>
            </a:endParaRPr>
          </a:p>
        </p:txBody>
      </p:sp>
      <p:sp>
        <p:nvSpPr>
          <p:cNvPr id="60" name="BlokTextu 59"/>
          <p:cNvSpPr txBox="1"/>
          <p:nvPr/>
        </p:nvSpPr>
        <p:spPr>
          <a:xfrm>
            <a:off x="539552" y="320368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u="sng" dirty="0">
                <a:solidFill>
                  <a:srgbClr val="C00000"/>
                </a:solidFill>
                <a:latin typeface="Albertus Extra Bold" panose="020E0802040304020204" pitchFamily="34" charset="0"/>
              </a:rPr>
              <a:t>Postup pri zisťovaní:</a:t>
            </a:r>
          </a:p>
        </p:txBody>
      </p:sp>
      <p:sp>
        <p:nvSpPr>
          <p:cNvPr id="2" name="BlokTextu 1"/>
          <p:cNvSpPr txBox="1"/>
          <p:nvPr/>
        </p:nvSpPr>
        <p:spPr>
          <a:xfrm>
            <a:off x="3227875" y="3756610"/>
            <a:ext cx="352853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k-SK" sz="2000" b="1" dirty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PRÁVNY  MECHANIZMUS</a:t>
            </a:r>
          </a:p>
        </p:txBody>
      </p:sp>
      <p:sp>
        <p:nvSpPr>
          <p:cNvPr id="37" name="BlokTextu 36"/>
          <p:cNvSpPr txBox="1"/>
          <p:nvPr/>
        </p:nvSpPr>
        <p:spPr>
          <a:xfrm>
            <a:off x="7308304" y="44624"/>
            <a:ext cx="17357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400" i="1" dirty="0">
                <a:solidFill>
                  <a:prstClr val="white"/>
                </a:solidFill>
                <a:latin typeface="Times New Roman"/>
                <a:cs typeface="Times New Roman"/>
              </a:rPr>
              <a:t>© </a:t>
            </a:r>
            <a:r>
              <a:rPr lang="sk-SK" sz="14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Sotac ,s.r.o. Košice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539552" y="3499030"/>
            <a:ext cx="2452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600" dirty="0">
                <a:latin typeface="Albertus" panose="020E0702040304020204" pitchFamily="34" charset="0"/>
              </a:rPr>
              <a:t>(zákonné podmienky)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649161" y="4221088"/>
            <a:ext cx="4426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latin typeface="Bookman Old Style" panose="02050604050505020204" pitchFamily="18" charset="0"/>
              </a:rPr>
              <a:t>A) OZNAMOVACIA POVINNOSŤ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2788729" y="4581128"/>
            <a:ext cx="6170279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k-SK" sz="1600" dirty="0">
                <a:latin typeface="Bookman Old Style" panose="02050604050505020204" pitchFamily="18" charset="0"/>
              </a:rPr>
              <a:t>každý, kto zistí umiestnenie odpadu (§ 15/1)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sk-SK" sz="1600" dirty="0">
                <a:latin typeface="Bookman Old Style" panose="02050604050505020204" pitchFamily="18" charset="0"/>
              </a:rPr>
              <a:t>vlastník, správca alebo nájomca nehnuteľnosti (§ 15/2)</a:t>
            </a:r>
          </a:p>
          <a:p>
            <a:pPr marL="285750" indent="-285750">
              <a:buFontTx/>
              <a:buChar char="-"/>
            </a:pPr>
            <a:r>
              <a:rPr lang="sk-SK" sz="1600" dirty="0">
                <a:latin typeface="Bookman Old Style" panose="02050604050505020204" pitchFamily="18" charset="0"/>
              </a:rPr>
              <a:t>je to na voľbe oznamovateľa</a:t>
            </a:r>
          </a:p>
          <a:p>
            <a:pPr marL="285750" indent="-285750">
              <a:buFontTx/>
              <a:buChar char="-"/>
            </a:pPr>
            <a:r>
              <a:rPr lang="sk-SK" sz="1600" dirty="0">
                <a:latin typeface="Bookman Old Style" panose="02050604050505020204" pitchFamily="18" charset="0"/>
              </a:rPr>
              <a:t>obec a orgán štátnej správy medzi sebou</a:t>
            </a:r>
          </a:p>
          <a:p>
            <a:pPr marL="2571750" lvl="5" indent="-285750">
              <a:buFontTx/>
              <a:buChar char="-"/>
            </a:pPr>
            <a:r>
              <a:rPr lang="sk-SK" sz="1600" dirty="0">
                <a:latin typeface="Bookman Old Style" panose="02050604050505020204" pitchFamily="18" charset="0"/>
              </a:rPr>
              <a:t>orgán štátnej správy</a:t>
            </a:r>
          </a:p>
          <a:p>
            <a:pPr marL="2571750" lvl="5" indent="-285750">
              <a:spcAft>
                <a:spcPts val="600"/>
              </a:spcAft>
              <a:buFontTx/>
              <a:buChar char="-"/>
            </a:pPr>
            <a:r>
              <a:rPr lang="sk-SK" sz="1600" dirty="0">
                <a:latin typeface="Bookman Old Style" panose="02050604050505020204" pitchFamily="18" charset="0"/>
              </a:rPr>
              <a:t>obec</a:t>
            </a:r>
          </a:p>
          <a:p>
            <a:pPr marL="285750" indent="-285750">
              <a:buFontTx/>
              <a:buChar char="-"/>
            </a:pPr>
            <a:r>
              <a:rPr lang="sk-SK" sz="1600" dirty="0">
                <a:latin typeface="Bookman Old Style" panose="02050604050505020204" pitchFamily="18" charset="0"/>
              </a:rPr>
              <a:t>do 7 pracovných dní odo dňa oznámenia</a:t>
            </a:r>
          </a:p>
          <a:p>
            <a:r>
              <a:rPr lang="sk-SK" sz="1600" dirty="0">
                <a:latin typeface="Bookman Old Style" panose="02050604050505020204" pitchFamily="18" charset="0"/>
              </a:rPr>
              <a:t>+ ak vodný tok – tak aj orgán vodnej štátnej správy (§ 15/4)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1187624" y="4581128"/>
            <a:ext cx="9412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600" b="1" dirty="0">
                <a:latin typeface="Bookman Old Style" panose="02050604050505020204" pitchFamily="18" charset="0"/>
              </a:rPr>
              <a:t>- KTO :</a:t>
            </a:r>
          </a:p>
        </p:txBody>
      </p:sp>
      <p:sp>
        <p:nvSpPr>
          <p:cNvPr id="20" name="BlokTextu 19"/>
          <p:cNvSpPr txBox="1"/>
          <p:nvPr/>
        </p:nvSpPr>
        <p:spPr>
          <a:xfrm>
            <a:off x="1187624" y="5157192"/>
            <a:ext cx="11416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600" b="1" dirty="0">
                <a:latin typeface="Bookman Old Style" panose="02050604050505020204" pitchFamily="18" charset="0"/>
              </a:rPr>
              <a:t>- KOMU :</a:t>
            </a:r>
          </a:p>
        </p:txBody>
      </p:sp>
      <p:sp>
        <p:nvSpPr>
          <p:cNvPr id="21" name="BlokTextu 20"/>
          <p:cNvSpPr txBox="1"/>
          <p:nvPr/>
        </p:nvSpPr>
        <p:spPr>
          <a:xfrm>
            <a:off x="1187624" y="6186790"/>
            <a:ext cx="16834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600" b="1" dirty="0">
                <a:latin typeface="Bookman Old Style" panose="02050604050505020204" pitchFamily="18" charset="0"/>
              </a:rPr>
              <a:t>- VZÁJOMNÁ :</a:t>
            </a:r>
          </a:p>
        </p:txBody>
      </p:sp>
    </p:spTree>
    <p:extLst>
      <p:ext uri="{BB962C8B-B14F-4D97-AF65-F5344CB8AC3E}">
        <p14:creationId xmlns:p14="http://schemas.microsoft.com/office/powerpoint/2010/main" val="498195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BlokTextu 36"/>
          <p:cNvSpPr txBox="1"/>
          <p:nvPr/>
        </p:nvSpPr>
        <p:spPr>
          <a:xfrm>
            <a:off x="7308304" y="44624"/>
            <a:ext cx="17357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400" i="1" dirty="0">
                <a:solidFill>
                  <a:prstClr val="white"/>
                </a:solidFill>
                <a:latin typeface="Times New Roman"/>
                <a:cs typeface="Times New Roman"/>
              </a:rPr>
              <a:t>© </a:t>
            </a:r>
            <a:r>
              <a:rPr lang="sk-SK" sz="14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Sotac ,s.r.o. Košice</a:t>
            </a:r>
          </a:p>
        </p:txBody>
      </p:sp>
      <p:sp>
        <p:nvSpPr>
          <p:cNvPr id="16" name="BlokTextu 15"/>
          <p:cNvSpPr txBox="1"/>
          <p:nvPr/>
        </p:nvSpPr>
        <p:spPr>
          <a:xfrm>
            <a:off x="2195736" y="1340768"/>
            <a:ext cx="4426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latin typeface="Bookman Old Style" panose="02050604050505020204" pitchFamily="18" charset="0"/>
              </a:rPr>
              <a:t>B) POSTUP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611560" y="2586390"/>
            <a:ext cx="8787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k-SK" b="1" dirty="0">
                <a:latin typeface="Bookman Old Style" panose="02050604050505020204" pitchFamily="18" charset="0"/>
              </a:rPr>
              <a:t>OBEC</a:t>
            </a:r>
          </a:p>
        </p:txBody>
      </p:sp>
      <p:sp>
        <p:nvSpPr>
          <p:cNvPr id="18" name="BlokTextu 17"/>
          <p:cNvSpPr txBox="1"/>
          <p:nvPr/>
        </p:nvSpPr>
        <p:spPr>
          <a:xfrm>
            <a:off x="5649794" y="2420888"/>
            <a:ext cx="288032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latin typeface="Bookman Old Style" panose="02050604050505020204" pitchFamily="18" charset="0"/>
              </a:rPr>
              <a:t>ORGÁN ŠTÁTNEJ SPRÁVY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549642" y="3424644"/>
            <a:ext cx="55771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k-SK" dirty="0">
                <a:latin typeface="Bookman Old Style" panose="02050604050505020204" pitchFamily="18" charset="0"/>
              </a:rPr>
              <a:t>oprávnenie obec (nie povinnosť)</a:t>
            </a:r>
          </a:p>
          <a:p>
            <a:pPr marL="285750" indent="-285750">
              <a:buFontTx/>
              <a:buChar char="-"/>
            </a:pPr>
            <a:r>
              <a:rPr lang="sk-SK" dirty="0">
                <a:latin typeface="Bookman Old Style" panose="02050604050505020204" pitchFamily="18" charset="0"/>
              </a:rPr>
              <a:t>obec sama zneškodní (zhodnotí) odpad</a:t>
            </a:r>
          </a:p>
          <a:p>
            <a:pPr marL="1200150" lvl="2" indent="-285750">
              <a:buFontTx/>
              <a:buChar char="-"/>
            </a:pPr>
            <a:r>
              <a:rPr lang="sk-SK" dirty="0">
                <a:latin typeface="Bookman Old Style" panose="02050604050505020204" pitchFamily="18" charset="0"/>
              </a:rPr>
              <a:t>bezodkladne</a:t>
            </a:r>
          </a:p>
          <a:p>
            <a:pPr marL="1200150" lvl="2" indent="-285750">
              <a:buFontTx/>
              <a:buChar char="-"/>
            </a:pPr>
            <a:r>
              <a:rPr lang="sk-SK" dirty="0">
                <a:latin typeface="Bookman Old Style" panose="02050604050505020204" pitchFamily="18" charset="0"/>
              </a:rPr>
              <a:t>informuje o tom orgán štátnej správy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467544" y="3018438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600" dirty="0">
                <a:latin typeface="Bookman Old Style" panose="02050604050505020204" pitchFamily="18" charset="0"/>
              </a:rPr>
              <a:t>(§ 15/18)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5649793" y="3132257"/>
            <a:ext cx="29546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dirty="0">
                <a:latin typeface="Bookman Old Style" panose="02050604050505020204" pitchFamily="18" charset="0"/>
              </a:rPr>
              <a:t>- obec nevyužije oprávnenie</a:t>
            </a:r>
            <a:br>
              <a:rPr lang="sk-SK" sz="1600" dirty="0">
                <a:latin typeface="Bookman Old Style" panose="02050604050505020204" pitchFamily="18" charset="0"/>
              </a:rPr>
            </a:br>
            <a:r>
              <a:rPr lang="sk-SK" sz="1600" dirty="0">
                <a:latin typeface="Bookman Old Style" panose="02050604050505020204" pitchFamily="18" charset="0"/>
              </a:rPr>
              <a:t>(§ 15/18)</a:t>
            </a:r>
          </a:p>
        </p:txBody>
      </p:sp>
      <p:cxnSp>
        <p:nvCxnSpPr>
          <p:cNvPr id="8" name="Rovná spojovacia šípka 7"/>
          <p:cNvCxnSpPr>
            <a:stCxn id="16" idx="2"/>
            <a:endCxn id="3" idx="0"/>
          </p:cNvCxnSpPr>
          <p:nvPr/>
        </p:nvCxnSpPr>
        <p:spPr>
          <a:xfrm flipH="1">
            <a:off x="1050944" y="1710100"/>
            <a:ext cx="3358240" cy="87629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ovná spojovacia šípka 23"/>
          <p:cNvCxnSpPr>
            <a:stCxn id="16" idx="2"/>
            <a:endCxn id="18" idx="0"/>
          </p:cNvCxnSpPr>
          <p:nvPr/>
        </p:nvCxnSpPr>
        <p:spPr>
          <a:xfrm>
            <a:off x="4409184" y="1710100"/>
            <a:ext cx="2680770" cy="710788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71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BlokTextu 36"/>
          <p:cNvSpPr txBox="1"/>
          <p:nvPr/>
        </p:nvSpPr>
        <p:spPr>
          <a:xfrm>
            <a:off x="7308304" y="44624"/>
            <a:ext cx="17357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400" i="1" dirty="0">
                <a:solidFill>
                  <a:prstClr val="white"/>
                </a:solidFill>
                <a:latin typeface="Times New Roman"/>
                <a:cs typeface="Times New Roman"/>
              </a:rPr>
              <a:t>© </a:t>
            </a:r>
            <a:r>
              <a:rPr lang="sk-SK" sz="14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Sotac ,s.r.o. Košice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1187624" y="2060848"/>
            <a:ext cx="255230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trestný čin</a:t>
            </a:r>
          </a:p>
          <a:p>
            <a:pPr algn="ctr"/>
            <a:r>
              <a:rPr lang="sk-SK" dirty="0">
                <a:latin typeface="Bookman Old Style" panose="02050604050505020204" pitchFamily="18" charset="0"/>
              </a:rPr>
              <a:t>(dôvodné podozrenie)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2195736" y="1340768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latin typeface="Bookman Old Style" panose="02050604050505020204" pitchFamily="18" charset="0"/>
              </a:rPr>
              <a:t>C) ORGÁN ŠTÁTNEJ SPRÁVY (nie obec)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1298230" y="2996952"/>
            <a:ext cx="233108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odborné vyjadrenie</a:t>
            </a:r>
          </a:p>
          <a:p>
            <a:pPr algn="ctr"/>
            <a:r>
              <a:rPr lang="sk-SK" dirty="0">
                <a:latin typeface="Bookman Old Style" panose="02050604050505020204" pitchFamily="18" charset="0"/>
              </a:rPr>
              <a:t>(§ 126 </a:t>
            </a:r>
            <a:r>
              <a:rPr lang="sk-SK" dirty="0" err="1">
                <a:latin typeface="Bookman Old Style" panose="02050604050505020204" pitchFamily="18" charset="0"/>
              </a:rPr>
              <a:t>Tr</a:t>
            </a:r>
            <a:r>
              <a:rPr lang="sk-SK" dirty="0">
                <a:latin typeface="Bookman Old Style" panose="02050604050505020204" pitchFamily="18" charset="0"/>
              </a:rPr>
              <a:t>. zákona)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1187624" y="3934797"/>
            <a:ext cx="255230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oznámenie TČ</a:t>
            </a:r>
          </a:p>
          <a:p>
            <a:pPr algn="ctr"/>
            <a:r>
              <a:rPr lang="sk-SK" dirty="0">
                <a:latin typeface="Bookman Old Style" panose="02050604050505020204" pitchFamily="18" charset="0"/>
              </a:rPr>
              <a:t>(dôvodné podozrenie)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1025390" y="4953089"/>
            <a:ext cx="2880320" cy="92333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oznámenie PZ SR, že je možné zhodnotenie / zneškodnenie odpadu</a:t>
            </a:r>
          </a:p>
        </p:txBody>
      </p:sp>
      <p:cxnSp>
        <p:nvCxnSpPr>
          <p:cNvPr id="8" name="Rovná spojovacia šípka 7"/>
          <p:cNvCxnSpPr>
            <a:stCxn id="4" idx="2"/>
            <a:endCxn id="3" idx="0"/>
          </p:cNvCxnSpPr>
          <p:nvPr/>
        </p:nvCxnSpPr>
        <p:spPr>
          <a:xfrm flipH="1">
            <a:off x="2463775" y="1710100"/>
            <a:ext cx="2288245" cy="350748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ovacia šípka 9"/>
          <p:cNvCxnSpPr>
            <a:stCxn id="4" idx="2"/>
            <a:endCxn id="22" idx="0"/>
          </p:cNvCxnSpPr>
          <p:nvPr/>
        </p:nvCxnSpPr>
        <p:spPr>
          <a:xfrm>
            <a:off x="4752020" y="1710100"/>
            <a:ext cx="1568167" cy="350748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ovacia šípka 10"/>
          <p:cNvCxnSpPr>
            <a:stCxn id="3" idx="2"/>
            <a:endCxn id="5" idx="0"/>
          </p:cNvCxnSpPr>
          <p:nvPr/>
        </p:nvCxnSpPr>
        <p:spPr>
          <a:xfrm flipH="1">
            <a:off x="2463774" y="2707179"/>
            <a:ext cx="1" cy="289773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ovná spojovacia šípka 11"/>
          <p:cNvCxnSpPr>
            <a:stCxn id="6" idx="2"/>
            <a:endCxn id="7" idx="0"/>
          </p:cNvCxnSpPr>
          <p:nvPr/>
        </p:nvCxnSpPr>
        <p:spPr>
          <a:xfrm>
            <a:off x="2463775" y="4581128"/>
            <a:ext cx="1775" cy="371961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ovacia šípka 12"/>
          <p:cNvCxnSpPr>
            <a:stCxn id="5" idx="2"/>
            <a:endCxn id="6" idx="0"/>
          </p:cNvCxnSpPr>
          <p:nvPr/>
        </p:nvCxnSpPr>
        <p:spPr>
          <a:xfrm>
            <a:off x="2463774" y="3643283"/>
            <a:ext cx="1" cy="29151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BlokTextu 21"/>
          <p:cNvSpPr txBox="1"/>
          <p:nvPr/>
        </p:nvSpPr>
        <p:spPr>
          <a:xfrm>
            <a:off x="4705000" y="2060848"/>
            <a:ext cx="323037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trestný čin</a:t>
            </a:r>
          </a:p>
          <a:p>
            <a:pPr algn="ctr"/>
            <a:r>
              <a:rPr lang="sk-SK" dirty="0">
                <a:latin typeface="Bookman Old Style" panose="02050604050505020204" pitchFamily="18" charset="0"/>
              </a:rPr>
              <a:t>(nie je dôvodné podozrenie)</a:t>
            </a:r>
          </a:p>
        </p:txBody>
      </p:sp>
      <p:sp>
        <p:nvSpPr>
          <p:cNvPr id="24" name="BlokTextu 23"/>
          <p:cNvSpPr txBox="1"/>
          <p:nvPr/>
        </p:nvSpPr>
        <p:spPr>
          <a:xfrm>
            <a:off x="4896180" y="3502749"/>
            <a:ext cx="286256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Konanie o určenie zodpovednej osoby</a:t>
            </a:r>
          </a:p>
        </p:txBody>
      </p:sp>
      <p:cxnSp>
        <p:nvCxnSpPr>
          <p:cNvPr id="25" name="Rovná spojovacia šípka 24"/>
          <p:cNvCxnSpPr>
            <a:stCxn id="22" idx="2"/>
            <a:endCxn id="24" idx="0"/>
          </p:cNvCxnSpPr>
          <p:nvPr/>
        </p:nvCxnSpPr>
        <p:spPr>
          <a:xfrm>
            <a:off x="6320187" y="2707179"/>
            <a:ext cx="7275" cy="79557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BlokTextu 27"/>
          <p:cNvSpPr txBox="1"/>
          <p:nvPr/>
        </p:nvSpPr>
        <p:spPr>
          <a:xfrm>
            <a:off x="2299766" y="6167045"/>
            <a:ext cx="2880320" cy="64633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orgán štátnej správy</a:t>
            </a:r>
          </a:p>
          <a:p>
            <a:pPr algn="ctr"/>
            <a:r>
              <a:rPr lang="sk-SK" dirty="0">
                <a:latin typeface="Bookman Old Style" panose="02050604050505020204" pitchFamily="18" charset="0"/>
              </a:rPr>
              <a:t>(ostatný odpad</a:t>
            </a:r>
          </a:p>
        </p:txBody>
      </p:sp>
      <p:sp>
        <p:nvSpPr>
          <p:cNvPr id="29" name="BlokTextu 28"/>
          <p:cNvSpPr txBox="1"/>
          <p:nvPr/>
        </p:nvSpPr>
        <p:spPr>
          <a:xfrm>
            <a:off x="711291" y="6165304"/>
            <a:ext cx="1196413" cy="64633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obec</a:t>
            </a:r>
          </a:p>
          <a:p>
            <a:pPr algn="ctr"/>
            <a:r>
              <a:rPr lang="sk-SK" dirty="0">
                <a:latin typeface="Bookman Old Style" panose="02050604050505020204" pitchFamily="18" charset="0"/>
              </a:rPr>
              <a:t>(KO)</a:t>
            </a:r>
          </a:p>
        </p:txBody>
      </p:sp>
      <p:cxnSp>
        <p:nvCxnSpPr>
          <p:cNvPr id="30" name="Rovná spojovacia šípka 29"/>
          <p:cNvCxnSpPr>
            <a:stCxn id="7" idx="2"/>
            <a:endCxn id="29" idx="0"/>
          </p:cNvCxnSpPr>
          <p:nvPr/>
        </p:nvCxnSpPr>
        <p:spPr>
          <a:xfrm flipH="1">
            <a:off x="1309498" y="5876419"/>
            <a:ext cx="1156052" cy="28888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ovná spojovacia šípka 30"/>
          <p:cNvCxnSpPr>
            <a:stCxn id="7" idx="2"/>
            <a:endCxn id="28" idx="0"/>
          </p:cNvCxnSpPr>
          <p:nvPr/>
        </p:nvCxnSpPr>
        <p:spPr>
          <a:xfrm>
            <a:off x="2465550" y="5876419"/>
            <a:ext cx="1274376" cy="29062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3802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BlokTextu 36"/>
          <p:cNvSpPr txBox="1"/>
          <p:nvPr/>
        </p:nvSpPr>
        <p:spPr>
          <a:xfrm>
            <a:off x="7308304" y="44624"/>
            <a:ext cx="17357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400" i="1" dirty="0">
                <a:solidFill>
                  <a:prstClr val="white"/>
                </a:solidFill>
                <a:latin typeface="Times New Roman"/>
                <a:cs typeface="Times New Roman"/>
              </a:rPr>
              <a:t>© </a:t>
            </a:r>
            <a:r>
              <a:rPr lang="sk-SK" sz="14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Sotac ,s.r.o. Košice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35496" y="1268760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latin typeface="Bookman Old Style" panose="02050604050505020204" pitchFamily="18" charset="0"/>
              </a:rPr>
              <a:t>D) KONANIE O URČENIE ZODPOVEDNEJ OSOBY</a:t>
            </a:r>
          </a:p>
        </p:txBody>
      </p:sp>
      <p:sp>
        <p:nvSpPr>
          <p:cNvPr id="2" name="BlokTextu 1"/>
          <p:cNvSpPr txBox="1"/>
          <p:nvPr/>
        </p:nvSpPr>
        <p:spPr>
          <a:xfrm>
            <a:off x="1832989" y="1707540"/>
            <a:ext cx="66274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Bookman Old Style" panose="02050604050505020204" pitchFamily="18" charset="0"/>
              </a:rPr>
              <a:t>zisťovanie osoby zodpovednej za nezákonné uloženie povinnosti (+ požiada o súčinnosť orgány PZ SR)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899592" y="2648290"/>
            <a:ext cx="148149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k-SK" b="1" dirty="0">
                <a:latin typeface="Bookman Old Style" panose="02050604050505020204" pitchFamily="18" charset="0"/>
              </a:rPr>
              <a:t>zistí osobu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756251" y="3059668"/>
            <a:ext cx="1830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Bookman Old Style" panose="02050604050505020204" pitchFamily="18" charset="0"/>
              </a:rPr>
              <a:t>(§ 15 ods. 9/a)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625683" y="3573016"/>
            <a:ext cx="2092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určí ju za povinnú osobu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-81625" y="4509120"/>
            <a:ext cx="3513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povinnosť zabezpečiť zhodnotenie</a:t>
            </a:r>
          </a:p>
          <a:p>
            <a:pPr algn="ctr"/>
            <a:r>
              <a:rPr lang="sk-SK" dirty="0">
                <a:latin typeface="Bookman Old Style" panose="02050604050505020204" pitchFamily="18" charset="0"/>
              </a:rPr>
              <a:t>alebo zneškodnenie odpadu</a:t>
            </a:r>
          </a:p>
          <a:p>
            <a:pPr algn="ctr"/>
            <a:r>
              <a:rPr lang="sk-SK" dirty="0">
                <a:latin typeface="Bookman Old Style" panose="02050604050505020204" pitchFamily="18" charset="0"/>
              </a:rPr>
              <a:t>(na vlastné náklady)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285770" y="5847655"/>
            <a:ext cx="1837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600" dirty="0">
                <a:latin typeface="Bookman Old Style" panose="02050604050505020204" pitchFamily="18" charset="0"/>
              </a:rPr>
              <a:t>prostredníctvom obce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1835696" y="6165304"/>
            <a:ext cx="2937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dirty="0">
                <a:latin typeface="Bookman Old Style" panose="02050604050505020204" pitchFamily="18" charset="0"/>
              </a:rPr>
              <a:t>prostredníctvom osoby, ktorá má zmluvu s obcou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285770" y="1707540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1. </a:t>
            </a:r>
            <a:r>
              <a:rPr lang="sk-SK" b="1" u="dbl" dirty="0">
                <a:solidFill>
                  <a:srgbClr val="C00000"/>
                </a:solidFill>
                <a:latin typeface="Bookman Old Style" panose="02050604050505020204" pitchFamily="18" charset="0"/>
              </a:rPr>
              <a:t>štádium</a:t>
            </a:r>
            <a:r>
              <a:rPr lang="sk-SK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:</a:t>
            </a:r>
          </a:p>
        </p:txBody>
      </p:sp>
      <p:cxnSp>
        <p:nvCxnSpPr>
          <p:cNvPr id="12" name="Rovná spojovacia šípka 11"/>
          <p:cNvCxnSpPr>
            <a:stCxn id="2" idx="2"/>
            <a:endCxn id="4" idx="0"/>
          </p:cNvCxnSpPr>
          <p:nvPr/>
        </p:nvCxnSpPr>
        <p:spPr>
          <a:xfrm flipH="1">
            <a:off x="1640340" y="2353871"/>
            <a:ext cx="3506371" cy="294419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ovná spojovacia šípka 13"/>
          <p:cNvCxnSpPr>
            <a:stCxn id="5" idx="2"/>
            <a:endCxn id="7" idx="0"/>
          </p:cNvCxnSpPr>
          <p:nvPr/>
        </p:nvCxnSpPr>
        <p:spPr>
          <a:xfrm>
            <a:off x="1671726" y="3429000"/>
            <a:ext cx="121" cy="144016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ovná spojovacia šípka 16"/>
          <p:cNvCxnSpPr>
            <a:stCxn id="7" idx="2"/>
            <a:endCxn id="8" idx="0"/>
          </p:cNvCxnSpPr>
          <p:nvPr/>
        </p:nvCxnSpPr>
        <p:spPr>
          <a:xfrm>
            <a:off x="1671847" y="4219347"/>
            <a:ext cx="3414" cy="289773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ovacia šípka 19"/>
          <p:cNvCxnSpPr>
            <a:stCxn id="8" idx="2"/>
            <a:endCxn id="6" idx="0"/>
          </p:cNvCxnSpPr>
          <p:nvPr/>
        </p:nvCxnSpPr>
        <p:spPr>
          <a:xfrm flipH="1">
            <a:off x="1204749" y="5709449"/>
            <a:ext cx="470512" cy="138206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ovná spojovacia šípka 22"/>
          <p:cNvCxnSpPr>
            <a:stCxn id="8" idx="2"/>
            <a:endCxn id="9" idx="0"/>
          </p:cNvCxnSpPr>
          <p:nvPr/>
        </p:nvCxnSpPr>
        <p:spPr>
          <a:xfrm>
            <a:off x="1675261" y="5709449"/>
            <a:ext cx="1629286" cy="45585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BlokTextu 25"/>
          <p:cNvSpPr txBox="1"/>
          <p:nvPr/>
        </p:nvSpPr>
        <p:spPr>
          <a:xfrm>
            <a:off x="5805164" y="2645838"/>
            <a:ext cx="177324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k-SK" b="1" dirty="0">
                <a:latin typeface="Bookman Old Style" panose="02050604050505020204" pitchFamily="18" charset="0"/>
              </a:rPr>
              <a:t>nezistí osobu</a:t>
            </a:r>
          </a:p>
        </p:txBody>
      </p:sp>
      <p:sp>
        <p:nvSpPr>
          <p:cNvPr id="27" name="BlokTextu 26"/>
          <p:cNvSpPr txBox="1"/>
          <p:nvPr/>
        </p:nvSpPr>
        <p:spPr>
          <a:xfrm>
            <a:off x="5436096" y="3573016"/>
            <a:ext cx="252027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ukončí konanie o určenie zodpovednej osoby</a:t>
            </a:r>
          </a:p>
        </p:txBody>
      </p:sp>
      <p:sp>
        <p:nvSpPr>
          <p:cNvPr id="28" name="BlokTextu 27"/>
          <p:cNvSpPr txBox="1"/>
          <p:nvPr/>
        </p:nvSpPr>
        <p:spPr>
          <a:xfrm>
            <a:off x="4283969" y="4869160"/>
            <a:ext cx="216024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vydá o tom rozhodnutie</a:t>
            </a:r>
          </a:p>
        </p:txBody>
      </p:sp>
      <p:sp>
        <p:nvSpPr>
          <p:cNvPr id="29" name="BlokTextu 28"/>
          <p:cNvSpPr txBox="1"/>
          <p:nvPr/>
        </p:nvSpPr>
        <p:spPr>
          <a:xfrm>
            <a:off x="5805164" y="5636787"/>
            <a:ext cx="315932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začína konanie voči vlastníkovi, správcovi, nájomcovi </a:t>
            </a:r>
          </a:p>
        </p:txBody>
      </p:sp>
      <p:cxnSp>
        <p:nvCxnSpPr>
          <p:cNvPr id="30" name="Rovná spojovacia šípka 29"/>
          <p:cNvCxnSpPr>
            <a:stCxn id="2" idx="2"/>
            <a:endCxn id="26" idx="0"/>
          </p:cNvCxnSpPr>
          <p:nvPr/>
        </p:nvCxnSpPr>
        <p:spPr>
          <a:xfrm>
            <a:off x="5146711" y="2353871"/>
            <a:ext cx="1545074" cy="291967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ovná spojovacia šípka 32"/>
          <p:cNvCxnSpPr>
            <a:stCxn id="26" idx="2"/>
            <a:endCxn id="27" idx="0"/>
          </p:cNvCxnSpPr>
          <p:nvPr/>
        </p:nvCxnSpPr>
        <p:spPr>
          <a:xfrm>
            <a:off x="6691785" y="3015170"/>
            <a:ext cx="4451" cy="557846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ovná spojovacia šípka 35"/>
          <p:cNvCxnSpPr>
            <a:stCxn id="27" idx="2"/>
            <a:endCxn id="28" idx="0"/>
          </p:cNvCxnSpPr>
          <p:nvPr/>
        </p:nvCxnSpPr>
        <p:spPr>
          <a:xfrm flipH="1">
            <a:off x="5364089" y="4496346"/>
            <a:ext cx="1332147" cy="37281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ovná spojovacia šípka 38"/>
          <p:cNvCxnSpPr>
            <a:stCxn id="27" idx="2"/>
            <a:endCxn id="29" idx="0"/>
          </p:cNvCxnSpPr>
          <p:nvPr/>
        </p:nvCxnSpPr>
        <p:spPr>
          <a:xfrm>
            <a:off x="6696236" y="4496346"/>
            <a:ext cx="688590" cy="1140441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8177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BlokTextu 36"/>
          <p:cNvSpPr txBox="1"/>
          <p:nvPr/>
        </p:nvSpPr>
        <p:spPr>
          <a:xfrm>
            <a:off x="7308304" y="44624"/>
            <a:ext cx="17357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400" i="1" dirty="0">
                <a:solidFill>
                  <a:prstClr val="white"/>
                </a:solidFill>
                <a:latin typeface="Times New Roman"/>
                <a:cs typeface="Times New Roman"/>
              </a:rPr>
              <a:t>© </a:t>
            </a:r>
            <a:r>
              <a:rPr lang="sk-SK" sz="14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Sotac ,s.r.o. Košice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1832989" y="1340768"/>
            <a:ext cx="66274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Bookman Old Style" panose="02050604050505020204" pitchFamily="18" charset="0"/>
              </a:rPr>
              <a:t>zisťovanie vlastníka, správcu, nájomcu nehnuteľnosti (zanedbal povinnosť, mal prospech, ...)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285770" y="1340768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2. </a:t>
            </a:r>
            <a:r>
              <a:rPr lang="sk-SK" b="1" u="dbl" dirty="0">
                <a:solidFill>
                  <a:srgbClr val="C00000"/>
                </a:solidFill>
                <a:latin typeface="Bookman Old Style" panose="02050604050505020204" pitchFamily="18" charset="0"/>
              </a:rPr>
              <a:t>štádium</a:t>
            </a:r>
            <a:r>
              <a:rPr lang="sk-SK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: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899592" y="2648290"/>
            <a:ext cx="25378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k-SK" b="1" dirty="0">
                <a:latin typeface="Bookman Old Style" panose="02050604050505020204" pitchFamily="18" charset="0"/>
              </a:rPr>
              <a:t>zistí povinnú osobu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756251" y="3059668"/>
            <a:ext cx="1830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>
                <a:latin typeface="Bookman Old Style" panose="02050604050505020204" pitchFamily="18" charset="0"/>
              </a:rPr>
              <a:t>(§ 15 ods. 9/a)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625683" y="3573016"/>
            <a:ext cx="2092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určí ju za povinnú osobu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-81625" y="4509120"/>
            <a:ext cx="3513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povinnosť zabezpečiť zhodnotenie</a:t>
            </a:r>
          </a:p>
          <a:p>
            <a:pPr algn="ctr"/>
            <a:r>
              <a:rPr lang="sk-SK" dirty="0">
                <a:latin typeface="Bookman Old Style" panose="02050604050505020204" pitchFamily="18" charset="0"/>
              </a:rPr>
              <a:t>alebo zneškodnenie odpadu</a:t>
            </a:r>
          </a:p>
          <a:p>
            <a:pPr algn="ctr"/>
            <a:r>
              <a:rPr lang="sk-SK" dirty="0">
                <a:latin typeface="Bookman Old Style" panose="02050604050505020204" pitchFamily="18" charset="0"/>
              </a:rPr>
              <a:t>(na vlastné náklady)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285770" y="5847655"/>
            <a:ext cx="1837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600" dirty="0">
                <a:latin typeface="Bookman Old Style" panose="02050604050505020204" pitchFamily="18" charset="0"/>
              </a:rPr>
              <a:t>prostredníctvom obce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1835696" y="6165304"/>
            <a:ext cx="2937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dirty="0">
                <a:latin typeface="Bookman Old Style" panose="02050604050505020204" pitchFamily="18" charset="0"/>
              </a:rPr>
              <a:t>prostredníctvom osoby, ktorá má zmluvu s obcou</a:t>
            </a:r>
          </a:p>
        </p:txBody>
      </p:sp>
      <p:cxnSp>
        <p:nvCxnSpPr>
          <p:cNvPr id="11" name="Rovná spojovacia šípka 10"/>
          <p:cNvCxnSpPr>
            <a:stCxn id="3" idx="2"/>
            <a:endCxn id="5" idx="0"/>
          </p:cNvCxnSpPr>
          <p:nvPr/>
        </p:nvCxnSpPr>
        <p:spPr>
          <a:xfrm flipH="1">
            <a:off x="2168529" y="1987099"/>
            <a:ext cx="2978182" cy="661191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ovná spojovacia šípka 11"/>
          <p:cNvCxnSpPr>
            <a:stCxn id="6" idx="2"/>
            <a:endCxn id="7" idx="0"/>
          </p:cNvCxnSpPr>
          <p:nvPr/>
        </p:nvCxnSpPr>
        <p:spPr>
          <a:xfrm>
            <a:off x="1671726" y="3429000"/>
            <a:ext cx="121" cy="144016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ovacia šípka 12"/>
          <p:cNvCxnSpPr>
            <a:stCxn id="7" idx="2"/>
            <a:endCxn id="8" idx="0"/>
          </p:cNvCxnSpPr>
          <p:nvPr/>
        </p:nvCxnSpPr>
        <p:spPr>
          <a:xfrm>
            <a:off x="1671847" y="4219347"/>
            <a:ext cx="3414" cy="289773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ovná spojovacia šípka 13"/>
          <p:cNvCxnSpPr>
            <a:stCxn id="8" idx="2"/>
            <a:endCxn id="9" idx="0"/>
          </p:cNvCxnSpPr>
          <p:nvPr/>
        </p:nvCxnSpPr>
        <p:spPr>
          <a:xfrm flipH="1">
            <a:off x="1204749" y="5709449"/>
            <a:ext cx="470512" cy="138206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ovná spojovacia šípka 14"/>
          <p:cNvCxnSpPr>
            <a:stCxn id="8" idx="2"/>
            <a:endCxn id="10" idx="0"/>
          </p:cNvCxnSpPr>
          <p:nvPr/>
        </p:nvCxnSpPr>
        <p:spPr>
          <a:xfrm>
            <a:off x="1675261" y="5709449"/>
            <a:ext cx="1629286" cy="45585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BlokTextu 15"/>
          <p:cNvSpPr txBox="1"/>
          <p:nvPr/>
        </p:nvSpPr>
        <p:spPr>
          <a:xfrm>
            <a:off x="5486795" y="2645838"/>
            <a:ext cx="28296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k-SK" b="1" dirty="0">
                <a:latin typeface="Bookman Old Style" panose="02050604050505020204" pitchFamily="18" charset="0"/>
              </a:rPr>
              <a:t>nezistí povinnú osobu</a:t>
            </a:r>
          </a:p>
        </p:txBody>
      </p:sp>
      <p:sp>
        <p:nvSpPr>
          <p:cNvPr id="17" name="BlokTextu 16"/>
          <p:cNvSpPr txBox="1"/>
          <p:nvPr/>
        </p:nvSpPr>
        <p:spPr>
          <a:xfrm>
            <a:off x="5643155" y="3573016"/>
            <a:ext cx="252027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ukončí konanie o určenie zodpovednej osoby</a:t>
            </a:r>
          </a:p>
        </p:txBody>
      </p:sp>
      <p:sp>
        <p:nvSpPr>
          <p:cNvPr id="18" name="BlokTextu 17"/>
          <p:cNvSpPr txBox="1"/>
          <p:nvPr/>
        </p:nvSpPr>
        <p:spPr>
          <a:xfrm>
            <a:off x="5823174" y="5101644"/>
            <a:ext cx="216024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Bookman Old Style" panose="02050604050505020204" pitchFamily="18" charset="0"/>
              </a:rPr>
              <a:t>vydáva rozhodnutie</a:t>
            </a:r>
          </a:p>
        </p:txBody>
      </p:sp>
      <p:cxnSp>
        <p:nvCxnSpPr>
          <p:cNvPr id="20" name="Rovná spojovacia šípka 19"/>
          <p:cNvCxnSpPr>
            <a:stCxn id="3" idx="2"/>
            <a:endCxn id="16" idx="0"/>
          </p:cNvCxnSpPr>
          <p:nvPr/>
        </p:nvCxnSpPr>
        <p:spPr>
          <a:xfrm>
            <a:off x="5146711" y="1987099"/>
            <a:ext cx="1754895" cy="658739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ovná spojovacia šípka 20"/>
          <p:cNvCxnSpPr>
            <a:stCxn id="16" idx="2"/>
            <a:endCxn id="17" idx="0"/>
          </p:cNvCxnSpPr>
          <p:nvPr/>
        </p:nvCxnSpPr>
        <p:spPr>
          <a:xfrm>
            <a:off x="6901606" y="3015170"/>
            <a:ext cx="1689" cy="557846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ovacia šípka 21"/>
          <p:cNvCxnSpPr>
            <a:stCxn id="17" idx="2"/>
            <a:endCxn id="18" idx="0"/>
          </p:cNvCxnSpPr>
          <p:nvPr/>
        </p:nvCxnSpPr>
        <p:spPr>
          <a:xfrm flipH="1">
            <a:off x="6903294" y="4496346"/>
            <a:ext cx="1" cy="605298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395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BlokTextu 36"/>
          <p:cNvSpPr txBox="1"/>
          <p:nvPr/>
        </p:nvSpPr>
        <p:spPr>
          <a:xfrm>
            <a:off x="7308304" y="44624"/>
            <a:ext cx="17357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400" i="1" dirty="0">
                <a:solidFill>
                  <a:prstClr val="white"/>
                </a:solidFill>
                <a:latin typeface="Times New Roman"/>
                <a:cs typeface="Times New Roman"/>
              </a:rPr>
              <a:t>© </a:t>
            </a:r>
            <a:r>
              <a:rPr lang="sk-SK" sz="1400" i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Sotac ,s.r.o. Košice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1832988" y="1340768"/>
            <a:ext cx="3603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Bookman Old Style" panose="02050604050505020204" pitchFamily="18" charset="0"/>
              </a:rPr>
              <a:t>nezistí sa zodpovedná osoba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285770" y="1340768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3. </a:t>
            </a:r>
            <a:r>
              <a:rPr lang="sk-SK" b="1" u="dbl" dirty="0">
                <a:solidFill>
                  <a:srgbClr val="C00000"/>
                </a:solidFill>
                <a:latin typeface="Bookman Old Style" panose="02050604050505020204" pitchFamily="18" charset="0"/>
              </a:rPr>
              <a:t>štádium</a:t>
            </a:r>
            <a:r>
              <a:rPr lang="sk-SK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: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1832988" y="3861048"/>
            <a:ext cx="5907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Bookman Old Style" panose="02050604050505020204" pitchFamily="18" charset="0"/>
              </a:rPr>
              <a:t>nárok na náhradu  vynaložených nákladov (žaloba)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285769" y="3861048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4. </a:t>
            </a:r>
            <a:r>
              <a:rPr lang="sk-SK" b="1" u="dbl" dirty="0">
                <a:solidFill>
                  <a:srgbClr val="C00000"/>
                </a:solidFill>
                <a:latin typeface="Bookman Old Style" panose="02050604050505020204" pitchFamily="18" charset="0"/>
              </a:rPr>
              <a:t>štádium</a:t>
            </a:r>
            <a:r>
              <a:rPr lang="sk-SK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: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930049" y="2648290"/>
            <a:ext cx="130035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sk-SK" b="1" dirty="0">
                <a:latin typeface="Bookman Old Style" panose="02050604050505020204" pitchFamily="18" charset="0"/>
              </a:rPr>
              <a:t>obec</a:t>
            </a:r>
          </a:p>
          <a:p>
            <a:pPr algn="ctr"/>
            <a:r>
              <a:rPr lang="sk-SK" i="1" dirty="0">
                <a:latin typeface="Bookman Old Style" panose="02050604050505020204" pitchFamily="18" charset="0"/>
              </a:rPr>
              <a:t>KO a DSO</a:t>
            </a:r>
          </a:p>
        </p:txBody>
      </p:sp>
      <p:cxnSp>
        <p:nvCxnSpPr>
          <p:cNvPr id="8" name="Rovná spojovacia šípka 7"/>
          <p:cNvCxnSpPr>
            <a:stCxn id="3" idx="2"/>
            <a:endCxn id="7" idx="0"/>
          </p:cNvCxnSpPr>
          <p:nvPr/>
        </p:nvCxnSpPr>
        <p:spPr>
          <a:xfrm flipH="1">
            <a:off x="1580227" y="1710100"/>
            <a:ext cx="2054315" cy="93819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BlokTextu 8"/>
          <p:cNvSpPr txBox="1"/>
          <p:nvPr/>
        </p:nvSpPr>
        <p:spPr>
          <a:xfrm>
            <a:off x="4644008" y="2654842"/>
            <a:ext cx="264207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sk-SK" b="1" dirty="0">
                <a:latin typeface="Bookman Old Style" panose="02050604050505020204" pitchFamily="18" charset="0"/>
              </a:rPr>
              <a:t>orgán štátnej správy</a:t>
            </a:r>
          </a:p>
          <a:p>
            <a:pPr algn="ctr"/>
            <a:r>
              <a:rPr lang="sk-SK" i="1" dirty="0">
                <a:latin typeface="Bookman Old Style" panose="02050604050505020204" pitchFamily="18" charset="0"/>
              </a:rPr>
              <a:t>iné odpady</a:t>
            </a:r>
          </a:p>
        </p:txBody>
      </p:sp>
      <p:cxnSp>
        <p:nvCxnSpPr>
          <p:cNvPr id="10" name="Rovná spojovacia šípka 9"/>
          <p:cNvCxnSpPr>
            <a:stCxn id="3" idx="2"/>
            <a:endCxn id="9" idx="0"/>
          </p:cNvCxnSpPr>
          <p:nvPr/>
        </p:nvCxnSpPr>
        <p:spPr>
          <a:xfrm>
            <a:off x="3634542" y="1710100"/>
            <a:ext cx="2330501" cy="944742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lokTextu 14"/>
          <p:cNvSpPr txBox="1"/>
          <p:nvPr/>
        </p:nvSpPr>
        <p:spPr>
          <a:xfrm>
            <a:off x="930049" y="5512421"/>
            <a:ext cx="130035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sk-SK" b="1" dirty="0">
                <a:latin typeface="Bookman Old Style" panose="02050604050505020204" pitchFamily="18" charset="0"/>
              </a:rPr>
              <a:t>obec</a:t>
            </a:r>
          </a:p>
          <a:p>
            <a:pPr algn="ctr"/>
            <a:r>
              <a:rPr lang="sk-SK" i="1" dirty="0">
                <a:latin typeface="Bookman Old Style" panose="02050604050505020204" pitchFamily="18" charset="0"/>
              </a:rPr>
              <a:t>KO a DSO</a:t>
            </a:r>
          </a:p>
        </p:txBody>
      </p:sp>
      <p:cxnSp>
        <p:nvCxnSpPr>
          <p:cNvPr id="16" name="Rovná spojovacia šípka 15"/>
          <p:cNvCxnSpPr>
            <a:stCxn id="5" idx="2"/>
            <a:endCxn id="15" idx="0"/>
          </p:cNvCxnSpPr>
          <p:nvPr/>
        </p:nvCxnSpPr>
        <p:spPr>
          <a:xfrm flipH="1">
            <a:off x="1580227" y="4230380"/>
            <a:ext cx="3206443" cy="1282041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BlokTextu 16"/>
          <p:cNvSpPr txBox="1"/>
          <p:nvPr/>
        </p:nvSpPr>
        <p:spPr>
          <a:xfrm>
            <a:off x="4644008" y="5518973"/>
            <a:ext cx="264207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sk-SK" b="1" dirty="0">
                <a:latin typeface="Bookman Old Style" panose="02050604050505020204" pitchFamily="18" charset="0"/>
              </a:rPr>
              <a:t>orgán štátnej správy</a:t>
            </a:r>
          </a:p>
          <a:p>
            <a:pPr algn="ctr"/>
            <a:r>
              <a:rPr lang="sk-SK" i="1" dirty="0">
                <a:latin typeface="Bookman Old Style" panose="02050604050505020204" pitchFamily="18" charset="0"/>
              </a:rPr>
              <a:t>iné odpady</a:t>
            </a:r>
          </a:p>
        </p:txBody>
      </p:sp>
      <p:cxnSp>
        <p:nvCxnSpPr>
          <p:cNvPr id="18" name="Rovná spojovacia šípka 17"/>
          <p:cNvCxnSpPr>
            <a:stCxn id="5" idx="2"/>
            <a:endCxn id="17" idx="0"/>
          </p:cNvCxnSpPr>
          <p:nvPr/>
        </p:nvCxnSpPr>
        <p:spPr>
          <a:xfrm>
            <a:off x="4786670" y="4230380"/>
            <a:ext cx="1178373" cy="1288593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5414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1670</TotalTime>
  <Words>556</Words>
  <Application>Microsoft Office PowerPoint</Application>
  <PresentationFormat>Prezentácia na obrazovke (4:3)</PresentationFormat>
  <Paragraphs>130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8</vt:i4>
      </vt:variant>
      <vt:variant>
        <vt:lpstr>Motív</vt:lpstr>
      </vt:variant>
      <vt:variant>
        <vt:i4>3</vt:i4>
      </vt:variant>
      <vt:variant>
        <vt:lpstr>Nadpisy snímok</vt:lpstr>
      </vt:variant>
      <vt:variant>
        <vt:i4>10</vt:i4>
      </vt:variant>
    </vt:vector>
  </HeadingPairs>
  <TitlesOfParts>
    <vt:vector size="21" baseType="lpstr">
      <vt:lpstr>Albertus</vt:lpstr>
      <vt:lpstr>Albertus Extra Bold</vt:lpstr>
      <vt:lpstr>Arial</vt:lpstr>
      <vt:lpstr>Bookman Old Style</vt:lpstr>
      <vt:lpstr>Calibri</vt:lpstr>
      <vt:lpstr>Clarendon</vt:lpstr>
      <vt:lpstr>Clarendon Condensed</vt:lpstr>
      <vt:lpstr>Times New Roman</vt:lpstr>
      <vt:lpstr>Motív Office</vt:lpstr>
      <vt:lpstr>3_Motív Office</vt:lpstr>
      <vt:lpstr>4_Motív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JUDr. Jozef Sotolář</dc:creator>
  <cp:lastModifiedBy>Advokátska kancelária</cp:lastModifiedBy>
  <cp:revision>122</cp:revision>
  <cp:lastPrinted>2014-03-18T09:48:24Z</cp:lastPrinted>
  <dcterms:created xsi:type="dcterms:W3CDTF">2013-11-04T14:50:25Z</dcterms:created>
  <dcterms:modified xsi:type="dcterms:W3CDTF">2016-09-12T05:42:49Z</dcterms:modified>
</cp:coreProperties>
</file>