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38" r:id="rId1"/>
  </p:sldMasterIdLst>
  <p:notesMasterIdLst>
    <p:notesMasterId r:id="rId26"/>
  </p:notesMasterIdLst>
  <p:sldIdLst>
    <p:sldId id="320" r:id="rId2"/>
    <p:sldId id="347" r:id="rId3"/>
    <p:sldId id="321" r:id="rId4"/>
    <p:sldId id="356" r:id="rId5"/>
    <p:sldId id="358" r:id="rId6"/>
    <p:sldId id="357" r:id="rId7"/>
    <p:sldId id="355" r:id="rId8"/>
    <p:sldId id="361" r:id="rId9"/>
    <p:sldId id="327" r:id="rId10"/>
    <p:sldId id="370" r:id="rId11"/>
    <p:sldId id="344" r:id="rId12"/>
    <p:sldId id="353" r:id="rId13"/>
    <p:sldId id="360" r:id="rId14"/>
    <p:sldId id="343" r:id="rId15"/>
    <p:sldId id="335" r:id="rId16"/>
    <p:sldId id="378" r:id="rId17"/>
    <p:sldId id="379" r:id="rId18"/>
    <p:sldId id="380" r:id="rId19"/>
    <p:sldId id="381" r:id="rId20"/>
    <p:sldId id="382" r:id="rId21"/>
    <p:sldId id="383" r:id="rId22"/>
    <p:sldId id="384" r:id="rId23"/>
    <p:sldId id="385" r:id="rId24"/>
    <p:sldId id="386" r:id="rId25"/>
  </p:sldIdLst>
  <p:sldSz cx="9144000" cy="6858000" type="screen4x3"/>
  <p:notesSz cx="9928225" cy="679767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933C"/>
    <a:srgbClr val="669900"/>
    <a:srgbClr val="FF9900"/>
    <a:srgbClr val="00A5AA"/>
    <a:srgbClr val="FF3737"/>
    <a:srgbClr val="F8C15E"/>
    <a:srgbClr val="FF9393"/>
    <a:srgbClr val="7ECF73"/>
    <a:srgbClr val="6FB0EB"/>
    <a:srgbClr val="9DA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Střední styl 1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86" autoAdjust="0"/>
    <p:restoredTop sz="93529" autoAdjust="0"/>
  </p:normalViewPr>
  <p:slideViewPr>
    <p:cSldViewPr>
      <p:cViewPr varScale="1">
        <p:scale>
          <a:sx n="75" d="100"/>
          <a:sy n="75" d="100"/>
        </p:scale>
        <p:origin x="-91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9162A92-5560-4FD6-B45E-AF8908D7AF98}" type="datetimeFigureOut">
              <a:rPr lang="cs-CZ"/>
              <a:pPr>
                <a:defRPr/>
              </a:pPr>
              <a:t>14. 3. 2018</a:t>
            </a:fld>
            <a:endParaRPr lang="cs-C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DD596EB-549A-4119-A811-10782106E08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8760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D596EB-549A-4119-A811-10782106E083}" type="slidenum">
              <a:rPr lang="cs-CZ" smtClean="0"/>
              <a:pPr>
                <a:defRPr/>
              </a:pPr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58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D596EB-549A-4119-A811-10782106E083}" type="slidenum">
              <a:rPr lang="cs-CZ" smtClean="0"/>
              <a:pPr>
                <a:defRPr/>
              </a:pPr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8637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D596EB-549A-4119-A811-10782106E083}" type="slidenum">
              <a:rPr lang="cs-CZ" smtClean="0"/>
              <a:pPr>
                <a:defRPr/>
              </a:pPr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9007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D596EB-549A-4119-A811-10782106E083}" type="slidenum">
              <a:rPr lang="cs-CZ" smtClean="0"/>
              <a:pPr>
                <a:defRPr/>
              </a:pPr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6849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D596EB-549A-4119-A811-10782106E083}" type="slidenum">
              <a:rPr lang="cs-CZ" smtClean="0"/>
              <a:pPr>
                <a:defRPr/>
              </a:pPr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6849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D596EB-549A-4119-A811-10782106E083}" type="slidenum">
              <a:rPr lang="cs-CZ" smtClean="0"/>
              <a:pPr>
                <a:defRPr/>
              </a:pPr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6849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D596EB-549A-4119-A811-10782106E083}" type="slidenum">
              <a:rPr lang="cs-CZ" smtClean="0"/>
              <a:pPr>
                <a:defRPr/>
              </a:pPr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6849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D596EB-549A-4119-A811-10782106E083}" type="slidenum">
              <a:rPr lang="cs-CZ" smtClean="0"/>
              <a:pPr>
                <a:defRPr/>
              </a:pPr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13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D596EB-549A-4119-A811-10782106E083}" type="slidenum">
              <a:rPr lang="cs-CZ" smtClean="0"/>
              <a:pPr>
                <a:defRPr/>
              </a:pPr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13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D596EB-549A-4119-A811-10782106E083}" type="slidenum">
              <a:rPr lang="cs-CZ" smtClean="0"/>
              <a:pPr>
                <a:defRPr/>
              </a:pPr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2378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D596EB-549A-4119-A811-10782106E083}" type="slidenum">
              <a:rPr lang="cs-CZ" smtClean="0"/>
              <a:pPr>
                <a:defRPr/>
              </a:pPr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6849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D596EB-549A-4119-A811-10782106E083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3355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D596EB-549A-4119-A811-10782106E083}" type="slidenum">
              <a:rPr lang="cs-CZ" smtClean="0"/>
              <a:pPr>
                <a:defRPr/>
              </a:pPr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6849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D596EB-549A-4119-A811-10782106E083}" type="slidenum">
              <a:rPr lang="cs-CZ" smtClean="0"/>
              <a:pPr>
                <a:defRPr/>
              </a:pPr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1210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D596EB-549A-4119-A811-10782106E083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0875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D596EB-549A-4119-A811-10782106E083}" type="slidenum">
              <a:rPr lang="cs-CZ" smtClean="0"/>
              <a:pPr>
                <a:defRPr/>
              </a:pPr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1278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D596EB-549A-4119-A811-10782106E083}" type="slidenum">
              <a:rPr lang="cs-CZ" smtClean="0"/>
              <a:pPr>
                <a:defRPr/>
              </a:pPr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7216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D596EB-549A-4119-A811-10782106E083}" type="slidenum">
              <a:rPr lang="cs-CZ" smtClean="0"/>
              <a:pPr>
                <a:defRPr/>
              </a:pPr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8854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D596EB-549A-4119-A811-10782106E083}" type="slidenum">
              <a:rPr lang="cs-CZ" smtClean="0"/>
              <a:pPr>
                <a:defRPr/>
              </a:pPr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5342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D596EB-549A-4119-A811-10782106E083}" type="slidenum">
              <a:rPr lang="cs-CZ" smtClean="0"/>
              <a:pPr>
                <a:defRPr/>
              </a:pPr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6906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D596EB-549A-4119-A811-10782106E083}" type="slidenum">
              <a:rPr lang="cs-CZ" smtClean="0"/>
              <a:pPr>
                <a:defRPr/>
              </a:pPr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6906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</p:spTree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</p:spTree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28000" y="1619250"/>
            <a:ext cx="6408000" cy="4320000"/>
          </a:xfrm>
        </p:spPr>
        <p:txBody>
          <a:bodyPr/>
          <a:lstStyle>
            <a:lvl2pPr marL="0" marR="0" indent="-179388" algn="l" defTabSz="9144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chemeClr val="bg1"/>
              </a:buClr>
              <a:buSzTx/>
              <a:buFont typeface="Arial" pitchFamily="34" charset="0"/>
              <a:buChar char="•"/>
              <a:tabLst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cs-CZ" dirty="0"/>
              <a:t>název oddílu</a:t>
            </a:r>
            <a:endParaRPr lang="en-US" dirty="0"/>
          </a:p>
          <a:p>
            <a:pPr lvl="2"/>
            <a:r>
              <a:rPr lang="cs-CZ" dirty="0"/>
              <a:t>doplňující text</a:t>
            </a:r>
            <a:endParaRPr lang="en-US" dirty="0"/>
          </a:p>
          <a:p>
            <a:pPr lvl="1"/>
            <a:r>
              <a:rPr lang="cs-CZ" dirty="0"/>
              <a:t>název oddílu</a:t>
            </a:r>
            <a:endParaRPr lang="en-US" dirty="0"/>
          </a:p>
          <a:p>
            <a:pPr lvl="2"/>
            <a:r>
              <a:rPr lang="cs-CZ" dirty="0"/>
              <a:t>doplňující text</a:t>
            </a:r>
            <a:endParaRPr lang="en-US" dirty="0"/>
          </a:p>
          <a:p>
            <a:pPr lvl="1"/>
            <a:r>
              <a:rPr lang="cs-CZ" dirty="0"/>
              <a:t>název oddílu</a:t>
            </a:r>
            <a:endParaRPr lang="en-US" dirty="0"/>
          </a:p>
          <a:p>
            <a:pPr lvl="2"/>
            <a:r>
              <a:rPr lang="cs-CZ" dirty="0"/>
              <a:t>doplňující text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4000"/>
            <a:ext cx="8280400" cy="8286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TOTO JE NADPIS PŘEDĚLOVÉ STRANY NEBO OBSAHU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6000" y="1620000"/>
            <a:ext cx="5256000" cy="4104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32000" y="1620000"/>
            <a:ext cx="2592000" cy="1584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dirty="0"/>
              <a:t>Kliknutím na ikonu přidáte obrázek.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432000" y="3636000"/>
            <a:ext cx="2592000" cy="1584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dirty="0"/>
              <a:t>Kliknutím na ikonu přidáte obrázek.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cs-CZ" dirty="0"/>
              <a:t>8.3.2012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cs-CZ" b="1" dirty="0">
                <a:solidFill>
                  <a:schemeClr val="tx2"/>
                </a:solidFill>
              </a:rPr>
              <a:t>ZÁPATÍ PREZENTACE</a:t>
            </a: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(with Ca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2000" y="1620000"/>
            <a:ext cx="8280000" cy="3672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dirty="0"/>
              <a:t>Kliknutím na ikonu přidáte obrázek.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2000" y="5508000"/>
            <a:ext cx="6840000" cy="432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8.3.2012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cs-CZ" b="1" dirty="0">
                <a:solidFill>
                  <a:schemeClr val="tx2"/>
                </a:solidFill>
              </a:rPr>
              <a:t>ZÁPATÍ PREZENTACE</a:t>
            </a:r>
          </a:p>
        </p:txBody>
      </p:sp>
      <p:sp>
        <p:nvSpPr>
          <p:cNvPr id="15" name="Title 13"/>
          <p:cNvSpPr>
            <a:spLocks noGrp="1"/>
          </p:cNvSpPr>
          <p:nvPr>
            <p:ph type="title" hasCustomPrompt="1"/>
          </p:nvPr>
        </p:nvSpPr>
        <p:spPr>
          <a:xfrm>
            <a:off x="431800" y="414000"/>
            <a:ext cx="8280400" cy="82867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</p:spTree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</p:spTree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</p:spTree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</p:spTree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</p:spTree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</p:spTree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/>
            <a:fld id="{52A8C568-DDCC-4CEB-9698-2144EF690E60}" type="slidenum">
              <a:rPr lang="cs-CZ" smtClean="0"/>
              <a:pPr algn="l"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673" r:id="rId12"/>
    <p:sldLayoutId id="2147483682" r:id="rId13"/>
    <p:sldLayoutId id="2147483679" r:id="rId14"/>
  </p:sldLayoutIdLst>
  <p:transition>
    <p:fade/>
  </p:transition>
  <p:hf hdr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1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16" y="1"/>
            <a:ext cx="9168415" cy="6920308"/>
          </a:xfr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430906" y="6351313"/>
            <a:ext cx="8503910" cy="37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defRPr/>
            </a:pPr>
            <a:r>
              <a:rPr lang="cs-CZ" sz="2000" b="1" dirty="0">
                <a:solidFill>
                  <a:srgbClr val="0070C0"/>
                </a:solidFill>
                <a:ea typeface="+mj-ea"/>
              </a:rPr>
              <a:t>Ing. Renáta  Šrámková, </a:t>
            </a:r>
            <a:r>
              <a:rPr lang="cs-CZ" sz="2000" b="1" dirty="0" smtClean="0">
                <a:solidFill>
                  <a:srgbClr val="0070C0"/>
                </a:solidFill>
                <a:ea typeface="+mj-ea"/>
              </a:rPr>
              <a:t>Ing. Jozef </a:t>
            </a:r>
            <a:r>
              <a:rPr lang="cs-CZ" sz="2000" b="1" dirty="0" err="1" smtClean="0">
                <a:solidFill>
                  <a:srgbClr val="0070C0"/>
                </a:solidFill>
                <a:ea typeface="+mj-ea"/>
              </a:rPr>
              <a:t>Kožár</a:t>
            </a:r>
            <a:endParaRPr lang="cs-CZ" sz="2000" b="1" dirty="0">
              <a:solidFill>
                <a:srgbClr val="0070C0"/>
              </a:solidFill>
              <a:ea typeface="+mj-ea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3279" y="1"/>
            <a:ext cx="7517019" cy="1995749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4554" y="4598629"/>
            <a:ext cx="5279594" cy="193869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430906" y="2510322"/>
            <a:ext cx="8330033" cy="112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/>
            <a:r>
              <a:rPr lang="sk-SK" sz="2800" b="1" dirty="0">
                <a:solidFill>
                  <a:schemeClr val="accent6">
                    <a:lumMod val="75000"/>
                  </a:schemeClr>
                </a:solidFill>
              </a:rPr>
              <a:t>Využitie </a:t>
            </a:r>
            <a:r>
              <a:rPr lang="sk-SK" sz="2800" b="1" dirty="0" err="1">
                <a:solidFill>
                  <a:schemeClr val="accent6">
                    <a:lumMod val="75000"/>
                  </a:schemeClr>
                </a:solidFill>
              </a:rPr>
              <a:t>geopriestorových</a:t>
            </a:r>
            <a:r>
              <a:rPr lang="sk-SK" sz="2800" b="1" dirty="0">
                <a:solidFill>
                  <a:schemeClr val="accent6">
                    <a:lumMod val="75000"/>
                  </a:schemeClr>
                </a:solidFill>
              </a:rPr>
              <a:t> dát </a:t>
            </a:r>
            <a:endParaRPr lang="sk-SK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sk-SK" sz="2800" b="1" dirty="0" smtClean="0">
                <a:solidFill>
                  <a:schemeClr val="accent6">
                    <a:lumMod val="75000"/>
                  </a:schemeClr>
                </a:solidFill>
              </a:rPr>
              <a:t>a </a:t>
            </a:r>
            <a:r>
              <a:rPr lang="sk-SK" sz="2800" b="1" dirty="0">
                <a:solidFill>
                  <a:schemeClr val="accent6">
                    <a:lumMod val="75000"/>
                  </a:schemeClr>
                </a:solidFill>
              </a:rPr>
              <a:t>možnosti </a:t>
            </a:r>
            <a:r>
              <a:rPr lang="sk-SK" sz="2800" b="1" dirty="0" smtClean="0">
                <a:solidFill>
                  <a:schemeClr val="accent6">
                    <a:lumMod val="75000"/>
                  </a:schemeClr>
                </a:solidFill>
              </a:rPr>
              <a:t>jednoduchých pozemkových </a:t>
            </a:r>
            <a:r>
              <a:rPr lang="sk-SK" sz="2800" b="1" dirty="0">
                <a:solidFill>
                  <a:schemeClr val="accent6">
                    <a:lumMod val="75000"/>
                  </a:schemeClr>
                </a:solidFill>
              </a:rPr>
              <a:t>úprav pre potreby </a:t>
            </a:r>
            <a:r>
              <a:rPr lang="sk-SK" sz="2800" b="1" dirty="0" smtClean="0">
                <a:solidFill>
                  <a:schemeClr val="accent6">
                    <a:lumMod val="75000"/>
                  </a:schemeClr>
                </a:solidFill>
              </a:rPr>
              <a:t>samosprávy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5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10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80" y="-18096"/>
            <a:ext cx="9144000" cy="6876096"/>
          </a:xfr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359584" y="111747"/>
            <a:ext cx="8316872" cy="50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A5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k-SK" sz="2400" dirty="0">
                <a:solidFill>
                  <a:schemeClr val="accent6">
                    <a:lumMod val="75000"/>
                  </a:schemeClr>
                </a:solidFill>
              </a:rPr>
              <a:t>Časové sady – </a:t>
            </a: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</a:rPr>
              <a:t>aktualizácia </a:t>
            </a:r>
            <a:r>
              <a:rPr lang="sk-SK" sz="2400" dirty="0">
                <a:solidFill>
                  <a:schemeClr val="accent6">
                    <a:lumMod val="75000"/>
                  </a:schemeClr>
                </a:solidFill>
              </a:rPr>
              <a:t>databáz a monitoring zmien</a:t>
            </a:r>
            <a:endParaRPr lang="cs-CZ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76752" y="671363"/>
            <a:ext cx="8011672" cy="44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r>
              <a:rPr lang="sk-SK" sz="1600" b="1" dirty="0" smtClean="0">
                <a:solidFill>
                  <a:schemeClr val="tx2"/>
                </a:solidFill>
              </a:rPr>
              <a:t>Databázy reálneho stavu budov (zmeny, prírastky, ďalšie informácie o budove, napr. výška, </a:t>
            </a:r>
            <a:r>
              <a:rPr lang="sk-SK" sz="1600" b="1" dirty="0" err="1" smtClean="0">
                <a:solidFill>
                  <a:schemeClr val="tx2"/>
                </a:solidFill>
              </a:rPr>
              <a:t>podlažnosť</a:t>
            </a:r>
            <a:r>
              <a:rPr lang="sk-SK" sz="1600" b="1" dirty="0" smtClean="0">
                <a:solidFill>
                  <a:schemeClr val="tx2"/>
                </a:solidFill>
              </a:rPr>
              <a:t> a pod.) Zmeny v databázach sú farebne rozlíšené</a:t>
            </a:r>
            <a:r>
              <a:rPr lang="sk-SK" b="1" dirty="0" smtClean="0">
                <a:solidFill>
                  <a:schemeClr val="tx2"/>
                </a:solidFill>
              </a:rPr>
              <a:t>.</a:t>
            </a:r>
            <a:endParaRPr lang="cs-CZ" sz="1600" b="1" dirty="0">
              <a:solidFill>
                <a:schemeClr val="tx2"/>
              </a:solidFill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57327"/>
            <a:ext cx="7920880" cy="560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6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11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36690" y="44624"/>
            <a:ext cx="72008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3D city model </a:t>
            </a:r>
            <a:r>
              <a:rPr lang="cs-CZ" altLang="cs-CZ" sz="3200" b="1" dirty="0" err="1">
                <a:solidFill>
                  <a:schemeClr val="accent6">
                    <a:lumMod val="75000"/>
                  </a:schemeClr>
                </a:solidFill>
              </a:rPr>
              <a:t>miest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 – zástavby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51520" y="764704"/>
            <a:ext cx="842486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r>
              <a:rPr lang="sk-SK" sz="1600" b="1" u="sng" dirty="0">
                <a:solidFill>
                  <a:srgbClr val="C00000"/>
                </a:solidFill>
              </a:rPr>
              <a:t>Virtuálny 3D model mesta môžeme teda charakterizovať ako digitálny 3D model urbanizovanej krajiny s rôznou podrobnosťou 3D modelu budov (zástavby). </a:t>
            </a:r>
            <a:r>
              <a:rPr lang="sk-SK" sz="1600" b="1" dirty="0">
                <a:solidFill>
                  <a:schemeClr val="tx2"/>
                </a:solidFill>
              </a:rPr>
              <a:t>Osobitné postavenie medzi databázami má vektorový 3D model reálneho stavu budov. Miera detailnosti mapovania objektov je vyjadrená </a:t>
            </a:r>
            <a:r>
              <a:rPr lang="sk-SK" sz="1600" b="1" u="sng" dirty="0">
                <a:solidFill>
                  <a:srgbClr val="C00000"/>
                </a:solidFill>
              </a:rPr>
              <a:t>úrovňami detailnosti </a:t>
            </a:r>
            <a:r>
              <a:rPr lang="sk-SK" sz="1600" b="1" dirty="0">
                <a:solidFill>
                  <a:schemeClr val="tx2"/>
                </a:solidFill>
              </a:rPr>
              <a:t>(</a:t>
            </a:r>
            <a:r>
              <a:rPr lang="sk-SK" sz="1600" b="1" u="sng" dirty="0">
                <a:solidFill>
                  <a:schemeClr val="tx2"/>
                </a:solidFill>
              </a:rPr>
              <a:t>LOD</a:t>
            </a:r>
            <a:r>
              <a:rPr lang="sk-SK" sz="1600" b="1" dirty="0">
                <a:solidFill>
                  <a:schemeClr val="tx2"/>
                </a:solidFill>
              </a:rPr>
              <a:t> - </a:t>
            </a:r>
            <a:r>
              <a:rPr lang="sk-SK" sz="1600" b="1" dirty="0" err="1">
                <a:solidFill>
                  <a:schemeClr val="tx2"/>
                </a:solidFill>
              </a:rPr>
              <a:t>level</a:t>
            </a:r>
            <a:r>
              <a:rPr lang="sk-SK" sz="1600" b="1" dirty="0">
                <a:solidFill>
                  <a:schemeClr val="tx2"/>
                </a:solidFill>
              </a:rPr>
              <a:t> </a:t>
            </a:r>
            <a:r>
              <a:rPr lang="sk-SK" sz="1600" b="1" dirty="0" err="1">
                <a:solidFill>
                  <a:schemeClr val="tx2"/>
                </a:solidFill>
              </a:rPr>
              <a:t>of</a:t>
            </a:r>
            <a:r>
              <a:rPr lang="sk-SK" sz="1600" b="1" dirty="0">
                <a:solidFill>
                  <a:schemeClr val="tx2"/>
                </a:solidFill>
              </a:rPr>
              <a:t> detail). LOD-0 vyjadruje tzv. regionálny model obsahujúci len digitálny model terénu, LOD-1 obsahuje tzv. blokový model mesta bez špecifikácie tvaru strechy, LOD-2 obsahuje informácie aj o tvare strechy a textúry, LOD-3 obsahuje kompletné informácie o geometrii (architektúre) objektov, LOD-4 a LOD-5 obsahuje aj informácie o vnútorných priestoroch objektov podľa detailu spracovania.</a:t>
            </a:r>
          </a:p>
          <a:p>
            <a:r>
              <a:rPr lang="sk-SK" sz="1600" b="1" dirty="0">
                <a:solidFill>
                  <a:srgbClr val="C00000"/>
                </a:solidFill>
              </a:rPr>
              <a:t>V súčasnosti je k dispozícii 3D model zástavby  v úrovni LOD1 pre všetky krajské mestá a cca. 20% územia s hustejšou zástavbou v úrovni LOD2</a:t>
            </a:r>
            <a:r>
              <a:rPr lang="sk-SK" sz="1600" b="1" dirty="0">
                <a:solidFill>
                  <a:srgbClr val="FF0000"/>
                </a:solidFill>
              </a:rPr>
              <a:t>.</a:t>
            </a:r>
          </a:p>
          <a:p>
            <a:endParaRPr lang="cs-CZ" sz="1600" b="1" dirty="0">
              <a:solidFill>
                <a:schemeClr val="tx2"/>
              </a:solidFill>
            </a:endParaRPr>
          </a:p>
        </p:txBody>
      </p:sp>
      <p:pic>
        <p:nvPicPr>
          <p:cNvPr id="14" name="Obrázok 13" descr="TatryU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941168"/>
            <a:ext cx="3456384" cy="1667991"/>
          </a:xfrm>
          <a:prstGeom prst="rect">
            <a:avLst/>
          </a:prstGeom>
        </p:spPr>
      </p:pic>
      <p:pic>
        <p:nvPicPr>
          <p:cNvPr id="15" name="Obrázok 14" descr="KV_3D-2 V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91680" y="4005064"/>
            <a:ext cx="2817269" cy="2584174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236690" y="3573016"/>
            <a:ext cx="53434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chemeClr val="accent3">
                    <a:lumMod val="75000"/>
                  </a:schemeClr>
                </a:solidFill>
              </a:rPr>
              <a:t>ukážky LOD1, LOD2-3 a textúrovaný 3Dmodel budov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248" y="4032769"/>
            <a:ext cx="3841648" cy="257638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005870"/>
            <a:ext cx="2793901" cy="2603761"/>
          </a:xfrm>
          <a:prstGeom prst="rect">
            <a:avLst/>
          </a:prstGeom>
        </p:spPr>
      </p:pic>
      <p:pic>
        <p:nvPicPr>
          <p:cNvPr id="16" name="Obrázok 15" descr="KV_3D_new-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02621" y="3994760"/>
            <a:ext cx="2808312" cy="25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9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12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" y="11932"/>
            <a:ext cx="9144000" cy="6876096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07504" y="44624"/>
            <a:ext cx="84248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3D city model </a:t>
            </a:r>
            <a:r>
              <a:rPr lang="cs-CZ" altLang="cs-CZ" sz="3200" b="1" dirty="0" err="1">
                <a:solidFill>
                  <a:schemeClr val="accent6">
                    <a:lumMod val="75000"/>
                  </a:schemeClr>
                </a:solidFill>
              </a:rPr>
              <a:t>miest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 – zástavby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3040" y="1076634"/>
            <a:ext cx="8640960" cy="72008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endParaRPr lang="cs-CZ" sz="2400" dirty="0"/>
          </a:p>
        </p:txBody>
      </p:sp>
      <p:sp>
        <p:nvSpPr>
          <p:cNvPr id="21" name="Obdĺžnik 20"/>
          <p:cNvSpPr/>
          <p:nvPr/>
        </p:nvSpPr>
        <p:spPr>
          <a:xfrm>
            <a:off x="251520" y="738080"/>
            <a:ext cx="8724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b="1" dirty="0" smtClean="0">
                <a:solidFill>
                  <a:schemeClr val="tx2"/>
                </a:solidFill>
              </a:rPr>
              <a:t>Výškové regulatívy a posudzovanie existujúcej zástavby v súlade s </a:t>
            </a:r>
            <a:r>
              <a:rPr lang="sk-SK" sz="1600" b="1" dirty="0" smtClean="0">
                <a:solidFill>
                  <a:schemeClr val="tx2"/>
                </a:solidFill>
              </a:rPr>
              <a:t>nimi, </a:t>
            </a:r>
            <a:r>
              <a:rPr lang="sk-SK" sz="1600" b="1" dirty="0" smtClean="0">
                <a:solidFill>
                  <a:srgbClr val="FF0000"/>
                </a:solidFill>
              </a:rPr>
              <a:t>nedodržanie povolenej výškovej hladiny. </a:t>
            </a:r>
            <a:endParaRPr lang="sk-SK" sz="1600" b="1" dirty="0">
              <a:solidFill>
                <a:srgbClr val="FF0000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" y="1594510"/>
            <a:ext cx="8298180" cy="390144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5" y="1560220"/>
            <a:ext cx="8282940" cy="397002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96" y="1459280"/>
            <a:ext cx="8275320" cy="404622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0" y="1402130"/>
            <a:ext cx="8275320" cy="416052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20" y="1352600"/>
            <a:ext cx="8305800" cy="4152900"/>
          </a:xfrm>
          <a:prstGeom prst="rect">
            <a:avLst/>
          </a:prstGeom>
        </p:spPr>
      </p:pic>
      <p:sp>
        <p:nvSpPr>
          <p:cNvPr id="15" name="Obdĺžnik 14"/>
          <p:cNvSpPr/>
          <p:nvPr/>
        </p:nvSpPr>
        <p:spPr>
          <a:xfrm>
            <a:off x="107504" y="6519446"/>
            <a:ext cx="69698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b="1" dirty="0" smtClean="0">
                <a:solidFill>
                  <a:schemeClr val="tx2"/>
                </a:solidFill>
              </a:rPr>
              <a:t>DTM + reálny model zástavby a výškové hladiny 3m, 6m, 9m a 11m. </a:t>
            </a:r>
            <a:endParaRPr lang="sk-SK" sz="1600" b="1" dirty="0">
              <a:solidFill>
                <a:schemeClr val="tx2"/>
              </a:solidFill>
            </a:endParaRPr>
          </a:p>
        </p:txBody>
      </p:sp>
      <p:cxnSp>
        <p:nvCxnSpPr>
          <p:cNvPr id="22" name="Rovná spojovacia šípka 21"/>
          <p:cNvCxnSpPr/>
          <p:nvPr/>
        </p:nvCxnSpPr>
        <p:spPr>
          <a:xfrm>
            <a:off x="539552" y="1436064"/>
            <a:ext cx="432048" cy="56287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59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13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07504" y="44624"/>
            <a:ext cx="84248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3D city model </a:t>
            </a:r>
            <a:r>
              <a:rPr lang="cs-CZ" altLang="cs-CZ" sz="3200" b="1" dirty="0" err="1">
                <a:solidFill>
                  <a:schemeClr val="accent6">
                    <a:lumMod val="75000"/>
                  </a:schemeClr>
                </a:solidFill>
              </a:rPr>
              <a:t>miest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 – zástavby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120096" y="620688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b="1" dirty="0" smtClean="0">
                <a:solidFill>
                  <a:schemeClr val="tx2"/>
                </a:solidFill>
              </a:rPr>
              <a:t>Výškové regulatívy (územný plán zóny</a:t>
            </a:r>
            <a:r>
              <a:rPr lang="sk-SK" sz="1600" b="1" dirty="0" smtClean="0">
                <a:solidFill>
                  <a:schemeClr val="tx2"/>
                </a:solidFill>
              </a:rPr>
              <a:t>) </a:t>
            </a:r>
            <a:r>
              <a:rPr lang="sk-SK" sz="1600" b="1" dirty="0" smtClean="0">
                <a:solidFill>
                  <a:schemeClr val="tx2"/>
                </a:solidFill>
              </a:rPr>
              <a:t>a posudzovanie projektu v reálnom </a:t>
            </a:r>
            <a:r>
              <a:rPr lang="sk-SK" sz="1600" b="1" dirty="0" smtClean="0">
                <a:solidFill>
                  <a:schemeClr val="tx2"/>
                </a:solidFill>
              </a:rPr>
              <a:t>priestore </a:t>
            </a:r>
            <a:r>
              <a:rPr lang="sk-SK" sz="1600" b="1" dirty="0" smtClean="0">
                <a:solidFill>
                  <a:srgbClr val="FF0000"/>
                </a:solidFill>
              </a:rPr>
              <a:t>nedodržanie povolených objemov</a:t>
            </a:r>
            <a:r>
              <a:rPr lang="sk-SK" sz="1600" b="1" dirty="0" smtClean="0">
                <a:solidFill>
                  <a:schemeClr val="tx2"/>
                </a:solidFill>
              </a:rPr>
              <a:t>.</a:t>
            </a:r>
            <a:endParaRPr lang="sk-SK" sz="1600" b="1" dirty="0">
              <a:solidFill>
                <a:schemeClr val="tx2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9204"/>
            <a:ext cx="8221980" cy="485394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85" y="1700808"/>
            <a:ext cx="8191500" cy="485394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32" y="1412776"/>
            <a:ext cx="8229600" cy="4838700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08200"/>
            <a:ext cx="8168640" cy="48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7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14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1" y="0"/>
            <a:ext cx="9144000" cy="6876096"/>
          </a:xfr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79512" y="175399"/>
            <a:ext cx="8964488" cy="56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A5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Mobiln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mapova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nie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kompletné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informácie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 z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uličného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 pásu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9933" y="642121"/>
            <a:ext cx="4896544" cy="25766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buFont typeface="Arial" panose="020B0604020202020204" pitchFamily="34" charset="0"/>
              <a:buChar char="•"/>
              <a:defRPr/>
            </a:pPr>
            <a:r>
              <a:rPr lang="sk-SK" sz="1600" b="1" dirty="0">
                <a:solidFill>
                  <a:schemeClr val="tx2"/>
                </a:solidFill>
              </a:rPr>
              <a:t>Mobilný </a:t>
            </a:r>
            <a:r>
              <a:rPr lang="sk-SK" sz="1600" b="1" dirty="0" err="1">
                <a:solidFill>
                  <a:schemeClr val="tx2"/>
                </a:solidFill>
              </a:rPr>
              <a:t>mapovací</a:t>
            </a:r>
            <a:r>
              <a:rPr lang="sk-SK" sz="1600" b="1" dirty="0">
                <a:solidFill>
                  <a:schemeClr val="tx2"/>
                </a:solidFill>
              </a:rPr>
              <a:t> systém – spojenie nasledujúceho technického </a:t>
            </a:r>
            <a:r>
              <a:rPr lang="sk-SK" sz="1600" b="1" dirty="0" smtClean="0">
                <a:solidFill>
                  <a:schemeClr val="tx2"/>
                </a:solidFill>
              </a:rPr>
              <a:t>vybavenia: </a:t>
            </a:r>
            <a:r>
              <a:rPr lang="cs-CZ" sz="1400" b="1" dirty="0" smtClean="0">
                <a:solidFill>
                  <a:schemeClr val="tx2"/>
                </a:solidFill>
              </a:rPr>
              <a:t>GNSS </a:t>
            </a:r>
            <a:r>
              <a:rPr lang="cs-CZ" sz="1400" b="1" dirty="0" err="1">
                <a:solidFill>
                  <a:schemeClr val="tx2"/>
                </a:solidFill>
              </a:rPr>
              <a:t>prijímač</a:t>
            </a:r>
            <a:r>
              <a:rPr lang="cs-CZ" sz="1400" b="1" dirty="0">
                <a:solidFill>
                  <a:schemeClr val="tx2"/>
                </a:solidFill>
              </a:rPr>
              <a:t>, IMU</a:t>
            </a:r>
            <a:r>
              <a:rPr lang="cs-CZ" sz="1400" b="1" i="1" dirty="0">
                <a:solidFill>
                  <a:schemeClr val="tx2"/>
                </a:solidFill>
              </a:rPr>
              <a:t> - </a:t>
            </a:r>
            <a:r>
              <a:rPr lang="cs-CZ" sz="1400" b="1" dirty="0" err="1">
                <a:solidFill>
                  <a:schemeClr val="tx2"/>
                </a:solidFill>
              </a:rPr>
              <a:t>Inerciálna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err="1">
                <a:solidFill>
                  <a:schemeClr val="tx2"/>
                </a:solidFill>
              </a:rPr>
              <a:t>meracia</a:t>
            </a:r>
            <a:r>
              <a:rPr lang="cs-CZ" sz="1400" b="1" dirty="0">
                <a:solidFill>
                  <a:schemeClr val="tx2"/>
                </a:solidFill>
              </a:rPr>
              <a:t> jednotka, </a:t>
            </a:r>
            <a:r>
              <a:rPr lang="cs-CZ" sz="1400" b="1" dirty="0" err="1">
                <a:solidFill>
                  <a:schemeClr val="tx2"/>
                </a:solidFill>
              </a:rPr>
              <a:t>externý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err="1">
                <a:solidFill>
                  <a:schemeClr val="tx2"/>
                </a:solidFill>
              </a:rPr>
              <a:t>odometer</a:t>
            </a:r>
            <a:r>
              <a:rPr lang="cs-CZ" sz="1400" b="1" dirty="0">
                <a:solidFill>
                  <a:schemeClr val="tx2"/>
                </a:solidFill>
              </a:rPr>
              <a:t>, </a:t>
            </a:r>
            <a:r>
              <a:rPr lang="cs-CZ" sz="1400" b="1" dirty="0">
                <a:solidFill>
                  <a:srgbClr val="FF0000"/>
                </a:solidFill>
              </a:rPr>
              <a:t>laserové skenery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smtClean="0">
                <a:solidFill>
                  <a:schemeClr val="tx2"/>
                </a:solidFill>
              </a:rPr>
              <a:t>, </a:t>
            </a:r>
            <a:r>
              <a:rPr lang="cs-CZ" sz="1400" b="1" dirty="0">
                <a:solidFill>
                  <a:schemeClr val="tx2"/>
                </a:solidFill>
              </a:rPr>
              <a:t>sférická </a:t>
            </a:r>
            <a:r>
              <a:rPr lang="cs-CZ" sz="1400" b="1" dirty="0" err="1">
                <a:solidFill>
                  <a:schemeClr val="tx2"/>
                </a:solidFill>
              </a:rPr>
              <a:t>digitálna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smtClean="0">
                <a:solidFill>
                  <a:schemeClr val="tx2"/>
                </a:solidFill>
              </a:rPr>
              <a:t>kamera</a:t>
            </a:r>
            <a:r>
              <a:rPr lang="cs-CZ" sz="1400" b="1" i="1" dirty="0" smtClean="0">
                <a:solidFill>
                  <a:schemeClr val="tx2"/>
                </a:solidFill>
              </a:rPr>
              <a:t>, </a:t>
            </a:r>
            <a:r>
              <a:rPr lang="cs-CZ" sz="1400" b="1" i="1" dirty="0" err="1">
                <a:solidFill>
                  <a:schemeClr val="tx2"/>
                </a:solidFill>
              </a:rPr>
              <a:t>e</a:t>
            </a:r>
            <a:r>
              <a:rPr lang="cs-CZ" sz="1400" b="1" dirty="0" err="1">
                <a:solidFill>
                  <a:schemeClr val="tx2"/>
                </a:solidFill>
              </a:rPr>
              <a:t>xterná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err="1">
                <a:solidFill>
                  <a:schemeClr val="tx2"/>
                </a:solidFill>
              </a:rPr>
              <a:t>digitálna</a:t>
            </a:r>
            <a:r>
              <a:rPr lang="cs-CZ" sz="1400" b="1" dirty="0">
                <a:solidFill>
                  <a:schemeClr val="tx2"/>
                </a:solidFill>
              </a:rPr>
              <a:t> kamera s vysokým </a:t>
            </a:r>
            <a:r>
              <a:rPr lang="cs-CZ" sz="1400" b="1" dirty="0" err="1">
                <a:solidFill>
                  <a:schemeClr val="tx2"/>
                </a:solidFill>
              </a:rPr>
              <a:t>rozlíšením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smtClean="0">
                <a:solidFill>
                  <a:schemeClr val="tx2"/>
                </a:solidFill>
              </a:rPr>
              <a:t>a </a:t>
            </a:r>
            <a:r>
              <a:rPr lang="cs-CZ" sz="1400" b="1" dirty="0">
                <a:solidFill>
                  <a:schemeClr val="tx2"/>
                </a:solidFill>
              </a:rPr>
              <a:t>pod.</a:t>
            </a:r>
          </a:p>
          <a:p>
            <a:pPr marL="285750" indent="-285750" fontAlgn="auto">
              <a:buFont typeface="Arial" panose="020B0604020202020204" pitchFamily="34" charset="0"/>
              <a:buChar char="•"/>
              <a:defRPr/>
            </a:pPr>
            <a:r>
              <a:rPr lang="cs-CZ" sz="1400" b="1" dirty="0" err="1">
                <a:solidFill>
                  <a:schemeClr val="tx2"/>
                </a:solidFill>
              </a:rPr>
              <a:t>Zaznamenáva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err="1">
                <a:solidFill>
                  <a:schemeClr val="tx2"/>
                </a:solidFill>
              </a:rPr>
              <a:t>predmetné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err="1">
                <a:solidFill>
                  <a:schemeClr val="tx2"/>
                </a:solidFill>
              </a:rPr>
              <a:t>územie</a:t>
            </a:r>
            <a:r>
              <a:rPr lang="cs-CZ" sz="1400" b="1" dirty="0">
                <a:solidFill>
                  <a:schemeClr val="tx2"/>
                </a:solidFill>
              </a:rPr>
              <a:t>  s vysokým </a:t>
            </a:r>
            <a:r>
              <a:rPr lang="cs-CZ" sz="1400" b="1" dirty="0" err="1">
                <a:solidFill>
                  <a:schemeClr val="tx2"/>
                </a:solidFill>
              </a:rPr>
              <a:t>rozlíšením</a:t>
            </a:r>
            <a:r>
              <a:rPr lang="cs-CZ" sz="1400" b="1" dirty="0">
                <a:solidFill>
                  <a:schemeClr val="tx2"/>
                </a:solidFill>
              </a:rPr>
              <a:t> detailu, </a:t>
            </a:r>
            <a:r>
              <a:rPr lang="cs-CZ" sz="1400" b="1" dirty="0" err="1">
                <a:solidFill>
                  <a:schemeClr val="tx2"/>
                </a:solidFill>
              </a:rPr>
              <a:t>ktoré</a:t>
            </a:r>
            <a:r>
              <a:rPr lang="cs-CZ" sz="1400" b="1" dirty="0">
                <a:solidFill>
                  <a:schemeClr val="tx2"/>
                </a:solidFill>
              </a:rPr>
              <a:t> realisticky </a:t>
            </a:r>
            <a:r>
              <a:rPr lang="cs-CZ" sz="1400" b="1" dirty="0" err="1">
                <a:solidFill>
                  <a:schemeClr val="tx2"/>
                </a:solidFill>
              </a:rPr>
              <a:t>dokumentujú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err="1">
                <a:solidFill>
                  <a:schemeClr val="tx2"/>
                </a:solidFill>
              </a:rPr>
              <a:t>záujmové</a:t>
            </a:r>
            <a:r>
              <a:rPr lang="cs-CZ" sz="1400" b="1" dirty="0">
                <a:solidFill>
                  <a:schemeClr val="tx2"/>
                </a:solidFill>
              </a:rPr>
              <a:t> </a:t>
            </a:r>
            <a:r>
              <a:rPr lang="cs-CZ" sz="1400" b="1" dirty="0" err="1">
                <a:solidFill>
                  <a:schemeClr val="tx2"/>
                </a:solidFill>
              </a:rPr>
              <a:t>územi</a:t>
            </a:r>
            <a:r>
              <a:rPr lang="sk-SK" sz="1400" b="1" dirty="0" smtClean="0">
                <a:solidFill>
                  <a:schemeClr val="tx2"/>
                </a:solidFill>
              </a:rPr>
              <a:t>e</a:t>
            </a:r>
          </a:p>
          <a:p>
            <a:pPr marL="285750" indent="-285750" fontAlgn="auto">
              <a:buFont typeface="Arial" panose="020B0604020202020204" pitchFamily="34" charset="0"/>
              <a:buChar char="•"/>
              <a:defRPr/>
            </a:pPr>
            <a:r>
              <a:rPr lang="cs-CZ" sz="1400" b="1" u="sng" dirty="0">
                <a:solidFill>
                  <a:srgbClr val="FF0000"/>
                </a:solidFill>
              </a:rPr>
              <a:t>Výsledný produkt </a:t>
            </a:r>
            <a:r>
              <a:rPr lang="cs-CZ" sz="1400" b="1" u="sng" dirty="0" err="1">
                <a:solidFill>
                  <a:srgbClr val="FF0000"/>
                </a:solidFill>
              </a:rPr>
              <a:t>mobilného</a:t>
            </a:r>
            <a:r>
              <a:rPr lang="cs-CZ" sz="1400" b="1" u="sng" dirty="0">
                <a:solidFill>
                  <a:srgbClr val="FF0000"/>
                </a:solidFill>
              </a:rPr>
              <a:t> </a:t>
            </a:r>
            <a:r>
              <a:rPr lang="cs-CZ" sz="1400" b="1" u="sng" dirty="0" err="1">
                <a:solidFill>
                  <a:srgbClr val="FF0000"/>
                </a:solidFill>
              </a:rPr>
              <a:t>mapovania</a:t>
            </a:r>
            <a:r>
              <a:rPr lang="cs-CZ" sz="1400" b="1" u="sng" dirty="0">
                <a:solidFill>
                  <a:srgbClr val="FF0000"/>
                </a:solidFill>
              </a:rPr>
              <a:t> je: </a:t>
            </a:r>
            <a:endParaRPr lang="cs-CZ" sz="1400" b="1" u="sng" dirty="0" smtClean="0">
              <a:solidFill>
                <a:srgbClr val="FF0000"/>
              </a:solidFill>
            </a:endParaRPr>
          </a:p>
          <a:p>
            <a:pPr marL="0" indent="0" fontAlgn="auto">
              <a:buNone/>
              <a:defRPr/>
            </a:pPr>
            <a:r>
              <a:rPr lang="cs-CZ" sz="1400" b="1" u="sng" dirty="0" err="1" smtClean="0">
                <a:solidFill>
                  <a:srgbClr val="FF0000"/>
                </a:solidFill>
              </a:rPr>
              <a:t>databáza</a:t>
            </a:r>
            <a:r>
              <a:rPr lang="cs-CZ" sz="1400" b="1" u="sng" dirty="0" smtClean="0">
                <a:solidFill>
                  <a:srgbClr val="FF0000"/>
                </a:solidFill>
              </a:rPr>
              <a:t> </a:t>
            </a:r>
            <a:r>
              <a:rPr lang="cs-CZ" sz="1400" b="1" u="sng" dirty="0">
                <a:solidFill>
                  <a:srgbClr val="FF0000"/>
                </a:solidFill>
              </a:rPr>
              <a:t>laserových </a:t>
            </a:r>
            <a:r>
              <a:rPr lang="cs-CZ" sz="1400" b="1" u="sng" dirty="0" err="1">
                <a:solidFill>
                  <a:srgbClr val="FF0000"/>
                </a:solidFill>
              </a:rPr>
              <a:t>bodov</a:t>
            </a:r>
            <a:r>
              <a:rPr lang="cs-CZ" sz="1400" b="1" u="sng" dirty="0">
                <a:solidFill>
                  <a:srgbClr val="FF0000"/>
                </a:solidFill>
              </a:rPr>
              <a:t> a panoramatických </a:t>
            </a:r>
            <a:r>
              <a:rPr lang="cs-CZ" sz="1400" b="1" u="sng" dirty="0" err="1" smtClean="0">
                <a:solidFill>
                  <a:srgbClr val="FF0000"/>
                </a:solidFill>
              </a:rPr>
              <a:t>snímok</a:t>
            </a:r>
            <a:r>
              <a:rPr lang="cs-CZ" sz="1400" b="1" u="sng" dirty="0">
                <a:solidFill>
                  <a:srgbClr val="FF0000"/>
                </a:solidFill>
              </a:rPr>
              <a:t> </a:t>
            </a:r>
            <a:r>
              <a:rPr lang="cs-CZ" sz="1400" b="1" u="sng" dirty="0" err="1" smtClean="0">
                <a:solidFill>
                  <a:srgbClr val="FF0000"/>
                </a:solidFill>
              </a:rPr>
              <a:t>pre</a:t>
            </a:r>
            <a:r>
              <a:rPr lang="cs-CZ" sz="1400" b="1" u="sng" dirty="0" smtClean="0">
                <a:solidFill>
                  <a:srgbClr val="FF0000"/>
                </a:solidFill>
              </a:rPr>
              <a:t> následný </a:t>
            </a:r>
            <a:r>
              <a:rPr lang="cs-CZ" sz="1400" b="1" u="sng" dirty="0" err="1" smtClean="0">
                <a:solidFill>
                  <a:srgbClr val="FF0000"/>
                </a:solidFill>
              </a:rPr>
              <a:t>zber</a:t>
            </a:r>
            <a:r>
              <a:rPr lang="cs-CZ" sz="1400" b="1" u="sng" dirty="0" smtClean="0">
                <a:solidFill>
                  <a:srgbClr val="FF0000"/>
                </a:solidFill>
              </a:rPr>
              <a:t> </a:t>
            </a:r>
            <a:r>
              <a:rPr lang="cs-CZ" sz="1400" b="1" u="sng" dirty="0" err="1" smtClean="0">
                <a:solidFill>
                  <a:srgbClr val="FF0000"/>
                </a:solidFill>
              </a:rPr>
              <a:t>údajov</a:t>
            </a:r>
            <a:r>
              <a:rPr lang="cs-CZ" sz="1400" b="1" u="sng" dirty="0" smtClean="0">
                <a:solidFill>
                  <a:srgbClr val="FF0000"/>
                </a:solidFill>
              </a:rPr>
              <a:t> v </a:t>
            </a:r>
            <a:r>
              <a:rPr lang="cs-CZ" sz="1400" b="1" u="sng" dirty="0" err="1" smtClean="0">
                <a:solidFill>
                  <a:srgbClr val="FF0000"/>
                </a:solidFill>
              </a:rPr>
              <a:t>súradniciach</a:t>
            </a:r>
            <a:r>
              <a:rPr lang="cs-CZ" sz="1400" b="1" u="sng" dirty="0" smtClean="0">
                <a:solidFill>
                  <a:srgbClr val="FF0000"/>
                </a:solidFill>
              </a:rPr>
              <a:t>.</a:t>
            </a:r>
            <a:endParaRPr lang="sk-SK" sz="1400" b="1" u="sng" dirty="0">
              <a:solidFill>
                <a:srgbClr val="FF0000"/>
              </a:solidFill>
            </a:endParaRPr>
          </a:p>
        </p:txBody>
      </p:sp>
      <p:sp>
        <p:nvSpPr>
          <p:cNvPr id="11" name="Obdélník 5"/>
          <p:cNvSpPr/>
          <p:nvPr/>
        </p:nvSpPr>
        <p:spPr>
          <a:xfrm>
            <a:off x="-11657" y="3385197"/>
            <a:ext cx="454677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sk-SK" sz="1400" b="1" i="1" u="sng" dirty="0">
                <a:solidFill>
                  <a:srgbClr val="FF0000"/>
                </a:solidFill>
              </a:rPr>
              <a:t>Mapovanie </a:t>
            </a:r>
            <a:r>
              <a:rPr lang="sk-SK" sz="1400" b="1" i="1" dirty="0">
                <a:solidFill>
                  <a:srgbClr val="00B050"/>
                </a:solidFill>
              </a:rPr>
              <a:t>priestoru ulíc, námestí a iných verejne prístupných miest (dopravné značky, verejná zeleň, chodníky, </a:t>
            </a:r>
            <a:r>
              <a:rPr lang="sk-SK" sz="1400" b="1" i="1" dirty="0" err="1">
                <a:solidFill>
                  <a:srgbClr val="00B050"/>
                </a:solidFill>
              </a:rPr>
              <a:t>mobiliáre</a:t>
            </a:r>
            <a:r>
              <a:rPr lang="sk-SK" sz="1400" b="1" i="1" dirty="0">
                <a:solidFill>
                  <a:srgbClr val="00B050"/>
                </a:solidFill>
              </a:rPr>
              <a:t>, stĺpy, kanálové vpuste, šachty...)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sk-SK" sz="1400" b="1" i="1" u="sng" dirty="0" err="1">
                <a:solidFill>
                  <a:srgbClr val="FF0000"/>
                </a:solidFill>
              </a:rPr>
              <a:t>Pasport</a:t>
            </a:r>
            <a:r>
              <a:rPr lang="sk-SK" sz="1400" b="1" i="1" u="sng" dirty="0">
                <a:solidFill>
                  <a:srgbClr val="FF0000"/>
                </a:solidFill>
              </a:rPr>
              <a:t> a inventarizácia</a:t>
            </a:r>
            <a:r>
              <a:rPr lang="sk-SK" sz="1400" b="1" i="1" dirty="0">
                <a:solidFill>
                  <a:srgbClr val="FF0000"/>
                </a:solidFill>
              </a:rPr>
              <a:t>  </a:t>
            </a:r>
            <a:r>
              <a:rPr lang="sk-SK" sz="1400" b="1" i="1" dirty="0">
                <a:solidFill>
                  <a:srgbClr val="00B050"/>
                </a:solidFill>
              </a:rPr>
              <a:t>dopravného značenia, zelene, verejného osvetlenia, informačných tabúľ ...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sk-SK" sz="1400" b="1" i="1" u="sng" dirty="0">
                <a:solidFill>
                  <a:srgbClr val="FF0000"/>
                </a:solidFill>
              </a:rPr>
              <a:t>Dokumentácia</a:t>
            </a:r>
            <a:r>
              <a:rPr lang="sk-SK" sz="1400" b="1" i="1" dirty="0">
                <a:solidFill>
                  <a:srgbClr val="FF0000"/>
                </a:solidFill>
              </a:rPr>
              <a:t> </a:t>
            </a:r>
            <a:r>
              <a:rPr lang="sk-SK" sz="1400" b="1" i="1" dirty="0">
                <a:solidFill>
                  <a:srgbClr val="00B050"/>
                </a:solidFill>
              </a:rPr>
              <a:t> fasád  budov, 3D modely miest a ich vizualizácia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sk-SK" sz="1400" b="1" i="1" u="sng" dirty="0">
                <a:solidFill>
                  <a:srgbClr val="FF0000"/>
                </a:solidFill>
              </a:rPr>
              <a:t>Lokalizácia a monitorovanie stavu </a:t>
            </a:r>
            <a:r>
              <a:rPr lang="sk-SK" sz="1400" b="1" i="1" dirty="0">
                <a:solidFill>
                  <a:srgbClr val="00B050"/>
                </a:solidFill>
              </a:rPr>
              <a:t>objektov (nehnuteľností) na predmetnom území, monitorovanie stavu ciest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sk-SK" sz="1400" b="1" i="1" dirty="0">
                <a:solidFill>
                  <a:srgbClr val="00B050"/>
                </a:solidFill>
              </a:rPr>
              <a:t>Podklady pre integrované záchranné systémy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sk-SK" sz="1400" b="1" i="1" dirty="0">
                <a:solidFill>
                  <a:srgbClr val="00B050"/>
                </a:solidFill>
              </a:rPr>
              <a:t>Správa inžinierskych sietí a infraštruktúry</a:t>
            </a:r>
          </a:p>
        </p:txBody>
      </p:sp>
      <p:pic>
        <p:nvPicPr>
          <p:cNvPr id="12" name="Obrázek 11" descr="7_Snímka7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9638" y="764704"/>
            <a:ext cx="4194362" cy="2399350"/>
          </a:xfrm>
          <a:prstGeom prst="rect">
            <a:avLst/>
          </a:prstGeom>
        </p:spPr>
      </p:pic>
      <p:pic>
        <p:nvPicPr>
          <p:cNvPr id="14" name="Obrázek 13" descr="8_Snímka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2276872"/>
            <a:ext cx="4211960" cy="2212110"/>
          </a:xfrm>
          <a:prstGeom prst="rect">
            <a:avLst/>
          </a:prstGeom>
        </p:spPr>
      </p:pic>
      <p:pic>
        <p:nvPicPr>
          <p:cNvPr id="16" name="Obrázek 15" descr="8_Snímka6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35122" y="4223553"/>
            <a:ext cx="4608878" cy="263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6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15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80846" y="57409"/>
            <a:ext cx="8424863" cy="106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cs-CZ" sz="3200" b="1" dirty="0" smtClean="0">
                <a:solidFill>
                  <a:schemeClr val="accent6">
                    <a:lumMod val="75000"/>
                  </a:schemeClr>
                </a:solidFill>
              </a:rPr>
              <a:t>GEOAUDIT  </a:t>
            </a:r>
            <a:r>
              <a:rPr lang="cs-CZ" sz="3200" b="1" dirty="0" err="1" smtClean="0">
                <a:solidFill>
                  <a:schemeClr val="accent6">
                    <a:lumMod val="75000"/>
                  </a:schemeClr>
                </a:solidFill>
              </a:rPr>
              <a:t>alebo</a:t>
            </a:r>
            <a:r>
              <a:rPr lang="cs-CZ" sz="3200" b="1" dirty="0" smtClean="0">
                <a:solidFill>
                  <a:schemeClr val="accent6">
                    <a:lumMod val="75000"/>
                  </a:schemeClr>
                </a:solidFill>
              </a:rPr>
              <a:t> Analýza </a:t>
            </a:r>
            <a:r>
              <a:rPr lang="cs-CZ" sz="3200" b="1" dirty="0" err="1" smtClean="0">
                <a:solidFill>
                  <a:schemeClr val="accent6">
                    <a:lumMod val="75000"/>
                  </a:schemeClr>
                </a:solidFill>
              </a:rPr>
              <a:t>skutočného</a:t>
            </a:r>
            <a:r>
              <a:rPr lang="cs-CZ" sz="3200" b="1" dirty="0" smtClean="0">
                <a:solidFill>
                  <a:schemeClr val="accent6">
                    <a:lumMod val="75000"/>
                  </a:schemeClr>
                </a:solidFill>
              </a:rPr>
              <a:t> stavu </a:t>
            </a:r>
            <a:r>
              <a:rPr lang="cs-CZ" sz="3200" b="1" dirty="0" err="1" smtClean="0">
                <a:solidFill>
                  <a:schemeClr val="accent6">
                    <a:lumMod val="75000"/>
                  </a:schemeClr>
                </a:solidFill>
              </a:rPr>
              <a:t>geopriestorových</a:t>
            </a:r>
            <a:r>
              <a:rPr lang="cs-CZ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200" b="1" dirty="0" err="1" smtClean="0">
                <a:solidFill>
                  <a:schemeClr val="accent6">
                    <a:lumMod val="75000"/>
                  </a:schemeClr>
                </a:solidFill>
              </a:rPr>
              <a:t>informácií</a:t>
            </a:r>
            <a:r>
              <a:rPr lang="cs-CZ" sz="3200" b="1" dirty="0" smtClean="0">
                <a:solidFill>
                  <a:schemeClr val="accent6">
                    <a:lumMod val="75000"/>
                  </a:schemeClr>
                </a:solidFill>
              </a:rPr>
              <a:t> ?????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08294" y="1556792"/>
            <a:ext cx="842486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u="sng" dirty="0" err="1" smtClean="0">
                <a:solidFill>
                  <a:schemeClr val="tx2"/>
                </a:solidFill>
              </a:rPr>
              <a:t>Zistenie</a:t>
            </a:r>
            <a:r>
              <a:rPr lang="cs-CZ" sz="1600" b="1" u="sng" dirty="0" smtClean="0">
                <a:solidFill>
                  <a:schemeClr val="tx2"/>
                </a:solidFill>
              </a:rPr>
              <a:t> stavu </a:t>
            </a:r>
            <a:r>
              <a:rPr lang="cs-CZ" sz="1600" b="1" dirty="0" smtClean="0">
                <a:solidFill>
                  <a:schemeClr val="tx2"/>
                </a:solidFill>
              </a:rPr>
              <a:t>(typy, parametre, </a:t>
            </a:r>
            <a:r>
              <a:rPr lang="cs-CZ" sz="1600" b="1" dirty="0" err="1" smtClean="0">
                <a:solidFill>
                  <a:schemeClr val="tx2"/>
                </a:solidFill>
              </a:rPr>
              <a:t>aktuálnosť</a:t>
            </a:r>
            <a:r>
              <a:rPr lang="cs-CZ" sz="1600" b="1" dirty="0" smtClean="0">
                <a:solidFill>
                  <a:schemeClr val="tx2"/>
                </a:solidFill>
              </a:rPr>
              <a:t>) </a:t>
            </a:r>
            <a:r>
              <a:rPr lang="cs-CZ" sz="1600" b="1" dirty="0" err="1" smtClean="0">
                <a:solidFill>
                  <a:schemeClr val="tx2"/>
                </a:solidFill>
              </a:rPr>
              <a:t>existujúcich</a:t>
            </a:r>
            <a:r>
              <a:rPr lang="cs-CZ" sz="1600" b="1" dirty="0" smtClean="0">
                <a:solidFill>
                  <a:schemeClr val="tx2"/>
                </a:solidFill>
              </a:rPr>
              <a:t> </a:t>
            </a:r>
            <a:r>
              <a:rPr lang="cs-CZ" sz="1600" b="1" dirty="0" err="1" smtClean="0">
                <a:solidFill>
                  <a:schemeClr val="tx2"/>
                </a:solidFill>
              </a:rPr>
              <a:t>geodát</a:t>
            </a:r>
            <a:r>
              <a:rPr lang="cs-CZ" sz="1600" b="1" dirty="0" smtClean="0">
                <a:solidFill>
                  <a:schemeClr val="tx2"/>
                </a:solidFill>
              </a:rPr>
              <a:t>, </a:t>
            </a:r>
            <a:r>
              <a:rPr lang="cs-CZ" sz="1600" b="1" dirty="0" err="1" smtClean="0">
                <a:solidFill>
                  <a:schemeClr val="tx2"/>
                </a:solidFill>
              </a:rPr>
              <a:t>ktoré</a:t>
            </a:r>
            <a:r>
              <a:rPr lang="cs-CZ" sz="1600" b="1" dirty="0" smtClean="0">
                <a:solidFill>
                  <a:schemeClr val="tx2"/>
                </a:solidFill>
              </a:rPr>
              <a:t> na </a:t>
            </a:r>
            <a:r>
              <a:rPr lang="cs-CZ" sz="1600" b="1" dirty="0" err="1" smtClean="0">
                <a:solidFill>
                  <a:schemeClr val="tx2"/>
                </a:solidFill>
              </a:rPr>
              <a:t>meste</a:t>
            </a:r>
            <a:r>
              <a:rPr lang="cs-CZ" sz="1600" b="1" dirty="0" smtClean="0">
                <a:solidFill>
                  <a:schemeClr val="tx2"/>
                </a:solidFill>
              </a:rPr>
              <a:t> (obci) </a:t>
            </a:r>
            <a:r>
              <a:rPr lang="cs-CZ" sz="1600" b="1" dirty="0" err="1" smtClean="0">
                <a:solidFill>
                  <a:schemeClr val="tx2"/>
                </a:solidFill>
              </a:rPr>
              <a:t>majú</a:t>
            </a:r>
            <a:r>
              <a:rPr lang="cs-CZ" sz="1600" b="1" dirty="0" smtClean="0">
                <a:solidFill>
                  <a:schemeClr val="tx2"/>
                </a:solidFill>
              </a:rPr>
              <a:t> k </a:t>
            </a:r>
            <a:r>
              <a:rPr lang="cs-CZ" sz="1600" b="1" dirty="0" err="1" smtClean="0">
                <a:solidFill>
                  <a:schemeClr val="tx2"/>
                </a:solidFill>
              </a:rPr>
              <a:t>dispozícii</a:t>
            </a:r>
            <a:r>
              <a:rPr lang="cs-CZ" sz="1600" b="1" dirty="0" smtClean="0">
                <a:solidFill>
                  <a:schemeClr val="tx2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u="sng" dirty="0" err="1" smtClean="0">
                <a:solidFill>
                  <a:schemeClr val="tx2"/>
                </a:solidFill>
              </a:rPr>
              <a:t>Posúdenie</a:t>
            </a:r>
            <a:r>
              <a:rPr lang="cs-CZ" sz="1600" b="1" u="sng" dirty="0" smtClean="0">
                <a:solidFill>
                  <a:schemeClr val="tx2"/>
                </a:solidFill>
              </a:rPr>
              <a:t> </a:t>
            </a:r>
            <a:r>
              <a:rPr lang="cs-CZ" sz="1600" b="1" u="sng" dirty="0" err="1" smtClean="0">
                <a:solidFill>
                  <a:schemeClr val="tx2"/>
                </a:solidFill>
              </a:rPr>
              <a:t>reálneho</a:t>
            </a:r>
            <a:r>
              <a:rPr lang="cs-CZ" sz="1600" b="1" u="sng" dirty="0" smtClean="0">
                <a:solidFill>
                  <a:schemeClr val="tx2"/>
                </a:solidFill>
              </a:rPr>
              <a:t> </a:t>
            </a:r>
            <a:r>
              <a:rPr lang="cs-CZ" sz="1600" b="1" u="sng" dirty="0" err="1" smtClean="0">
                <a:solidFill>
                  <a:schemeClr val="tx2"/>
                </a:solidFill>
              </a:rPr>
              <a:t>využívania</a:t>
            </a:r>
            <a:r>
              <a:rPr lang="cs-CZ" sz="1600" b="1" u="sng" dirty="0" smtClean="0">
                <a:solidFill>
                  <a:schemeClr val="tx2"/>
                </a:solidFill>
              </a:rPr>
              <a:t> </a:t>
            </a:r>
            <a:r>
              <a:rPr lang="cs-CZ" sz="1600" b="1" dirty="0" err="1" smtClean="0">
                <a:solidFill>
                  <a:schemeClr val="tx2"/>
                </a:solidFill>
              </a:rPr>
              <a:t>geodát</a:t>
            </a:r>
            <a:r>
              <a:rPr lang="cs-CZ" sz="1600" b="1" dirty="0" smtClean="0">
                <a:solidFill>
                  <a:schemeClr val="tx2"/>
                </a:solidFill>
              </a:rPr>
              <a:t> na jednotlivých </a:t>
            </a:r>
            <a:r>
              <a:rPr lang="cs-CZ" sz="1600" b="1" dirty="0" err="1" smtClean="0">
                <a:solidFill>
                  <a:schemeClr val="tx2"/>
                </a:solidFill>
              </a:rPr>
              <a:t>oddeleniach</a:t>
            </a:r>
            <a:r>
              <a:rPr lang="cs-CZ" sz="1600" b="1" dirty="0" smtClean="0">
                <a:solidFill>
                  <a:schemeClr val="tx2"/>
                </a:solidFill>
              </a:rPr>
              <a:t> </a:t>
            </a:r>
            <a:r>
              <a:rPr lang="cs-CZ" sz="1600" b="1" dirty="0" err="1" smtClean="0">
                <a:solidFill>
                  <a:schemeClr val="tx2"/>
                </a:solidFill>
              </a:rPr>
              <a:t>MsÚ</a:t>
            </a:r>
            <a:r>
              <a:rPr lang="cs-CZ" sz="1600" b="1" dirty="0" smtClean="0">
                <a:solidFill>
                  <a:schemeClr val="tx2"/>
                </a:solidFill>
              </a:rPr>
              <a:t> (obce).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u="sng" dirty="0" err="1" smtClean="0">
                <a:solidFill>
                  <a:schemeClr val="tx2"/>
                </a:solidFill>
              </a:rPr>
              <a:t>Posúdenie</a:t>
            </a:r>
            <a:r>
              <a:rPr lang="cs-CZ" sz="1600" b="1" u="sng" dirty="0" smtClean="0">
                <a:solidFill>
                  <a:schemeClr val="tx2"/>
                </a:solidFill>
              </a:rPr>
              <a:t> </a:t>
            </a:r>
            <a:r>
              <a:rPr lang="cs-CZ" sz="1600" b="1" u="sng" dirty="0" err="1" smtClean="0">
                <a:solidFill>
                  <a:schemeClr val="tx2"/>
                </a:solidFill>
              </a:rPr>
              <a:t>potrieb</a:t>
            </a:r>
            <a:r>
              <a:rPr lang="cs-CZ" sz="1600" b="1" u="sng" dirty="0" smtClean="0">
                <a:solidFill>
                  <a:schemeClr val="tx2"/>
                </a:solidFill>
              </a:rPr>
              <a:t> </a:t>
            </a:r>
            <a:r>
              <a:rPr lang="cs-CZ" sz="1600" b="1" dirty="0" err="1" smtClean="0">
                <a:solidFill>
                  <a:schemeClr val="tx2"/>
                </a:solidFill>
              </a:rPr>
              <a:t>oddelení</a:t>
            </a:r>
            <a:r>
              <a:rPr lang="cs-CZ" sz="1600" b="1" dirty="0">
                <a:solidFill>
                  <a:schemeClr val="tx2"/>
                </a:solidFill>
              </a:rPr>
              <a:t> </a:t>
            </a:r>
            <a:r>
              <a:rPr lang="cs-CZ" sz="1600" b="1" dirty="0" err="1">
                <a:solidFill>
                  <a:schemeClr val="tx2"/>
                </a:solidFill>
              </a:rPr>
              <a:t>MsÚ</a:t>
            </a:r>
            <a:r>
              <a:rPr lang="cs-CZ" sz="1600" b="1" dirty="0">
                <a:solidFill>
                  <a:schemeClr val="tx2"/>
                </a:solidFill>
              </a:rPr>
              <a:t> (obce).</a:t>
            </a:r>
            <a:endParaRPr lang="cs-CZ" sz="1600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u="sng" dirty="0" smtClean="0">
                <a:solidFill>
                  <a:schemeClr val="tx2"/>
                </a:solidFill>
              </a:rPr>
              <a:t>Návrh na </a:t>
            </a:r>
            <a:r>
              <a:rPr lang="cs-CZ" sz="1600" b="1" u="sng" dirty="0" err="1" smtClean="0">
                <a:solidFill>
                  <a:schemeClr val="tx2"/>
                </a:solidFill>
              </a:rPr>
              <a:t>efektívnejšie</a:t>
            </a:r>
            <a:r>
              <a:rPr lang="cs-CZ" sz="1600" b="1" u="sng" dirty="0" smtClean="0">
                <a:solidFill>
                  <a:schemeClr val="tx2"/>
                </a:solidFill>
              </a:rPr>
              <a:t> a </a:t>
            </a:r>
            <a:r>
              <a:rPr lang="cs-CZ" sz="1600" b="1" u="sng" dirty="0" err="1" smtClean="0">
                <a:solidFill>
                  <a:schemeClr val="tx2"/>
                </a:solidFill>
              </a:rPr>
              <a:t>optimálnejšie</a:t>
            </a:r>
            <a:r>
              <a:rPr lang="cs-CZ" sz="1600" b="1" u="sng" dirty="0" smtClean="0">
                <a:solidFill>
                  <a:schemeClr val="tx2"/>
                </a:solidFill>
              </a:rPr>
              <a:t> </a:t>
            </a:r>
            <a:r>
              <a:rPr lang="cs-CZ" sz="1600" b="1" u="sng" dirty="0" err="1" smtClean="0">
                <a:solidFill>
                  <a:schemeClr val="tx2"/>
                </a:solidFill>
              </a:rPr>
              <a:t>využitie</a:t>
            </a:r>
            <a:r>
              <a:rPr lang="cs-CZ" sz="1600" b="1" dirty="0" smtClean="0">
                <a:solidFill>
                  <a:schemeClr val="tx2"/>
                </a:solidFill>
              </a:rPr>
              <a:t> </a:t>
            </a:r>
            <a:r>
              <a:rPr lang="cs-CZ" sz="1600" b="1" dirty="0" err="1" smtClean="0">
                <a:solidFill>
                  <a:schemeClr val="tx2"/>
                </a:solidFill>
              </a:rPr>
              <a:t>geodát</a:t>
            </a:r>
            <a:r>
              <a:rPr lang="cs-CZ" sz="1600" b="1" dirty="0" smtClean="0">
                <a:solidFill>
                  <a:schemeClr val="tx2"/>
                </a:solidFill>
              </a:rPr>
              <a:t> </a:t>
            </a:r>
            <a:r>
              <a:rPr lang="cs-CZ" sz="1600" b="1" dirty="0" err="1" smtClean="0">
                <a:solidFill>
                  <a:schemeClr val="tx2"/>
                </a:solidFill>
              </a:rPr>
              <a:t>pre</a:t>
            </a:r>
            <a:r>
              <a:rPr lang="cs-CZ" sz="1600" b="1" dirty="0" smtClean="0">
                <a:solidFill>
                  <a:schemeClr val="tx2"/>
                </a:solidFill>
              </a:rPr>
              <a:t> </a:t>
            </a:r>
            <a:r>
              <a:rPr lang="cs-CZ" sz="1600" b="1" dirty="0" err="1" smtClean="0">
                <a:solidFill>
                  <a:schemeClr val="tx2"/>
                </a:solidFill>
              </a:rPr>
              <a:t>potreby</a:t>
            </a:r>
            <a:r>
              <a:rPr lang="cs-CZ" sz="1600" b="1" dirty="0" smtClean="0">
                <a:solidFill>
                  <a:schemeClr val="tx2"/>
                </a:solidFill>
              </a:rPr>
              <a:t> </a:t>
            </a:r>
            <a:r>
              <a:rPr lang="cs-CZ" sz="1600" b="1" dirty="0" err="1" smtClean="0">
                <a:solidFill>
                  <a:schemeClr val="tx2"/>
                </a:solidFill>
              </a:rPr>
              <a:t>plnenia</a:t>
            </a:r>
            <a:r>
              <a:rPr lang="cs-CZ" sz="1600" b="1" dirty="0" smtClean="0">
                <a:solidFill>
                  <a:schemeClr val="tx2"/>
                </a:solidFill>
              </a:rPr>
              <a:t> úloh jednotlivých </a:t>
            </a:r>
            <a:r>
              <a:rPr lang="cs-CZ" sz="1600" b="1" dirty="0" err="1" smtClean="0">
                <a:solidFill>
                  <a:schemeClr val="tx2"/>
                </a:solidFill>
              </a:rPr>
              <a:t>oddelení</a:t>
            </a:r>
            <a:r>
              <a:rPr lang="cs-CZ" sz="1600" b="1" dirty="0">
                <a:solidFill>
                  <a:schemeClr val="tx2"/>
                </a:solidFill>
              </a:rPr>
              <a:t> </a:t>
            </a:r>
            <a:r>
              <a:rPr lang="cs-CZ" sz="1600" b="1" dirty="0" err="1">
                <a:solidFill>
                  <a:schemeClr val="tx2"/>
                </a:solidFill>
              </a:rPr>
              <a:t>MsÚ</a:t>
            </a:r>
            <a:r>
              <a:rPr lang="cs-CZ" sz="1600" b="1" dirty="0">
                <a:solidFill>
                  <a:schemeClr val="tx2"/>
                </a:solidFill>
              </a:rPr>
              <a:t> (obce</a:t>
            </a:r>
            <a:r>
              <a:rPr lang="cs-CZ" sz="1600" b="1" dirty="0" smtClean="0">
                <a:solidFill>
                  <a:schemeClr val="tx2"/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u="sng" dirty="0" smtClean="0">
                <a:solidFill>
                  <a:schemeClr val="tx2"/>
                </a:solidFill>
              </a:rPr>
              <a:t>Návrh na </a:t>
            </a:r>
            <a:r>
              <a:rPr lang="cs-CZ" sz="1600" b="1" u="sng" dirty="0" err="1" smtClean="0">
                <a:solidFill>
                  <a:schemeClr val="tx2"/>
                </a:solidFill>
              </a:rPr>
              <a:t>doplnenie</a:t>
            </a:r>
            <a:r>
              <a:rPr lang="cs-CZ" sz="1600" b="1" u="sng" dirty="0" smtClean="0">
                <a:solidFill>
                  <a:schemeClr val="tx2"/>
                </a:solidFill>
              </a:rPr>
              <a:t>, </a:t>
            </a:r>
            <a:r>
              <a:rPr lang="cs-CZ" sz="1600" b="1" u="sng" dirty="0" err="1" smtClean="0">
                <a:solidFill>
                  <a:schemeClr val="tx2"/>
                </a:solidFill>
              </a:rPr>
              <a:t>rozšírenie</a:t>
            </a:r>
            <a:r>
              <a:rPr lang="cs-CZ" sz="1600" b="1" dirty="0" smtClean="0">
                <a:solidFill>
                  <a:schemeClr val="tx2"/>
                </a:solidFill>
              </a:rPr>
              <a:t> </a:t>
            </a:r>
            <a:r>
              <a:rPr lang="cs-CZ" sz="1600" b="1" dirty="0" err="1" smtClean="0">
                <a:solidFill>
                  <a:schemeClr val="tx2"/>
                </a:solidFill>
              </a:rPr>
              <a:t>portfólia</a:t>
            </a:r>
            <a:r>
              <a:rPr lang="cs-CZ" sz="1600" b="1" dirty="0" smtClean="0">
                <a:solidFill>
                  <a:schemeClr val="tx2"/>
                </a:solidFill>
              </a:rPr>
              <a:t> a (</a:t>
            </a:r>
            <a:r>
              <a:rPr lang="cs-CZ" sz="1600" b="1" dirty="0" err="1" smtClean="0">
                <a:solidFill>
                  <a:schemeClr val="tx2"/>
                </a:solidFill>
              </a:rPr>
              <a:t>alebo</a:t>
            </a:r>
            <a:r>
              <a:rPr lang="cs-CZ" sz="1600" b="1" dirty="0" smtClean="0">
                <a:solidFill>
                  <a:schemeClr val="tx2"/>
                </a:solidFill>
              </a:rPr>
              <a:t>) </a:t>
            </a:r>
            <a:r>
              <a:rPr lang="cs-CZ" sz="1600" b="1" u="sng" dirty="0" err="1" smtClean="0">
                <a:solidFill>
                  <a:schemeClr val="tx2"/>
                </a:solidFill>
              </a:rPr>
              <a:t>aktualizácia</a:t>
            </a:r>
            <a:r>
              <a:rPr lang="cs-CZ" sz="1600" b="1" dirty="0" smtClean="0">
                <a:solidFill>
                  <a:schemeClr val="tx2"/>
                </a:solidFill>
              </a:rPr>
              <a:t> </a:t>
            </a:r>
            <a:r>
              <a:rPr lang="cs-CZ" sz="1600" b="1" dirty="0">
                <a:solidFill>
                  <a:schemeClr val="tx2"/>
                </a:solidFill>
              </a:rPr>
              <a:t>jednotlivých </a:t>
            </a:r>
            <a:r>
              <a:rPr lang="cs-CZ" sz="1600" b="1" dirty="0" err="1" smtClean="0">
                <a:solidFill>
                  <a:schemeClr val="tx2"/>
                </a:solidFill>
              </a:rPr>
              <a:t>typov</a:t>
            </a:r>
            <a:r>
              <a:rPr lang="cs-CZ" sz="1600" b="1" dirty="0" smtClean="0">
                <a:solidFill>
                  <a:schemeClr val="tx2"/>
                </a:solidFill>
              </a:rPr>
              <a:t> </a:t>
            </a:r>
            <a:r>
              <a:rPr lang="cs-CZ" sz="1600" b="1" dirty="0" err="1" smtClean="0">
                <a:solidFill>
                  <a:schemeClr val="tx2"/>
                </a:solidFill>
              </a:rPr>
              <a:t>geodát</a:t>
            </a:r>
            <a:r>
              <a:rPr lang="cs-CZ" sz="1600" b="1" dirty="0">
                <a:solidFill>
                  <a:schemeClr val="tx2"/>
                </a:solidFill>
              </a:rPr>
              <a:t>.</a:t>
            </a:r>
            <a:endParaRPr lang="cs-CZ" sz="1600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chemeClr val="tx2"/>
                </a:solidFill>
              </a:rPr>
              <a:t>Na základe </a:t>
            </a:r>
            <a:r>
              <a:rPr lang="cs-CZ" sz="1600" b="1" dirty="0" err="1" smtClean="0">
                <a:solidFill>
                  <a:schemeClr val="tx2"/>
                </a:solidFill>
              </a:rPr>
              <a:t>šírky</a:t>
            </a:r>
            <a:r>
              <a:rPr lang="cs-CZ" sz="1600" b="1" dirty="0" smtClean="0">
                <a:solidFill>
                  <a:schemeClr val="tx2"/>
                </a:solidFill>
              </a:rPr>
              <a:t> a rozsahu </a:t>
            </a:r>
            <a:r>
              <a:rPr lang="cs-CZ" sz="1600" b="1" dirty="0" err="1" smtClean="0">
                <a:solidFill>
                  <a:schemeClr val="tx2"/>
                </a:solidFill>
              </a:rPr>
              <a:t>požiadaviek</a:t>
            </a:r>
            <a:r>
              <a:rPr lang="cs-CZ" sz="1600" b="1" dirty="0" smtClean="0">
                <a:solidFill>
                  <a:schemeClr val="tx2"/>
                </a:solidFill>
              </a:rPr>
              <a:t> je možné </a:t>
            </a:r>
            <a:r>
              <a:rPr lang="cs-CZ" sz="1600" b="1" dirty="0" err="1" smtClean="0">
                <a:solidFill>
                  <a:schemeClr val="tx2"/>
                </a:solidFill>
              </a:rPr>
              <a:t>dodať</a:t>
            </a:r>
            <a:r>
              <a:rPr lang="cs-CZ" sz="1600" b="1" dirty="0" smtClean="0">
                <a:solidFill>
                  <a:schemeClr val="tx2"/>
                </a:solidFill>
              </a:rPr>
              <a:t> </a:t>
            </a:r>
            <a:r>
              <a:rPr lang="cs-CZ" sz="1600" b="1" dirty="0" err="1" smtClean="0">
                <a:solidFill>
                  <a:schemeClr val="tx2"/>
                </a:solidFill>
              </a:rPr>
              <a:t>ako</a:t>
            </a:r>
            <a:r>
              <a:rPr lang="cs-CZ" sz="1600" b="1" dirty="0" smtClean="0">
                <a:solidFill>
                  <a:schemeClr val="tx2"/>
                </a:solidFill>
              </a:rPr>
              <a:t> </a:t>
            </a:r>
            <a:r>
              <a:rPr lang="cs-CZ" sz="1600" b="1" u="sng" dirty="0" err="1" smtClean="0">
                <a:solidFill>
                  <a:schemeClr val="tx2"/>
                </a:solidFill>
              </a:rPr>
              <a:t>samostatnú</a:t>
            </a:r>
            <a:r>
              <a:rPr lang="cs-CZ" sz="1600" b="1" u="sng" dirty="0" smtClean="0">
                <a:solidFill>
                  <a:schemeClr val="tx2"/>
                </a:solidFill>
              </a:rPr>
              <a:t> službu </a:t>
            </a:r>
            <a:r>
              <a:rPr lang="cs-CZ" sz="1600" b="1" dirty="0" smtClean="0">
                <a:solidFill>
                  <a:schemeClr val="tx2"/>
                </a:solidFill>
              </a:rPr>
              <a:t>(správa, elaborát) </a:t>
            </a:r>
            <a:r>
              <a:rPr lang="cs-CZ" sz="1600" b="1" dirty="0" err="1" smtClean="0">
                <a:solidFill>
                  <a:schemeClr val="tx2"/>
                </a:solidFill>
              </a:rPr>
              <a:t>alebo</a:t>
            </a:r>
            <a:r>
              <a:rPr lang="cs-CZ" sz="1600" b="1" dirty="0" smtClean="0">
                <a:solidFill>
                  <a:schemeClr val="tx2"/>
                </a:solidFill>
              </a:rPr>
              <a:t> </a:t>
            </a:r>
            <a:r>
              <a:rPr lang="cs-CZ" sz="1600" b="1" dirty="0" err="1" smtClean="0">
                <a:solidFill>
                  <a:schemeClr val="tx2"/>
                </a:solidFill>
              </a:rPr>
              <a:t>ako</a:t>
            </a:r>
            <a:r>
              <a:rPr lang="cs-CZ" sz="1600" b="1" dirty="0" smtClean="0">
                <a:solidFill>
                  <a:schemeClr val="tx2"/>
                </a:solidFill>
              </a:rPr>
              <a:t> </a:t>
            </a:r>
            <a:r>
              <a:rPr lang="cs-CZ" sz="1600" b="1" u="sng" dirty="0" err="1" smtClean="0">
                <a:solidFill>
                  <a:schemeClr val="tx2"/>
                </a:solidFill>
              </a:rPr>
              <a:t>súčasť</a:t>
            </a:r>
            <a:r>
              <a:rPr lang="cs-CZ" sz="1600" b="1" u="sng" dirty="0" smtClean="0">
                <a:solidFill>
                  <a:schemeClr val="tx2"/>
                </a:solidFill>
              </a:rPr>
              <a:t> balíku </a:t>
            </a:r>
            <a:r>
              <a:rPr lang="cs-CZ" sz="1600" b="1" dirty="0" err="1" smtClean="0">
                <a:solidFill>
                  <a:schemeClr val="tx2"/>
                </a:solidFill>
              </a:rPr>
              <a:t>súčasne</a:t>
            </a:r>
            <a:r>
              <a:rPr lang="cs-CZ" sz="1600" b="1" dirty="0" smtClean="0">
                <a:solidFill>
                  <a:schemeClr val="tx2"/>
                </a:solidFill>
              </a:rPr>
              <a:t> s </a:t>
            </a:r>
            <a:r>
              <a:rPr lang="cs-CZ" sz="1600" b="1" dirty="0" err="1" smtClean="0">
                <a:solidFill>
                  <a:schemeClr val="tx2"/>
                </a:solidFill>
              </a:rPr>
              <a:t>doplnením</a:t>
            </a:r>
            <a:r>
              <a:rPr lang="cs-CZ" sz="1600" b="1" dirty="0" smtClean="0">
                <a:solidFill>
                  <a:schemeClr val="tx2"/>
                </a:solidFill>
              </a:rPr>
              <a:t> a </a:t>
            </a:r>
            <a:r>
              <a:rPr lang="cs-CZ" sz="1600" b="1" dirty="0" err="1" smtClean="0">
                <a:solidFill>
                  <a:schemeClr val="tx2"/>
                </a:solidFill>
              </a:rPr>
              <a:t>aktualizáciou</a:t>
            </a:r>
            <a:r>
              <a:rPr lang="cs-CZ" sz="1600" b="1" dirty="0" smtClean="0">
                <a:solidFill>
                  <a:schemeClr val="tx2"/>
                </a:solidFill>
              </a:rPr>
              <a:t> </a:t>
            </a:r>
            <a:r>
              <a:rPr lang="cs-CZ" sz="1600" b="1" dirty="0" err="1" smtClean="0">
                <a:solidFill>
                  <a:schemeClr val="tx2"/>
                </a:solidFill>
              </a:rPr>
              <a:t>geodát</a:t>
            </a:r>
            <a:r>
              <a:rPr lang="cs-CZ" sz="1600" b="1" dirty="0" smtClean="0">
                <a:solidFill>
                  <a:schemeClr val="tx2"/>
                </a:solidFill>
              </a:rPr>
              <a:t>.</a:t>
            </a:r>
            <a:endParaRPr lang="cs-CZ" sz="1600" b="1" dirty="0">
              <a:solidFill>
                <a:schemeClr val="tx2"/>
              </a:solidFill>
            </a:endParaRPr>
          </a:p>
        </p:txBody>
      </p:sp>
      <p:sp>
        <p:nvSpPr>
          <p:cNvPr id="10" name="Obdélník 5"/>
          <p:cNvSpPr/>
          <p:nvPr/>
        </p:nvSpPr>
        <p:spPr>
          <a:xfrm>
            <a:off x="208294" y="4396775"/>
            <a:ext cx="85401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sk-SK" sz="1600" b="1" i="1" u="sng" dirty="0" smtClean="0">
                <a:solidFill>
                  <a:srgbClr val="00B050"/>
                </a:solidFill>
              </a:rPr>
              <a:t>Môžete si to urobiť sami vo vlastnej réžii, v spolupráci alebo ako službu na kľúč. </a:t>
            </a:r>
            <a:r>
              <a:rPr lang="sk-SK" sz="1600" b="1" i="1" u="sng" dirty="0" err="1" smtClean="0">
                <a:solidFill>
                  <a:srgbClr val="FF0000"/>
                </a:solidFill>
              </a:rPr>
              <a:t>Informáce</a:t>
            </a:r>
            <a:r>
              <a:rPr lang="sk-SK" sz="1600" b="1" i="1" u="sng" dirty="0" smtClean="0">
                <a:solidFill>
                  <a:srgbClr val="FF0000"/>
                </a:solidFill>
              </a:rPr>
              <a:t> o dátach a možnostiach Vám radi poskytneme.</a:t>
            </a:r>
            <a:endParaRPr lang="sk-SK" sz="1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16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80846" y="57409"/>
            <a:ext cx="8424863" cy="820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/>
            <a:r>
              <a:rPr lang="sk-SK" sz="2800" b="1" dirty="0">
                <a:solidFill>
                  <a:schemeClr val="accent6">
                    <a:lumMod val="75000"/>
                  </a:schemeClr>
                </a:solidFill>
              </a:rPr>
              <a:t>Možnosti jednoduchých pozemkových úprav pre potreby samosprávy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44F4B80D-2B97-4558-9475-648C25712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05" y="923656"/>
            <a:ext cx="8172399" cy="593434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  <p:sp>
        <p:nvSpPr>
          <p:cNvPr id="14" name="Text Box 8">
            <a:extLst>
              <a:ext uri="{FF2B5EF4-FFF2-40B4-BE49-F238E27FC236}">
                <a16:creationId xmlns="" xmlns:a16="http://schemas.microsoft.com/office/drawing/2014/main" id="{542DAB2A-AA21-4CAA-AF8B-62A9865B0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277" y="4869160"/>
            <a:ext cx="423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l" eaLnBrk="1" hangingPunct="1"/>
            <a:r>
              <a:rPr lang="en-US" altLang="sk-SK" sz="1600" b="0" dirty="0"/>
              <a:t>12.4.2016 </a:t>
            </a:r>
          </a:p>
          <a:p>
            <a:pPr algn="l" eaLnBrk="1" hangingPunct="1">
              <a:buFontTx/>
              <a:buChar char="-"/>
            </a:pPr>
            <a:r>
              <a:rPr lang="en-US" altLang="sk-SK" sz="1600" b="0" dirty="0"/>
              <a:t>263 </a:t>
            </a:r>
            <a:r>
              <a:rPr lang="en-US" altLang="sk-SK" sz="1600" b="0" dirty="0" err="1"/>
              <a:t>spolu</a:t>
            </a:r>
            <a:r>
              <a:rPr lang="sk-SK" altLang="sk-SK" sz="1600" b="0" dirty="0"/>
              <a:t> </a:t>
            </a:r>
            <a:r>
              <a:rPr lang="en-US" altLang="sk-SK" sz="1600" b="0" dirty="0" err="1"/>
              <a:t>vlastn</a:t>
            </a:r>
            <a:r>
              <a:rPr lang="sk-SK" altLang="sk-SK" sz="1600" b="0" dirty="0"/>
              <a:t>í</a:t>
            </a:r>
            <a:r>
              <a:rPr lang="en-US" altLang="sk-SK" sz="1600" b="0" dirty="0" err="1"/>
              <a:t>ckych</a:t>
            </a:r>
            <a:r>
              <a:rPr lang="en-US" altLang="sk-SK" sz="1600" b="0" dirty="0"/>
              <a:t> </a:t>
            </a:r>
            <a:r>
              <a:rPr lang="en-US" altLang="sk-SK" sz="1600" b="0" dirty="0" err="1"/>
              <a:t>podielov</a:t>
            </a:r>
            <a:r>
              <a:rPr lang="sk-SK" altLang="sk-SK" sz="1600" b="0" dirty="0"/>
              <a:t>,</a:t>
            </a:r>
          </a:p>
          <a:p>
            <a:pPr algn="l" eaLnBrk="1" hangingPunct="1">
              <a:buFontTx/>
              <a:buChar char="-"/>
            </a:pPr>
            <a:r>
              <a:rPr lang="sk-SK" altLang="sk-SK" sz="1600" b="0" dirty="0"/>
              <a:t>63 listov vlastníctva,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="" xmlns:a16="http://schemas.microsoft.com/office/drawing/2014/main" id="{B52C9D07-556A-40C8-A15E-FE3071392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16" y="6284577"/>
            <a:ext cx="5544170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3200" dirty="0">
                <a:solidFill>
                  <a:srgbClr val="FF0000"/>
                </a:solidFill>
              </a:rPr>
              <a:t>...neprekáža Vám to ?</a:t>
            </a:r>
            <a:endParaRPr lang="en-US" altLang="sk-SK" sz="3200" dirty="0">
              <a:solidFill>
                <a:srgbClr val="FF0000"/>
              </a:solidFill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3275856" y="1303220"/>
            <a:ext cx="5400600" cy="1117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Obdĺžnik 21"/>
          <p:cNvSpPr/>
          <p:nvPr/>
        </p:nvSpPr>
        <p:spPr>
          <a:xfrm>
            <a:off x="6372200" y="2595400"/>
            <a:ext cx="2448272" cy="1697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Text Box 8">
            <a:extLst>
              <a:ext uri="{FF2B5EF4-FFF2-40B4-BE49-F238E27FC236}">
                <a16:creationId xmlns="" xmlns:a16="http://schemas.microsoft.com/office/drawing/2014/main" id="{114D2266-847D-477C-B8F8-861E19183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625" y="1484784"/>
            <a:ext cx="5167423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2400" dirty="0">
                <a:solidFill>
                  <a:srgbClr val="FF0000"/>
                </a:solidFill>
              </a:rPr>
              <a:t>Aj Vaše vlastníctvo vyzerá takto ?</a:t>
            </a:r>
            <a:endParaRPr lang="en-US" altLang="sk-SK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4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17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FF1C9061-1E17-483A-BB48-E3FE41B9E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9139237" cy="654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="" xmlns:a16="http://schemas.microsoft.com/office/drawing/2014/main" id="{CDAF2369-AD00-4416-8DF2-4E7EC5B05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39237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2400" dirty="0">
                <a:solidFill>
                  <a:srgbClr val="FF0000"/>
                </a:solidFill>
              </a:rPr>
              <a:t>...nečakajte...zmeňte to...(zhodnoťte nielen) svoj majetok...</a:t>
            </a:r>
            <a:endParaRPr lang="en-US" altLang="sk-SK" sz="2400" dirty="0">
              <a:solidFill>
                <a:srgbClr val="FF0000"/>
              </a:solidFill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="" xmlns:a16="http://schemas.microsoft.com/office/drawing/2014/main" id="{1051351D-4E2B-4812-BFFD-746936DDE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960" y="1484784"/>
            <a:ext cx="2856533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3200" dirty="0">
                <a:solidFill>
                  <a:srgbClr val="FF0000"/>
                </a:solidFill>
              </a:rPr>
              <a:t>Nový stav</a:t>
            </a:r>
            <a:endParaRPr lang="en-US" altLang="sk-SK" sz="3200" dirty="0">
              <a:solidFill>
                <a:srgbClr val="FF0000"/>
              </a:solidFill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="" xmlns:a16="http://schemas.microsoft.com/office/drawing/2014/main" id="{0FF71A94-0520-4DE1-8284-B8DCABAF7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6" y="4653136"/>
            <a:ext cx="34534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l" eaLnBrk="1" hangingPunct="1"/>
            <a:r>
              <a:rPr lang="en-US" altLang="sk-SK" sz="2000" b="0" dirty="0"/>
              <a:t>2</a:t>
            </a:r>
            <a:r>
              <a:rPr lang="sk-SK" altLang="sk-SK" sz="2000" b="0" dirty="0"/>
              <a:t>7</a:t>
            </a:r>
            <a:r>
              <a:rPr lang="en-US" altLang="sk-SK" sz="2000" b="0" dirty="0"/>
              <a:t>.</a:t>
            </a:r>
            <a:r>
              <a:rPr lang="sk-SK" altLang="sk-SK" sz="2000" b="0" dirty="0"/>
              <a:t>11</a:t>
            </a:r>
            <a:r>
              <a:rPr lang="en-US" altLang="sk-SK" sz="2000" b="0" dirty="0"/>
              <a:t>.201</a:t>
            </a:r>
            <a:r>
              <a:rPr lang="sk-SK" altLang="sk-SK" sz="2000" b="0" dirty="0"/>
              <a:t>7</a:t>
            </a:r>
            <a:r>
              <a:rPr lang="en-US" altLang="sk-SK" sz="2000" b="0" dirty="0"/>
              <a:t> </a:t>
            </a:r>
          </a:p>
          <a:p>
            <a:pPr algn="l" eaLnBrk="1" hangingPunct="1">
              <a:buFontTx/>
              <a:buChar char="-"/>
            </a:pPr>
            <a:r>
              <a:rPr lang="sk-SK" altLang="sk-SK" sz="2000" b="0" dirty="0"/>
              <a:t>8</a:t>
            </a:r>
            <a:r>
              <a:rPr lang="en-US" altLang="sk-SK" sz="2000" b="0" dirty="0"/>
              <a:t> </a:t>
            </a:r>
            <a:r>
              <a:rPr lang="sk-SK" altLang="sk-SK" sz="2000" b="0" dirty="0"/>
              <a:t>parciel vo vlastníctve,</a:t>
            </a:r>
          </a:p>
          <a:p>
            <a:pPr algn="l" eaLnBrk="1" hangingPunct="1">
              <a:buFontTx/>
              <a:buChar char="-"/>
            </a:pPr>
            <a:r>
              <a:rPr lang="sk-SK" altLang="sk-SK" sz="2000" b="0" dirty="0"/>
              <a:t>1 list vlastníctva,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="" xmlns:a16="http://schemas.microsoft.com/office/drawing/2014/main" id="{D06992C5-B767-4C74-BE72-FCE7EED30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42000"/>
            <a:ext cx="2773362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6000" dirty="0">
                <a:solidFill>
                  <a:srgbClr val="FF0000"/>
                </a:solidFill>
              </a:rPr>
              <a:t>AKO ?</a:t>
            </a:r>
            <a:endParaRPr lang="en-US" altLang="sk-SK" sz="6000" dirty="0">
              <a:solidFill>
                <a:srgbClr val="FF0000"/>
              </a:solidFill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6012160" y="2237816"/>
            <a:ext cx="2592288" cy="176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Obdĺžnik 14"/>
          <p:cNvSpPr/>
          <p:nvPr/>
        </p:nvSpPr>
        <p:spPr>
          <a:xfrm>
            <a:off x="2339752" y="764704"/>
            <a:ext cx="626469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632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18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Obrázek 14" descr="te4.JPG">
            <a:extLst>
              <a:ext uri="{FF2B5EF4-FFF2-40B4-BE49-F238E27FC236}">
                <a16:creationId xmlns="" xmlns:a16="http://schemas.microsoft.com/office/drawing/2014/main" id="{115A5659-7C73-421C-8E85-DBA9BA6F0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4" b="25883"/>
          <a:stretch>
            <a:fillRect/>
          </a:stretch>
        </p:blipFill>
        <p:spPr bwMode="auto">
          <a:xfrm>
            <a:off x="133349" y="3867150"/>
            <a:ext cx="8734425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0" descr="DSC01734.JPG">
            <a:extLst>
              <a:ext uri="{FF2B5EF4-FFF2-40B4-BE49-F238E27FC236}">
                <a16:creationId xmlns="" xmlns:a16="http://schemas.microsoft.com/office/drawing/2014/main" id="{8A2B242E-9DAB-4F7E-B495-5F4406E05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" b="39638"/>
          <a:stretch>
            <a:fillRect/>
          </a:stretch>
        </p:blipFill>
        <p:spPr bwMode="auto">
          <a:xfrm>
            <a:off x="130164" y="1590675"/>
            <a:ext cx="8734425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="" xmlns:a16="http://schemas.microsoft.com/office/drawing/2014/main" id="{3E460659-5680-49A0-941C-6AA9988F1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7859" y="2833164"/>
            <a:ext cx="4614863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2800" dirty="0">
                <a:solidFill>
                  <a:srgbClr val="FF0000"/>
                </a:solidFill>
              </a:rPr>
              <a:t>Pozemkové úpravy,</a:t>
            </a:r>
          </a:p>
          <a:p>
            <a:pPr eaLnBrk="1" hangingPunct="1"/>
            <a:r>
              <a:rPr lang="sk-SK" altLang="sk-SK" sz="2800" dirty="0">
                <a:solidFill>
                  <a:srgbClr val="800000"/>
                </a:solidFill>
              </a:rPr>
              <a:t>územné plánovanie,</a:t>
            </a:r>
          </a:p>
          <a:p>
            <a:pPr eaLnBrk="1" hangingPunct="1"/>
            <a:r>
              <a:rPr lang="sk-SK" altLang="sk-SK" sz="2800" dirty="0">
                <a:solidFill>
                  <a:srgbClr val="FFC000"/>
                </a:solidFill>
              </a:rPr>
              <a:t> </a:t>
            </a:r>
            <a:r>
              <a:rPr lang="sk-SK" altLang="sk-SK" sz="2800" dirty="0">
                <a:solidFill>
                  <a:srgbClr val="FFFF00"/>
                </a:solidFill>
              </a:rPr>
              <a:t>ochrana krajiny,</a:t>
            </a:r>
          </a:p>
          <a:p>
            <a:pPr eaLnBrk="1" hangingPunct="1"/>
            <a:r>
              <a:rPr lang="sk-SK" altLang="sk-SK" sz="2800" dirty="0">
                <a:solidFill>
                  <a:srgbClr val="FFC000"/>
                </a:solidFill>
              </a:rPr>
              <a:t> </a:t>
            </a:r>
            <a:r>
              <a:rPr lang="sk-SK" altLang="sk-SK" sz="2800" dirty="0">
                <a:solidFill>
                  <a:srgbClr val="002060"/>
                </a:solidFill>
              </a:rPr>
              <a:t>rozvoj a biznis...</a:t>
            </a:r>
          </a:p>
          <a:p>
            <a:pPr eaLnBrk="1" hangingPunct="1"/>
            <a:r>
              <a:rPr lang="sk-SK" altLang="sk-SK" sz="2800" dirty="0">
                <a:solidFill>
                  <a:srgbClr val="FFC000"/>
                </a:solidFill>
              </a:rPr>
              <a:t>(na poradí záleží...)</a:t>
            </a:r>
            <a:endParaRPr lang="en-US" altLang="sk-SK" sz="2800" dirty="0">
              <a:solidFill>
                <a:srgbClr val="FFC000"/>
              </a:solidFill>
            </a:endParaRPr>
          </a:p>
        </p:txBody>
      </p:sp>
      <p:sp>
        <p:nvSpPr>
          <p:cNvPr id="13" name="Text Box 8">
            <a:extLst>
              <a:ext uri="{FF2B5EF4-FFF2-40B4-BE49-F238E27FC236}">
                <a16:creationId xmlns="" xmlns:a16="http://schemas.microsoft.com/office/drawing/2014/main" id="{11C8F2D7-126C-466B-81FB-D9E84ABF4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64" y="5802313"/>
            <a:ext cx="7234238" cy="9540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sk-SK" altLang="sk-SK" sz="2800" dirty="0">
                <a:solidFill>
                  <a:srgbClr val="FF0000"/>
                </a:solidFill>
              </a:rPr>
              <a:t>Ideálny tandem ?</a:t>
            </a:r>
          </a:p>
          <a:p>
            <a:pPr algn="l" eaLnBrk="1" hangingPunct="1"/>
            <a:r>
              <a:rPr lang="sk-SK" altLang="sk-SK" sz="2800" dirty="0">
                <a:solidFill>
                  <a:srgbClr val="FF0000"/>
                </a:solidFill>
              </a:rPr>
              <a:t>Aktívny vlastník a zodpovedný nájomca </a:t>
            </a:r>
            <a:r>
              <a:rPr lang="en-US" altLang="sk-SK" sz="2800" dirty="0">
                <a:solidFill>
                  <a:srgbClr val="FF0000"/>
                </a:solidFill>
              </a:rPr>
              <a:t>!</a:t>
            </a:r>
            <a:endParaRPr lang="sk-SK" altLang="sk-SK" sz="2800" dirty="0">
              <a:solidFill>
                <a:srgbClr val="FF0000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E6A719D6-EA48-4E21-98CC-DDCCE4D3740E}"/>
              </a:ext>
            </a:extLst>
          </p:cNvPr>
          <p:cNvSpPr txBox="1">
            <a:spLocks/>
          </p:cNvSpPr>
          <p:nvPr/>
        </p:nvSpPr>
        <p:spPr bwMode="auto">
          <a:xfrm>
            <a:off x="-21431" y="74643"/>
            <a:ext cx="9165431" cy="235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/>
            <a:r>
              <a:rPr lang="cs-CZ" altLang="cs-CZ" sz="4000" b="1" dirty="0">
                <a:solidFill>
                  <a:schemeClr val="accent6">
                    <a:lumMod val="75000"/>
                  </a:schemeClr>
                </a:solidFill>
              </a:rPr>
              <a:t>POŽIADAJTE O JPÚ</a:t>
            </a:r>
          </a:p>
          <a:p>
            <a:pPr algn="ctr"/>
            <a:r>
              <a:rPr lang="cs-CZ" altLang="cs-CZ" b="1" dirty="0">
                <a:solidFill>
                  <a:schemeClr val="accent6">
                    <a:lumMod val="75000"/>
                  </a:schemeClr>
                </a:solidFill>
              </a:rPr>
              <a:t>(JEDNODUCHÉ  POZEMKOVÉ  ÚPRAVY)</a:t>
            </a:r>
            <a:endParaRPr lang="en-US" altLang="cs-CZ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cs-CZ" sz="3200" b="1" dirty="0">
                <a:solidFill>
                  <a:schemeClr val="accent6">
                    <a:lumMod val="75000"/>
                  </a:schemeClr>
                </a:solidFill>
              </a:rPr>
              <a:t>a</a:t>
            </a:r>
          </a:p>
          <a:p>
            <a:pPr algn="ctr"/>
            <a:r>
              <a:rPr lang="cs-CZ" sz="3200" b="1" dirty="0" err="1">
                <a:solidFill>
                  <a:schemeClr val="accent6">
                    <a:lumMod val="75000"/>
                  </a:schemeClr>
                </a:solidFill>
              </a:rPr>
              <a:t>usporiadajte</a:t>
            </a:r>
            <a:r>
              <a:rPr lang="cs-CZ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nielen</a:t>
            </a:r>
            <a:r>
              <a:rPr lang="cs-CZ" sz="3200" b="1" dirty="0">
                <a:solidFill>
                  <a:schemeClr val="accent6">
                    <a:lumMod val="75000"/>
                  </a:schemeClr>
                </a:solidFill>
              </a:rPr>
              <a:t> svoje </a:t>
            </a:r>
            <a:r>
              <a:rPr lang="cs-CZ" sz="3200" b="1" dirty="0" err="1">
                <a:solidFill>
                  <a:schemeClr val="accent6">
                    <a:lumMod val="75000"/>
                  </a:schemeClr>
                </a:solidFill>
              </a:rPr>
              <a:t>vlastníctvo</a:t>
            </a:r>
            <a:r>
              <a:rPr lang="cs-CZ" sz="32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sk-SK" sz="2400" dirty="0">
                <a:solidFill>
                  <a:schemeClr val="accent6">
                    <a:lumMod val="75000"/>
                  </a:schemeClr>
                </a:solidFill>
              </a:rPr>
              <a:t>(konanie podľa zákona č. 330/1991 Zb.)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7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2004019" y="6100192"/>
            <a:ext cx="3352801" cy="365125"/>
          </a:xfrm>
        </p:spPr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5356820" y="6100192"/>
            <a:ext cx="1828800" cy="365125"/>
          </a:xfrm>
        </p:spPr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19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18" name="BlokTextu 17">
            <a:extLst>
              <a:ext uri="{FF2B5EF4-FFF2-40B4-BE49-F238E27FC236}">
                <a16:creationId xmlns="" xmlns:a16="http://schemas.microsoft.com/office/drawing/2014/main" id="{8009C6BC-3978-4313-AC06-116E464917D9}"/>
              </a:ext>
            </a:extLst>
          </p:cNvPr>
          <p:cNvSpPr txBox="1"/>
          <p:nvPr/>
        </p:nvSpPr>
        <p:spPr>
          <a:xfrm rot="17554896">
            <a:off x="2462202" y="2893183"/>
            <a:ext cx="432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105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BlokTextu 18">
            <a:extLst>
              <a:ext uri="{FF2B5EF4-FFF2-40B4-BE49-F238E27FC236}">
                <a16:creationId xmlns="" xmlns:a16="http://schemas.microsoft.com/office/drawing/2014/main" id="{06418AF4-8F99-4F2E-B0AD-482449899CBC}"/>
              </a:ext>
            </a:extLst>
          </p:cNvPr>
          <p:cNvSpPr txBox="1"/>
          <p:nvPr/>
        </p:nvSpPr>
        <p:spPr>
          <a:xfrm>
            <a:off x="6228184" y="3292765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10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" name="Zástupný symbol pro obsah 3">
            <a:extLst>
              <a:ext uri="{FF2B5EF4-FFF2-40B4-BE49-F238E27FC236}">
                <a16:creationId xmlns="" xmlns:a16="http://schemas.microsoft.com/office/drawing/2014/main" id="{347B11B1-590D-4D78-9EBF-A0C8E304DF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" t="13712" r="3432" b="12342"/>
          <a:stretch/>
        </p:blipFill>
        <p:spPr>
          <a:xfrm rot="16200000">
            <a:off x="1958376" y="786040"/>
            <a:ext cx="5227248" cy="5760640"/>
          </a:xfrm>
          <a:prstGeom prst="rect">
            <a:avLst/>
          </a:prstGeom>
        </p:spPr>
      </p:pic>
      <p:sp>
        <p:nvSpPr>
          <p:cNvPr id="21" name="BlokTextu 20">
            <a:extLst>
              <a:ext uri="{FF2B5EF4-FFF2-40B4-BE49-F238E27FC236}">
                <a16:creationId xmlns="" xmlns:a16="http://schemas.microsoft.com/office/drawing/2014/main" id="{460ABDEF-79AA-4E4C-B909-B10324EFA5E3}"/>
              </a:ext>
            </a:extLst>
          </p:cNvPr>
          <p:cNvSpPr txBox="1"/>
          <p:nvPr/>
        </p:nvSpPr>
        <p:spPr>
          <a:xfrm rot="17554896">
            <a:off x="2462202" y="2893183"/>
            <a:ext cx="432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105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BlokTextu 21">
            <a:extLst>
              <a:ext uri="{FF2B5EF4-FFF2-40B4-BE49-F238E27FC236}">
                <a16:creationId xmlns="" xmlns:a16="http://schemas.microsoft.com/office/drawing/2014/main" id="{9ABE256E-6DCD-435D-B67F-87940D6D7467}"/>
              </a:ext>
            </a:extLst>
          </p:cNvPr>
          <p:cNvSpPr txBox="1"/>
          <p:nvPr/>
        </p:nvSpPr>
        <p:spPr>
          <a:xfrm>
            <a:off x="6228184" y="3292765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10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Nadpis 1">
            <a:extLst>
              <a:ext uri="{FF2B5EF4-FFF2-40B4-BE49-F238E27FC236}">
                <a16:creationId xmlns="" xmlns:a16="http://schemas.microsoft.com/office/drawing/2014/main" id="{F623BC5E-E539-4608-B5E8-2555F20CDD80}"/>
              </a:ext>
            </a:extLst>
          </p:cNvPr>
          <p:cNvSpPr txBox="1">
            <a:spLocks/>
          </p:cNvSpPr>
          <p:nvPr/>
        </p:nvSpPr>
        <p:spPr>
          <a:xfrm>
            <a:off x="2789547" y="1092652"/>
            <a:ext cx="1205880" cy="5976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800" dirty="0"/>
              <a:t>Podiel 1/2</a:t>
            </a:r>
          </a:p>
        </p:txBody>
      </p:sp>
      <p:sp>
        <p:nvSpPr>
          <p:cNvPr id="24" name="Nadpis 1">
            <a:extLst>
              <a:ext uri="{FF2B5EF4-FFF2-40B4-BE49-F238E27FC236}">
                <a16:creationId xmlns="" xmlns:a16="http://schemas.microsoft.com/office/drawing/2014/main" id="{25F640FF-1C53-4898-B285-2722DF76871F}"/>
              </a:ext>
            </a:extLst>
          </p:cNvPr>
          <p:cNvSpPr txBox="1">
            <a:spLocks/>
          </p:cNvSpPr>
          <p:nvPr/>
        </p:nvSpPr>
        <p:spPr>
          <a:xfrm>
            <a:off x="5805264" y="2774896"/>
            <a:ext cx="1205880" cy="5976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sk-SK"/>
            </a:defPPr>
            <a:lvl1pPr algn="ctr" defTabSz="914400" eaLnBrk="1" latinLnBrk="0" hangingPunct="1">
              <a:buNone/>
              <a:defRPr sz="1800"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/>
              <a:t>Podiel 1/1</a:t>
            </a:r>
          </a:p>
        </p:txBody>
      </p:sp>
      <p:sp>
        <p:nvSpPr>
          <p:cNvPr id="25" name="Nadpis 1">
            <a:extLst>
              <a:ext uri="{FF2B5EF4-FFF2-40B4-BE49-F238E27FC236}">
                <a16:creationId xmlns="" xmlns:a16="http://schemas.microsoft.com/office/drawing/2014/main" id="{50438C42-1DDD-4FF8-B96D-54BEC0E7CA5F}"/>
              </a:ext>
            </a:extLst>
          </p:cNvPr>
          <p:cNvSpPr txBox="1">
            <a:spLocks/>
          </p:cNvSpPr>
          <p:nvPr/>
        </p:nvSpPr>
        <p:spPr>
          <a:xfrm>
            <a:off x="978172" y="4106603"/>
            <a:ext cx="1763687" cy="1816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V </a:t>
            </a:r>
            <a:r>
              <a:rPr lang="en-US" sz="1800" dirty="0" err="1"/>
              <a:t>odtieni</a:t>
            </a:r>
            <a:r>
              <a:rPr lang="en-US" sz="1800" dirty="0"/>
              <a:t> </a:t>
            </a:r>
            <a:r>
              <a:rPr lang="en-US" sz="1800" dirty="0" err="1"/>
              <a:t>fialovej</a:t>
            </a:r>
            <a:r>
              <a:rPr lang="en-US" sz="1800" dirty="0"/>
              <a:t> </a:t>
            </a:r>
            <a:r>
              <a:rPr lang="en-US" sz="1800" dirty="0" err="1"/>
              <a:t>je</a:t>
            </a:r>
            <a:r>
              <a:rPr lang="en-US" sz="1800" dirty="0"/>
              <a:t> </a:t>
            </a:r>
            <a:r>
              <a:rPr lang="sk-SK" sz="1800" dirty="0"/>
              <a:t>vyjadrené vlastníctvo resp. spoluvlastníctvo jedného vlastníka</a:t>
            </a:r>
          </a:p>
        </p:txBody>
      </p:sp>
      <p:sp>
        <p:nvSpPr>
          <p:cNvPr id="26" name="Nadpis 1">
            <a:extLst>
              <a:ext uri="{FF2B5EF4-FFF2-40B4-BE49-F238E27FC236}">
                <a16:creationId xmlns="" xmlns:a16="http://schemas.microsoft.com/office/drawing/2014/main" id="{520C979F-DB3C-4683-9E5C-68EE4E6BE119}"/>
              </a:ext>
            </a:extLst>
          </p:cNvPr>
          <p:cNvSpPr txBox="1">
            <a:spLocks/>
          </p:cNvSpPr>
          <p:nvPr/>
        </p:nvSpPr>
        <p:spPr>
          <a:xfrm>
            <a:off x="4443772" y="2174230"/>
            <a:ext cx="1205880" cy="5976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800" dirty="0"/>
              <a:t>Podiel 1/4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="" xmlns:a16="http://schemas.microsoft.com/office/drawing/2014/main" id="{CBCC885F-140F-443B-ABC3-FF8463F4E156}"/>
              </a:ext>
            </a:extLst>
          </p:cNvPr>
          <p:cNvSpPr/>
          <p:nvPr/>
        </p:nvSpPr>
        <p:spPr>
          <a:xfrm>
            <a:off x="7200801" y="5515168"/>
            <a:ext cx="1763687" cy="950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Text Box 8">
            <a:extLst>
              <a:ext uri="{FF2B5EF4-FFF2-40B4-BE49-F238E27FC236}">
                <a16:creationId xmlns="" xmlns:a16="http://schemas.microsoft.com/office/drawing/2014/main" id="{42820028-805D-45E2-ACF6-E3FDE7343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522" y="372354"/>
            <a:ext cx="5760642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2400" dirty="0">
                <a:solidFill>
                  <a:srgbClr val="FF0000"/>
                </a:solidFill>
              </a:rPr>
              <a:t>Vlastnícke vzťahy  -  pôvodný stav</a:t>
            </a:r>
            <a:endParaRPr lang="en-US" altLang="sk-SK" sz="2400" dirty="0">
              <a:solidFill>
                <a:srgbClr val="FF0000"/>
              </a:solidFill>
            </a:endParaRPr>
          </a:p>
        </p:txBody>
      </p:sp>
      <p:sp>
        <p:nvSpPr>
          <p:cNvPr id="29" name="Symbol zákazu 28">
            <a:extLst>
              <a:ext uri="{FF2B5EF4-FFF2-40B4-BE49-F238E27FC236}">
                <a16:creationId xmlns="" xmlns:a16="http://schemas.microsoft.com/office/drawing/2014/main" id="{9CBAFCE7-397A-4AE2-BAB2-147AA39993E3}"/>
              </a:ext>
            </a:extLst>
          </p:cNvPr>
          <p:cNvSpPr/>
          <p:nvPr/>
        </p:nvSpPr>
        <p:spPr>
          <a:xfrm>
            <a:off x="4299467" y="3359538"/>
            <a:ext cx="360040" cy="354435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30" name="Sedemuholník 29">
            <a:extLst>
              <a:ext uri="{FF2B5EF4-FFF2-40B4-BE49-F238E27FC236}">
                <a16:creationId xmlns="" xmlns:a16="http://schemas.microsoft.com/office/drawing/2014/main" id="{74226846-40A3-4288-95DC-3DAE89ADCC04}"/>
              </a:ext>
            </a:extLst>
          </p:cNvPr>
          <p:cNvSpPr/>
          <p:nvPr/>
        </p:nvSpPr>
        <p:spPr>
          <a:xfrm>
            <a:off x="6160948" y="3890463"/>
            <a:ext cx="427275" cy="409464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dirty="0"/>
              <a:t>?</a:t>
            </a:r>
          </a:p>
        </p:txBody>
      </p:sp>
      <p:sp>
        <p:nvSpPr>
          <p:cNvPr id="31" name="Sedemuholník 30">
            <a:extLst>
              <a:ext uri="{FF2B5EF4-FFF2-40B4-BE49-F238E27FC236}">
                <a16:creationId xmlns="" xmlns:a16="http://schemas.microsoft.com/office/drawing/2014/main" id="{6D049270-C507-4E3A-9689-E14F1A9046FE}"/>
              </a:ext>
            </a:extLst>
          </p:cNvPr>
          <p:cNvSpPr/>
          <p:nvPr/>
        </p:nvSpPr>
        <p:spPr>
          <a:xfrm>
            <a:off x="6524659" y="1835277"/>
            <a:ext cx="427275" cy="409464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dirty="0"/>
              <a:t>?</a:t>
            </a:r>
          </a:p>
        </p:txBody>
      </p:sp>
      <p:sp>
        <p:nvSpPr>
          <p:cNvPr id="32" name="Symbol zákazu 31">
            <a:extLst>
              <a:ext uri="{FF2B5EF4-FFF2-40B4-BE49-F238E27FC236}">
                <a16:creationId xmlns="" xmlns:a16="http://schemas.microsoft.com/office/drawing/2014/main" id="{7DCC1691-E703-4AAC-90B1-678C5F964ABA}"/>
              </a:ext>
            </a:extLst>
          </p:cNvPr>
          <p:cNvSpPr/>
          <p:nvPr/>
        </p:nvSpPr>
        <p:spPr>
          <a:xfrm>
            <a:off x="6516216" y="1206414"/>
            <a:ext cx="381000" cy="358046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34" name="Nadpis 1">
            <a:extLst>
              <a:ext uri="{FF2B5EF4-FFF2-40B4-BE49-F238E27FC236}">
                <a16:creationId xmlns="" xmlns:a16="http://schemas.microsoft.com/office/drawing/2014/main" id="{E10EEEC1-2F0B-491D-A67D-07C4E097D8A1}"/>
              </a:ext>
            </a:extLst>
          </p:cNvPr>
          <p:cNvSpPr txBox="1">
            <a:spLocks/>
          </p:cNvSpPr>
          <p:nvPr/>
        </p:nvSpPr>
        <p:spPr>
          <a:xfrm>
            <a:off x="7002524" y="1723484"/>
            <a:ext cx="1817948" cy="5976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800" dirty="0"/>
              <a:t>Neznámy vlastník</a:t>
            </a:r>
          </a:p>
        </p:txBody>
      </p:sp>
      <p:sp>
        <p:nvSpPr>
          <p:cNvPr id="35" name="Nadpis 1">
            <a:extLst>
              <a:ext uri="{FF2B5EF4-FFF2-40B4-BE49-F238E27FC236}">
                <a16:creationId xmlns="" xmlns:a16="http://schemas.microsoft.com/office/drawing/2014/main" id="{3C0FB96A-2794-487E-9D5D-9A72D62A91BD}"/>
              </a:ext>
            </a:extLst>
          </p:cNvPr>
          <p:cNvSpPr txBox="1">
            <a:spLocks/>
          </p:cNvSpPr>
          <p:nvPr/>
        </p:nvSpPr>
        <p:spPr>
          <a:xfrm>
            <a:off x="6970087" y="1104407"/>
            <a:ext cx="1817948" cy="5976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800" dirty="0"/>
              <a:t>Nesúhlasí s ničím</a:t>
            </a:r>
          </a:p>
        </p:txBody>
      </p:sp>
    </p:spTree>
    <p:extLst>
      <p:ext uri="{BB962C8B-B14F-4D97-AF65-F5344CB8AC3E}">
        <p14:creationId xmlns:p14="http://schemas.microsoft.com/office/powerpoint/2010/main" val="314971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2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51519" y="692696"/>
            <a:ext cx="8640961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indent="-179388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A5AA"/>
              </a:buClr>
              <a:buFont typeface="Arial" charset="0"/>
              <a:buChar char="•"/>
              <a:defRPr sz="2000" kern="1200">
                <a:solidFill>
                  <a:srgbClr val="00A5A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58775" indent="-179388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719138" indent="-179388" algn="l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98525" indent="-179388" algn="l" rtl="0" eaLnBrk="1" fontAlgn="base" hangingPunct="1">
              <a:spcBef>
                <a:spcPts val="200"/>
              </a:spcBef>
              <a:spcAft>
                <a:spcPct val="0"/>
              </a:spcAft>
              <a:defRPr sz="16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sk-SK" altLang="cs-CZ" b="1" dirty="0">
              <a:solidFill>
                <a:srgbClr val="C00000"/>
              </a:solidFill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-297990"/>
            <a:ext cx="7517019" cy="1981372"/>
          </a:xfrm>
          <a:prstGeom prst="rect">
            <a:avLst/>
          </a:prstGeom>
        </p:spPr>
      </p:pic>
      <p:sp>
        <p:nvSpPr>
          <p:cNvPr id="14" name="Obdĺžnik 13"/>
          <p:cNvSpPr/>
          <p:nvPr/>
        </p:nvSpPr>
        <p:spPr>
          <a:xfrm>
            <a:off x="467544" y="1484784"/>
            <a:ext cx="794170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None/>
            </a:pPr>
            <a:r>
              <a:rPr lang="sk-SK" altLang="cs-CZ" sz="2400" b="1" dirty="0">
                <a:solidFill>
                  <a:schemeClr val="accent3">
                    <a:lumMod val="75000"/>
                  </a:schemeClr>
                </a:solidFill>
              </a:rPr>
              <a:t>Spoločnosť </a:t>
            </a:r>
            <a:r>
              <a:rPr lang="sk-SK" altLang="cs-CZ" sz="2400" b="1" dirty="0">
                <a:solidFill>
                  <a:schemeClr val="accent1">
                    <a:lumMod val="75000"/>
                  </a:schemeClr>
                </a:solidFill>
              </a:rPr>
              <a:t>SURV</a:t>
            </a:r>
            <a:r>
              <a:rPr lang="sk-SK" altLang="cs-CZ" sz="2400" b="1" dirty="0">
                <a:solidFill>
                  <a:schemeClr val="accent3">
                    <a:lumMod val="75000"/>
                  </a:schemeClr>
                </a:solidFill>
              </a:rPr>
              <a:t>EYE, </a:t>
            </a:r>
            <a:r>
              <a:rPr lang="sk-SK" altLang="cs-CZ" sz="2400" b="1" dirty="0" err="1">
                <a:solidFill>
                  <a:schemeClr val="accent3">
                    <a:lumMod val="75000"/>
                  </a:schemeClr>
                </a:solidFill>
              </a:rPr>
              <a:t>s.r.o</a:t>
            </a:r>
            <a:r>
              <a:rPr lang="sk-SK" altLang="cs-CZ" sz="2400" b="1" dirty="0">
                <a:solidFill>
                  <a:schemeClr val="accent3">
                    <a:lumMod val="75000"/>
                  </a:schemeClr>
                </a:solidFill>
              </a:rPr>
              <a:t>. je nová progresívna firma, ktorá má </a:t>
            </a:r>
            <a:r>
              <a:rPr lang="sk-SK" altLang="cs-CZ" sz="2400" b="1" u="sng" dirty="0">
                <a:solidFill>
                  <a:schemeClr val="accent6">
                    <a:lumMod val="75000"/>
                  </a:schemeClr>
                </a:solidFill>
              </a:rPr>
              <a:t>špecialistov s dlhoročnými skúsenosťami</a:t>
            </a:r>
            <a:r>
              <a:rPr lang="sk-SK" altLang="cs-CZ" sz="2400" b="1" dirty="0">
                <a:solidFill>
                  <a:schemeClr val="accent3">
                    <a:lumMod val="75000"/>
                  </a:schemeClr>
                </a:solidFill>
              </a:rPr>
              <a:t> so zberom a spracovaním dát predovšetkým z leteckých </a:t>
            </a:r>
            <a:r>
              <a:rPr lang="sk-SK" altLang="cs-CZ" sz="2400" b="1" dirty="0" smtClean="0">
                <a:solidFill>
                  <a:schemeClr val="accent3">
                    <a:lumMod val="75000"/>
                  </a:schemeClr>
                </a:solidFill>
              </a:rPr>
              <a:t>snímok, </a:t>
            </a:r>
            <a:r>
              <a:rPr lang="sk-SK" altLang="cs-CZ" sz="2400" b="1" dirty="0">
                <a:solidFill>
                  <a:schemeClr val="accent3">
                    <a:lumMod val="75000"/>
                  </a:schemeClr>
                </a:solidFill>
              </a:rPr>
              <a:t>diaľkového prieskumu </a:t>
            </a:r>
            <a:r>
              <a:rPr lang="sk-SK" altLang="cs-CZ" sz="2400" b="1" dirty="0" smtClean="0">
                <a:solidFill>
                  <a:schemeClr val="accent3">
                    <a:lumMod val="75000"/>
                  </a:schemeClr>
                </a:solidFill>
              </a:rPr>
              <a:t>Zeme a geodézie. </a:t>
            </a:r>
            <a:endParaRPr lang="sk-SK" altLang="cs-CZ" sz="24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just">
              <a:buFont typeface="Wingdings" pitchFamily="2" charset="2"/>
              <a:buNone/>
            </a:pPr>
            <a:endParaRPr lang="sk-SK" altLang="cs-CZ" sz="24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just">
              <a:buFont typeface="Wingdings" pitchFamily="2" charset="2"/>
              <a:buNone/>
            </a:pPr>
            <a:r>
              <a:rPr lang="sk-SK" altLang="cs-CZ" sz="2400" b="1" dirty="0">
                <a:solidFill>
                  <a:schemeClr val="accent3">
                    <a:lumMod val="75000"/>
                  </a:schemeClr>
                </a:solidFill>
              </a:rPr>
              <a:t>Súčasťou našej ponuky je </a:t>
            </a:r>
            <a:r>
              <a:rPr lang="sk-SK" altLang="cs-CZ" sz="2400" b="1" u="sng" dirty="0">
                <a:solidFill>
                  <a:schemeClr val="accent6">
                    <a:lumMod val="75000"/>
                  </a:schemeClr>
                </a:solidFill>
              </a:rPr>
              <a:t>komplexná dodávka nových aj archívnych dát, </a:t>
            </a:r>
            <a:r>
              <a:rPr lang="sk-SK" altLang="cs-CZ" sz="2400" b="1" dirty="0">
                <a:solidFill>
                  <a:schemeClr val="accent3">
                    <a:lumMod val="75000"/>
                  </a:schemeClr>
                </a:solidFill>
              </a:rPr>
              <a:t>ktoré  zabezpečujeme v maximálnej miere z vlastných zdrojov a vlastnými aktivitami, prípadne v spolupráci s partnermi z oblasti súkromného ako aj štátneho sektoru. </a:t>
            </a:r>
            <a:endParaRPr lang="sk-SK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210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20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6"/>
            <a:ext cx="9144000" cy="6876096"/>
          </a:xfrm>
        </p:spPr>
      </p:pic>
      <p:sp>
        <p:nvSpPr>
          <p:cNvPr id="9" name="Text Box 8">
            <a:extLst>
              <a:ext uri="{FF2B5EF4-FFF2-40B4-BE49-F238E27FC236}">
                <a16:creationId xmlns="" xmlns:a16="http://schemas.microsoft.com/office/drawing/2014/main" id="{89EF09B1-749C-4065-A42F-8DE3D84E7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00" y="393272"/>
            <a:ext cx="5760642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2400" dirty="0">
                <a:solidFill>
                  <a:srgbClr val="FF0000"/>
                </a:solidFill>
              </a:rPr>
              <a:t>Vlastnícke vzťahy  -  nový stav</a:t>
            </a:r>
            <a:endParaRPr lang="en-US" altLang="sk-SK" sz="2400" dirty="0">
              <a:solidFill>
                <a:srgbClr val="FF0000"/>
              </a:solidFill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="" xmlns:a16="http://schemas.microsoft.com/office/drawing/2014/main" id="{BE95A0A5-DD92-4001-924D-AEC38083E10E}"/>
              </a:ext>
            </a:extLst>
          </p:cNvPr>
          <p:cNvSpPr/>
          <p:nvPr/>
        </p:nvSpPr>
        <p:spPr>
          <a:xfrm>
            <a:off x="5868145" y="5515168"/>
            <a:ext cx="3096344" cy="950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BlokTextu 10">
            <a:extLst>
              <a:ext uri="{FF2B5EF4-FFF2-40B4-BE49-F238E27FC236}">
                <a16:creationId xmlns="" xmlns:a16="http://schemas.microsoft.com/office/drawing/2014/main" id="{B876580C-1FBE-4D9F-A4AC-7743325A123A}"/>
              </a:ext>
            </a:extLst>
          </p:cNvPr>
          <p:cNvSpPr txBox="1"/>
          <p:nvPr/>
        </p:nvSpPr>
        <p:spPr>
          <a:xfrm rot="17554896">
            <a:off x="3825146" y="2921632"/>
            <a:ext cx="432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105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BlokTextu 11">
            <a:extLst>
              <a:ext uri="{FF2B5EF4-FFF2-40B4-BE49-F238E27FC236}">
                <a16:creationId xmlns="" xmlns:a16="http://schemas.microsoft.com/office/drawing/2014/main" id="{DC241D46-8AB7-47B3-A985-8539280E5A5F}"/>
              </a:ext>
            </a:extLst>
          </p:cNvPr>
          <p:cNvSpPr txBox="1"/>
          <p:nvPr/>
        </p:nvSpPr>
        <p:spPr>
          <a:xfrm>
            <a:off x="7591128" y="3321214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10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BlokTextu 12">
            <a:extLst>
              <a:ext uri="{FF2B5EF4-FFF2-40B4-BE49-F238E27FC236}">
                <a16:creationId xmlns="" xmlns:a16="http://schemas.microsoft.com/office/drawing/2014/main" id="{E5D0B69C-7B88-4E03-A299-C41BD1237494}"/>
              </a:ext>
            </a:extLst>
          </p:cNvPr>
          <p:cNvSpPr txBox="1"/>
          <p:nvPr/>
        </p:nvSpPr>
        <p:spPr>
          <a:xfrm rot="17554896">
            <a:off x="3825146" y="2921632"/>
            <a:ext cx="432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105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="" xmlns:a16="http://schemas.microsoft.com/office/drawing/2014/main" id="{5D12C744-BE35-4103-B055-B69DFD0272DC}"/>
              </a:ext>
            </a:extLst>
          </p:cNvPr>
          <p:cNvSpPr txBox="1"/>
          <p:nvPr/>
        </p:nvSpPr>
        <p:spPr>
          <a:xfrm>
            <a:off x="7591128" y="3321214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10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Zástupný symbol pro obsah 3">
            <a:extLst>
              <a:ext uri="{FF2B5EF4-FFF2-40B4-BE49-F238E27FC236}">
                <a16:creationId xmlns="" xmlns:a16="http://schemas.microsoft.com/office/drawing/2014/main" id="{2997B210-6EB3-451A-BE88-00A06E62C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00" y="1138525"/>
            <a:ext cx="5848200" cy="4968000"/>
          </a:xfrm>
          <a:prstGeom prst="rect">
            <a:avLst/>
          </a:prstGeom>
        </p:spPr>
      </p:pic>
      <p:sp>
        <p:nvSpPr>
          <p:cNvPr id="16" name="Nadpis 1">
            <a:extLst>
              <a:ext uri="{FF2B5EF4-FFF2-40B4-BE49-F238E27FC236}">
                <a16:creationId xmlns="" xmlns:a16="http://schemas.microsoft.com/office/drawing/2014/main" id="{6DC7BC8C-CC3B-4F9D-9703-90579653D81E}"/>
              </a:ext>
            </a:extLst>
          </p:cNvPr>
          <p:cNvSpPr txBox="1">
            <a:spLocks/>
          </p:cNvSpPr>
          <p:nvPr/>
        </p:nvSpPr>
        <p:spPr>
          <a:xfrm>
            <a:off x="7021417" y="1171731"/>
            <a:ext cx="2015079" cy="1740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800" dirty="0"/>
              <a:t>Fialovou </a:t>
            </a:r>
            <a:r>
              <a:rPr lang="en-US" sz="1800" dirty="0" err="1"/>
              <a:t>je</a:t>
            </a:r>
            <a:r>
              <a:rPr lang="en-US" sz="1800" dirty="0"/>
              <a:t> </a:t>
            </a:r>
            <a:r>
              <a:rPr lang="sk-SK" sz="1800" dirty="0"/>
              <a:t>vyjadrené vlastníctvo vlastníka z predchádzajúceho obrázku</a:t>
            </a:r>
          </a:p>
        </p:txBody>
      </p:sp>
      <p:sp>
        <p:nvSpPr>
          <p:cNvPr id="17" name="Nadpis 1">
            <a:extLst>
              <a:ext uri="{FF2B5EF4-FFF2-40B4-BE49-F238E27FC236}">
                <a16:creationId xmlns="" xmlns:a16="http://schemas.microsoft.com/office/drawing/2014/main" id="{925A9E4F-1B2E-4BB0-9CD0-B9D9AC4D03BD}"/>
              </a:ext>
            </a:extLst>
          </p:cNvPr>
          <p:cNvSpPr txBox="1">
            <a:spLocks/>
          </p:cNvSpPr>
          <p:nvPr/>
        </p:nvSpPr>
        <p:spPr>
          <a:xfrm>
            <a:off x="5638800" y="2090787"/>
            <a:ext cx="1205880" cy="5976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800" dirty="0"/>
              <a:t>Podiel 1/1</a:t>
            </a:r>
          </a:p>
        </p:txBody>
      </p:sp>
      <p:sp>
        <p:nvSpPr>
          <p:cNvPr id="18" name="Text Box 8">
            <a:extLst>
              <a:ext uri="{FF2B5EF4-FFF2-40B4-BE49-F238E27FC236}">
                <a16:creationId xmlns="" xmlns:a16="http://schemas.microsoft.com/office/drawing/2014/main" id="{A9BC2532-D532-4997-8376-6CB6CD97D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33" y="3780811"/>
            <a:ext cx="3819582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2000" b="0" strike="sngStrike" dirty="0">
                <a:solidFill>
                  <a:srgbClr val="FF0000"/>
                </a:solidFill>
              </a:rPr>
              <a:t>Scenár „O</a:t>
            </a:r>
            <a:r>
              <a:rPr lang="en-US" altLang="sk-SK" sz="2000" b="0" strike="sngStrike" dirty="0">
                <a:solidFill>
                  <a:srgbClr val="FF0000"/>
                </a:solidFill>
              </a:rPr>
              <a:t>b</a:t>
            </a:r>
            <a:r>
              <a:rPr lang="sk-SK" altLang="sk-SK" sz="2000" b="0" strike="sngStrike" dirty="0">
                <a:solidFill>
                  <a:srgbClr val="FF0000"/>
                </a:solidFill>
              </a:rPr>
              <a:t>č</a:t>
            </a:r>
            <a:r>
              <a:rPr lang="en-US" altLang="sk-SK" sz="2000" b="0" strike="sngStrike" dirty="0" err="1">
                <a:solidFill>
                  <a:srgbClr val="FF0000"/>
                </a:solidFill>
              </a:rPr>
              <a:t>iansky</a:t>
            </a:r>
            <a:r>
              <a:rPr lang="en-US" altLang="sk-SK" sz="2000" b="0" strike="sngStrike" dirty="0">
                <a:solidFill>
                  <a:srgbClr val="FF0000"/>
                </a:solidFill>
              </a:rPr>
              <a:t> </a:t>
            </a:r>
            <a:r>
              <a:rPr lang="sk-SK" altLang="sk-SK" sz="2000" b="0" strike="sngStrike" dirty="0">
                <a:solidFill>
                  <a:srgbClr val="FF0000"/>
                </a:solidFill>
              </a:rPr>
              <a:t>Zákonník“:</a:t>
            </a:r>
          </a:p>
          <a:p>
            <a:pPr eaLnBrk="1" hangingPunct="1"/>
            <a:r>
              <a:rPr lang="sk-SK" altLang="sk-SK" sz="2000" b="0" strike="sngStrike" dirty="0">
                <a:solidFill>
                  <a:srgbClr val="FF0000"/>
                </a:solidFill>
              </a:rPr>
              <a:t> GP</a:t>
            </a:r>
            <a:r>
              <a:rPr lang="en-US" altLang="sk-SK" sz="2000" b="0" strike="sngStrike" dirty="0">
                <a:solidFill>
                  <a:srgbClr val="FF0000"/>
                </a:solidFill>
              </a:rPr>
              <a:t>+</a:t>
            </a:r>
            <a:r>
              <a:rPr lang="en-US" altLang="sk-SK" sz="2000" b="0" strike="sngStrike" dirty="0" err="1">
                <a:solidFill>
                  <a:srgbClr val="FF0000"/>
                </a:solidFill>
              </a:rPr>
              <a:t>KZ+Vklad</a:t>
            </a:r>
            <a:endParaRPr lang="sk-SK" altLang="sk-SK" sz="2000" b="0" strike="sngStrike" dirty="0">
              <a:solidFill>
                <a:srgbClr val="FF0000"/>
              </a:solidFill>
            </a:endParaRPr>
          </a:p>
          <a:p>
            <a:pPr eaLnBrk="1" hangingPunct="1"/>
            <a:r>
              <a:rPr lang="sk-SK" altLang="sk-SK" sz="2000" b="0" strike="sngStrike" dirty="0">
                <a:solidFill>
                  <a:srgbClr val="FF0000"/>
                </a:solidFill>
              </a:rPr>
              <a:t>(vyžaduje 100</a:t>
            </a:r>
            <a:r>
              <a:rPr lang="en-US" altLang="sk-SK" sz="2000" b="0" strike="sngStrike" dirty="0">
                <a:solidFill>
                  <a:srgbClr val="FF0000"/>
                </a:solidFill>
              </a:rPr>
              <a:t>% s</a:t>
            </a:r>
            <a:r>
              <a:rPr lang="sk-SK" altLang="sk-SK" sz="2000" b="0" strike="sngStrike" dirty="0">
                <a:solidFill>
                  <a:srgbClr val="FF0000"/>
                </a:solidFill>
              </a:rPr>
              <a:t>ú</a:t>
            </a:r>
            <a:r>
              <a:rPr lang="en-US" altLang="sk-SK" sz="2000" b="0" strike="sngStrike" dirty="0" err="1">
                <a:solidFill>
                  <a:srgbClr val="FF0000"/>
                </a:solidFill>
              </a:rPr>
              <a:t>hlas</a:t>
            </a:r>
            <a:r>
              <a:rPr lang="sk-SK" altLang="sk-SK" sz="2000" b="0" strike="sngStrike" dirty="0">
                <a:solidFill>
                  <a:srgbClr val="FF0000"/>
                </a:solidFill>
              </a:rPr>
              <a:t>)</a:t>
            </a:r>
            <a:endParaRPr lang="en-US" altLang="sk-SK" sz="2000" b="0" strike="sngStrike" dirty="0">
              <a:solidFill>
                <a:srgbClr val="FF0000"/>
              </a:solidFill>
            </a:endParaRPr>
          </a:p>
        </p:txBody>
      </p:sp>
      <p:sp>
        <p:nvSpPr>
          <p:cNvPr id="19" name="Text Box 8">
            <a:extLst>
              <a:ext uri="{FF2B5EF4-FFF2-40B4-BE49-F238E27FC236}">
                <a16:creationId xmlns="" xmlns:a16="http://schemas.microsoft.com/office/drawing/2014/main" id="{7D8BF53A-BE6E-489F-B712-87DA72037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20" y="5159658"/>
            <a:ext cx="7137042" cy="138499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2400" dirty="0">
                <a:solidFill>
                  <a:srgbClr val="FF0000"/>
                </a:solidFill>
              </a:rPr>
              <a:t>Scenár „Jednoduché Pozemkové Úpravy“:</a:t>
            </a:r>
          </a:p>
          <a:p>
            <a:pPr eaLnBrk="1" hangingPunct="1"/>
            <a:r>
              <a:rPr lang="sk-SK" altLang="sk-SK" sz="2000" b="0" dirty="0">
                <a:solidFill>
                  <a:srgbClr val="FF0000"/>
                </a:solidFill>
              </a:rPr>
              <a:t>Konanie o JPU nahrádza GP aj KZ. Postačuje súhlas 66</a:t>
            </a:r>
            <a:r>
              <a:rPr lang="en-US" altLang="sk-SK" sz="2000" b="0" dirty="0">
                <a:solidFill>
                  <a:srgbClr val="FF0000"/>
                </a:solidFill>
              </a:rPr>
              <a:t>% </a:t>
            </a:r>
            <a:r>
              <a:rPr lang="sk-SK" altLang="sk-SK" sz="2000" b="0" dirty="0">
                <a:solidFill>
                  <a:srgbClr val="FF0000"/>
                </a:solidFill>
              </a:rPr>
              <a:t>výmery, ošetruje neznámych vlastníkov. Nie Vklad ale Záznam.</a:t>
            </a:r>
            <a:endParaRPr lang="en-US" altLang="sk-SK" sz="2000" b="0" dirty="0">
              <a:solidFill>
                <a:srgbClr val="FF0000"/>
              </a:solidFill>
            </a:endParaRPr>
          </a:p>
        </p:txBody>
      </p:sp>
      <p:sp>
        <p:nvSpPr>
          <p:cNvPr id="20" name="Sedemuholník 19">
            <a:extLst>
              <a:ext uri="{FF2B5EF4-FFF2-40B4-BE49-F238E27FC236}">
                <a16:creationId xmlns="" xmlns:a16="http://schemas.microsoft.com/office/drawing/2014/main" id="{3EE1BBB2-586A-4DAC-8CF8-D7ACF0DEE24C}"/>
              </a:ext>
            </a:extLst>
          </p:cNvPr>
          <p:cNvSpPr/>
          <p:nvPr/>
        </p:nvSpPr>
        <p:spPr>
          <a:xfrm>
            <a:off x="7079948" y="3117781"/>
            <a:ext cx="427275" cy="409464"/>
          </a:xfrm>
          <a:prstGeom prst="hep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dirty="0"/>
              <a:t>?</a:t>
            </a:r>
          </a:p>
        </p:txBody>
      </p:sp>
      <p:sp>
        <p:nvSpPr>
          <p:cNvPr id="21" name="Symbol zákazu 20">
            <a:extLst>
              <a:ext uri="{FF2B5EF4-FFF2-40B4-BE49-F238E27FC236}">
                <a16:creationId xmlns="" xmlns:a16="http://schemas.microsoft.com/office/drawing/2014/main" id="{A55FE7BE-FD94-4EA5-A071-17CC28EC8688}"/>
              </a:ext>
            </a:extLst>
          </p:cNvPr>
          <p:cNvSpPr/>
          <p:nvPr/>
        </p:nvSpPr>
        <p:spPr>
          <a:xfrm>
            <a:off x="3554375" y="2938758"/>
            <a:ext cx="381000" cy="358046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="" xmlns:a16="http://schemas.microsoft.com/office/drawing/2014/main" id="{BDB3EB50-A8CD-4AC9-8D47-D0CF86BC9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87" y="1084205"/>
            <a:ext cx="2773362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6000" dirty="0">
                <a:solidFill>
                  <a:srgbClr val="FF0000"/>
                </a:solidFill>
              </a:rPr>
              <a:t>AKO ?</a:t>
            </a:r>
            <a:endParaRPr lang="en-US" altLang="sk-SK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21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8" name="Text Box 8">
            <a:extLst>
              <a:ext uri="{FF2B5EF4-FFF2-40B4-BE49-F238E27FC236}">
                <a16:creationId xmlns="" xmlns:a16="http://schemas.microsoft.com/office/drawing/2014/main" id="{889F88CB-1789-4E0C-87DC-618ACB038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2370773"/>
            <a:ext cx="87487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1" hangingPunct="1">
              <a:buFontTx/>
              <a:buChar char="-"/>
              <a:defRPr/>
            </a:pPr>
            <a:r>
              <a:rPr lang="sk-SK" sz="2000" dirty="0">
                <a:latin typeface="Arial" charset="0"/>
                <a:cs typeface="Arial" charset="0"/>
              </a:rPr>
              <a:t>aj keď so zmenami vlastníctva nesúhlasia všetci účastníci konania. </a:t>
            </a:r>
            <a:r>
              <a:rPr lang="sk-SK" sz="2000" b="0" i="1" dirty="0">
                <a:latin typeface="Arial" charset="0"/>
                <a:cs typeface="Arial" charset="0"/>
              </a:rPr>
              <a:t>(postačuje súhlas vlastníkov 2/3 výmery v obvode JPÚ)</a:t>
            </a:r>
          </a:p>
          <a:p>
            <a:pPr eaLnBrk="1" hangingPunct="1">
              <a:defRPr/>
            </a:pPr>
            <a:endParaRPr lang="sk-SK" sz="2000" b="0" i="1" dirty="0">
              <a:latin typeface="Arial" charset="0"/>
              <a:cs typeface="Arial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="" xmlns:a16="http://schemas.microsoft.com/office/drawing/2014/main" id="{8AB24873-2885-4C3D-AD84-E7A5F6304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3140968"/>
            <a:ext cx="87487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buFontTx/>
              <a:buChar char="-"/>
            </a:pPr>
            <a:r>
              <a:rPr lang="sk-SK" altLang="sk-SK" sz="2000" dirty="0"/>
              <a:t>aj v prípade že nie všetci účastníci konania  sú známi vlastníci so známym pobytom. </a:t>
            </a:r>
            <a:r>
              <a:rPr lang="sk-SK" altLang="sk-SK" sz="2000" b="0" i="1" dirty="0"/>
              <a:t>(JPÚ rieši neznámych vlastníkov)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="" xmlns:a16="http://schemas.microsoft.com/office/drawing/2014/main" id="{B8D7FAB8-2F83-4254-A0E9-B8DEA9F52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51" y="3990975"/>
            <a:ext cx="87487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buFontTx/>
              <a:buChar char="-"/>
            </a:pPr>
            <a:r>
              <a:rPr lang="sk-SK" altLang="sk-SK" sz="2000" dirty="0"/>
              <a:t>bez zmlúv, vkladov, poplatkov a právnych služieb. </a:t>
            </a:r>
            <a:r>
              <a:rPr lang="sk-SK" altLang="sk-SK" sz="2000" b="0" i="1" dirty="0"/>
              <a:t>(pozemky po JPÚ majú nové LV C-KN, záznamová listina – právoplatné rozhodnutie)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="" xmlns:a16="http://schemas.microsoft.com/office/drawing/2014/main" id="{5AEB83A5-263B-41E9-814A-3FD643187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480" y="1268760"/>
            <a:ext cx="87487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buFontTx/>
              <a:buChar char="-"/>
            </a:pPr>
            <a:r>
              <a:rPr lang="sk-SK" altLang="sk-SK" sz="2000" b="0" dirty="0" err="1"/>
              <a:t>t.j</a:t>
            </a:r>
            <a:r>
              <a:rPr lang="sk-SK" altLang="sk-SK" sz="2000" b="0" dirty="0"/>
              <a:t>. </a:t>
            </a:r>
            <a:r>
              <a:rPr lang="sk-SK" altLang="sk-SK" sz="2000" dirty="0"/>
              <a:t>k sceľovaniu </a:t>
            </a:r>
            <a:r>
              <a:rPr lang="sk-SK" altLang="sk-SK" sz="2000" b="0" dirty="0"/>
              <a:t>pozemkového vlastníctva, </a:t>
            </a:r>
            <a:r>
              <a:rPr lang="sk-SK" altLang="sk-SK" sz="2000" dirty="0"/>
              <a:t>rozdeleniu podielového spoluvlastníctva</a:t>
            </a:r>
            <a:r>
              <a:rPr lang="sk-SK" altLang="sk-SK" sz="2000" b="0" dirty="0"/>
              <a:t> pozemkov, </a:t>
            </a:r>
            <a:r>
              <a:rPr lang="sk-SK" altLang="sk-SK" sz="2000" dirty="0"/>
              <a:t>úprave hraníc pozemkov </a:t>
            </a:r>
            <a:r>
              <a:rPr lang="sk-SK" altLang="sk-SK" sz="2000" b="0" dirty="0"/>
              <a:t>a </a:t>
            </a:r>
            <a:r>
              <a:rPr lang="sk-SK" altLang="sk-SK" sz="2000" dirty="0"/>
              <a:t>vytvoreniu nových pozemkov </a:t>
            </a:r>
            <a:r>
              <a:rPr lang="sk-SK" altLang="sk-SK" sz="2000" b="0" dirty="0"/>
              <a:t>v registri C-KN.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="" xmlns:a16="http://schemas.microsoft.com/office/drawing/2014/main" id="{8F0CC30F-055D-4F7E-867A-737B2F265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40" y="4783306"/>
            <a:ext cx="87487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buFontTx/>
              <a:buChar char="-"/>
            </a:pPr>
            <a:r>
              <a:rPr lang="sk-SK" altLang="sk-SK" sz="2000" b="0" dirty="0"/>
              <a:t>výsledkom je </a:t>
            </a:r>
            <a:r>
              <a:rPr lang="sk-SK" altLang="sk-SK" sz="2000" dirty="0"/>
              <a:t>zjednodušenie evidencie vlastníctva a minimalizuje počet LV jedného vlastníka </a:t>
            </a:r>
            <a:r>
              <a:rPr lang="sk-SK" altLang="sk-SK" sz="2000" b="0" i="1" dirty="0"/>
              <a:t>(optimálne jeden vlastník = jeden list vlastníctva (</a:t>
            </a:r>
            <a:r>
              <a:rPr lang="en-US" altLang="sk-SK" sz="2000" b="0" i="1" dirty="0" err="1"/>
              <a:t>optim</a:t>
            </a:r>
            <a:r>
              <a:rPr lang="sk-SK" altLang="sk-SK" sz="2000" b="0" i="1" dirty="0" err="1"/>
              <a:t>álne</a:t>
            </a:r>
            <a:r>
              <a:rPr lang="sk-SK" altLang="sk-SK" sz="2000" b="0" i="1" dirty="0"/>
              <a:t>)</a:t>
            </a:r>
            <a:r>
              <a:rPr lang="en-US" altLang="sk-SK" sz="2000" b="0" i="1" dirty="0"/>
              <a:t> </a:t>
            </a:r>
            <a:endParaRPr lang="sk-SK" altLang="sk-SK" sz="2000" b="0" i="1" dirty="0"/>
          </a:p>
        </p:txBody>
      </p:sp>
      <p:sp>
        <p:nvSpPr>
          <p:cNvPr id="18" name="Text Box 8">
            <a:extLst>
              <a:ext uri="{FF2B5EF4-FFF2-40B4-BE49-F238E27FC236}">
                <a16:creationId xmlns="" xmlns:a16="http://schemas.microsoft.com/office/drawing/2014/main" id="{1BD1CA0C-77AD-4F06-B0AE-0BA84E721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334963"/>
            <a:ext cx="8748712" cy="8302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2800" dirty="0">
                <a:solidFill>
                  <a:srgbClr val="FF0000"/>
                </a:solidFill>
              </a:rPr>
              <a:t>PREČO práve Jednoduché pozemkové úpravy</a:t>
            </a:r>
            <a:r>
              <a:rPr lang="en-US" altLang="sk-SK" sz="2800" dirty="0">
                <a:solidFill>
                  <a:srgbClr val="FF0000"/>
                </a:solidFill>
              </a:rPr>
              <a:t> ?</a:t>
            </a:r>
          </a:p>
          <a:p>
            <a:pPr eaLnBrk="1" hangingPunct="1"/>
            <a:r>
              <a:rPr lang="en-US" altLang="sk-SK" sz="2000" dirty="0">
                <a:solidFill>
                  <a:srgbClr val="FF0000"/>
                </a:solidFill>
              </a:rPr>
              <a:t>Konan</a:t>
            </a:r>
            <a:r>
              <a:rPr lang="sk-SK" altLang="sk-SK" sz="2000" dirty="0" err="1">
                <a:solidFill>
                  <a:srgbClr val="FF0000"/>
                </a:solidFill>
              </a:rPr>
              <a:t>ím</a:t>
            </a:r>
            <a:r>
              <a:rPr lang="sk-SK" altLang="sk-SK" sz="2000" dirty="0">
                <a:solidFill>
                  <a:srgbClr val="FF0000"/>
                </a:solidFill>
              </a:rPr>
              <a:t> o JPÚ dochádza k zmene vlastníctva:</a:t>
            </a:r>
          </a:p>
        </p:txBody>
      </p:sp>
    </p:spTree>
    <p:extLst>
      <p:ext uri="{BB962C8B-B14F-4D97-AF65-F5344CB8AC3E}">
        <p14:creationId xmlns:p14="http://schemas.microsoft.com/office/powerpoint/2010/main" val="105552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22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" y="0"/>
            <a:ext cx="9144000" cy="6876096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73666"/>
            <a:ext cx="84248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eaLnBrk="1" hangingPunct="1"/>
            <a:r>
              <a:rPr lang="sk-SK" altLang="sk-SK" sz="3200" b="1" dirty="0">
                <a:solidFill>
                  <a:schemeClr val="accent6">
                    <a:lumMod val="75000"/>
                  </a:schemeClr>
                </a:solidFill>
              </a:rPr>
              <a:t>KTO ?	Účastníci JPÚ a ich úlohy</a:t>
            </a:r>
            <a:endParaRPr lang="en-US" altLang="sk-SK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 Box 61">
            <a:extLst>
              <a:ext uri="{FF2B5EF4-FFF2-40B4-BE49-F238E27FC236}">
                <a16:creationId xmlns="" xmlns:a16="http://schemas.microsoft.com/office/drawing/2014/main" id="{AFB9E9B4-130B-4B63-9BD4-4C96478B2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562" y="650975"/>
            <a:ext cx="2007406" cy="523220"/>
          </a:xfrm>
          <a:prstGeom prst="rect">
            <a:avLst/>
          </a:prstGeom>
          <a:solidFill>
            <a:srgbClr val="FFFF00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sk-SK" sz="2800" dirty="0">
                <a:solidFill>
                  <a:srgbClr val="FF0000"/>
                </a:solidFill>
              </a:rPr>
              <a:t>VLASTNÍK</a:t>
            </a:r>
          </a:p>
        </p:txBody>
      </p:sp>
      <p:sp>
        <p:nvSpPr>
          <p:cNvPr id="10" name="Text Box 61">
            <a:extLst>
              <a:ext uri="{FF2B5EF4-FFF2-40B4-BE49-F238E27FC236}">
                <a16:creationId xmlns="" xmlns:a16="http://schemas.microsoft.com/office/drawing/2014/main" id="{48FFF255-223C-4230-AFBB-ED9EF6849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2382" y="652220"/>
            <a:ext cx="2007406" cy="523220"/>
          </a:xfrm>
          <a:prstGeom prst="rect">
            <a:avLst/>
          </a:prstGeom>
          <a:solidFill>
            <a:srgbClr val="FFFF00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sk-SK" sz="2800" dirty="0">
                <a:solidFill>
                  <a:srgbClr val="FF0000"/>
                </a:solidFill>
              </a:rPr>
              <a:t>NÁJOMCA</a:t>
            </a:r>
          </a:p>
        </p:txBody>
      </p:sp>
      <p:sp>
        <p:nvSpPr>
          <p:cNvPr id="11" name="Šípka doprava 17">
            <a:extLst>
              <a:ext uri="{FF2B5EF4-FFF2-40B4-BE49-F238E27FC236}">
                <a16:creationId xmlns="" xmlns:a16="http://schemas.microsoft.com/office/drawing/2014/main" id="{52E0AEA9-75F3-490C-B775-2401DFD74CE8}"/>
              </a:ext>
            </a:extLst>
          </p:cNvPr>
          <p:cNvSpPr/>
          <p:nvPr/>
        </p:nvSpPr>
        <p:spPr bwMode="auto">
          <a:xfrm rot="12057068">
            <a:off x="2560197" y="1160466"/>
            <a:ext cx="1194274" cy="338881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Šípka doprava 19">
            <a:extLst>
              <a:ext uri="{FF2B5EF4-FFF2-40B4-BE49-F238E27FC236}">
                <a16:creationId xmlns="" xmlns:a16="http://schemas.microsoft.com/office/drawing/2014/main" id="{989171F8-7C11-4327-925F-FE3174622DDF}"/>
              </a:ext>
            </a:extLst>
          </p:cNvPr>
          <p:cNvSpPr/>
          <p:nvPr/>
        </p:nvSpPr>
        <p:spPr bwMode="auto">
          <a:xfrm rot="20015475">
            <a:off x="5147363" y="1159856"/>
            <a:ext cx="1293836" cy="340099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37810"/>
              </p:ext>
            </p:extLst>
          </p:nvPr>
        </p:nvGraphicFramePr>
        <p:xfrm>
          <a:off x="4215259" y="1556792"/>
          <a:ext cx="746125" cy="133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Rastrový obrázek" r:id="rId5" imgW="1286055" imgH="2238687" progId="PBrush">
                  <p:embed/>
                </p:oleObj>
              </mc:Choice>
              <mc:Fallback>
                <p:oleObj name="Rastrový obrázek" r:id="rId5" imgW="1286055" imgH="223868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5259" y="1556792"/>
                        <a:ext cx="746125" cy="1338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61">
            <a:extLst>
              <a:ext uri="{FF2B5EF4-FFF2-40B4-BE49-F238E27FC236}">
                <a16:creationId xmlns="" xmlns:a16="http://schemas.microsoft.com/office/drawing/2014/main" id="{38C3B348-E926-4A63-8808-0E91F5604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073" y="1705474"/>
            <a:ext cx="2511471" cy="1595309"/>
          </a:xfrm>
          <a:prstGeom prst="rect">
            <a:avLst/>
          </a:prstGeom>
          <a:solidFill>
            <a:srgbClr val="FFFF00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sk-SK" sz="2800" dirty="0">
                <a:solidFill>
                  <a:srgbClr val="FF0000"/>
                </a:solidFill>
              </a:rPr>
              <a:t>Geodet a projektant</a:t>
            </a:r>
          </a:p>
          <a:p>
            <a:pPr algn="ctr">
              <a:spcBef>
                <a:spcPts val="200"/>
              </a:spcBef>
            </a:pPr>
            <a:r>
              <a:rPr lang="sk-SK" sz="2000" i="1" dirty="0">
                <a:solidFill>
                  <a:srgbClr val="FF0000"/>
                </a:solidFill>
              </a:rPr>
              <a:t>(mediátor a garant nezávislosti)</a:t>
            </a:r>
          </a:p>
        </p:txBody>
      </p:sp>
      <p:sp>
        <p:nvSpPr>
          <p:cNvPr id="14" name="Šípka doprava 18">
            <a:extLst>
              <a:ext uri="{FF2B5EF4-FFF2-40B4-BE49-F238E27FC236}">
                <a16:creationId xmlns="" xmlns:a16="http://schemas.microsoft.com/office/drawing/2014/main" id="{A7304FCA-4ADE-4E84-9D01-220416192CA7}"/>
              </a:ext>
            </a:extLst>
          </p:cNvPr>
          <p:cNvSpPr/>
          <p:nvPr/>
        </p:nvSpPr>
        <p:spPr bwMode="auto">
          <a:xfrm rot="5400000">
            <a:off x="4113894" y="3429660"/>
            <a:ext cx="1132115" cy="266699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Text Box 61">
            <a:extLst>
              <a:ext uri="{FF2B5EF4-FFF2-40B4-BE49-F238E27FC236}">
                <a16:creationId xmlns="" xmlns:a16="http://schemas.microsoft.com/office/drawing/2014/main" id="{DDB1DC11-7863-4CD3-B7D2-7A2D231A4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987" y="4129067"/>
            <a:ext cx="2698627" cy="979755"/>
          </a:xfrm>
          <a:prstGeom prst="rect">
            <a:avLst/>
          </a:prstGeom>
          <a:solidFill>
            <a:srgbClr val="FFFF00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sk-SK" sz="2800" dirty="0">
                <a:solidFill>
                  <a:srgbClr val="FF0000"/>
                </a:solidFill>
              </a:rPr>
              <a:t>ŠTÁT</a:t>
            </a:r>
          </a:p>
          <a:p>
            <a:pPr algn="ctr">
              <a:spcBef>
                <a:spcPts val="200"/>
              </a:spcBef>
            </a:pPr>
            <a:r>
              <a:rPr lang="sk-SK" sz="2800" dirty="0">
                <a:solidFill>
                  <a:srgbClr val="FF0000"/>
                </a:solidFill>
              </a:rPr>
              <a:t>správny orgán</a:t>
            </a:r>
          </a:p>
        </p:txBody>
      </p:sp>
      <p:sp>
        <p:nvSpPr>
          <p:cNvPr id="17" name="Šípka doprava 19">
            <a:extLst>
              <a:ext uri="{FF2B5EF4-FFF2-40B4-BE49-F238E27FC236}">
                <a16:creationId xmlns="" xmlns:a16="http://schemas.microsoft.com/office/drawing/2014/main" id="{2B296533-24B6-491C-BF51-4F232A786B16}"/>
              </a:ext>
            </a:extLst>
          </p:cNvPr>
          <p:cNvSpPr/>
          <p:nvPr/>
        </p:nvSpPr>
        <p:spPr bwMode="auto">
          <a:xfrm rot="2261435">
            <a:off x="6177299" y="4863713"/>
            <a:ext cx="544046" cy="26591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Šípka doprava 19">
            <a:extLst>
              <a:ext uri="{FF2B5EF4-FFF2-40B4-BE49-F238E27FC236}">
                <a16:creationId xmlns="" xmlns:a16="http://schemas.microsoft.com/office/drawing/2014/main" id="{36B991C4-E018-4D64-87A6-CC3AC9283F1E}"/>
              </a:ext>
            </a:extLst>
          </p:cNvPr>
          <p:cNvSpPr/>
          <p:nvPr/>
        </p:nvSpPr>
        <p:spPr bwMode="auto">
          <a:xfrm rot="8660122">
            <a:off x="2903113" y="4858807"/>
            <a:ext cx="544046" cy="26591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="" xmlns:a16="http://schemas.microsoft.com/office/drawing/2014/main" id="{922CC5B6-62D8-426D-9977-292DF2BB1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550" y="4754879"/>
            <a:ext cx="23750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sk-SK" sz="2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Povoľuje JPÚ </a:t>
            </a:r>
            <a:r>
              <a:rPr lang="sk-SK" sz="2000" b="0" i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(jednoduché PÚ)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="" xmlns:a16="http://schemas.microsoft.com/office/drawing/2014/main" id="{57215625-92EF-4E16-948E-EF112FFC7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562" y="4904440"/>
            <a:ext cx="23750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sk-SK" sz="2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Nariaďuje KPÚ </a:t>
            </a:r>
            <a:r>
              <a:rPr lang="sk-SK" sz="2000" b="0" i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(komplexné PÚ)</a:t>
            </a:r>
          </a:p>
        </p:txBody>
      </p:sp>
    </p:spTree>
    <p:extLst>
      <p:ext uri="{BB962C8B-B14F-4D97-AF65-F5344CB8AC3E}">
        <p14:creationId xmlns:p14="http://schemas.microsoft.com/office/powerpoint/2010/main" val="390686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23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80846" y="57409"/>
            <a:ext cx="8963154" cy="106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1" hangingPunct="1"/>
            <a:r>
              <a:rPr lang="sk-SK" altLang="sk-SK" sz="3200" dirty="0">
                <a:solidFill>
                  <a:schemeClr val="accent6">
                    <a:lumMod val="75000"/>
                  </a:schemeClr>
                </a:solidFill>
              </a:rPr>
              <a:t>Oplatí sa čakať na štát ?   Rozhodnite sa </a:t>
            </a:r>
            <a:r>
              <a:rPr lang="en-US" altLang="sk-SK" sz="3200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  <a:p>
            <a:pPr eaLnBrk="1" hangingPunct="1"/>
            <a:r>
              <a:rPr lang="sk-SK" altLang="sk-SK" sz="3200" dirty="0">
                <a:solidFill>
                  <a:schemeClr val="accent6">
                    <a:lumMod val="75000"/>
                  </a:schemeClr>
                </a:solidFill>
              </a:rPr>
              <a:t>Štatistika Pozemkových úprav 1991 – 2017 </a:t>
            </a:r>
            <a:r>
              <a:rPr lang="sk-SK" altLang="sk-SK" sz="1600" dirty="0">
                <a:solidFill>
                  <a:schemeClr val="accent6">
                    <a:lumMod val="75000"/>
                  </a:schemeClr>
                </a:solidFill>
              </a:rPr>
              <a:t>(26 rokov).</a:t>
            </a:r>
          </a:p>
        </p:txBody>
      </p:sp>
      <p:grpSp>
        <p:nvGrpSpPr>
          <p:cNvPr id="9" name="Skupina 5">
            <a:extLst>
              <a:ext uri="{FF2B5EF4-FFF2-40B4-BE49-F238E27FC236}">
                <a16:creationId xmlns="" xmlns:a16="http://schemas.microsoft.com/office/drawing/2014/main" id="{39A6DD2F-0580-478C-8AF9-A6B01C8591AE}"/>
              </a:ext>
            </a:extLst>
          </p:cNvPr>
          <p:cNvGrpSpPr>
            <a:grpSpLocks/>
          </p:cNvGrpSpPr>
          <p:nvPr/>
        </p:nvGrpSpPr>
        <p:grpSpPr bwMode="auto">
          <a:xfrm>
            <a:off x="14896" y="1090497"/>
            <a:ext cx="4873625" cy="3201987"/>
            <a:chOff x="88777" y="969418"/>
            <a:chExt cx="4873748" cy="3202879"/>
          </a:xfrm>
        </p:grpSpPr>
        <p:pic>
          <p:nvPicPr>
            <p:cNvPr id="10" name="Obrázok 3">
              <a:extLst>
                <a:ext uri="{FF2B5EF4-FFF2-40B4-BE49-F238E27FC236}">
                  <a16:creationId xmlns="" xmlns:a16="http://schemas.microsoft.com/office/drawing/2014/main" id="{EAA02A6C-740F-41BC-A80F-40781350C3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25" y="1065320"/>
              <a:ext cx="4762500" cy="3106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bdĺžnik 2">
              <a:extLst>
                <a:ext uri="{FF2B5EF4-FFF2-40B4-BE49-F238E27FC236}">
                  <a16:creationId xmlns="" xmlns:a16="http://schemas.microsoft.com/office/drawing/2014/main" id="{A5815541-EF6A-4F2E-86DE-E00CF5863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77" y="969418"/>
              <a:ext cx="1393794" cy="695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sk-SK" altLang="sk-SK"/>
            </a:p>
          </p:txBody>
        </p:sp>
      </p:grpSp>
      <p:sp>
        <p:nvSpPr>
          <p:cNvPr id="12" name="Text Box 8">
            <a:extLst>
              <a:ext uri="{FF2B5EF4-FFF2-40B4-BE49-F238E27FC236}">
                <a16:creationId xmlns="" xmlns:a16="http://schemas.microsoft.com/office/drawing/2014/main" id="{67F400B3-08C7-4F0F-9FD0-E21EB01EF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973" y="1262762"/>
            <a:ext cx="3978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sk-SK" altLang="sk-SK" sz="1600" dirty="0">
                <a:solidFill>
                  <a:srgbClr val="FF0000"/>
                </a:solidFill>
              </a:rPr>
              <a:t>Počet KÚ v SR:		3</a:t>
            </a:r>
            <a:r>
              <a:rPr lang="en-US" altLang="sk-SK" sz="1600" dirty="0">
                <a:solidFill>
                  <a:srgbClr val="FF0000"/>
                </a:solidFill>
              </a:rPr>
              <a:t>559</a:t>
            </a:r>
            <a:endParaRPr lang="sk-SK" altLang="sk-SK" sz="1600" dirty="0">
              <a:solidFill>
                <a:srgbClr val="FF0000"/>
              </a:solidFill>
            </a:endParaRPr>
          </a:p>
          <a:p>
            <a:pPr algn="l" eaLnBrk="1" hangingPunct="1"/>
            <a:r>
              <a:rPr lang="sk-SK" altLang="sk-SK" sz="1600" dirty="0">
                <a:solidFill>
                  <a:srgbClr val="FF0000"/>
                </a:solidFill>
              </a:rPr>
              <a:t>Ukončené:		  426</a:t>
            </a:r>
          </a:p>
        </p:txBody>
      </p:sp>
      <p:graphicFrame>
        <p:nvGraphicFramePr>
          <p:cNvPr id="13" name="Tabuľka 12">
            <a:extLst>
              <a:ext uri="{FF2B5EF4-FFF2-40B4-BE49-F238E27FC236}">
                <a16:creationId xmlns="" xmlns:a16="http://schemas.microsoft.com/office/drawing/2014/main" id="{F2DB3A35-A666-453D-822E-FF66A85FC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360031"/>
              </p:ext>
            </p:extLst>
          </p:nvPr>
        </p:nvGraphicFramePr>
        <p:xfrm>
          <a:off x="5724128" y="1844824"/>
          <a:ext cx="2946400" cy="26115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7604">
                  <a:extLst>
                    <a:ext uri="{9D8B030D-6E8A-4147-A177-3AD203B41FA5}">
                      <a16:colId xmlns="" xmlns:a16="http://schemas.microsoft.com/office/drawing/2014/main" val="544696791"/>
                    </a:ext>
                  </a:extLst>
                </a:gridCol>
                <a:gridCol w="1398796">
                  <a:extLst>
                    <a:ext uri="{9D8B030D-6E8A-4147-A177-3AD203B41FA5}">
                      <a16:colId xmlns="" xmlns:a16="http://schemas.microsoft.com/office/drawing/2014/main" val="442355781"/>
                    </a:ext>
                  </a:extLst>
                </a:gridCol>
              </a:tblGrid>
              <a:tr h="455578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</a:rPr>
                        <a:t>Označenia riadkov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2" marR="9522" marT="9521" marB="45702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>
                          <a:effectLst/>
                        </a:rPr>
                        <a:t>Počet projektov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2" marR="9522" marT="9521" marB="45702" anchor="b"/>
                </a:tc>
                <a:extLst>
                  <a:ext uri="{0D108BD9-81ED-4DB2-BD59-A6C34878D82A}">
                    <a16:rowId xmlns="" xmlns:a16="http://schemas.microsoft.com/office/drawing/2014/main" val="1397677903"/>
                  </a:ext>
                </a:extLst>
              </a:tr>
              <a:tr h="239554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 err="1">
                          <a:effectLst/>
                        </a:rPr>
                        <a:t>B.Bystrica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2" marR="9522" marT="9521" marB="4570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99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2" marR="9522" marT="9521" marB="45702" anchor="b"/>
                </a:tc>
                <a:extLst>
                  <a:ext uri="{0D108BD9-81ED-4DB2-BD59-A6C34878D82A}">
                    <a16:rowId xmlns="" xmlns:a16="http://schemas.microsoft.com/office/drawing/2014/main" val="147762883"/>
                  </a:ext>
                </a:extLst>
              </a:tr>
              <a:tr h="239554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Prešov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2" marR="9522" marT="9521" marB="4570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90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2" marR="9522" marT="9521" marB="45702" anchor="b"/>
                </a:tc>
                <a:extLst>
                  <a:ext uri="{0D108BD9-81ED-4DB2-BD59-A6C34878D82A}">
                    <a16:rowId xmlns="" xmlns:a16="http://schemas.microsoft.com/office/drawing/2014/main" val="647004370"/>
                  </a:ext>
                </a:extLst>
              </a:tr>
              <a:tr h="239554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Košice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2" marR="9522" marT="9521" marB="4570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54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2" marR="9522" marT="9521" marB="45702" anchor="b"/>
                </a:tc>
                <a:extLst>
                  <a:ext uri="{0D108BD9-81ED-4DB2-BD59-A6C34878D82A}">
                    <a16:rowId xmlns="" xmlns:a16="http://schemas.microsoft.com/office/drawing/2014/main" val="130876562"/>
                  </a:ext>
                </a:extLst>
              </a:tr>
              <a:tr h="239554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</a:rPr>
                        <a:t>Trenčín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2" marR="9522" marT="9521" marB="4570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49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2" marR="9522" marT="9521" marB="45702" anchor="b"/>
                </a:tc>
                <a:extLst>
                  <a:ext uri="{0D108BD9-81ED-4DB2-BD59-A6C34878D82A}">
                    <a16:rowId xmlns="" xmlns:a16="http://schemas.microsoft.com/office/drawing/2014/main" val="4149843604"/>
                  </a:ext>
                </a:extLst>
              </a:tr>
              <a:tr h="239554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Žilina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2" marR="9522" marT="9521" marB="4570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41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2" marR="9522" marT="9521" marB="45702" anchor="b"/>
                </a:tc>
                <a:extLst>
                  <a:ext uri="{0D108BD9-81ED-4DB2-BD59-A6C34878D82A}">
                    <a16:rowId xmlns="" xmlns:a16="http://schemas.microsoft.com/office/drawing/2014/main" val="3179762008"/>
                  </a:ext>
                </a:extLst>
              </a:tr>
              <a:tr h="239554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Nitra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2" marR="9522" marT="9521" marB="4570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40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2" marR="9522" marT="9521" marB="45702" anchor="b"/>
                </a:tc>
                <a:extLst>
                  <a:ext uri="{0D108BD9-81ED-4DB2-BD59-A6C34878D82A}">
                    <a16:rowId xmlns="" xmlns:a16="http://schemas.microsoft.com/office/drawing/2014/main" val="3657064094"/>
                  </a:ext>
                </a:extLst>
              </a:tr>
              <a:tr h="239554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Trnava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2" marR="9522" marT="9521" marB="4570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32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2" marR="9522" marT="9521" marB="45702" anchor="b"/>
                </a:tc>
                <a:extLst>
                  <a:ext uri="{0D108BD9-81ED-4DB2-BD59-A6C34878D82A}">
                    <a16:rowId xmlns="" xmlns:a16="http://schemas.microsoft.com/office/drawing/2014/main" val="2285011382"/>
                  </a:ext>
                </a:extLst>
              </a:tr>
              <a:tr h="239554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Bratislava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2" marR="9522" marT="9521" marB="4570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21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2" marR="9522" marT="9521" marB="45702" anchor="b"/>
                </a:tc>
                <a:extLst>
                  <a:ext uri="{0D108BD9-81ED-4DB2-BD59-A6C34878D82A}">
                    <a16:rowId xmlns="" xmlns:a16="http://schemas.microsoft.com/office/drawing/2014/main" val="3704991989"/>
                  </a:ext>
                </a:extLst>
              </a:tr>
              <a:tr h="239554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</a:rPr>
                        <a:t>Celkový súčet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2" marR="9522" marT="9521" marB="4570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426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2" marR="9522" marT="9521" marB="45702" anchor="b"/>
                </a:tc>
                <a:extLst>
                  <a:ext uri="{0D108BD9-81ED-4DB2-BD59-A6C34878D82A}">
                    <a16:rowId xmlns="" xmlns:a16="http://schemas.microsoft.com/office/drawing/2014/main" val="1420644198"/>
                  </a:ext>
                </a:extLst>
              </a:tr>
            </a:tbl>
          </a:graphicData>
        </a:graphic>
      </p:graphicFrame>
      <p:graphicFrame>
        <p:nvGraphicFramePr>
          <p:cNvPr id="14" name="Tabuľka 13">
            <a:extLst>
              <a:ext uri="{FF2B5EF4-FFF2-40B4-BE49-F238E27FC236}">
                <a16:creationId xmlns="" xmlns:a16="http://schemas.microsoft.com/office/drawing/2014/main" id="{F28469AF-A517-4F05-8B18-AC2BCDAFF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0082"/>
              </p:ext>
            </p:extLst>
          </p:nvPr>
        </p:nvGraphicFramePr>
        <p:xfrm>
          <a:off x="217410" y="4266358"/>
          <a:ext cx="4940299" cy="23971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8577">
                  <a:extLst>
                    <a:ext uri="{9D8B030D-6E8A-4147-A177-3AD203B41FA5}">
                      <a16:colId xmlns="" xmlns:a16="http://schemas.microsoft.com/office/drawing/2014/main" val="85876192"/>
                    </a:ext>
                  </a:extLst>
                </a:gridCol>
                <a:gridCol w="1134204">
                  <a:extLst>
                    <a:ext uri="{9D8B030D-6E8A-4147-A177-3AD203B41FA5}">
                      <a16:colId xmlns="" xmlns:a16="http://schemas.microsoft.com/office/drawing/2014/main" val="390743307"/>
                    </a:ext>
                  </a:extLst>
                </a:gridCol>
                <a:gridCol w="1690186">
                  <a:extLst>
                    <a:ext uri="{9D8B030D-6E8A-4147-A177-3AD203B41FA5}">
                      <a16:colId xmlns="" xmlns:a16="http://schemas.microsoft.com/office/drawing/2014/main" val="120176676"/>
                    </a:ext>
                  </a:extLst>
                </a:gridCol>
                <a:gridCol w="867332">
                  <a:extLst>
                    <a:ext uri="{9D8B030D-6E8A-4147-A177-3AD203B41FA5}">
                      <a16:colId xmlns="" xmlns:a16="http://schemas.microsoft.com/office/drawing/2014/main" val="2394472634"/>
                    </a:ext>
                  </a:extLst>
                </a:gridCol>
              </a:tblGrid>
              <a:tr h="390628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</a:rPr>
                        <a:t>Označenia riadkov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Súčet z Cena v EUR</a:t>
                      </a:r>
                      <a:endParaRPr lang="pl-P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Súčet z Výmera obvodu v ha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Cena za ha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extLst>
                  <a:ext uri="{0D108BD9-81ED-4DB2-BD59-A6C34878D82A}">
                    <a16:rowId xmlns="" xmlns:a16="http://schemas.microsoft.com/office/drawing/2014/main" val="61739327"/>
                  </a:ext>
                </a:extLst>
              </a:tr>
              <a:tr h="222944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B.Bystrica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33 119 549 €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106 154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312 €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extLst>
                  <a:ext uri="{0D108BD9-81ED-4DB2-BD59-A6C34878D82A}">
                    <a16:rowId xmlns="" xmlns:a16="http://schemas.microsoft.com/office/drawing/2014/main" val="522025279"/>
                  </a:ext>
                </a:extLst>
              </a:tr>
              <a:tr h="222944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Prešov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24 833 461 €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92 256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269 €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extLst>
                  <a:ext uri="{0D108BD9-81ED-4DB2-BD59-A6C34878D82A}">
                    <a16:rowId xmlns="" xmlns:a16="http://schemas.microsoft.com/office/drawing/2014/main" val="1199754544"/>
                  </a:ext>
                </a:extLst>
              </a:tr>
              <a:tr h="222944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Trnava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14 324 571 €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43 747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327 €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extLst>
                  <a:ext uri="{0D108BD9-81ED-4DB2-BD59-A6C34878D82A}">
                    <a16:rowId xmlns="" xmlns:a16="http://schemas.microsoft.com/office/drawing/2014/main" val="2113369488"/>
                  </a:ext>
                </a:extLst>
              </a:tr>
              <a:tr h="222944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Košice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11 877 377 €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38 095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312 €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extLst>
                  <a:ext uri="{0D108BD9-81ED-4DB2-BD59-A6C34878D82A}">
                    <a16:rowId xmlns="" xmlns:a16="http://schemas.microsoft.com/office/drawing/2014/main" val="598447841"/>
                  </a:ext>
                </a:extLst>
              </a:tr>
              <a:tr h="222944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Nitra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10 848 179 €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47 830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227 €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extLst>
                  <a:ext uri="{0D108BD9-81ED-4DB2-BD59-A6C34878D82A}">
                    <a16:rowId xmlns="" xmlns:a16="http://schemas.microsoft.com/office/drawing/2014/main" val="3782602745"/>
                  </a:ext>
                </a:extLst>
              </a:tr>
              <a:tr h="222944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Trenčín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8 874 910 €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40 740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218 €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extLst>
                  <a:ext uri="{0D108BD9-81ED-4DB2-BD59-A6C34878D82A}">
                    <a16:rowId xmlns="" xmlns:a16="http://schemas.microsoft.com/office/drawing/2014/main" val="3512049212"/>
                  </a:ext>
                </a:extLst>
              </a:tr>
              <a:tr h="222944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Žilina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8 002 132 €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27 160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295 €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extLst>
                  <a:ext uri="{0D108BD9-81ED-4DB2-BD59-A6C34878D82A}">
                    <a16:rowId xmlns="" xmlns:a16="http://schemas.microsoft.com/office/drawing/2014/main" val="145873658"/>
                  </a:ext>
                </a:extLst>
              </a:tr>
              <a:tr h="222944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Bratislava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4 136 679 €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22 584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183 €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extLst>
                  <a:ext uri="{0D108BD9-81ED-4DB2-BD59-A6C34878D82A}">
                    <a16:rowId xmlns="" xmlns:a16="http://schemas.microsoft.com/office/drawing/2014/main" val="824364761"/>
                  </a:ext>
                </a:extLst>
              </a:tr>
              <a:tr h="222944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Celkový súčet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116 016 857 €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418 566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277 €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45732" anchor="b"/>
                </a:tc>
                <a:extLst>
                  <a:ext uri="{0D108BD9-81ED-4DB2-BD59-A6C34878D82A}">
                    <a16:rowId xmlns="" xmlns:a16="http://schemas.microsoft.com/office/drawing/2014/main" val="2343481267"/>
                  </a:ext>
                </a:extLst>
              </a:tr>
            </a:tbl>
          </a:graphicData>
        </a:graphic>
      </p:graphicFrame>
      <p:sp>
        <p:nvSpPr>
          <p:cNvPr id="16" name="Text Box 8">
            <a:extLst>
              <a:ext uri="{FF2B5EF4-FFF2-40B4-BE49-F238E27FC236}">
                <a16:creationId xmlns="" xmlns:a16="http://schemas.microsoft.com/office/drawing/2014/main" id="{B5C86769-596D-4D33-868D-9F13BFABB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2910" y="4725144"/>
            <a:ext cx="3200400" cy="19383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2000" dirty="0">
                <a:solidFill>
                  <a:srgbClr val="FF0000"/>
                </a:solidFill>
              </a:rPr>
              <a:t>26 rokov</a:t>
            </a:r>
          </a:p>
          <a:p>
            <a:pPr eaLnBrk="1" hangingPunct="1"/>
            <a:r>
              <a:rPr lang="sk-SK" altLang="sk-SK" sz="2000" dirty="0">
                <a:solidFill>
                  <a:srgbClr val="FF0000"/>
                </a:solidFill>
              </a:rPr>
              <a:t>426 katastrálnych území</a:t>
            </a:r>
          </a:p>
          <a:p>
            <a:pPr eaLnBrk="1" hangingPunct="1"/>
            <a:endParaRPr lang="sk-SK" altLang="sk-SK" sz="2000" dirty="0">
              <a:solidFill>
                <a:srgbClr val="FF0000"/>
              </a:solidFill>
            </a:endParaRPr>
          </a:p>
          <a:p>
            <a:pPr eaLnBrk="1" hangingPunct="1"/>
            <a:r>
              <a:rPr lang="sk-SK" altLang="sk-SK" sz="2000" dirty="0">
                <a:solidFill>
                  <a:srgbClr val="FF0000"/>
                </a:solidFill>
              </a:rPr>
              <a:t>Tempo: 16 KÚ/ročne</a:t>
            </a:r>
          </a:p>
          <a:p>
            <a:pPr eaLnBrk="1" hangingPunct="1"/>
            <a:endParaRPr lang="sk-SK" altLang="sk-SK" sz="2000" dirty="0">
              <a:solidFill>
                <a:srgbClr val="FF0000"/>
              </a:solidFill>
            </a:endParaRPr>
          </a:p>
          <a:p>
            <a:pPr eaLnBrk="1" hangingPunct="1"/>
            <a:r>
              <a:rPr lang="sk-SK" altLang="sk-SK" sz="2000" dirty="0">
                <a:solidFill>
                  <a:srgbClr val="FF0000"/>
                </a:solidFill>
              </a:rPr>
              <a:t>Rok ukončenia: 2213 </a:t>
            </a:r>
            <a:r>
              <a:rPr lang="sk-SK" altLang="sk-SK" sz="2000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endParaRPr lang="sk-SK" altLang="sk-SK" sz="2000" dirty="0">
              <a:solidFill>
                <a:srgbClr val="FF0000"/>
              </a:solidFill>
            </a:endParaRPr>
          </a:p>
        </p:txBody>
      </p:sp>
      <p:sp>
        <p:nvSpPr>
          <p:cNvPr id="17" name="Elipsa 15">
            <a:extLst>
              <a:ext uri="{FF2B5EF4-FFF2-40B4-BE49-F238E27FC236}">
                <a16:creationId xmlns="" xmlns:a16="http://schemas.microsoft.com/office/drawing/2014/main" id="{02909110-A61B-468C-A5C3-A018F88D1D1D}"/>
              </a:ext>
            </a:extLst>
          </p:cNvPr>
          <p:cNvSpPr/>
          <p:nvPr/>
        </p:nvSpPr>
        <p:spPr>
          <a:xfrm>
            <a:off x="5617686" y="4135438"/>
            <a:ext cx="3182938" cy="41433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k-SK"/>
          </a:p>
        </p:txBody>
      </p:sp>
      <p:sp>
        <p:nvSpPr>
          <p:cNvPr id="18" name="Elipsa 15">
            <a:extLst>
              <a:ext uri="{FF2B5EF4-FFF2-40B4-BE49-F238E27FC236}">
                <a16:creationId xmlns="" xmlns:a16="http://schemas.microsoft.com/office/drawing/2014/main" id="{BE5F1D25-C1A6-43DE-9132-DB2799779576}"/>
              </a:ext>
            </a:extLst>
          </p:cNvPr>
          <p:cNvSpPr/>
          <p:nvPr/>
        </p:nvSpPr>
        <p:spPr>
          <a:xfrm>
            <a:off x="20592" y="6361856"/>
            <a:ext cx="5343525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046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24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20"/>
            <a:ext cx="9168415" cy="6920308"/>
          </a:xfrm>
        </p:spPr>
      </p:pic>
      <p:sp>
        <p:nvSpPr>
          <p:cNvPr id="11" name="Obdĺžnik 10"/>
          <p:cNvSpPr/>
          <p:nvPr/>
        </p:nvSpPr>
        <p:spPr>
          <a:xfrm>
            <a:off x="588532" y="3789040"/>
            <a:ext cx="270626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Ing. Jozef </a:t>
            </a:r>
            <a:r>
              <a:rPr lang="cs-CZ" b="1" dirty="0" err="1">
                <a:solidFill>
                  <a:schemeClr val="tx2"/>
                </a:solidFill>
              </a:rPr>
              <a:t>Kožár</a:t>
            </a:r>
            <a:endParaRPr lang="cs-CZ" b="1" dirty="0">
              <a:solidFill>
                <a:schemeClr val="tx2"/>
              </a:solidFill>
            </a:endParaRPr>
          </a:p>
          <a:p>
            <a:r>
              <a:rPr lang="cs-CZ" sz="1400" b="1" dirty="0">
                <a:solidFill>
                  <a:schemeClr val="tx2"/>
                </a:solidFill>
              </a:rPr>
              <a:t>+421 905 509 168</a:t>
            </a:r>
          </a:p>
          <a:p>
            <a:endParaRPr lang="cs-CZ" sz="1100" b="1" dirty="0">
              <a:solidFill>
                <a:schemeClr val="tx2"/>
              </a:solidFill>
            </a:endParaRPr>
          </a:p>
          <a:p>
            <a:r>
              <a:rPr lang="cs-CZ" sz="1400" b="1" dirty="0">
                <a:solidFill>
                  <a:srgbClr val="77933C"/>
                </a:solidFill>
              </a:rPr>
              <a:t>GEO-KOD, s.r.o.</a:t>
            </a:r>
          </a:p>
          <a:p>
            <a:r>
              <a:rPr lang="cs-CZ" sz="1400" b="1" dirty="0" err="1">
                <a:solidFill>
                  <a:srgbClr val="77933C"/>
                </a:solidFill>
              </a:rPr>
              <a:t>Karloveská</a:t>
            </a:r>
            <a:r>
              <a:rPr lang="cs-CZ" sz="1400" b="1" dirty="0">
                <a:solidFill>
                  <a:srgbClr val="77933C"/>
                </a:solidFill>
              </a:rPr>
              <a:t> 24</a:t>
            </a:r>
          </a:p>
          <a:p>
            <a:r>
              <a:rPr lang="cs-CZ" sz="1400" b="1" dirty="0">
                <a:solidFill>
                  <a:srgbClr val="77933C"/>
                </a:solidFill>
              </a:rPr>
              <a:t>841 04 Bratislava</a:t>
            </a:r>
          </a:p>
          <a:p>
            <a:r>
              <a:rPr lang="cs-CZ" sz="1400" b="1" dirty="0">
                <a:solidFill>
                  <a:srgbClr val="77933C"/>
                </a:solidFill>
              </a:rPr>
              <a:t>geokod@geokod.sk</a:t>
            </a:r>
          </a:p>
        </p:txBody>
      </p:sp>
      <p:sp>
        <p:nvSpPr>
          <p:cNvPr id="3" name="Obdĺžnik 2"/>
          <p:cNvSpPr/>
          <p:nvPr/>
        </p:nvSpPr>
        <p:spPr>
          <a:xfrm>
            <a:off x="588532" y="188640"/>
            <a:ext cx="782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Ďakujem</a:t>
            </a:r>
            <a:r>
              <a:rPr lang="cs-CZ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za </a:t>
            </a:r>
            <a:r>
              <a:rPr lang="cs-CZ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pozornosť</a:t>
            </a:r>
            <a:r>
              <a:rPr lang="cs-CZ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sk-SK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4396020"/>
            <a:ext cx="3888432" cy="1367832"/>
          </a:xfrm>
          <a:prstGeom prst="rect">
            <a:avLst/>
          </a:prstGeom>
        </p:spPr>
      </p:pic>
      <p:sp>
        <p:nvSpPr>
          <p:cNvPr id="10" name="Obdĺžnik 9"/>
          <p:cNvSpPr/>
          <p:nvPr/>
        </p:nvSpPr>
        <p:spPr>
          <a:xfrm>
            <a:off x="497580" y="2060848"/>
            <a:ext cx="831291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Vaše otázky Vám </a:t>
            </a:r>
            <a:r>
              <a:rPr lang="cs-CZ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radi</a:t>
            </a:r>
            <a:r>
              <a:rPr lang="cs-CZ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cs-CZ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zodpovieme</a:t>
            </a:r>
            <a:r>
              <a:rPr lang="cs-CZ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cs-CZ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individuálne</a:t>
            </a:r>
            <a:r>
              <a:rPr lang="cs-CZ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cs-CZ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pri</a:t>
            </a:r>
            <a:r>
              <a:rPr lang="cs-CZ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stolíku </a:t>
            </a:r>
            <a:r>
              <a:rPr lang="cs-CZ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alebo</a:t>
            </a:r>
            <a:r>
              <a:rPr lang="cs-CZ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cs-CZ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počas</a:t>
            </a:r>
            <a:r>
              <a:rPr lang="cs-CZ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cs-CZ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prestávok</a:t>
            </a:r>
            <a:r>
              <a:rPr lang="cs-CZ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cs-CZ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Wingdings" panose="05000000000000000000" pitchFamily="2" charset="2"/>
              </a:rPr>
              <a:t></a:t>
            </a:r>
            <a:r>
              <a:rPr lang="cs-CZ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endParaRPr lang="sk-SK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5513082" y="3575544"/>
            <a:ext cx="294183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Ing. Renáta Šrámková</a:t>
            </a:r>
          </a:p>
          <a:p>
            <a:r>
              <a:rPr lang="cs-CZ" sz="1400" b="1" dirty="0">
                <a:solidFill>
                  <a:schemeClr val="tx2"/>
                </a:solidFill>
              </a:rPr>
              <a:t>+421 903 501 863</a:t>
            </a:r>
          </a:p>
          <a:p>
            <a:r>
              <a:rPr lang="cs-CZ" b="1" dirty="0">
                <a:solidFill>
                  <a:schemeClr val="tx2"/>
                </a:solidFill>
              </a:rPr>
              <a:t>Ing. Miroslava </a:t>
            </a:r>
            <a:r>
              <a:rPr lang="cs-CZ" b="1" dirty="0" err="1">
                <a:solidFill>
                  <a:schemeClr val="tx2"/>
                </a:solidFill>
              </a:rPr>
              <a:t>Balšanová</a:t>
            </a:r>
            <a:endParaRPr lang="cs-CZ" b="1" dirty="0">
              <a:solidFill>
                <a:schemeClr val="tx2"/>
              </a:solidFill>
            </a:endParaRPr>
          </a:p>
          <a:p>
            <a:r>
              <a:rPr lang="cs-CZ" sz="1400" b="1" dirty="0">
                <a:solidFill>
                  <a:schemeClr val="tx2"/>
                </a:solidFill>
              </a:rPr>
              <a:t>+421 903 400 863</a:t>
            </a:r>
          </a:p>
        </p:txBody>
      </p:sp>
      <p:pic>
        <p:nvPicPr>
          <p:cNvPr id="14" name="Picture 4" descr="GeoKod_logo_cmyk">
            <a:extLst>
              <a:ext uri="{FF2B5EF4-FFF2-40B4-BE49-F238E27FC236}">
                <a16:creationId xmlns="" xmlns:a16="http://schemas.microsoft.com/office/drawing/2014/main" id="{2936A81E-3CA9-4167-858A-B64955E46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93200"/>
            <a:ext cx="1944216" cy="75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40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3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51520" y="62955"/>
            <a:ext cx="84248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cs-CZ" altLang="cs-CZ" sz="3200" b="1" dirty="0" err="1">
                <a:solidFill>
                  <a:schemeClr val="accent6">
                    <a:lumMod val="75000"/>
                  </a:schemeClr>
                </a:solidFill>
              </a:rPr>
              <a:t>Dáta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cs-CZ" altLang="cs-CZ" sz="3200" b="1" dirty="0" err="1">
                <a:solidFill>
                  <a:schemeClr val="accent6">
                    <a:lumMod val="75000"/>
                  </a:schemeClr>
                </a:solidFill>
              </a:rPr>
              <a:t>ich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6">
                    <a:lumMod val="75000"/>
                  </a:schemeClr>
                </a:solidFill>
              </a:rPr>
              <a:t>aktualizácia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67544" y="836712"/>
            <a:ext cx="8064896" cy="5919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indent="-179388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A5AA"/>
              </a:buClr>
              <a:buFont typeface="Arial" charset="0"/>
              <a:buChar char="•"/>
              <a:defRPr sz="2000" kern="1200">
                <a:solidFill>
                  <a:srgbClr val="00A5AA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58775" indent="-179388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719138" indent="-179388" algn="l" rtl="0" eaLnBrk="1" fontAlgn="base" hangingPunct="1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98525" indent="-179388" algn="l" rtl="0" eaLnBrk="1" fontAlgn="base" hangingPunct="1">
              <a:spcBef>
                <a:spcPts val="200"/>
              </a:spcBef>
              <a:spcAft>
                <a:spcPct val="0"/>
              </a:spcAft>
              <a:defRPr sz="1600" kern="1200">
                <a:solidFill>
                  <a:schemeClr val="accent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sk-SK" altLang="cs-CZ" b="1" u="sng" dirty="0">
                <a:solidFill>
                  <a:schemeClr val="accent3">
                    <a:lumMod val="75000"/>
                  </a:schemeClr>
                </a:solidFill>
              </a:rPr>
              <a:t>Celoplošné dáta – celé územie SR </a:t>
            </a:r>
            <a:r>
              <a:rPr lang="sk-SK" altLang="cs-CZ" b="1" dirty="0">
                <a:solidFill>
                  <a:schemeClr val="tx2"/>
                </a:solidFill>
              </a:rPr>
              <a:t>	</a:t>
            </a:r>
          </a:p>
          <a:p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1. digitálna </a:t>
            </a:r>
            <a:r>
              <a:rPr lang="sk-SK" altLang="cs-CZ" b="1" dirty="0" err="1">
                <a:solidFill>
                  <a:schemeClr val="accent6">
                    <a:lumMod val="75000"/>
                  </a:schemeClr>
                </a:solidFill>
              </a:rPr>
              <a:t>ortofotomapa</a:t>
            </a:r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 RGB a CIR</a:t>
            </a:r>
          </a:p>
          <a:p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2. digitálny terénny model – DTM </a:t>
            </a:r>
          </a:p>
          <a:p>
            <a:r>
              <a:rPr lang="sk-SK" altLang="cs-CZ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 a 2 sú aktualizované v intervale cca. 3 rokov</a:t>
            </a:r>
            <a:endParaRPr lang="sk-SK" alt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3. </a:t>
            </a:r>
            <a:r>
              <a:rPr lang="pt-BR" altLang="cs-CZ" b="1" dirty="0">
                <a:solidFill>
                  <a:schemeClr val="accent6">
                    <a:lumMod val="75000"/>
                  </a:schemeClr>
                </a:solidFill>
              </a:rPr>
              <a:t>historická ortofotomapa SR rok 1949</a:t>
            </a:r>
            <a:endParaRPr lang="sk-SK" altLang="cs-CZ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4. orientačná mapa 1 : 10 000</a:t>
            </a:r>
          </a:p>
          <a:p>
            <a:pPr>
              <a:buFont typeface="Wingdings" pitchFamily="2" charset="2"/>
              <a:buNone/>
            </a:pPr>
            <a:endParaRPr lang="sk-SK" altLang="cs-CZ" b="1" u="sng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r>
              <a:rPr lang="sk-SK" altLang="cs-CZ" b="1" u="sng" dirty="0">
                <a:solidFill>
                  <a:schemeClr val="accent3">
                    <a:lumMod val="75000"/>
                  </a:schemeClr>
                </a:solidFill>
              </a:rPr>
              <a:t>Ďalšie dáta</a:t>
            </a:r>
            <a:r>
              <a:rPr lang="en-US" altLang="cs-CZ" b="1" u="sng" dirty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sk-SK" altLang="cs-CZ" b="1" u="sng" dirty="0">
                <a:solidFill>
                  <a:schemeClr val="accent3">
                    <a:lumMod val="75000"/>
                  </a:schemeClr>
                </a:solidFill>
              </a:rPr>
              <a:t>služby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 podrobné </a:t>
            </a:r>
            <a:r>
              <a:rPr lang="sk-SK" altLang="cs-CZ" b="1" dirty="0" err="1">
                <a:solidFill>
                  <a:schemeClr val="accent6">
                    <a:lumMod val="75000"/>
                  </a:schemeClr>
                </a:solidFill>
              </a:rPr>
              <a:t>ortofotomapy</a:t>
            </a:r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 3D modely miest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 laserové skenovanie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 mobilné mapovanie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 šikmé snímkovanie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altLang="cs-CZ" b="1" dirty="0">
                <a:solidFill>
                  <a:schemeClr val="accent6">
                    <a:lumMod val="75000"/>
                  </a:schemeClr>
                </a:solidFill>
              </a:rPr>
              <a:t> termovízne snímkovanie</a:t>
            </a:r>
            <a:endParaRPr lang="sk-SK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/>
            <a:endParaRPr lang="sk-SK" altLang="cs-CZ" sz="1200" b="1" u="sng" dirty="0">
              <a:solidFill>
                <a:schemeClr val="tx2"/>
              </a:solidFill>
            </a:endParaRPr>
          </a:p>
          <a:p>
            <a:pPr marL="0" indent="0"/>
            <a:r>
              <a:rPr lang="sk-SK" altLang="cs-CZ" b="1" u="sng" dirty="0">
                <a:solidFill>
                  <a:schemeClr val="accent3">
                    <a:lumMod val="75000"/>
                  </a:schemeClr>
                </a:solidFill>
              </a:rPr>
              <a:t>Časové sady</a:t>
            </a:r>
          </a:p>
          <a:p>
            <a:pPr marL="0" indent="0"/>
            <a:endParaRPr lang="sk-SK" altLang="cs-CZ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86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4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9" y="-18096"/>
            <a:ext cx="9144000" cy="6876096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49263" y="116632"/>
            <a:ext cx="84248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en-US" altLang="cs-CZ" sz="3200" b="1" dirty="0" err="1">
                <a:solidFill>
                  <a:schemeClr val="accent6">
                    <a:lumMod val="75000"/>
                  </a:schemeClr>
                </a:solidFill>
              </a:rPr>
              <a:t>Kontinu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á</a:t>
            </a:r>
            <a:r>
              <a:rPr lang="en-US" altLang="cs-CZ" sz="3200" b="1" dirty="0" err="1">
                <a:solidFill>
                  <a:schemeClr val="accent6">
                    <a:lumMod val="75000"/>
                  </a:schemeClr>
                </a:solidFill>
              </a:rPr>
              <a:t>lna</a:t>
            </a:r>
            <a:r>
              <a:rPr lang="en-US" altLang="cs-CZ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cs-CZ" sz="3200" b="1" dirty="0" err="1">
                <a:solidFill>
                  <a:schemeClr val="accent6">
                    <a:lumMod val="75000"/>
                  </a:schemeClr>
                </a:solidFill>
              </a:rPr>
              <a:t>ortofotomapa</a:t>
            </a:r>
            <a:r>
              <a:rPr lang="en-US" altLang="cs-CZ" sz="3200" b="1" dirty="0">
                <a:solidFill>
                  <a:schemeClr val="accent6">
                    <a:lumMod val="75000"/>
                  </a:schemeClr>
                </a:solidFill>
              </a:rPr>
              <a:t> SR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 – RGB 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44711" y="692696"/>
            <a:ext cx="8756591" cy="209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P</a:t>
            </a:r>
            <a:r>
              <a:rPr lang="cs-CZ" sz="2400" b="1" dirty="0">
                <a:solidFill>
                  <a:schemeClr val="accent3">
                    <a:lumMod val="75000"/>
                  </a:schemeClr>
                </a:solidFill>
              </a:rPr>
              <a:t>LOŠNÉ SNÍMKOVANIE CELEJ SR</a:t>
            </a:r>
            <a:endParaRPr lang="cs-CZ" sz="2400" b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1600" b="1" dirty="0">
                <a:solidFill>
                  <a:schemeClr val="tx2"/>
                </a:solidFill>
              </a:rPr>
              <a:t>r. 2002 - 2003 – základná sada, </a:t>
            </a:r>
            <a:r>
              <a:rPr lang="cs-CZ" sz="1600" b="1" dirty="0" err="1">
                <a:solidFill>
                  <a:schemeClr val="tx2"/>
                </a:solidFill>
              </a:rPr>
              <a:t>rozlíšenie</a:t>
            </a:r>
            <a:r>
              <a:rPr lang="cs-CZ" sz="1600" b="1" dirty="0">
                <a:solidFill>
                  <a:schemeClr val="tx2"/>
                </a:solidFill>
              </a:rPr>
              <a:t> GE </a:t>
            </a:r>
            <a:r>
              <a:rPr lang="cs-CZ" sz="1600" b="1" dirty="0" smtClean="0">
                <a:solidFill>
                  <a:schemeClr val="tx2"/>
                </a:solidFill>
              </a:rPr>
              <a:t>0,5 m</a:t>
            </a:r>
            <a:endParaRPr lang="cs-CZ" sz="1600" b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1600" b="1" dirty="0">
                <a:solidFill>
                  <a:schemeClr val="tx2"/>
                </a:solidFill>
              </a:rPr>
              <a:t>r. 2005 - 2006 – </a:t>
            </a:r>
            <a:r>
              <a:rPr lang="en-US" sz="1600" b="1" dirty="0">
                <a:solidFill>
                  <a:schemeClr val="tx2"/>
                </a:solidFill>
              </a:rPr>
              <a:t>1.</a:t>
            </a:r>
            <a:r>
              <a:rPr lang="cs-CZ" sz="1600" b="1" dirty="0">
                <a:solidFill>
                  <a:schemeClr val="tx2"/>
                </a:solidFill>
              </a:rPr>
              <a:t> </a:t>
            </a:r>
            <a:r>
              <a:rPr lang="cs-CZ" sz="1600" b="1" dirty="0" err="1">
                <a:solidFill>
                  <a:schemeClr val="tx2"/>
                </a:solidFill>
              </a:rPr>
              <a:t>aktualizácia</a:t>
            </a:r>
            <a:r>
              <a:rPr lang="en-US" sz="1600" b="1" dirty="0">
                <a:solidFill>
                  <a:schemeClr val="tx2"/>
                </a:solidFill>
              </a:rPr>
              <a:t>, </a:t>
            </a:r>
            <a:r>
              <a:rPr lang="cs-CZ" sz="1600" b="1" dirty="0" err="1">
                <a:solidFill>
                  <a:schemeClr val="tx2"/>
                </a:solidFill>
              </a:rPr>
              <a:t>rozlíšenie</a:t>
            </a:r>
            <a:r>
              <a:rPr lang="cs-CZ" sz="1600" b="1" dirty="0">
                <a:solidFill>
                  <a:schemeClr val="tx2"/>
                </a:solidFill>
              </a:rPr>
              <a:t> GE 0,5 m </a:t>
            </a:r>
            <a:endParaRPr lang="cs-CZ" sz="1600" b="1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1600" b="1" dirty="0" smtClean="0">
                <a:solidFill>
                  <a:schemeClr val="tx2"/>
                </a:solidFill>
              </a:rPr>
              <a:t>r</a:t>
            </a:r>
            <a:r>
              <a:rPr lang="cs-CZ" sz="1600" b="1" dirty="0">
                <a:solidFill>
                  <a:schemeClr val="tx2"/>
                </a:solidFill>
              </a:rPr>
              <a:t>. 2008 - 2010 – </a:t>
            </a:r>
            <a:r>
              <a:rPr lang="en-US" sz="1600" b="1" dirty="0">
                <a:solidFill>
                  <a:schemeClr val="tx2"/>
                </a:solidFill>
              </a:rPr>
              <a:t>2.</a:t>
            </a:r>
            <a:r>
              <a:rPr lang="cs-CZ" sz="1600" b="1" dirty="0">
                <a:solidFill>
                  <a:schemeClr val="tx2"/>
                </a:solidFill>
              </a:rPr>
              <a:t> </a:t>
            </a:r>
            <a:r>
              <a:rPr lang="cs-CZ" sz="1600" b="1" dirty="0" err="1">
                <a:solidFill>
                  <a:schemeClr val="tx2"/>
                </a:solidFill>
              </a:rPr>
              <a:t>aktualizácia</a:t>
            </a:r>
            <a:r>
              <a:rPr lang="en-US" sz="1600" b="1" dirty="0">
                <a:solidFill>
                  <a:schemeClr val="tx2"/>
                </a:solidFill>
              </a:rPr>
              <a:t>, </a:t>
            </a:r>
            <a:r>
              <a:rPr lang="cs-CZ" sz="1600" b="1" dirty="0" err="1">
                <a:solidFill>
                  <a:schemeClr val="tx2"/>
                </a:solidFill>
              </a:rPr>
              <a:t>rozlíšenie</a:t>
            </a:r>
            <a:r>
              <a:rPr lang="cs-CZ" sz="1600" b="1" dirty="0">
                <a:solidFill>
                  <a:schemeClr val="tx2"/>
                </a:solidFill>
              </a:rPr>
              <a:t> GE </a:t>
            </a:r>
            <a:r>
              <a:rPr lang="cs-CZ" sz="1600" b="1" dirty="0" smtClean="0">
                <a:solidFill>
                  <a:schemeClr val="tx2"/>
                </a:solidFill>
              </a:rPr>
              <a:t>0,25 m</a:t>
            </a:r>
            <a:endParaRPr lang="cs-CZ" sz="1600" b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1600" b="1" dirty="0">
                <a:solidFill>
                  <a:schemeClr val="tx2"/>
                </a:solidFill>
              </a:rPr>
              <a:t>r. 2011 - 2013 – </a:t>
            </a:r>
            <a:r>
              <a:rPr lang="en-US" sz="1600" b="1" dirty="0">
                <a:solidFill>
                  <a:schemeClr val="tx2"/>
                </a:solidFill>
              </a:rPr>
              <a:t>3.</a:t>
            </a:r>
            <a:r>
              <a:rPr lang="cs-CZ" sz="1600" b="1" dirty="0">
                <a:solidFill>
                  <a:schemeClr val="tx2"/>
                </a:solidFill>
              </a:rPr>
              <a:t> </a:t>
            </a:r>
            <a:r>
              <a:rPr lang="cs-CZ" sz="1600" b="1" dirty="0" err="1">
                <a:solidFill>
                  <a:schemeClr val="tx2"/>
                </a:solidFill>
              </a:rPr>
              <a:t>aktualizácia</a:t>
            </a:r>
            <a:r>
              <a:rPr lang="en-US" sz="1600" b="1" dirty="0">
                <a:solidFill>
                  <a:schemeClr val="tx2"/>
                </a:solidFill>
              </a:rPr>
              <a:t>, </a:t>
            </a:r>
            <a:r>
              <a:rPr lang="cs-CZ" sz="1600" b="1" dirty="0" err="1">
                <a:solidFill>
                  <a:schemeClr val="tx2"/>
                </a:solidFill>
              </a:rPr>
              <a:t>rozlíšenie</a:t>
            </a:r>
            <a:r>
              <a:rPr lang="cs-CZ" sz="1600" b="1" dirty="0">
                <a:solidFill>
                  <a:schemeClr val="tx2"/>
                </a:solidFill>
              </a:rPr>
              <a:t> GE </a:t>
            </a:r>
            <a:r>
              <a:rPr lang="cs-CZ" sz="1600" b="1" dirty="0" smtClean="0">
                <a:solidFill>
                  <a:schemeClr val="tx2"/>
                </a:solidFill>
              </a:rPr>
              <a:t>0,25 m</a:t>
            </a:r>
            <a:endParaRPr lang="en-US" sz="1600" b="1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sz="1600" b="1" dirty="0">
                <a:solidFill>
                  <a:schemeClr val="tx2"/>
                </a:solidFill>
              </a:rPr>
              <a:t>r. 201</a:t>
            </a:r>
            <a:r>
              <a:rPr lang="en-US" sz="1600" b="1" dirty="0">
                <a:solidFill>
                  <a:schemeClr val="tx2"/>
                </a:solidFill>
              </a:rPr>
              <a:t>4 </a:t>
            </a:r>
            <a:r>
              <a:rPr lang="cs-CZ" sz="1600" b="1" dirty="0">
                <a:solidFill>
                  <a:schemeClr val="tx2"/>
                </a:solidFill>
              </a:rPr>
              <a:t>- 201</a:t>
            </a:r>
            <a:r>
              <a:rPr lang="en-US" sz="1600" b="1" dirty="0">
                <a:solidFill>
                  <a:schemeClr val="tx2"/>
                </a:solidFill>
              </a:rPr>
              <a:t>6</a:t>
            </a:r>
            <a:r>
              <a:rPr lang="cs-CZ" sz="1600" b="1" dirty="0">
                <a:solidFill>
                  <a:schemeClr val="tx2"/>
                </a:solidFill>
              </a:rPr>
              <a:t> – </a:t>
            </a:r>
            <a:r>
              <a:rPr lang="en-US" sz="1600" b="1" dirty="0">
                <a:solidFill>
                  <a:schemeClr val="tx2"/>
                </a:solidFill>
              </a:rPr>
              <a:t>4.</a:t>
            </a:r>
            <a:r>
              <a:rPr lang="cs-CZ" sz="1600" b="1" dirty="0">
                <a:solidFill>
                  <a:schemeClr val="tx2"/>
                </a:solidFill>
              </a:rPr>
              <a:t> </a:t>
            </a:r>
            <a:r>
              <a:rPr lang="cs-CZ" sz="1600" b="1" dirty="0" err="1">
                <a:solidFill>
                  <a:schemeClr val="tx2"/>
                </a:solidFill>
              </a:rPr>
              <a:t>aktualizácia</a:t>
            </a:r>
            <a:r>
              <a:rPr lang="en-US" sz="1600" b="1" dirty="0">
                <a:solidFill>
                  <a:schemeClr val="tx2"/>
                </a:solidFill>
              </a:rPr>
              <a:t>, </a:t>
            </a:r>
            <a:r>
              <a:rPr lang="cs-CZ" sz="1600" b="1" dirty="0" err="1">
                <a:solidFill>
                  <a:schemeClr val="tx2"/>
                </a:solidFill>
              </a:rPr>
              <a:t>rozlíšenie</a:t>
            </a:r>
            <a:r>
              <a:rPr lang="cs-CZ" sz="1600" b="1" dirty="0">
                <a:solidFill>
                  <a:schemeClr val="tx2"/>
                </a:solidFill>
              </a:rPr>
              <a:t> GE </a:t>
            </a:r>
            <a:r>
              <a:rPr lang="cs-CZ" sz="1600" b="1" dirty="0" smtClean="0">
                <a:solidFill>
                  <a:schemeClr val="tx2"/>
                </a:solidFill>
              </a:rPr>
              <a:t>0,2</a:t>
            </a:r>
            <a:r>
              <a:rPr lang="en-US" sz="1600" b="1" dirty="0">
                <a:solidFill>
                  <a:schemeClr val="tx2"/>
                </a:solidFill>
              </a:rPr>
              <a:t>0</a:t>
            </a:r>
            <a:r>
              <a:rPr lang="cs-CZ" sz="1600" b="1" dirty="0">
                <a:solidFill>
                  <a:schemeClr val="tx2"/>
                </a:solidFill>
              </a:rPr>
              <a:t> </a:t>
            </a:r>
            <a:r>
              <a:rPr lang="cs-CZ" sz="1600" b="1" dirty="0" smtClean="0">
                <a:solidFill>
                  <a:schemeClr val="tx2"/>
                </a:solidFill>
              </a:rPr>
              <a:t>m </a:t>
            </a:r>
            <a:endParaRPr lang="cs-CZ" sz="1600" b="1" dirty="0">
              <a:solidFill>
                <a:schemeClr val="tx2"/>
              </a:solidFill>
            </a:endParaRPr>
          </a:p>
          <a:p>
            <a:r>
              <a:rPr lang="cs-CZ" b="1" dirty="0" smtClean="0">
                <a:solidFill>
                  <a:srgbClr val="C00000"/>
                </a:solidFill>
              </a:rPr>
              <a:t>6.    r</a:t>
            </a:r>
            <a:r>
              <a:rPr lang="cs-CZ" b="1" dirty="0">
                <a:solidFill>
                  <a:srgbClr val="C00000"/>
                </a:solidFill>
              </a:rPr>
              <a:t>. </a:t>
            </a:r>
            <a:r>
              <a:rPr lang="cs-CZ" b="1" dirty="0" smtClean="0">
                <a:solidFill>
                  <a:srgbClr val="C00000"/>
                </a:solidFill>
              </a:rPr>
              <a:t>201</a:t>
            </a:r>
            <a:r>
              <a:rPr lang="sk-SK" b="1" dirty="0" smtClean="0">
                <a:solidFill>
                  <a:srgbClr val="C00000"/>
                </a:solidFill>
              </a:rPr>
              <a:t>7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- </a:t>
            </a:r>
            <a:r>
              <a:rPr lang="cs-CZ" b="1" dirty="0" smtClean="0">
                <a:solidFill>
                  <a:srgbClr val="C00000"/>
                </a:solidFill>
              </a:rPr>
              <a:t>201</a:t>
            </a:r>
            <a:r>
              <a:rPr lang="sk-SK" b="1" dirty="0" smtClean="0">
                <a:solidFill>
                  <a:srgbClr val="C00000"/>
                </a:solidFill>
              </a:rPr>
              <a:t>9</a:t>
            </a:r>
            <a:r>
              <a:rPr lang="cs-CZ" b="1" dirty="0" smtClean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– </a:t>
            </a:r>
            <a:r>
              <a:rPr lang="sk-SK" b="1" dirty="0" smtClean="0">
                <a:solidFill>
                  <a:srgbClr val="C00000"/>
                </a:solidFill>
              </a:rPr>
              <a:t>5</a:t>
            </a:r>
            <a:r>
              <a:rPr lang="en-US" b="1" dirty="0" smtClean="0">
                <a:solidFill>
                  <a:srgbClr val="C00000"/>
                </a:solidFill>
              </a:rPr>
              <a:t>.</a:t>
            </a:r>
            <a:r>
              <a:rPr lang="cs-CZ" b="1" dirty="0" smtClean="0">
                <a:solidFill>
                  <a:srgbClr val="C00000"/>
                </a:solidFill>
              </a:rPr>
              <a:t> </a:t>
            </a:r>
            <a:r>
              <a:rPr lang="cs-CZ" b="1" dirty="0" err="1">
                <a:solidFill>
                  <a:srgbClr val="C00000"/>
                </a:solidFill>
              </a:rPr>
              <a:t>aktualizácia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cs-CZ" b="1" dirty="0" err="1">
                <a:solidFill>
                  <a:srgbClr val="C00000"/>
                </a:solidFill>
              </a:rPr>
              <a:t>rozlíšenie</a:t>
            </a:r>
            <a:r>
              <a:rPr lang="cs-CZ" b="1" dirty="0">
                <a:solidFill>
                  <a:srgbClr val="C00000"/>
                </a:solidFill>
              </a:rPr>
              <a:t> </a:t>
            </a:r>
            <a:r>
              <a:rPr lang="cs-CZ" b="1" u="sng" dirty="0">
                <a:solidFill>
                  <a:srgbClr val="C00000"/>
                </a:solidFill>
              </a:rPr>
              <a:t>GE </a:t>
            </a:r>
            <a:r>
              <a:rPr lang="cs-CZ" b="1" u="sng" dirty="0" smtClean="0">
                <a:solidFill>
                  <a:srgbClr val="C00000"/>
                </a:solidFill>
              </a:rPr>
              <a:t>0,2</a:t>
            </a:r>
            <a:r>
              <a:rPr lang="en-US" b="1" u="sng" dirty="0">
                <a:solidFill>
                  <a:srgbClr val="C00000"/>
                </a:solidFill>
              </a:rPr>
              <a:t>0</a:t>
            </a:r>
            <a:r>
              <a:rPr lang="cs-CZ" b="1" u="sng" dirty="0">
                <a:solidFill>
                  <a:srgbClr val="C00000"/>
                </a:solidFill>
              </a:rPr>
              <a:t> </a:t>
            </a:r>
            <a:r>
              <a:rPr lang="cs-CZ" b="1" u="sng" dirty="0" smtClean="0">
                <a:solidFill>
                  <a:srgbClr val="C00000"/>
                </a:solidFill>
              </a:rPr>
              <a:t>m – </a:t>
            </a:r>
            <a:r>
              <a:rPr lang="cs-CZ" b="1" u="sng" dirty="0" err="1">
                <a:solidFill>
                  <a:srgbClr val="C00000"/>
                </a:solidFill>
              </a:rPr>
              <a:t>najaktuálnejšie</a:t>
            </a:r>
            <a:r>
              <a:rPr lang="cs-CZ" b="1" u="sng" dirty="0">
                <a:solidFill>
                  <a:srgbClr val="C00000"/>
                </a:solidFill>
              </a:rPr>
              <a:t> </a:t>
            </a:r>
            <a:r>
              <a:rPr lang="cs-CZ" b="1" u="sng" dirty="0" err="1">
                <a:solidFill>
                  <a:srgbClr val="C00000"/>
                </a:solidFill>
              </a:rPr>
              <a:t>dáta</a:t>
            </a:r>
            <a:r>
              <a:rPr lang="cs-CZ" b="1" u="sng" dirty="0">
                <a:solidFill>
                  <a:srgbClr val="C0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xmlns="" id="{AE42A19B-7DFB-4A5C-BEB0-F6E008A024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299538"/>
            <a:ext cx="7498057" cy="3439135"/>
          </a:xfrm>
          <a:prstGeom prst="rect">
            <a:avLst/>
          </a:prstGeom>
        </p:spPr>
      </p:pic>
      <p:pic>
        <p:nvPicPr>
          <p:cNvPr id="14" name="Obrázok 13" descr="1 ortofoto_SR_50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7656" y="3077243"/>
            <a:ext cx="7873563" cy="378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bd05680_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12" y="3077243"/>
            <a:ext cx="1853456" cy="146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50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path" presetSubtype="0" accel="65000" decel="35000" fill="hold" nodeType="click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0.09444 0.16169 C 0.09444 0.19477 0.16753 0.22161 0.25694 0.22161 C 0.3625 0.22161 0.40052 0.19176 0.41649 0.17372 L 0.43299 0.14966 C 0.44931 0.13162 0.48993 0.10178 0.60885 0.10178 C 0.68507 0.10178 0.7717 0.12861 0.7717 0.16169 C 0.7717 0.19477 0.68507 0.22161 0.60885 0.22161 C 0.48993 0.22161 0.44931 0.19176 0.43299 0.17372 L 0.41649 0.14966 C 0.40052 0.13162 0.3625 0.10178 0.25694 0.10178 C 0.16753 0.10178 0.09444 0.12861 0.09444 0.16169 Z " pathEditMode="relative" rAng="0" ptsTypes="ffFffffFfff">
                                      <p:cBhvr>
                                        <p:cTn id="14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5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096"/>
          </a:xfrm>
        </p:spPr>
      </p:pic>
      <p:sp>
        <p:nvSpPr>
          <p:cNvPr id="11" name="BlokTextu 10"/>
          <p:cNvSpPr txBox="1"/>
          <p:nvPr/>
        </p:nvSpPr>
        <p:spPr>
          <a:xfrm>
            <a:off x="195794" y="562989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</a:rPr>
              <a:t>2005</a:t>
            </a:r>
          </a:p>
        </p:txBody>
      </p:sp>
      <p:pic>
        <p:nvPicPr>
          <p:cNvPr id="15" name="Obrázek 14" descr="1999_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1196752"/>
            <a:ext cx="2593176" cy="4149081"/>
          </a:xfrm>
          <a:prstGeom prst="rect">
            <a:avLst/>
          </a:prstGeom>
        </p:spPr>
      </p:pic>
      <p:pic>
        <p:nvPicPr>
          <p:cNvPr id="16" name="Obrázek 15" descr="1949_Pezinok_8-6_U_ore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1196752"/>
            <a:ext cx="2664296" cy="4142959"/>
          </a:xfrm>
          <a:prstGeom prst="rect">
            <a:avLst/>
          </a:prstGeom>
        </p:spPr>
      </p:pic>
      <p:pic>
        <p:nvPicPr>
          <p:cNvPr id="17" name="Obrázek 16" descr="2005_Pezinok_8-6_vyre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35725" y="836712"/>
            <a:ext cx="3608275" cy="2956925"/>
          </a:xfrm>
          <a:prstGeom prst="rect">
            <a:avLst/>
          </a:prstGeom>
        </p:spPr>
      </p:pic>
      <p:pic>
        <p:nvPicPr>
          <p:cNvPr id="18" name="Obrázek 17" descr="2014Pezinok_8-6-4_vyrez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47566" y="3905672"/>
            <a:ext cx="3596434" cy="2952328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 bwMode="auto">
          <a:xfrm>
            <a:off x="107504" y="0"/>
            <a:ext cx="8640960" cy="83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A5A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A5AA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cs-CZ" sz="2400" dirty="0" err="1">
                <a:solidFill>
                  <a:schemeClr val="accent6">
                    <a:lumMod val="75000"/>
                  </a:schemeClr>
                </a:solidFill>
              </a:rPr>
              <a:t>Kontinu</a:t>
            </a:r>
            <a:r>
              <a:rPr lang="cs-CZ" altLang="cs-CZ" sz="2400" dirty="0">
                <a:solidFill>
                  <a:schemeClr val="accent6">
                    <a:lumMod val="75000"/>
                  </a:schemeClr>
                </a:solidFill>
              </a:rPr>
              <a:t>á</a:t>
            </a:r>
            <a:r>
              <a:rPr lang="en-US" altLang="cs-CZ" sz="2400" dirty="0" err="1">
                <a:solidFill>
                  <a:schemeClr val="accent6">
                    <a:lumMod val="75000"/>
                  </a:schemeClr>
                </a:solidFill>
              </a:rPr>
              <a:t>lna</a:t>
            </a:r>
            <a:r>
              <a:rPr lang="en-US" altLang="cs-CZ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cs-CZ" sz="2400" dirty="0" err="1">
                <a:solidFill>
                  <a:schemeClr val="accent6">
                    <a:lumMod val="75000"/>
                  </a:schemeClr>
                </a:solidFill>
              </a:rPr>
              <a:t>ortofotomapa</a:t>
            </a:r>
            <a:r>
              <a:rPr lang="en-US" altLang="cs-CZ" sz="2400" dirty="0">
                <a:solidFill>
                  <a:schemeClr val="accent6">
                    <a:lumMod val="75000"/>
                  </a:schemeClr>
                </a:solidFill>
              </a:rPr>
              <a:t> SR</a:t>
            </a:r>
            <a:r>
              <a:rPr lang="cs-CZ" altLang="cs-CZ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cs-CZ" altLang="cs-CZ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sk-SK" sz="2400" dirty="0" smtClean="0">
                <a:solidFill>
                  <a:schemeClr val="tx2"/>
                </a:solidFill>
              </a:rPr>
              <a:t>Časové </a:t>
            </a:r>
            <a:r>
              <a:rPr lang="sk-SK" sz="2400" dirty="0">
                <a:solidFill>
                  <a:schemeClr val="tx2"/>
                </a:solidFill>
              </a:rPr>
              <a:t>sady – </a:t>
            </a:r>
            <a:r>
              <a:rPr lang="sk-SK" sz="2400" dirty="0" smtClean="0">
                <a:solidFill>
                  <a:schemeClr val="tx2"/>
                </a:solidFill>
              </a:rPr>
              <a:t>aktualizácia </a:t>
            </a:r>
            <a:r>
              <a:rPr lang="sk-SK" sz="2400" dirty="0">
                <a:solidFill>
                  <a:schemeClr val="tx2"/>
                </a:solidFill>
              </a:rPr>
              <a:t>databáz a monitoring zmien</a:t>
            </a:r>
            <a:endParaRPr lang="cs-CZ" sz="2400" dirty="0">
              <a:solidFill>
                <a:schemeClr val="tx2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251520" y="134076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FFFF00"/>
                </a:solidFill>
              </a:rPr>
              <a:t>1949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2915816" y="126876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FFFF00"/>
                </a:solidFill>
              </a:rPr>
              <a:t>1999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5652120" y="90872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FFFF00"/>
                </a:solidFill>
              </a:rPr>
              <a:t>2005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5724128" y="638132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FFFF00"/>
                </a:solidFill>
              </a:rPr>
              <a:t>2014</a:t>
            </a:r>
          </a:p>
        </p:txBody>
      </p:sp>
      <p:sp>
        <p:nvSpPr>
          <p:cNvPr id="28" name="Rámeček 27"/>
          <p:cNvSpPr/>
          <p:nvPr/>
        </p:nvSpPr>
        <p:spPr>
          <a:xfrm>
            <a:off x="2987824" y="3284984"/>
            <a:ext cx="2736304" cy="2304256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30" name="Rámeček 29"/>
          <p:cNvSpPr/>
          <p:nvPr/>
        </p:nvSpPr>
        <p:spPr>
          <a:xfrm>
            <a:off x="323528" y="3284984"/>
            <a:ext cx="2736304" cy="2304256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cxnSp>
        <p:nvCxnSpPr>
          <p:cNvPr id="36" name="Přímá spojovací šipka 35"/>
          <p:cNvCxnSpPr/>
          <p:nvPr/>
        </p:nvCxnSpPr>
        <p:spPr>
          <a:xfrm>
            <a:off x="4499992" y="4509120"/>
            <a:ext cx="3168352" cy="8640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ovací šipka 36"/>
          <p:cNvCxnSpPr/>
          <p:nvPr/>
        </p:nvCxnSpPr>
        <p:spPr>
          <a:xfrm flipV="1">
            <a:off x="4499992" y="2204864"/>
            <a:ext cx="3096344" cy="23042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šipka 41"/>
          <p:cNvCxnSpPr/>
          <p:nvPr/>
        </p:nvCxnSpPr>
        <p:spPr>
          <a:xfrm flipV="1">
            <a:off x="1979712" y="2204864"/>
            <a:ext cx="5616624" cy="23042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šipka 42"/>
          <p:cNvCxnSpPr/>
          <p:nvPr/>
        </p:nvCxnSpPr>
        <p:spPr>
          <a:xfrm>
            <a:off x="1979712" y="4509120"/>
            <a:ext cx="5616624" cy="8640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25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3" grpId="0"/>
      <p:bldP spid="28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6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62980" y="62955"/>
            <a:ext cx="84248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en-US" altLang="cs-CZ" sz="3200" b="1" dirty="0" err="1" smtClean="0">
                <a:solidFill>
                  <a:schemeClr val="accent6">
                    <a:lumMod val="75000"/>
                  </a:schemeClr>
                </a:solidFill>
              </a:rPr>
              <a:t>Kontinu</a:t>
            </a:r>
            <a:r>
              <a:rPr lang="cs-CZ" altLang="cs-CZ" sz="3200" b="1" dirty="0" smtClean="0">
                <a:solidFill>
                  <a:schemeClr val="accent6">
                    <a:lumMod val="75000"/>
                  </a:schemeClr>
                </a:solidFill>
              </a:rPr>
              <a:t>á</a:t>
            </a:r>
            <a:r>
              <a:rPr lang="en-US" altLang="cs-CZ" sz="3200" b="1" dirty="0" err="1" smtClean="0">
                <a:solidFill>
                  <a:schemeClr val="accent6">
                    <a:lumMod val="75000"/>
                  </a:schemeClr>
                </a:solidFill>
              </a:rPr>
              <a:t>lna</a:t>
            </a:r>
            <a:r>
              <a:rPr lang="en-US" altLang="cs-CZ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cs-CZ" sz="3200" b="1" dirty="0" err="1" smtClean="0">
                <a:solidFill>
                  <a:schemeClr val="accent6">
                    <a:lumMod val="75000"/>
                  </a:schemeClr>
                </a:solidFill>
              </a:rPr>
              <a:t>ortofotomapa</a:t>
            </a:r>
            <a:r>
              <a:rPr lang="en-US" altLang="cs-CZ" sz="3200" b="1" dirty="0" smtClean="0">
                <a:solidFill>
                  <a:schemeClr val="accent6">
                    <a:lumMod val="75000"/>
                  </a:schemeClr>
                </a:solidFill>
              </a:rPr>
              <a:t> SR</a:t>
            </a:r>
            <a:r>
              <a:rPr lang="cs-CZ" altLang="cs-CZ" sz="3200" b="1" dirty="0" smtClean="0">
                <a:solidFill>
                  <a:schemeClr val="accent6">
                    <a:lumMod val="75000"/>
                  </a:schemeClr>
                </a:solidFill>
              </a:rPr>
              <a:t> – RGB a CIR 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07505" y="639019"/>
            <a:ext cx="8208911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cs-CZ" sz="2000" b="1" dirty="0" smtClean="0">
                <a:solidFill>
                  <a:schemeClr val="tx2"/>
                </a:solidFill>
              </a:rPr>
              <a:t>GE </a:t>
            </a:r>
            <a:r>
              <a:rPr lang="sk-SK" sz="2000" b="1" dirty="0" smtClean="0">
                <a:solidFill>
                  <a:schemeClr val="tx2"/>
                </a:solidFill>
              </a:rPr>
              <a:t>0.2 m </a:t>
            </a:r>
            <a:r>
              <a:rPr lang="cs-CZ" sz="2000" b="1" dirty="0" smtClean="0">
                <a:solidFill>
                  <a:schemeClr val="tx2"/>
                </a:solidFill>
              </a:rPr>
              <a:t>– </a:t>
            </a:r>
            <a:r>
              <a:rPr lang="sk-SK" sz="2000" b="1" dirty="0" smtClean="0">
                <a:solidFill>
                  <a:schemeClr val="tx2"/>
                </a:solidFill>
              </a:rPr>
              <a:t>ukážka použitia (napr. s katastrom a územným plánom)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074" y="1264000"/>
            <a:ext cx="9144000" cy="447401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477034"/>
            <a:ext cx="4397560" cy="306852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16538"/>
            <a:ext cx="4248352" cy="304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3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7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5856"/>
            <a:ext cx="9144000" cy="6876096"/>
          </a:xfr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67916" y="260648"/>
            <a:ext cx="871296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en-US" altLang="cs-CZ" sz="2400" b="1" dirty="0" err="1">
                <a:solidFill>
                  <a:schemeClr val="accent6">
                    <a:lumMod val="75000"/>
                  </a:schemeClr>
                </a:solidFill>
              </a:rPr>
              <a:t>Kontinu</a:t>
            </a:r>
            <a:r>
              <a:rPr lang="cs-CZ" altLang="cs-CZ" sz="2400" b="1" dirty="0">
                <a:solidFill>
                  <a:schemeClr val="accent6">
                    <a:lumMod val="75000"/>
                  </a:schemeClr>
                </a:solidFill>
              </a:rPr>
              <a:t>á</a:t>
            </a:r>
            <a:r>
              <a:rPr lang="en-US" altLang="cs-CZ" sz="2400" b="1" dirty="0" err="1">
                <a:solidFill>
                  <a:schemeClr val="accent6">
                    <a:lumMod val="75000"/>
                  </a:schemeClr>
                </a:solidFill>
              </a:rPr>
              <a:t>lna</a:t>
            </a:r>
            <a:r>
              <a:rPr lang="en-US" altLang="cs-CZ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cs-CZ" sz="2400" b="1" dirty="0" err="1">
                <a:solidFill>
                  <a:schemeClr val="accent6">
                    <a:lumMod val="75000"/>
                  </a:schemeClr>
                </a:solidFill>
              </a:rPr>
              <a:t>ortofotomapa</a:t>
            </a:r>
            <a:r>
              <a:rPr lang="en-US" altLang="cs-CZ" sz="2400" b="1" dirty="0">
                <a:solidFill>
                  <a:schemeClr val="accent6">
                    <a:lumMod val="75000"/>
                  </a:schemeClr>
                </a:solidFill>
              </a:rPr>
              <a:t> SR</a:t>
            </a:r>
            <a:r>
              <a:rPr lang="cs-CZ" altLang="cs-CZ" sz="2400" b="1" dirty="0">
                <a:solidFill>
                  <a:schemeClr val="accent6">
                    <a:lumMod val="75000"/>
                  </a:schemeClr>
                </a:solidFill>
              </a:rPr>
              <a:t> – RGB a CIR 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  <a:t>Životné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prostredie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3">
                    <a:lumMod val="75000"/>
                  </a:schemeClr>
                </a:solidFill>
              </a:rPr>
              <a:t>- </a:t>
            </a:r>
            <a:r>
              <a:rPr lang="cs-CZ" sz="2000" b="1" dirty="0">
                <a:solidFill>
                  <a:srgbClr val="77933C"/>
                </a:solidFill>
              </a:rPr>
              <a:t>RGB</a:t>
            </a:r>
            <a:r>
              <a:rPr lang="cs-CZ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3">
                    <a:lumMod val="75000"/>
                  </a:schemeClr>
                </a:solidFill>
              </a:rPr>
              <a:t>ako</a:t>
            </a:r>
            <a:r>
              <a:rPr lang="cs-CZ" sz="16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3">
                    <a:lumMod val="75000"/>
                  </a:schemeClr>
                </a:solidFill>
              </a:rPr>
              <a:t>štandardná</a:t>
            </a:r>
            <a:r>
              <a:rPr lang="cs-CZ" sz="16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3">
                    <a:lumMod val="75000"/>
                  </a:schemeClr>
                </a:solidFill>
              </a:rPr>
              <a:t>informácia</a:t>
            </a:r>
            <a:r>
              <a:rPr lang="cs-CZ" sz="1600" b="1" dirty="0">
                <a:solidFill>
                  <a:schemeClr val="accent3">
                    <a:lumMod val="75000"/>
                  </a:schemeClr>
                </a:solidFill>
              </a:rPr>
              <a:t> o zeleni (stromy, </a:t>
            </a:r>
            <a:r>
              <a:rPr lang="cs-CZ" sz="1600" b="1" dirty="0" err="1">
                <a:solidFill>
                  <a:schemeClr val="accent3">
                    <a:lumMod val="75000"/>
                  </a:schemeClr>
                </a:solidFill>
              </a:rPr>
              <a:t>porasty</a:t>
            </a:r>
            <a:r>
              <a:rPr lang="cs-CZ" sz="1600" b="1" dirty="0">
                <a:solidFill>
                  <a:schemeClr val="accent3">
                    <a:lumMod val="75000"/>
                  </a:schemeClr>
                </a:solidFill>
              </a:rPr>
              <a:t> a pod), CIR </a:t>
            </a:r>
            <a:r>
              <a:rPr lang="cs-CZ" sz="1600" b="1" dirty="0" err="1">
                <a:solidFill>
                  <a:schemeClr val="accent3">
                    <a:lumMod val="75000"/>
                  </a:schemeClr>
                </a:solidFill>
              </a:rPr>
              <a:t>ako</a:t>
            </a:r>
            <a:r>
              <a:rPr lang="cs-CZ" sz="16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3">
                    <a:lumMod val="75000"/>
                  </a:schemeClr>
                </a:solidFill>
              </a:rPr>
              <a:t>detekcia</a:t>
            </a:r>
            <a:r>
              <a:rPr lang="cs-CZ" sz="16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accent3">
                    <a:lumMod val="75000"/>
                  </a:schemeClr>
                </a:solidFill>
              </a:rPr>
              <a:t>zmeny</a:t>
            </a:r>
            <a:r>
              <a:rPr lang="cs-CZ" sz="16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1600" b="1" dirty="0" smtClean="0">
                <a:solidFill>
                  <a:schemeClr val="accent3">
                    <a:lumMod val="75000"/>
                  </a:schemeClr>
                </a:solidFill>
              </a:rPr>
              <a:t>zdravotného stavu a </a:t>
            </a:r>
            <a:r>
              <a:rPr lang="cs-CZ" sz="1600" b="1" dirty="0" err="1" smtClean="0">
                <a:solidFill>
                  <a:schemeClr val="accent3">
                    <a:lumMod val="75000"/>
                  </a:schemeClr>
                </a:solidFill>
              </a:rPr>
              <a:t>iné</a:t>
            </a:r>
            <a:r>
              <a:rPr lang="cs-CZ" sz="16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1600" b="1" dirty="0" err="1" smtClean="0">
                <a:solidFill>
                  <a:schemeClr val="accent3">
                    <a:lumMod val="75000"/>
                  </a:schemeClr>
                </a:solidFill>
              </a:rPr>
              <a:t>informácie</a:t>
            </a:r>
            <a:r>
              <a:rPr lang="cs-CZ" sz="16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1600" b="1" dirty="0" smtClean="0">
                <a:solidFill>
                  <a:schemeClr val="accent3">
                    <a:lumMod val="75000"/>
                  </a:schemeClr>
                </a:solidFill>
              </a:rPr>
              <a:t>(pasport </a:t>
            </a:r>
            <a:r>
              <a:rPr lang="cs-CZ" sz="1600" b="1" dirty="0" err="1" smtClean="0">
                <a:solidFill>
                  <a:schemeClr val="accent3">
                    <a:lumMod val="75000"/>
                  </a:schemeClr>
                </a:solidFill>
              </a:rPr>
              <a:t>zelene</a:t>
            </a:r>
            <a:r>
              <a:rPr lang="cs-CZ" sz="1600" b="1" dirty="0" smtClean="0">
                <a:solidFill>
                  <a:schemeClr val="accent3">
                    <a:lumMod val="75000"/>
                  </a:schemeClr>
                </a:solidFill>
              </a:rPr>
              <a:t>).</a:t>
            </a:r>
            <a:endParaRPr lang="cs-CZ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1" name="Obrázok 10" descr="RGB-CI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36355"/>
            <a:ext cx="9144000" cy="4700970"/>
          </a:xfrm>
          <a:prstGeom prst="rect">
            <a:avLst/>
          </a:prstGeom>
        </p:spPr>
      </p:pic>
      <p:pic>
        <p:nvPicPr>
          <p:cNvPr id="12" name="Obrázok 11" descr="RGB-CIR Vyznace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836355"/>
            <a:ext cx="9144000" cy="470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3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8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96"/>
            <a:ext cx="9193027" cy="6876096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51520" y="188640"/>
            <a:ext cx="84248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sk-SK" sz="2800" b="1" dirty="0">
                <a:solidFill>
                  <a:schemeClr val="accent6">
                    <a:lumMod val="75000"/>
                  </a:schemeClr>
                </a:solidFill>
              </a:rPr>
              <a:t>Bezpilotné lietajúce zariadenia (UAV alebo </a:t>
            </a:r>
            <a:r>
              <a:rPr lang="sk-SK" sz="2800" b="1" dirty="0" err="1">
                <a:solidFill>
                  <a:schemeClr val="accent6">
                    <a:lumMod val="75000"/>
                  </a:schemeClr>
                </a:solidFill>
              </a:rPr>
              <a:t>dron</a:t>
            </a:r>
            <a:r>
              <a:rPr lang="sk-SK" sz="2800" b="1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20527" y="888067"/>
            <a:ext cx="9001000" cy="275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sk-SK" sz="1600" dirty="0">
                <a:solidFill>
                  <a:schemeClr val="tx2"/>
                </a:solidFill>
              </a:rPr>
              <a:t>Ak potrebujete flexibilitu získania </a:t>
            </a:r>
            <a:r>
              <a:rPr lang="sk-SK" sz="1600" u="sng" dirty="0">
                <a:solidFill>
                  <a:schemeClr val="tx2"/>
                </a:solidFill>
              </a:rPr>
              <a:t>presných dát vo vysokom rozlíšení alebo z malých území, v stiesnených priestoroch a náročných prostrediach</a:t>
            </a:r>
            <a:r>
              <a:rPr lang="sk-SK" sz="1600" dirty="0">
                <a:solidFill>
                  <a:schemeClr val="tx2"/>
                </a:solidFill>
              </a:rPr>
              <a:t>, je ideálne využitie bezpilotného lietajúceho zariadenia, ktoré máme pre tieto účely k dispozícii.  Súčasťou zariadenia je výbava s rôznymi senzormi (RGB kamera, termovízia, videozáznam). </a:t>
            </a:r>
          </a:p>
          <a:p>
            <a:r>
              <a:rPr lang="sk-SK" b="1" dirty="0">
                <a:solidFill>
                  <a:schemeClr val="tx2"/>
                </a:solidFill>
              </a:rPr>
              <a:t>Preto aj výstupné produkty sú : </a:t>
            </a:r>
            <a:endParaRPr lang="sk-SK" dirty="0">
              <a:solidFill>
                <a:schemeClr val="tx2"/>
              </a:solidFill>
            </a:endParaRPr>
          </a:p>
          <a:p>
            <a:r>
              <a:rPr lang="sk-SK" b="1" dirty="0">
                <a:solidFill>
                  <a:schemeClr val="tx2"/>
                </a:solidFill>
              </a:rPr>
              <a:t>fotografie s vysokým rozlíšením od </a:t>
            </a:r>
            <a:r>
              <a:rPr lang="sk-SK" b="1" u="sng" dirty="0">
                <a:solidFill>
                  <a:srgbClr val="C00000"/>
                </a:solidFill>
              </a:rPr>
              <a:t>0.01 m</a:t>
            </a:r>
            <a:r>
              <a:rPr lang="sk-SK" b="1" dirty="0">
                <a:solidFill>
                  <a:schemeClr val="tx2"/>
                </a:solidFill>
              </a:rPr>
              <a:t>, šikmé snímky, termovízne snímky, videozáznamy, </a:t>
            </a:r>
            <a:r>
              <a:rPr lang="sk-SK" b="1" dirty="0" err="1">
                <a:solidFill>
                  <a:schemeClr val="tx2"/>
                </a:solidFill>
              </a:rPr>
              <a:t>ortofotomapy</a:t>
            </a:r>
            <a:r>
              <a:rPr lang="sk-SK" b="1" dirty="0">
                <a:solidFill>
                  <a:schemeClr val="tx2"/>
                </a:solidFill>
              </a:rPr>
              <a:t> a mračná bodov pre výpočty kubatúr a modelov a </a:t>
            </a:r>
            <a:r>
              <a:rPr lang="sk-SK" b="1" dirty="0" smtClean="0">
                <a:solidFill>
                  <a:schemeClr val="tx2"/>
                </a:solidFill>
              </a:rPr>
              <a:t>mapovanie</a:t>
            </a:r>
            <a:r>
              <a:rPr lang="sk-SK" b="1" dirty="0">
                <a:solidFill>
                  <a:schemeClr val="tx2"/>
                </a:solidFill>
              </a:rPr>
              <a:t> </a:t>
            </a:r>
            <a:r>
              <a:rPr lang="sk-SK" b="1" dirty="0" smtClean="0">
                <a:solidFill>
                  <a:schemeClr val="tx2"/>
                </a:solidFill>
              </a:rPr>
              <a:t>– </a:t>
            </a:r>
            <a:r>
              <a:rPr lang="sk-SK" b="1" u="sng" dirty="0" smtClean="0">
                <a:solidFill>
                  <a:srgbClr val="FF0000"/>
                </a:solidFill>
              </a:rPr>
              <a:t>detailné informácie z územia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b="1" dirty="0" smtClean="0">
                <a:solidFill>
                  <a:schemeClr val="tx2"/>
                </a:solidFill>
              </a:rPr>
              <a:t> </a:t>
            </a:r>
            <a:r>
              <a:rPr lang="sk-SK" altLang="cs-CZ" sz="1600" b="1" u="sng" dirty="0" smtClean="0">
                <a:solidFill>
                  <a:srgbClr val="C00000"/>
                </a:solidFill>
              </a:rPr>
              <a:t>Všetky tieto aktivity plne podliehajú príslušnej legislatíve, t.j. povoleniu pre snímkovanie od MO SR a povoleniu z Dopravného úradu !</a:t>
            </a:r>
            <a:endParaRPr lang="sk-SK" altLang="cs-CZ" sz="1600" b="1" u="sng" dirty="0">
              <a:solidFill>
                <a:srgbClr val="C00000"/>
              </a:solidFill>
            </a:endParaRPr>
          </a:p>
          <a:p>
            <a:pPr>
              <a:defRPr/>
            </a:pPr>
            <a:endParaRPr lang="sk-SK" sz="1600" b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cs-CZ" sz="1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Topcon_Falcon_falcon_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2978"/>
            <a:ext cx="3707904" cy="197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E:\GEODIS\Marketing\drons\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5499" y="3789040"/>
            <a:ext cx="3299132" cy="200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829" y="3717032"/>
            <a:ext cx="2996243" cy="1643047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44" y="4402824"/>
            <a:ext cx="4676503" cy="2450592"/>
          </a:xfrm>
          <a:prstGeom prst="rect">
            <a:avLst/>
          </a:prstGeom>
        </p:spPr>
      </p:pic>
      <p:cxnSp>
        <p:nvCxnSpPr>
          <p:cNvPr id="14" name="Přímá spojnice se šipkou 5"/>
          <p:cNvCxnSpPr/>
          <p:nvPr/>
        </p:nvCxnSpPr>
        <p:spPr>
          <a:xfrm>
            <a:off x="4860032" y="4041425"/>
            <a:ext cx="2605033" cy="2123879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Nadpis 1"/>
          <p:cNvSpPr txBox="1">
            <a:spLocks/>
          </p:cNvSpPr>
          <p:nvPr/>
        </p:nvSpPr>
        <p:spPr>
          <a:xfrm>
            <a:off x="225264" y="3760039"/>
            <a:ext cx="4726421" cy="28138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cs-CZ" sz="1600" dirty="0" smtClean="0">
                <a:solidFill>
                  <a:schemeClr val="accent6">
                    <a:lumMod val="75000"/>
                  </a:schemeClr>
                </a:solidFill>
              </a:rPr>
              <a:t>ORTOFOTOMAPA S VYSOKÝM ROZLÍŠENÍM až 0.01m</a:t>
            </a:r>
            <a:endParaRPr lang="sk-SK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2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3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8.3.2012</a:t>
            </a:r>
            <a:endParaRPr lang="cs-CZ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cs-CZ" b="1">
                <a:solidFill>
                  <a:schemeClr val="tx2"/>
                </a:solidFill>
              </a:rPr>
              <a:t>ZÁPATÍ PREZENTACE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52A8C568-DDCC-4CEB-9698-2144EF690E60}" type="slidenum">
              <a:rPr lang="cs-CZ" smtClean="0"/>
              <a:pPr algn="l"/>
              <a:t>9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96"/>
            <a:ext cx="9144000" cy="6876096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51520" y="277069"/>
            <a:ext cx="842486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r>
              <a:rPr lang="cs-CZ" altLang="cs-CZ" sz="3200" b="1" dirty="0" err="1">
                <a:solidFill>
                  <a:schemeClr val="accent6">
                    <a:lumMod val="75000"/>
                  </a:schemeClr>
                </a:solidFill>
              </a:rPr>
              <a:t>Digitálny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6">
                    <a:lumMod val="75000"/>
                  </a:schemeClr>
                </a:solidFill>
              </a:rPr>
              <a:t>terénny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 model </a:t>
            </a:r>
            <a:r>
              <a:rPr lang="en-US" altLang="cs-CZ" sz="3200" b="1" dirty="0">
                <a:solidFill>
                  <a:schemeClr val="accent6">
                    <a:lumMod val="75000"/>
                  </a:schemeClr>
                </a:solidFill>
              </a:rPr>
              <a:t>SR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20527" y="853133"/>
            <a:ext cx="9001000" cy="185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cs-CZ" sz="1400" dirty="0">
                <a:solidFill>
                  <a:schemeClr val="tx2"/>
                </a:solidFill>
              </a:rPr>
              <a:t>V etape fotogrametrického spracovania lokalít SR od r. 1997 až 2005 bol vytvorený </a:t>
            </a:r>
            <a:r>
              <a:rPr lang="sk-SK" altLang="cs-CZ" sz="1400" u="sng" dirty="0">
                <a:solidFill>
                  <a:schemeClr val="tx2"/>
                </a:solidFill>
              </a:rPr>
              <a:t>novo zameraný DTM</a:t>
            </a:r>
            <a:r>
              <a:rPr lang="sk-SK" altLang="cs-CZ" sz="1400" dirty="0">
                <a:solidFill>
                  <a:schemeClr val="tx2"/>
                </a:solidFill>
              </a:rPr>
              <a:t>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cs-CZ" sz="1400" u="sng" dirty="0">
                <a:solidFill>
                  <a:schemeClr val="tx2"/>
                </a:solidFill>
              </a:rPr>
              <a:t>DTM sa </a:t>
            </a:r>
            <a:r>
              <a:rPr lang="sk-SK" altLang="cs-CZ" sz="1400" u="sng" dirty="0">
                <a:solidFill>
                  <a:srgbClr val="FF0000"/>
                </a:solidFill>
              </a:rPr>
              <a:t>neustále spresňuje a aktualizuje </a:t>
            </a:r>
            <a:r>
              <a:rPr lang="sk-SK" altLang="cs-CZ" sz="1400" u="sng" dirty="0">
                <a:solidFill>
                  <a:schemeClr val="tx2"/>
                </a:solidFill>
              </a:rPr>
              <a:t>novým snímkovaním</a:t>
            </a:r>
            <a:r>
              <a:rPr lang="sk-SK" altLang="cs-CZ" sz="1400" dirty="0">
                <a:solidFill>
                  <a:schemeClr val="tx2"/>
                </a:solidFill>
              </a:rPr>
              <a:t> (napr. v rokoch 2012 a 2013  v údoliach a intravilánoch miest) a </a:t>
            </a:r>
            <a:r>
              <a:rPr lang="sk-SK" altLang="cs-CZ" sz="1400" u="sng" dirty="0">
                <a:solidFill>
                  <a:srgbClr val="C00000"/>
                </a:solidFill>
              </a:rPr>
              <a:t>bol použitý ako podklad pre „Povodňové mapy“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cs-CZ" sz="1400" dirty="0">
                <a:solidFill>
                  <a:schemeClr val="tx2"/>
                </a:solidFill>
              </a:rPr>
              <a:t>Tento DTM je k dispozícii </a:t>
            </a:r>
            <a:r>
              <a:rPr lang="sk-SK" altLang="cs-CZ" sz="1400" u="sng" dirty="0">
                <a:solidFill>
                  <a:schemeClr val="tx2"/>
                </a:solidFill>
              </a:rPr>
              <a:t>pre celé územie SR.</a:t>
            </a:r>
            <a:r>
              <a:rPr lang="sk-SK" altLang="cs-CZ" sz="1400" dirty="0">
                <a:solidFill>
                  <a:schemeClr val="tx2"/>
                </a:solidFill>
              </a:rPr>
              <a:t>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cs-CZ" sz="1400" u="sng" dirty="0">
                <a:solidFill>
                  <a:schemeClr val="tx2"/>
                </a:solidFill>
              </a:rPr>
              <a:t>V porovnaní</a:t>
            </a:r>
            <a:r>
              <a:rPr lang="sk-SK" altLang="cs-CZ" sz="1400" dirty="0">
                <a:solidFill>
                  <a:schemeClr val="tx2"/>
                </a:solidFill>
              </a:rPr>
              <a:t> s dostupným výškopisom  </a:t>
            </a:r>
            <a:r>
              <a:rPr lang="sk-SK" altLang="cs-CZ" sz="1400" u="sng" dirty="0">
                <a:solidFill>
                  <a:schemeClr val="tx2"/>
                </a:solidFill>
              </a:rPr>
              <a:t>zo ZM 1: 10 000 platí, že na väčšine územia SR</a:t>
            </a:r>
            <a:r>
              <a:rPr lang="sk-SK" altLang="cs-CZ" sz="1400" dirty="0">
                <a:solidFill>
                  <a:schemeClr val="tx2"/>
                </a:solidFill>
              </a:rPr>
              <a:t> je jeho presnosť a podrobnosť</a:t>
            </a:r>
            <a:r>
              <a:rPr lang="sk-SK" altLang="cs-CZ" sz="1400" u="sng" dirty="0">
                <a:solidFill>
                  <a:schemeClr val="tx2"/>
                </a:solidFill>
              </a:rPr>
              <a:t> podstatne presnejšia</a:t>
            </a:r>
            <a:r>
              <a:rPr lang="sk-SK" altLang="cs-CZ" sz="1400" dirty="0">
                <a:solidFill>
                  <a:schemeClr val="tx2"/>
                </a:solidFill>
              </a:rPr>
              <a:t> a len na niektorých málo územiach sú jeho parametre rovnaké.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cs-CZ" sz="1600" b="1" u="sng" dirty="0">
                <a:solidFill>
                  <a:srgbClr val="FF0000"/>
                </a:solidFill>
              </a:rPr>
              <a:t>Z každej novej sady </a:t>
            </a:r>
            <a:r>
              <a:rPr lang="sk-SK" altLang="cs-CZ" sz="1600" b="1" u="sng" dirty="0" err="1" smtClean="0">
                <a:solidFill>
                  <a:srgbClr val="FF0000"/>
                </a:solidFill>
              </a:rPr>
              <a:t>ortofotomapy</a:t>
            </a:r>
            <a:r>
              <a:rPr lang="sk-SK" altLang="cs-CZ" sz="1600" b="1" u="sng" dirty="0" smtClean="0">
                <a:solidFill>
                  <a:srgbClr val="FF0000"/>
                </a:solidFill>
              </a:rPr>
              <a:t> sa </a:t>
            </a:r>
            <a:r>
              <a:rPr lang="sk-SK" altLang="cs-CZ" sz="1600" b="1" u="sng" dirty="0">
                <a:solidFill>
                  <a:srgbClr val="FF0000"/>
                </a:solidFill>
              </a:rPr>
              <a:t>VŽDY aktualizuje aj </a:t>
            </a:r>
            <a:r>
              <a:rPr lang="sk-SK" altLang="cs-CZ" sz="1600" b="1" u="sng" dirty="0" smtClean="0">
                <a:solidFill>
                  <a:srgbClr val="FF0000"/>
                </a:solidFill>
              </a:rPr>
              <a:t>DTM v 3D tvare !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cs-CZ" sz="1600" b="1" dirty="0" smtClean="0">
                <a:solidFill>
                  <a:srgbClr val="C00000"/>
                </a:solidFill>
              </a:rPr>
              <a:t>Využitie pre získanie výškových informácií pre následnú prácu v priestore. </a:t>
            </a:r>
            <a:r>
              <a:rPr lang="sk-SK" altLang="cs-CZ" sz="1600" b="1" u="sng" dirty="0" smtClean="0">
                <a:solidFill>
                  <a:srgbClr val="C00000"/>
                </a:solidFill>
              </a:rPr>
              <a:t> </a:t>
            </a:r>
            <a:endParaRPr lang="sk-SK" altLang="cs-CZ" sz="1600" b="1" u="sng" dirty="0">
              <a:solidFill>
                <a:srgbClr val="C00000"/>
              </a:solidFill>
            </a:endParaRPr>
          </a:p>
          <a:p>
            <a:pPr>
              <a:defRPr/>
            </a:pPr>
            <a:endParaRPr lang="sk-SK" sz="1600" b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cs-CZ" sz="1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Obrázek 14" descr="DTM_nove_mesto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40812" y="2708920"/>
            <a:ext cx="6148667" cy="3232133"/>
          </a:xfrm>
          <a:prstGeom prst="rect">
            <a:avLst/>
          </a:prstGeom>
        </p:spPr>
      </p:pic>
      <p:pic>
        <p:nvPicPr>
          <p:cNvPr id="16" name="Obrázek 15" descr="DTM_nove_mesto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910646"/>
            <a:ext cx="5604123" cy="29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erodynamik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MotívSurvey2</Template>
  <TotalTime>0</TotalTime>
  <Words>1385</Words>
  <Application>Microsoft Office PowerPoint</Application>
  <PresentationFormat>Prezentácia na obrazovke (4:3)</PresentationFormat>
  <Paragraphs>322</Paragraphs>
  <Slides>24</Slides>
  <Notes>21</Notes>
  <HiddenSlides>0</HiddenSlides>
  <MMClips>0</MMClips>
  <ScaleCrop>false</ScaleCrop>
  <HeadingPairs>
    <vt:vector size="6" baseType="variant"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26" baseType="lpstr">
      <vt:lpstr>Aerodynamika</vt:lpstr>
      <vt:lpstr>Rastrový obrázek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2017-04-18T12:52:10Z</dcterms:created>
  <dcterms:modified xsi:type="dcterms:W3CDTF">2018-03-14T19:29:48Z</dcterms:modified>
</cp:coreProperties>
</file>