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268" r:id="rId3"/>
    <p:sldId id="257" r:id="rId4"/>
    <p:sldId id="281" r:id="rId5"/>
    <p:sldId id="256" r:id="rId6"/>
    <p:sldId id="258" r:id="rId7"/>
    <p:sldId id="275" r:id="rId8"/>
    <p:sldId id="277" r:id="rId9"/>
    <p:sldId id="274" r:id="rId10"/>
    <p:sldId id="271" r:id="rId11"/>
  </p:sldIdLst>
  <p:sldSz cx="10980738" cy="7524750"/>
  <p:notesSz cx="7099300" cy="10234613"/>
  <p:defaultTextStyle>
    <a:defPPr>
      <a:defRPr lang="pl-PL"/>
    </a:defPPr>
    <a:lvl1pPr algn="l" defTabSz="5046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4657" algn="l" defTabSz="5046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09315" algn="l" defTabSz="5046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13972" algn="l" defTabSz="5046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18629" algn="l" defTabSz="50465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23287" algn="l" defTabSz="50465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27944" algn="l" defTabSz="50465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32602" algn="l" defTabSz="50465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37259" algn="l" defTabSz="504657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370" userDrawn="1">
          <p15:clr>
            <a:srgbClr val="A4A3A4"/>
          </p15:clr>
        </p15:guide>
        <p15:guide id="2" pos="3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BCC"/>
    <a:srgbClr val="6BCED7"/>
    <a:srgbClr val="13B9D2"/>
    <a:srgbClr val="009092"/>
    <a:srgbClr val="006C9C"/>
    <a:srgbClr val="71C0BE"/>
    <a:srgbClr val="78BBBC"/>
    <a:srgbClr val="78BEAE"/>
    <a:srgbClr val="24909E"/>
    <a:srgbClr val="8DC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8" d="100"/>
          <a:sy n="58" d="100"/>
        </p:scale>
        <p:origin x="1332" y="60"/>
      </p:cViewPr>
      <p:guideLst>
        <p:guide orient="horz" pos="2370"/>
        <p:guide pos="34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29" d="100"/>
          <a:sy n="29" d="100"/>
        </p:scale>
        <p:origin x="15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76575" cy="51276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021143" y="6"/>
            <a:ext cx="3076575" cy="51276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6" y="9721856"/>
            <a:ext cx="3076575" cy="51276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021143" y="9721856"/>
            <a:ext cx="3076575" cy="51276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0DA3705-05A8-4029-A126-E121F2845C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633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81113"/>
            <a:ext cx="50355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3" tIns="49511" rIns="99023" bIns="49511" rtlCol="0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9426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1pPr>
    <a:lvl2pPr marL="504657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2pPr>
    <a:lvl3pPr marL="1009315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3pPr>
    <a:lvl4pPr marL="1513972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4pPr>
    <a:lvl5pPr marL="2018629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5pPr>
    <a:lvl6pPr marL="2523287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6pPr>
    <a:lvl7pPr marL="3027944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7pPr>
    <a:lvl8pPr marL="3532602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8pPr>
    <a:lvl9pPr marL="4037259" algn="l" defTabSz="1009315" rtl="0" eaLnBrk="1" latinLnBrk="0" hangingPunct="1">
      <a:defRPr sz="13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853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72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931" y="4925413"/>
            <a:ext cx="5679440" cy="4029877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22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3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931" y="4925413"/>
            <a:ext cx="5679440" cy="4029877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953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79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449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16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5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81113"/>
            <a:ext cx="5035550" cy="34528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lIns="91424" tIns="45711" rIns="91424" bIns="4571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18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stro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25" y="585259"/>
            <a:ext cx="7320492" cy="752474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l-PL" dirty="0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25" y="1672167"/>
            <a:ext cx="7320492" cy="4932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PFDinDisplayPro-Thin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830123" y="6974330"/>
            <a:ext cx="2562172" cy="4006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39EE-3713-5C44-A95A-41449DF21C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ro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99E5-61EF-4E49-970B-660C22AFE4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037" y="2341033"/>
            <a:ext cx="732049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Temat prezentaci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5554" y="6974330"/>
            <a:ext cx="2562172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301811-2CB2-9C48-A5E8-E70D5763F4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95285" rtl="0" fontAlgn="base">
        <a:spcBef>
          <a:spcPct val="0"/>
        </a:spcBef>
        <a:spcAft>
          <a:spcPct val="0"/>
        </a:spcAft>
        <a:defRPr sz="3033" kern="1200">
          <a:solidFill>
            <a:srgbClr val="13A6B9"/>
          </a:solidFill>
          <a:latin typeface="PFDinDisplayPro-Thin"/>
          <a:ea typeface="ＭＳ Ｐゴシック" charset="-128"/>
          <a:cs typeface="ＭＳ Ｐゴシック" charset="-128"/>
        </a:defRPr>
      </a:lvl1pPr>
      <a:lvl2pPr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2pPr>
      <a:lvl3pPr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3pPr>
      <a:lvl4pPr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4pPr>
      <a:lvl5pPr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5pPr>
      <a:lvl6pPr marL="495285"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6pPr>
      <a:lvl7pPr marL="990570"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7pPr>
      <a:lvl8pPr marL="1485854"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8pPr>
      <a:lvl9pPr marL="1981139" algn="l" defTabSz="495285" rtl="0" fontAlgn="base">
        <a:spcBef>
          <a:spcPct val="0"/>
        </a:spcBef>
        <a:spcAft>
          <a:spcPct val="0"/>
        </a:spcAft>
        <a:defRPr sz="3033">
          <a:solidFill>
            <a:srgbClr val="13A6B9"/>
          </a:solidFill>
          <a:latin typeface="PFDinDisplayPro-Thin" charset="0"/>
          <a:ea typeface="ＭＳ Ｐゴシック" charset="-128"/>
          <a:cs typeface="ＭＳ Ｐゴシック" charset="-128"/>
        </a:defRPr>
      </a:lvl9pPr>
    </p:titleStyle>
    <p:bodyStyle>
      <a:lvl1pPr marL="371464" indent="-371464" algn="l" defTabSz="495285" rtl="0" fontAlgn="base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4838" indent="-309553" algn="l" defTabSz="495285" rtl="0" fontAlgn="base">
        <a:spcBef>
          <a:spcPct val="20000"/>
        </a:spcBef>
        <a:spcAft>
          <a:spcPct val="0"/>
        </a:spcAft>
        <a:buFont typeface="Arial" charset="0"/>
        <a:buChar char="–"/>
        <a:defRPr sz="3033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38212" indent="-247642" algn="l" defTabSz="495285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33497" indent="-247642" algn="l" defTabSz="495285" rtl="0" fontAlgn="base">
        <a:spcBef>
          <a:spcPct val="20000"/>
        </a:spcBef>
        <a:spcAft>
          <a:spcPct val="0"/>
        </a:spcAft>
        <a:buFont typeface="Arial" charset="0"/>
        <a:buChar char="–"/>
        <a:defRPr sz="2167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28781" indent="-247642" algn="l" defTabSz="495285" rtl="0" fontAlgn="base">
        <a:spcBef>
          <a:spcPct val="20000"/>
        </a:spcBef>
        <a:spcAft>
          <a:spcPct val="0"/>
        </a:spcAft>
        <a:buFont typeface="Arial" charset="0"/>
        <a:buChar char="»"/>
        <a:defRPr sz="2167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258" y="1818159"/>
            <a:ext cx="7320492" cy="4517686"/>
          </a:xfrm>
        </p:spPr>
        <p:txBody>
          <a:bodyPr/>
          <a:lstStyle/>
          <a:p>
            <a:pPr algn="ctr">
              <a:spcBef>
                <a:spcPts val="2400"/>
              </a:spcBef>
            </a:pPr>
            <a:r>
              <a:rPr lang="sk-SK" b="1" dirty="0" smtClean="0"/>
              <a:t>ODBORNÁ KONFERENCIA</a:t>
            </a:r>
            <a:br>
              <a:rPr lang="sk-SK" b="1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Asociácie prednostov úradov miestnej samosprávy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>18. – 20.10.2017</a:t>
            </a:r>
            <a:br>
              <a:rPr lang="sk-SK" sz="2400" dirty="0" smtClean="0"/>
            </a:br>
            <a:r>
              <a:rPr lang="sk-SK" sz="2400" dirty="0" smtClean="0"/>
              <a:t>Grand hotel </a:t>
            </a:r>
            <a:r>
              <a:rPr lang="sk-SK" sz="2400" dirty="0" err="1" smtClean="0"/>
              <a:t>Permon</a:t>
            </a:r>
            <a:r>
              <a:rPr lang="sk-SK" sz="2400" dirty="0"/>
              <a:t> </a:t>
            </a:r>
            <a:r>
              <a:rPr lang="sk-SK" sz="2400" dirty="0" smtClean="0"/>
              <a:t>/Podbanské/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2516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412360" y="704292"/>
            <a:ext cx="210623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0" tIns="49530" rIns="99060" bIns="4953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13A6B9"/>
                </a:solidFill>
                <a:latin typeface="PFDinDisplayPro-Thin"/>
                <a:ea typeface="ＭＳ Ｐゴシック" charset="-128"/>
                <a:cs typeface="ＭＳ Ｐゴシック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k-SK" sz="3033" dirty="0">
                <a:latin typeface="Tahoma"/>
                <a:cs typeface="Tahoma"/>
              </a:rPr>
              <a:t>Kontakty</a:t>
            </a:r>
            <a:endParaRPr lang="sk-SK" sz="3033" b="1" dirty="0">
              <a:latin typeface="Tahoma"/>
              <a:cs typeface="Tahom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5330" y="1447135"/>
            <a:ext cx="8346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ĺžnik 5"/>
          <p:cNvSpPr/>
          <p:nvPr/>
        </p:nvSpPr>
        <p:spPr>
          <a:xfrm>
            <a:off x="835330" y="1578132"/>
            <a:ext cx="6449239" cy="576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167" b="1" dirty="0">
                <a:solidFill>
                  <a:srgbClr val="13A6B9"/>
                </a:solidFill>
                <a:latin typeface="Tahoma"/>
                <a:cs typeface="Tahoma"/>
              </a:rPr>
              <a:t>Ladislav Valábek </a:t>
            </a: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– konateľ spoločnosti </a:t>
            </a:r>
          </a:p>
          <a:p>
            <a:pPr algn="just"/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mobil: 0911 373 378</a:t>
            </a:r>
          </a:p>
          <a:p>
            <a:pPr algn="just"/>
            <a:endParaRPr lang="sk-SK" sz="2167" dirty="0">
              <a:solidFill>
                <a:srgbClr val="13A6B9"/>
              </a:solidFill>
              <a:latin typeface="Tahoma"/>
              <a:cs typeface="Tahoma"/>
            </a:endParaRPr>
          </a:p>
          <a:p>
            <a:pPr marL="2429991" indent="-2429991" algn="just"/>
            <a:r>
              <a:rPr lang="sk-SK" sz="2167" b="1" dirty="0">
                <a:solidFill>
                  <a:srgbClr val="13A6B9"/>
                </a:solidFill>
                <a:latin typeface="Tahoma"/>
                <a:cs typeface="Tahoma"/>
              </a:rPr>
              <a:t>Milan Štefanko</a:t>
            </a: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 – obchodný manažér pre verejný</a:t>
            </a:r>
          </a:p>
          <a:p>
            <a:pPr marL="2429991" algn="just"/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a neziskový sektor</a:t>
            </a:r>
          </a:p>
          <a:p>
            <a:pPr algn="just"/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mobil: 0911 373 379</a:t>
            </a:r>
          </a:p>
          <a:p>
            <a:pPr algn="just"/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e-mail: milan.stefanko@magellan.eu.sk</a:t>
            </a:r>
          </a:p>
          <a:p>
            <a:pPr algn="just"/>
            <a:endParaRPr lang="sk-SK" sz="2167" dirty="0">
              <a:solidFill>
                <a:srgbClr val="13A6B9"/>
              </a:solidFill>
              <a:latin typeface="Tahoma"/>
              <a:cs typeface="Tahom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Magellan </a:t>
            </a:r>
            <a:r>
              <a:rPr lang="sk-SK" sz="2167" dirty="0" err="1" smtClean="0">
                <a:solidFill>
                  <a:srgbClr val="13A6B9"/>
                </a:solidFill>
                <a:latin typeface="Tahoma"/>
                <a:cs typeface="Tahoma"/>
              </a:rPr>
              <a:t>Central</a:t>
            </a: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sz="2167" dirty="0" err="1" smtClean="0">
                <a:solidFill>
                  <a:srgbClr val="13A6B9"/>
                </a:solidFill>
                <a:latin typeface="Tahoma"/>
                <a:cs typeface="Tahoma"/>
              </a:rPr>
              <a:t>Europe</a:t>
            </a: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, </a:t>
            </a: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s. r. o.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Mostová 2</a:t>
            </a:r>
            <a:endParaRPr lang="sk-SK" sz="2167" dirty="0">
              <a:solidFill>
                <a:srgbClr val="13A6B9"/>
              </a:solidFill>
              <a:latin typeface="Tahoma"/>
              <a:cs typeface="Tahom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811 </a:t>
            </a: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02 </a:t>
            </a: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Bratislava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info@magellan.eu.sk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tel.: 02/54 13 13 40</a:t>
            </a:r>
          </a:p>
          <a:p>
            <a:pPr fontAlgn="auto">
              <a:spcAft>
                <a:spcPts val="0"/>
              </a:spcAft>
              <a:defRPr/>
            </a:pPr>
            <a:endParaRPr lang="sk-SK" sz="2167" dirty="0">
              <a:solidFill>
                <a:srgbClr val="13A6B9"/>
              </a:solidFill>
              <a:latin typeface="Tahoma"/>
              <a:cs typeface="Tahom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sz="2167" dirty="0">
                <a:solidFill>
                  <a:srgbClr val="13A6B9"/>
                </a:solidFill>
                <a:latin typeface="Tahoma"/>
                <a:cs typeface="Tahoma"/>
              </a:rPr>
              <a:t>www.magellan.eu.sk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www.magellansa.pl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167" dirty="0" smtClean="0">
                <a:solidFill>
                  <a:srgbClr val="13A6B9"/>
                </a:solidFill>
                <a:latin typeface="Tahoma"/>
                <a:cs typeface="Tahoma"/>
              </a:rPr>
              <a:t>www.bffgroup.com</a:t>
            </a:r>
            <a:endParaRPr lang="sk-SK" sz="2167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5724" y="1724007"/>
            <a:ext cx="3775210" cy="33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025" y="5130527"/>
            <a:ext cx="9721080" cy="1224136"/>
          </a:xfrm>
        </p:spPr>
        <p:txBody>
          <a:bodyPr anchor="t"/>
          <a:lstStyle/>
          <a:p>
            <a:pPr algn="ctr"/>
            <a:r>
              <a:rPr lang="pl-PL" sz="2800" b="1" dirty="0" smtClean="0">
                <a:latin typeface="Tahoma"/>
                <a:cs typeface="Tahoma"/>
              </a:rPr>
              <a:t>Magellan </a:t>
            </a:r>
            <a:r>
              <a:rPr lang="pl-PL" sz="2800" b="1" dirty="0">
                <a:latin typeface="Tahoma"/>
                <a:cs typeface="Tahoma"/>
              </a:rPr>
              <a:t>Central Europe s.r.o.</a:t>
            </a:r>
            <a:br>
              <a:rPr lang="pl-PL" sz="2800" b="1" dirty="0">
                <a:latin typeface="Tahoma"/>
                <a:cs typeface="Tahoma"/>
              </a:rPr>
            </a:br>
            <a:r>
              <a:rPr lang="pl-PL" sz="2800" b="1" dirty="0" smtClean="0">
                <a:latin typeface="Tahoma"/>
                <a:cs typeface="Tahoma"/>
              </a:rPr>
              <a:t>(Magellan CE </a:t>
            </a:r>
            <a:r>
              <a:rPr lang="pl-PL" sz="2800" b="1" dirty="0">
                <a:latin typeface="Tahoma"/>
                <a:cs typeface="Tahoma"/>
              </a:rPr>
              <a:t>s.r.o</a:t>
            </a:r>
            <a:r>
              <a:rPr lang="pl-PL" sz="2800" b="1" dirty="0" smtClean="0">
                <a:latin typeface="Tahoma"/>
                <a:cs typeface="Tahoma"/>
              </a:rPr>
              <a:t>.)</a:t>
            </a:r>
            <a:endParaRPr lang="pl-PL" sz="2800" dirty="0">
              <a:latin typeface="Tahoma"/>
              <a:cs typeface="Tahoma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070977" y="1178655"/>
            <a:ext cx="2641600" cy="1733550"/>
          </a:xfrm>
          <a:prstGeom prst="rect">
            <a:avLst/>
          </a:prstGeom>
        </p:spPr>
        <p:txBody>
          <a:bodyPr vert="horz" lIns="99060" tIns="49530" rIns="99060" bIns="4953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>
                <a:solidFill>
                  <a:srgbClr val="19A5AD"/>
                </a:solidFill>
                <a:latin typeface="Tahoma"/>
                <a:ea typeface="+mj-ea"/>
                <a:cs typeface="Tahoma"/>
              </a:defRPr>
            </a:lvl1pPr>
          </a:lstStyle>
          <a:p>
            <a:endParaRPr lang="pl-PL" sz="2383" dirty="0"/>
          </a:p>
        </p:txBody>
      </p:sp>
      <p:sp>
        <p:nvSpPr>
          <p:cNvPr id="3" name="BlokTextu 2"/>
          <p:cNvSpPr txBox="1"/>
          <p:nvPr/>
        </p:nvSpPr>
        <p:spPr>
          <a:xfrm>
            <a:off x="3906193" y="2051165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13A6B9"/>
                </a:solidFill>
                <a:latin typeface="Tahoma"/>
                <a:cs typeface="Tahoma"/>
              </a:rPr>
              <a:t>Alternatívne formy financovania samospráv</a:t>
            </a:r>
            <a:endParaRPr lang="sk-SK" sz="4800" b="1" dirty="0">
              <a:solidFill>
                <a:srgbClr val="13A6B9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164223" y="564020"/>
            <a:ext cx="4758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00" dirty="0">
                <a:solidFill>
                  <a:srgbClr val="13A6B9"/>
                </a:solidFill>
                <a:latin typeface="Tahoma"/>
                <a:cs typeface="Tahoma"/>
              </a:rPr>
              <a:t>Informácie o skupine Magellan</a:t>
            </a:r>
          </a:p>
          <a:p>
            <a:r>
              <a:rPr lang="sk-SK" sz="2600" dirty="0">
                <a:solidFill>
                  <a:srgbClr val="13A6B9"/>
                </a:solidFill>
                <a:latin typeface="Tahoma"/>
                <a:cs typeface="Tahoma"/>
              </a:rPr>
              <a:t>a Magellan </a:t>
            </a:r>
            <a:r>
              <a:rPr lang="sk-SK" sz="2600" dirty="0" smtClean="0">
                <a:solidFill>
                  <a:srgbClr val="13A6B9"/>
                </a:solidFill>
                <a:latin typeface="Tahoma"/>
                <a:cs typeface="Tahoma"/>
              </a:rPr>
              <a:t>CE, </a:t>
            </a:r>
            <a:r>
              <a:rPr lang="sk-SK" sz="2600" dirty="0">
                <a:solidFill>
                  <a:srgbClr val="13A6B9"/>
                </a:solidFill>
                <a:latin typeface="Tahoma"/>
                <a:cs typeface="Tahoma"/>
              </a:rPr>
              <a:t>s.r.o.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77801" y="1674143"/>
            <a:ext cx="7704856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25"/>
              </a:spcBef>
            </a:pP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Spoločnosť Magellan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CE s.r.o. je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100% dcérskou spoločnosťou Magellan S.A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.,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ktorá pôsobí na trhu poskytovania finančných služieb od roku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1998. Od roku 2016 je skupina spoločností Magellan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súčasťou skupiny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Banca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Farmafactoring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S.p.A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. so sídlom v Miláne.</a:t>
            </a:r>
          </a:p>
          <a:p>
            <a:pPr algn="just">
              <a:spcBef>
                <a:spcPts val="650"/>
              </a:spcBef>
            </a:pP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Magellan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je finančná skupina, ktorá sa špecializuje na poskytovanie finančných služieb prevažne pre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verejný sektor,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ale aj iné odvetvia hospodárstva.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Skupina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má vedúcu pozíciu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vo financovaní zdravotníctva na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trhu v Poľsku, Slovenskej republike a ČR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.</a:t>
            </a:r>
          </a:p>
          <a:p>
            <a:pPr algn="just">
              <a:spcBef>
                <a:spcPts val="650"/>
              </a:spcBef>
            </a:pP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Banca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Farmafactoring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S.p.A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. je stabilná, dynamicky sa rozvíjajúca talianska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banka,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ktorá sa špecializuje na financovanie zdravotníctva a subjektov verejného sektora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. Banka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pôsobí v Taliansku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od roku 1985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a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od roku 2010 rozšírila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svoje pôsobenie aj do Španielska a Portugalska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. Vo všetkých krajinách, kde banka pôsobí, patrí medzi lídrov trhu v oblasti financovania verejného sektora. </a:t>
            </a:r>
          </a:p>
          <a:p>
            <a:pPr algn="just">
              <a:spcBef>
                <a:spcPts val="650"/>
              </a:spcBef>
            </a:pP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Magellan CE, s.r.o. pôsobí v SR od roku 2008, a zaznamenáva každoročne dynamický rast, pričom od začiatku svojho pôsobenia uzatvoril stovky kontraktov v hodnote desiatok miliónov EUR.</a:t>
            </a:r>
            <a:endParaRPr lang="sk-SK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cxnSp>
        <p:nvCxnSpPr>
          <p:cNvPr id="6" name="Straight Connector 3"/>
          <p:cNvCxnSpPr/>
          <p:nvPr/>
        </p:nvCxnSpPr>
        <p:spPr>
          <a:xfrm>
            <a:off x="619919" y="1478884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1313905" y="2106190"/>
            <a:ext cx="6048672" cy="3740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Nadpis 1"/>
          <p:cNvSpPr>
            <a:spLocks noGrp="1"/>
          </p:cNvSpPr>
          <p:nvPr>
            <p:ph type="ctrTitle"/>
          </p:nvPr>
        </p:nvSpPr>
        <p:spPr>
          <a:xfrm>
            <a:off x="809849" y="456374"/>
            <a:ext cx="4908178" cy="742949"/>
          </a:xfrm>
        </p:spPr>
        <p:txBody>
          <a:bodyPr/>
          <a:lstStyle/>
          <a:p>
            <a:r>
              <a:rPr lang="sk-SK" dirty="0" smtClean="0"/>
              <a:t>Skupina </a:t>
            </a:r>
            <a:r>
              <a:rPr lang="sk-SK" dirty="0"/>
              <a:t>BFF Banking Group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2" y="5934425"/>
            <a:ext cx="3107826" cy="1547619"/>
          </a:xfrm>
          <a:prstGeom prst="rect">
            <a:avLst/>
          </a:prstGeom>
        </p:spPr>
      </p:pic>
      <p:cxnSp>
        <p:nvCxnSpPr>
          <p:cNvPr id="5" name="Straight Connector 3"/>
          <p:cNvCxnSpPr/>
          <p:nvPr/>
        </p:nvCxnSpPr>
        <p:spPr>
          <a:xfrm>
            <a:off x="619919" y="1285015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ĺžnik 1"/>
          <p:cNvSpPr/>
          <p:nvPr/>
        </p:nvSpPr>
        <p:spPr>
          <a:xfrm>
            <a:off x="6612989" y="4300507"/>
            <a:ext cx="1565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Banca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Farmafactoring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S.p.A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.</a:t>
            </a:r>
            <a:endParaRPr lang="en-US" dirty="0"/>
          </a:p>
        </p:txBody>
      </p:sp>
      <p:pic>
        <p:nvPicPr>
          <p:cNvPr id="1026" name="Picture 2" descr="http://www.bffgroup.com/documents/77163/78616/cartina2016_neutra.jpg/8fc82eb6-c479-41a7-b082-d1e94ba792ae?t=1475833589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47" y="3330327"/>
            <a:ext cx="4839771" cy="34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162537" y="5992963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Farmafactoring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España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S.A.</a:t>
            </a:r>
            <a:endParaRPr lang="en-US" dirty="0"/>
          </a:p>
        </p:txBody>
      </p:sp>
      <p:sp>
        <p:nvSpPr>
          <p:cNvPr id="40" name="Rectangle 177"/>
          <p:cNvSpPr txBox="1">
            <a:spLocks noChangeArrowheads="1"/>
          </p:cNvSpPr>
          <p:nvPr/>
        </p:nvSpPr>
        <p:spPr bwMode="gray">
          <a:xfrm>
            <a:off x="750905" y="2533831"/>
            <a:ext cx="5614166" cy="23433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defTabSz="995501">
              <a:spcBef>
                <a:spcPts val="0"/>
              </a:spcBef>
              <a:buClr>
                <a:srgbClr val="000099"/>
              </a:buClr>
              <a:buFont typeface="Arial" pitchFamily="34" charset="0"/>
              <a:buNone/>
              <a:defRPr sz="1000" kern="0">
                <a:solidFill>
                  <a:srgbClr val="33333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roku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časopis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"The Banker"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zaradil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BFF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medzi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Top 250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bánk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EÚ:</a:t>
            </a:r>
          </a:p>
          <a:p>
            <a:pPr marL="814388" indent="-3651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sk-SK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miesto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návratnosť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vlastného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imania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814388" indent="-3651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k-SK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miesto nárast majetku </a:t>
            </a:r>
            <a:endParaRPr lang="en-U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4388" indent="-3651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sk-SK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miesto </a:t>
            </a:r>
            <a:r>
              <a:rPr lang="en-US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návratnosť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aktív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sk-SK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4388" indent="-3651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k-SK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miesto </a:t>
            </a:r>
            <a:r>
              <a:rPr lang="en-US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pomer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nákladov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výnosov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Obdĺžnik 5"/>
          <p:cNvSpPr/>
          <p:nvPr/>
        </p:nvSpPr>
        <p:spPr>
          <a:xfrm>
            <a:off x="9202806" y="3326065"/>
            <a:ext cx="1247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475258"/>
                </a:solidFill>
                <a:latin typeface="celeste_regular"/>
              </a:rPr>
              <a:t>Magellan S.A. -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Poland</a:t>
            </a:r>
            <a:endParaRPr lang="en-US" dirty="0"/>
          </a:p>
        </p:txBody>
      </p:sp>
      <p:sp>
        <p:nvSpPr>
          <p:cNvPr id="7" name="Obdĺžnik 6"/>
          <p:cNvSpPr/>
          <p:nvPr/>
        </p:nvSpPr>
        <p:spPr>
          <a:xfrm>
            <a:off x="8983319" y="4580011"/>
            <a:ext cx="168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475258"/>
                </a:solidFill>
                <a:latin typeface="celeste_regular"/>
              </a:rPr>
              <a:t>Magellan Central Europe s.r.o</a:t>
            </a:r>
            <a:r>
              <a:rPr lang="sk-SK" b="1" dirty="0" smtClean="0">
                <a:solidFill>
                  <a:srgbClr val="475258"/>
                </a:solidFill>
                <a:latin typeface="celeste_regular"/>
              </a:rPr>
              <a:t>.</a:t>
            </a:r>
            <a:r>
              <a:rPr lang="sk-SK" sz="1200" b="1" dirty="0">
                <a:solidFill>
                  <a:srgbClr val="475258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Obdĺžnik 7"/>
          <p:cNvSpPr/>
          <p:nvPr/>
        </p:nvSpPr>
        <p:spPr>
          <a:xfrm>
            <a:off x="7610495" y="3326065"/>
            <a:ext cx="1692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475258"/>
                </a:solidFill>
                <a:latin typeface="celeste_regular"/>
              </a:rPr>
              <a:t>Magellan Česká republika s.r.o.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5" y="1868400"/>
            <a:ext cx="1945294" cy="4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bdĺžnik 41"/>
          <p:cNvSpPr/>
          <p:nvPr/>
        </p:nvSpPr>
        <p:spPr>
          <a:xfrm>
            <a:off x="6440618" y="4685070"/>
            <a:ext cx="198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Banca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Farmafactoring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 </a:t>
            </a:r>
            <a:r>
              <a:rPr lang="sk-SK" b="1" dirty="0" err="1">
                <a:solidFill>
                  <a:srgbClr val="475258"/>
                </a:solidFill>
                <a:latin typeface="celeste_regular"/>
              </a:rPr>
              <a:t>S.p.A</a:t>
            </a:r>
            <a:r>
              <a:rPr lang="sk-SK" b="1" dirty="0">
                <a:solidFill>
                  <a:srgbClr val="475258"/>
                </a:solidFill>
                <a:latin typeface="celeste_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67569" y="537790"/>
            <a:ext cx="6604000" cy="742950"/>
          </a:xfrm>
        </p:spPr>
        <p:txBody>
          <a:bodyPr>
            <a:normAutofit/>
          </a:bodyPr>
          <a:lstStyle/>
          <a:p>
            <a:r>
              <a:rPr lang="sk-SK" dirty="0">
                <a:latin typeface="Tahoma"/>
                <a:cs typeface="Tahoma"/>
              </a:rPr>
              <a:t>Magellan </a:t>
            </a:r>
            <a:r>
              <a:rPr lang="sk-SK" dirty="0" smtClean="0">
                <a:latin typeface="Tahoma"/>
                <a:cs typeface="Tahoma"/>
              </a:rPr>
              <a:t>CE, </a:t>
            </a:r>
            <a:r>
              <a:rPr lang="sk-SK" dirty="0">
                <a:latin typeface="Tahoma"/>
                <a:cs typeface="Tahoma"/>
              </a:rPr>
              <a:t>s.r.o.  a verejný sektor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241" y="1281843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/>
          <p:cNvSpPr/>
          <p:nvPr/>
        </p:nvSpPr>
        <p:spPr>
          <a:xfrm>
            <a:off x="835330" y="2106191"/>
            <a:ext cx="7115981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Spoločnosť Magellan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CE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s.r.o.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od začiatku roku 2015 ponúka samosprávam na Slovensku (územná aj miestna samospráva) alternatívne formy financovania ako doplnok iných zdrojov financovania (vlastné zdroje, nenávratné finančné príspevky, dotácie, bankové úvery). </a:t>
            </a:r>
            <a:endParaRPr lang="sk-SK" dirty="0">
              <a:solidFill>
                <a:srgbClr val="13A6B9"/>
              </a:solidFill>
              <a:latin typeface="Tahoma"/>
              <a:cs typeface="Tahoma"/>
            </a:endParaRPr>
          </a:p>
          <a:p>
            <a:pPr algn="just">
              <a:spcBef>
                <a:spcPts val="650"/>
              </a:spcBef>
            </a:pP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 Finančné produkty Magellan CE (</a:t>
            </a:r>
            <a:r>
              <a:rPr lang="sk-SK" dirty="0" err="1" smtClean="0">
                <a:solidFill>
                  <a:srgbClr val="13A6B9"/>
                </a:solidFill>
                <a:latin typeface="Tahoma"/>
                <a:cs typeface="Tahoma"/>
              </a:rPr>
              <a:t>MaFiS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 – </a:t>
            </a:r>
            <a:r>
              <a:rPr lang="sk-SK" b="1" dirty="0" smtClean="0">
                <a:solidFill>
                  <a:srgbClr val="13A6B9"/>
                </a:solidFill>
                <a:latin typeface="Tahoma"/>
                <a:cs typeface="Tahoma"/>
              </a:rPr>
              <a:t>Ma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gellan </a:t>
            </a:r>
            <a:r>
              <a:rPr lang="sk-SK" b="1" dirty="0" smtClean="0">
                <a:solidFill>
                  <a:srgbClr val="13A6B9"/>
                </a:solidFill>
                <a:latin typeface="Tahoma"/>
                <a:cs typeface="Tahoma"/>
              </a:rPr>
              <a:t>Fi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nancovanie </a:t>
            </a:r>
            <a:r>
              <a:rPr lang="sk-SK" b="1" dirty="0" smtClean="0">
                <a:solidFill>
                  <a:srgbClr val="13A6B9"/>
                </a:solidFill>
                <a:latin typeface="Tahoma"/>
                <a:cs typeface="Tahoma"/>
              </a:rPr>
              <a:t>S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amospráv) ponúkajú samosprávam promptný prístup k finančným prostriedkom na krátkodobé preklenutie prechodného nedostatku prostriedkov, ale aj dlhodobé financovanie.</a:t>
            </a:r>
          </a:p>
          <a:p>
            <a:pPr algn="just">
              <a:spcBef>
                <a:spcPts val="650"/>
              </a:spcBef>
            </a:pPr>
            <a:r>
              <a:rPr lang="sk-SK" dirty="0" err="1" smtClean="0">
                <a:solidFill>
                  <a:srgbClr val="13A6B9"/>
                </a:solidFill>
                <a:latin typeface="Tahoma"/>
                <a:cs typeface="Tahoma"/>
              </a:rPr>
              <a:t>MaFiS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 je možné, na rozdiel od väčšiny bankových produktov, použiť aj na úhradu bežných výdavkov, pokút, penále, poplatkov súdu, nákladov exekútora atď.. Bezkonkurenčnou výhodou </a:t>
            </a:r>
            <a:r>
              <a:rPr lang="sk-SK" dirty="0" err="1" smtClean="0">
                <a:solidFill>
                  <a:srgbClr val="13A6B9"/>
                </a:solidFill>
                <a:latin typeface="Tahoma"/>
                <a:cs typeface="Tahoma"/>
              </a:rPr>
              <a:t>MaFiS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 je možnosť rozloženia takýchto výdavkov v čase - lehoty splatnosti pre financovanie takýchto výdavkov až do 5 rokov od poskytnutia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67569" y="479293"/>
            <a:ext cx="6604000" cy="889133"/>
          </a:xfrm>
        </p:spPr>
        <p:txBody>
          <a:bodyPr>
            <a:normAutofit/>
          </a:bodyPr>
          <a:lstStyle/>
          <a:p>
            <a:r>
              <a:rPr lang="sk-SK" dirty="0">
                <a:latin typeface="Tahoma"/>
                <a:cs typeface="Tahoma"/>
              </a:rPr>
              <a:t>Magellan </a:t>
            </a:r>
            <a:r>
              <a:rPr lang="sk-SK" dirty="0" smtClean="0">
                <a:latin typeface="Tahoma"/>
                <a:cs typeface="Tahoma"/>
              </a:rPr>
              <a:t>CE, </a:t>
            </a:r>
            <a:r>
              <a:rPr lang="sk-SK" dirty="0">
                <a:latin typeface="Tahoma"/>
                <a:cs typeface="Tahoma"/>
              </a:rPr>
              <a:t>s.r.o.  a verejný sektor</a:t>
            </a:r>
            <a:endParaRPr lang="pl-PL" dirty="0" smtClean="0">
              <a:latin typeface="PFDinDisplayPro-Thin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9919" y="1285015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827991" y="2162811"/>
            <a:ext cx="3587197" cy="3694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625" b="1" dirty="0">
                <a:solidFill>
                  <a:srgbClr val="13A6B9"/>
                </a:solidFill>
                <a:latin typeface="Tahoma"/>
                <a:cs typeface="Tahoma"/>
              </a:rPr>
              <a:t>krátkodobá / dlhodobá pôžička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28119" y="2514237"/>
            <a:ext cx="1024001" cy="7528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570" y="3717737"/>
            <a:ext cx="3018153" cy="5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41370" y="5062697"/>
            <a:ext cx="3185537" cy="204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41369" y="2498873"/>
            <a:ext cx="27954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1251064" y="5496001"/>
            <a:ext cx="3222677" cy="992598"/>
            <a:chOff x="1444821" y="5029200"/>
            <a:chExt cx="2974779" cy="9162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44821" y="5945444"/>
              <a:ext cx="183177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76600" y="5029200"/>
              <a:ext cx="1143000" cy="9125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lokTextu 2"/>
          <p:cNvSpPr txBox="1"/>
          <p:nvPr/>
        </p:nvSpPr>
        <p:spPr>
          <a:xfrm>
            <a:off x="4277298" y="3763237"/>
            <a:ext cx="2095942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333" b="1" dirty="0" err="1">
                <a:solidFill>
                  <a:srgbClr val="13A6B9"/>
                </a:solidFill>
                <a:latin typeface="Tahoma"/>
                <a:cs typeface="Tahoma"/>
              </a:rPr>
              <a:t>MaFiS</a:t>
            </a:r>
            <a:endParaRPr lang="sk-SK" sz="4333" b="1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195975" y="2155398"/>
            <a:ext cx="2504444" cy="3694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625" b="1" dirty="0">
                <a:solidFill>
                  <a:srgbClr val="13A6B9"/>
                </a:solidFill>
                <a:latin typeface="Tahoma"/>
                <a:cs typeface="Tahoma"/>
              </a:rPr>
              <a:t>pristúpenie k záväzku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7355106" y="4736656"/>
            <a:ext cx="2971800" cy="5078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571" b="1" dirty="0">
                <a:solidFill>
                  <a:srgbClr val="13A6B9"/>
                </a:solidFill>
                <a:latin typeface="Tahoma"/>
                <a:cs typeface="Tahoma"/>
              </a:rPr>
              <a:t>prefinancovanie platby NFP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969011" y="3348303"/>
            <a:ext cx="2908274" cy="3694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625" b="1" dirty="0">
                <a:solidFill>
                  <a:srgbClr val="13A6B9"/>
                </a:solidFill>
                <a:latin typeface="Tahoma"/>
                <a:cs typeface="Tahoma"/>
              </a:rPr>
              <a:t>reštruktualizácia záväzku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331461" y="6119165"/>
            <a:ext cx="2908274" cy="3694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625" b="1" dirty="0">
                <a:solidFill>
                  <a:srgbClr val="13A6B9"/>
                </a:solidFill>
                <a:latin typeface="Tahoma"/>
                <a:cs typeface="Tahoma"/>
              </a:rPr>
              <a:t>firemná garancia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5792515" y="5499997"/>
            <a:ext cx="4650854" cy="1386721"/>
            <a:chOff x="431304" y="4879764"/>
            <a:chExt cx="4293096" cy="1280050"/>
          </a:xfrm>
        </p:grpSpPr>
        <p:cxnSp>
          <p:nvCxnSpPr>
            <p:cNvPr id="27" name="Straight Connector 19"/>
            <p:cNvCxnSpPr/>
            <p:nvPr/>
          </p:nvCxnSpPr>
          <p:spPr>
            <a:xfrm>
              <a:off x="1198987" y="6159814"/>
              <a:ext cx="35254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"/>
            <p:cNvCxnSpPr/>
            <p:nvPr/>
          </p:nvCxnSpPr>
          <p:spPr>
            <a:xfrm flipH="1" flipV="1">
              <a:off x="431304" y="4879764"/>
              <a:ext cx="767683" cy="12763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ubtitle 2"/>
          <p:cNvSpPr txBox="1">
            <a:spLocks/>
          </p:cNvSpPr>
          <p:nvPr/>
        </p:nvSpPr>
        <p:spPr>
          <a:xfrm>
            <a:off x="6649368" y="6298754"/>
            <a:ext cx="3876551" cy="91957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pl-PL" sz="1571" b="1" dirty="0">
                <a:solidFill>
                  <a:srgbClr val="13A6B9"/>
                </a:solidFill>
                <a:latin typeface="Tahoma"/>
                <a:cs typeface="Tahoma"/>
              </a:rPr>
              <a:t>PPP alebo Public Private Partnership (verejno-súkromné partnerstvo)</a:t>
            </a:r>
          </a:p>
        </p:txBody>
      </p:sp>
      <p:cxnSp>
        <p:nvCxnSpPr>
          <p:cNvPr id="29" name="Straight Connector 16"/>
          <p:cNvCxnSpPr/>
          <p:nvPr/>
        </p:nvCxnSpPr>
        <p:spPr>
          <a:xfrm>
            <a:off x="965866" y="2514236"/>
            <a:ext cx="22609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"/>
          <p:cNvCxnSpPr/>
          <p:nvPr/>
        </p:nvCxnSpPr>
        <p:spPr>
          <a:xfrm flipH="1">
            <a:off x="6373241" y="2495022"/>
            <a:ext cx="768129" cy="724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7720026" y="3348302"/>
            <a:ext cx="202822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sk-SK" sz="1625" b="1" dirty="0">
                <a:solidFill>
                  <a:srgbClr val="13A6B9"/>
                </a:solidFill>
                <a:latin typeface="Tahoma"/>
                <a:cs typeface="Tahoma"/>
              </a:rPr>
              <a:t>kapitálový vstup </a:t>
            </a:r>
          </a:p>
        </p:txBody>
      </p:sp>
      <p:cxnSp>
        <p:nvCxnSpPr>
          <p:cNvPr id="32" name="Straight Connector 16"/>
          <p:cNvCxnSpPr/>
          <p:nvPr/>
        </p:nvCxnSpPr>
        <p:spPr>
          <a:xfrm>
            <a:off x="7647875" y="3677965"/>
            <a:ext cx="2052544" cy="22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"/>
          <p:cNvCxnSpPr/>
          <p:nvPr/>
        </p:nvCxnSpPr>
        <p:spPr>
          <a:xfrm flipH="1">
            <a:off x="6879747" y="3674113"/>
            <a:ext cx="768129" cy="7246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>
            <a:off x="904309" y="4344090"/>
            <a:ext cx="2846089" cy="748186"/>
            <a:chOff x="1444821" y="5029200"/>
            <a:chExt cx="2974779" cy="916244"/>
          </a:xfrm>
        </p:grpSpPr>
        <p:cxnSp>
          <p:nvCxnSpPr>
            <p:cNvPr id="38" name="Straight Connector 19"/>
            <p:cNvCxnSpPr/>
            <p:nvPr/>
          </p:nvCxnSpPr>
          <p:spPr>
            <a:xfrm>
              <a:off x="1444821" y="5945444"/>
              <a:ext cx="183177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"/>
            <p:cNvCxnSpPr/>
            <p:nvPr/>
          </p:nvCxnSpPr>
          <p:spPr>
            <a:xfrm flipV="1">
              <a:off x="3276600" y="5029200"/>
              <a:ext cx="1143000" cy="9125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lokTextu 35"/>
          <p:cNvSpPr txBox="1"/>
          <p:nvPr/>
        </p:nvSpPr>
        <p:spPr>
          <a:xfrm>
            <a:off x="904308" y="4732511"/>
            <a:ext cx="1687832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33"/>
              </a:spcBef>
              <a:spcAft>
                <a:spcPts val="650"/>
              </a:spcAft>
              <a:buClr>
                <a:srgbClr val="13A6B9"/>
              </a:buClr>
            </a:pPr>
            <a:r>
              <a:rPr lang="sk-SK" sz="1625" b="1" dirty="0">
                <a:solidFill>
                  <a:srgbClr val="13A6B9"/>
                </a:solidFill>
                <a:latin typeface="Tahoma"/>
                <a:cs typeface="Tahoma"/>
              </a:rPr>
              <a:t>kúpa majetku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51" y="1890169"/>
            <a:ext cx="3314818" cy="4031535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ahoma"/>
                <a:cs typeface="Tahoma"/>
              </a:rPr>
              <a:t>Produkty </a:t>
            </a:r>
            <a:r>
              <a:rPr lang="sk-SK" b="1" dirty="0" err="1">
                <a:latin typeface="Tahoma"/>
                <a:cs typeface="Tahoma"/>
              </a:rPr>
              <a:t>MaFiS</a:t>
            </a:r>
            <a:r>
              <a:rPr lang="sk-SK" b="1" dirty="0">
                <a:latin typeface="Tahoma"/>
                <a:cs typeface="Tahoma"/>
              </a:rPr>
              <a:t> </a:t>
            </a:r>
            <a:r>
              <a:rPr lang="sk-SK" dirty="0">
                <a:latin typeface="Tahoma"/>
                <a:cs typeface="Tahoma"/>
              </a:rPr>
              <a:t>pre </a:t>
            </a:r>
            <a:r>
              <a:rPr lang="sk-SK" dirty="0" smtClean="0">
                <a:latin typeface="Tahoma"/>
                <a:cs typeface="Tahoma"/>
              </a:rPr>
              <a:t>samosprávy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66025" y="1500125"/>
            <a:ext cx="7214483" cy="3100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950"/>
              </a:spcBef>
            </a:pPr>
            <a:r>
              <a:rPr lang="sk-SK" sz="2058" b="1" i="1" u="dotte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Pristúpenie </a:t>
            </a:r>
            <a:r>
              <a:rPr lang="sk-SK" sz="2058" b="1" i="1" u="dotte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 záväzku:</a:t>
            </a:r>
          </a:p>
          <a:p>
            <a:pPr algn="just">
              <a:spcBef>
                <a:spcPts val="650"/>
              </a:spcBef>
            </a:pP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Predmetom služby je pristúpenie ďalšieho dlžníka (Magellan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CE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s.r.o.) do existujúceho záväzkového právneho vzťahu medzi dlžníkom (samosprávou) a veriteľom (dodávateľom), a to na strane pôvodného dlžníka (tzv. kumulatívna </a:t>
            </a:r>
            <a:r>
              <a:rPr lang="sk-SK" dirty="0" err="1">
                <a:solidFill>
                  <a:srgbClr val="13A6B9"/>
                </a:solidFill>
                <a:latin typeface="Tahoma"/>
                <a:cs typeface="Tahoma"/>
              </a:rPr>
              <a:t>intercesia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). </a:t>
            </a:r>
          </a:p>
          <a:p>
            <a:pPr>
              <a:spcBef>
                <a:spcPts val="1950"/>
              </a:spcBef>
            </a:pPr>
            <a:r>
              <a:rPr lang="sk-SK" sz="2058" b="1" i="1" u="dotte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Reštrukturalizácia záväzkov voči dodávateľom: </a:t>
            </a:r>
          </a:p>
          <a:p>
            <a:pPr algn="just">
              <a:spcBef>
                <a:spcPts val="650"/>
              </a:spcBef>
            </a:pP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Táto služba umožňuje samospráve reštrukturalizovať jej záväzky s cieľom dosiahnuť optimálny spôsob ich úhrady počas dlhšieho obdobia ako je pôvodná splatnosť záväzku.</a:t>
            </a:r>
          </a:p>
        </p:txBody>
      </p:sp>
      <p:cxnSp>
        <p:nvCxnSpPr>
          <p:cNvPr id="5" name="Straight Connector 3"/>
          <p:cNvCxnSpPr/>
          <p:nvPr/>
        </p:nvCxnSpPr>
        <p:spPr>
          <a:xfrm>
            <a:off x="619919" y="1285015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41715" y="4594096"/>
            <a:ext cx="7743147" cy="2921845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endParaRPr lang="sk-SK" sz="1000" b="1" i="1" u="dotte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k-SK" sz="2058" b="1" i="1" u="dotte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Platobná </a:t>
            </a:r>
            <a:r>
              <a:rPr lang="sk-SK" sz="2058" b="1" i="1" u="dotte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záruka:</a:t>
            </a:r>
          </a:p>
          <a:p>
            <a:pPr algn="just">
              <a:spcBef>
                <a:spcPts val="650"/>
              </a:spcBef>
            </a:pP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Firemná záruka spoločnosti Magellan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CE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s.r.o. je zabezpečovací nástroj, ktorým si samospráva posilňuje svoju dôveryhodnosť vo vzťahu k svojmu obchodnému partnerovi - dodávateľovi (oprávnenej osobe zo záruky). Poskytnutím záruky si môže samospráva dohodnúť výhodnejšie obchodné podmienky voči svojmu obchodnému partnerovi (odklad platby, zaplatenie platby vopred, vrátenie zádržného, nižšia cena, ....).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09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19555" y="542067"/>
            <a:ext cx="6604000" cy="742949"/>
          </a:xfrm>
        </p:spPr>
        <p:txBody>
          <a:bodyPr>
            <a:normAutofit/>
          </a:bodyPr>
          <a:lstStyle/>
          <a:p>
            <a:r>
              <a:rPr lang="sk-SK" dirty="0">
                <a:latin typeface="Tahoma"/>
                <a:cs typeface="Tahoma"/>
              </a:rPr>
              <a:t>Produkty </a:t>
            </a:r>
            <a:r>
              <a:rPr lang="sk-SK" b="1" dirty="0" err="1">
                <a:latin typeface="Tahoma"/>
                <a:cs typeface="Tahoma"/>
              </a:rPr>
              <a:t>MaFiS</a:t>
            </a:r>
            <a:r>
              <a:rPr lang="sk-SK" b="1" dirty="0">
                <a:latin typeface="Tahoma"/>
                <a:cs typeface="Tahoma"/>
              </a:rPr>
              <a:t> </a:t>
            </a:r>
            <a:r>
              <a:rPr lang="sk-SK" dirty="0">
                <a:latin typeface="Tahoma"/>
                <a:cs typeface="Tahoma"/>
              </a:rPr>
              <a:t>pre </a:t>
            </a:r>
            <a:r>
              <a:rPr lang="sk-SK" dirty="0" smtClean="0">
                <a:latin typeface="Tahoma"/>
                <a:cs typeface="Tahoma"/>
              </a:rPr>
              <a:t>samosprávy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093856" y="1726561"/>
            <a:ext cx="8112901" cy="2250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58" b="1" i="1" u="dotte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Kúpa majetku samosprávy s jej následným spätným predajom</a:t>
            </a:r>
          </a:p>
          <a:p>
            <a:pPr algn="just">
              <a:spcBef>
                <a:spcPts val="650"/>
              </a:spcBef>
            </a:pP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Za účelom získania dlhodobých finančných prostriedkov (napr. na refinancovanie existujúcich úverov, výplatu exekúcie, realizáciu investičných zámerov) odpredá samospráva spoločnosti Magellan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CE </a:t>
            </a:r>
            <a:r>
              <a:rPr lang="sk-SK" dirty="0">
                <a:solidFill>
                  <a:srgbClr val="13A6B9"/>
                </a:solidFill>
                <a:latin typeface="Tahoma"/>
                <a:cs typeface="Tahoma"/>
              </a:rPr>
              <a:t>s.r.o. nehnuteľný majetok (stavba, pozemok) a následne uzavrie kúpnu zmluvu na jej spätný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nákup so zaplatením kúpnej ceny v splátkach po dobu až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15 </a:t>
            </a: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rokov. </a:t>
            </a:r>
          </a:p>
          <a:p>
            <a:pPr algn="just">
              <a:spcBef>
                <a:spcPts val="650"/>
              </a:spcBef>
            </a:pPr>
            <a:endParaRPr lang="sk-SK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43376" y="3301780"/>
            <a:ext cx="627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950"/>
              </a:spcBef>
            </a:pPr>
            <a:endParaRPr lang="sk-SK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1591" y="3978832"/>
            <a:ext cx="6556360" cy="25019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sk-SK" sz="2058" b="1" i="1" u="dotte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Kapitálový vstup do dcérskych spoločností </a:t>
            </a:r>
            <a:endParaRPr lang="sk-SK" sz="2058" b="1" i="1" u="dotte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sk-SK" dirty="0" smtClean="0">
                <a:solidFill>
                  <a:srgbClr val="13A6B9"/>
                </a:solidFill>
                <a:latin typeface="Tahoma"/>
                <a:cs typeface="Tahoma"/>
              </a:rPr>
              <a:t>Magellan CE s.r.o. poskytne svoje finančné prostriedky na realizáciu podnikateľských zámerov obchodných spoločností (s.r.o. alebo a.s.), ktoré sú 100% vlastnené samosprávou a to formou vkladu do základného imania spoločnosti alebo jeho navýšením a následným uzavretím zmluvy o predaji svojho obchodného podielu v spoločnosti s postupnou úhradou kúpnej ceny v lehote 10-15 rokov od kapitálového vstupu</a:t>
            </a:r>
            <a:endParaRPr lang="sk-SK" dirty="0">
              <a:solidFill>
                <a:srgbClr val="13A6B9"/>
              </a:solidFill>
              <a:latin typeface="Tahoma"/>
              <a:cs typeface="Tahoma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51" y="3704599"/>
            <a:ext cx="2684535" cy="3028705"/>
          </a:xfrm>
          <a:prstGeom prst="rect">
            <a:avLst/>
          </a:prstGeom>
        </p:spPr>
      </p:pic>
      <p:cxnSp>
        <p:nvCxnSpPr>
          <p:cNvPr id="9" name="Straight Connector 3"/>
          <p:cNvCxnSpPr/>
          <p:nvPr/>
        </p:nvCxnSpPr>
        <p:spPr>
          <a:xfrm>
            <a:off x="619919" y="1285015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63241" y="1281843"/>
            <a:ext cx="9906000" cy="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26" y="3760462"/>
            <a:ext cx="4990271" cy="376428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72838" y="1763255"/>
            <a:ext cx="8095480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53" indent="-309553" algn="just"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presná definícia ceny financovania bez ďalších budúcich nákladov a poplatkov 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flexibilita produktov a ich prispôsobenie individuálnym potrebám samospráv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ochrana pred exekúciou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zníženie nákladov na riadenie dlhu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riešenie podmienok plnenia ozdravného režimu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zabezpečenie len bianko zmenkou </a:t>
            </a:r>
            <a:endParaRPr lang="sk-SK" sz="2400" dirty="0" smtClean="0">
              <a:solidFill>
                <a:srgbClr val="13A6B9"/>
              </a:solidFill>
              <a:latin typeface="Tahoma"/>
              <a:cs typeface="Tahoma"/>
            </a:endParaRPr>
          </a:p>
          <a:p>
            <a:pPr algn="just">
              <a:spcBef>
                <a:spcPts val="0"/>
              </a:spcBef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 </a:t>
            </a:r>
            <a:r>
              <a:rPr lang="sk-SK" sz="2400" dirty="0" smtClean="0">
                <a:solidFill>
                  <a:srgbClr val="13A6B9"/>
                </a:solidFill>
                <a:latin typeface="Tahoma"/>
                <a:cs typeface="Tahoma"/>
              </a:rPr>
              <a:t>  </a:t>
            </a:r>
            <a:r>
              <a:rPr lang="sk-SK" sz="2400" dirty="0" smtClean="0">
                <a:solidFill>
                  <a:srgbClr val="13A6B9"/>
                </a:solidFill>
                <a:latin typeface="Tahoma"/>
                <a:cs typeface="Tahoma"/>
              </a:rPr>
              <a:t>bez </a:t>
            </a: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potreby ďalšieho zabezpečenia</a:t>
            </a:r>
          </a:p>
          <a:p>
            <a:pPr marL="309553" indent="-309553" algn="just">
              <a:spcBef>
                <a:spcPts val="650"/>
              </a:spcBef>
              <a:buFontTx/>
              <a:buChar char="-"/>
            </a:pPr>
            <a:r>
              <a:rPr lang="sk-SK" sz="2400" dirty="0">
                <a:solidFill>
                  <a:srgbClr val="13A6B9"/>
                </a:solidFill>
                <a:latin typeface="Tahoma"/>
                <a:cs typeface="Tahoma"/>
              </a:rPr>
              <a:t>krátke lehoty schvaľovania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44214" y="560844"/>
            <a:ext cx="655272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60" tIns="49530" rIns="99060" bIns="4953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13A6B9"/>
                </a:solidFill>
                <a:latin typeface="PFDinDisplayPro-Thin"/>
                <a:ea typeface="ＭＳ Ｐゴシック" charset="-128"/>
                <a:cs typeface="ＭＳ Ｐゴシック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3A6B9"/>
                </a:solidFill>
                <a:latin typeface="PFDinDisplayPro-Thin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k-SK" sz="3033" dirty="0">
                <a:latin typeface="Tahoma"/>
                <a:cs typeface="Tahoma"/>
              </a:rPr>
              <a:t>Produkty </a:t>
            </a:r>
            <a:r>
              <a:rPr lang="sk-SK" sz="3033" b="1" dirty="0" err="1">
                <a:latin typeface="Tahoma"/>
                <a:cs typeface="Tahoma"/>
              </a:rPr>
              <a:t>MaFiS</a:t>
            </a:r>
            <a:r>
              <a:rPr lang="sk-SK" sz="3033" b="1" dirty="0">
                <a:latin typeface="Tahoma"/>
                <a:cs typeface="Tahoma"/>
              </a:rPr>
              <a:t> </a:t>
            </a:r>
            <a:r>
              <a:rPr lang="sk-SK" sz="3033" dirty="0">
                <a:latin typeface="Tahoma"/>
                <a:cs typeface="Tahoma"/>
              </a:rPr>
              <a:t>pre samosprávy</a:t>
            </a:r>
          </a:p>
        </p:txBody>
      </p:sp>
    </p:spTree>
    <p:extLst>
      <p:ext uri="{BB962C8B-B14F-4D97-AF65-F5344CB8AC3E}">
        <p14:creationId xmlns:p14="http://schemas.microsoft.com/office/powerpoint/2010/main" val="26967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tułow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7404</TotalTime>
  <Words>671</Words>
  <Application>Microsoft Office PowerPoint</Application>
  <PresentationFormat>Vlastná</PresentationFormat>
  <Paragraphs>75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celeste_regular</vt:lpstr>
      <vt:lpstr>PFDinDisplayPro-Thin</vt:lpstr>
      <vt:lpstr>Tahoma</vt:lpstr>
      <vt:lpstr>Times New Roman</vt:lpstr>
      <vt:lpstr>Wingdings</vt:lpstr>
      <vt:lpstr>Tytułowa</vt:lpstr>
      <vt:lpstr>ODBORNÁ KONFERENCIA  Asociácie prednostov úradov miestnej samosprávy   18. – 20.10.2017 Grand hotel Permon /Podbanské/ </vt:lpstr>
      <vt:lpstr>Magellan Central Europe s.r.o. (Magellan CE s.r.o.)</vt:lpstr>
      <vt:lpstr>Prezentácia programu PowerPoint</vt:lpstr>
      <vt:lpstr>Skupina BFF Banking Group</vt:lpstr>
      <vt:lpstr>Magellan CE, s.r.o.  a verejný sektor</vt:lpstr>
      <vt:lpstr>Magellan CE, s.r.o.  a verejný sektor</vt:lpstr>
      <vt:lpstr>Produkty MaFiS pre samosprávy</vt:lpstr>
      <vt:lpstr>Produkty MaFiS pre samosprávy</vt:lpstr>
      <vt:lpstr>Prezentácia programu PowerPoint</vt:lpstr>
      <vt:lpstr>Prezentácia programu PowerPoint</vt:lpstr>
    </vt:vector>
  </TitlesOfParts>
  <Company>priv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Ania Fil</dc:creator>
  <cp:lastModifiedBy>Milan Štefanko</cp:lastModifiedBy>
  <cp:revision>159</cp:revision>
  <cp:lastPrinted>2017-10-11T23:16:39Z</cp:lastPrinted>
  <dcterms:created xsi:type="dcterms:W3CDTF">2012-11-06T08:39:15Z</dcterms:created>
  <dcterms:modified xsi:type="dcterms:W3CDTF">2017-10-12T10:37:09Z</dcterms:modified>
</cp:coreProperties>
</file>