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  <p:sldMasterId id="2147483708" r:id="rId6"/>
    <p:sldMasterId id="2147483732" r:id="rId7"/>
    <p:sldMasterId id="2147483756" r:id="rId8"/>
    <p:sldMasterId id="2147483780" r:id="rId9"/>
    <p:sldMasterId id="2147483792" r:id="rId10"/>
  </p:sldMasterIdLst>
  <p:notesMasterIdLst>
    <p:notesMasterId r:id="rId33"/>
  </p:notesMasterIdLst>
  <p:sldIdLst>
    <p:sldId id="256" r:id="rId11"/>
    <p:sldId id="261" r:id="rId12"/>
    <p:sldId id="260" r:id="rId13"/>
    <p:sldId id="273" r:id="rId14"/>
    <p:sldId id="262" r:id="rId15"/>
    <p:sldId id="276" r:id="rId16"/>
    <p:sldId id="278" r:id="rId17"/>
    <p:sldId id="279" r:id="rId18"/>
    <p:sldId id="303" r:id="rId19"/>
    <p:sldId id="281" r:id="rId20"/>
    <p:sldId id="301" r:id="rId21"/>
    <p:sldId id="284" r:id="rId22"/>
    <p:sldId id="286" r:id="rId23"/>
    <p:sldId id="287" r:id="rId24"/>
    <p:sldId id="288" r:id="rId25"/>
    <p:sldId id="289" r:id="rId26"/>
    <p:sldId id="302" r:id="rId27"/>
    <p:sldId id="292" r:id="rId28"/>
    <p:sldId id="294" r:id="rId29"/>
    <p:sldId id="295" r:id="rId30"/>
    <p:sldId id="296" r:id="rId31"/>
    <p:sldId id="297" r:id="rId32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redný štýl 2 - zvýrazneni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redný štýl 3 - 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Štýl s motívom 1 - zvýrazneni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Štýl s motívom 2 - zvýrazneni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Svetlý štýl 1 - zvýrazneni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Tmavý štýl 1 - zvýraznenie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79C35-E8FE-467F-B60C-5EBC4BA1E846}" type="datetimeFigureOut">
              <a:rPr lang="sk-SK" smtClean="0"/>
              <a:t>23. 2. 2016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0FC3A-7D7F-4940-B198-6A02076D666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2135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0FC3A-7D7F-4940-B198-6A02076D666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249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2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559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39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84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307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5107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789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94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393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554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2437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3176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7413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0106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9666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8534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5083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41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865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3952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9399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9121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2977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7547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3747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2674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5776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144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00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6372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3589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4211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7606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16289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1834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302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89151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2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19591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88471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103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4937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7732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1670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3020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6983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711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248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9778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11638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909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28103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42685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9483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3585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99F14-69B4-41CF-B158-1197DE3721C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33CEC-27CB-4240-910A-3FA572F372C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4795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2A6-75B0-44D7-B4B9-0CE7CA387C8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6FC8-E320-443E-8355-7A853A8BAC0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99198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D1CD-5E22-40E5-8788-4C700676CC46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439C9-6033-4F13-B187-242549BF2C4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165C-9B42-4589-A6FB-2A7F62E37C9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9F26E-3485-408E-B00C-498EDA0B5FD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68532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23F2-B48D-46F5-A11C-23644519D62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95DD-CE5D-4F08-9852-6B5EDA4EF2F8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52872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3DEE-A4D6-468A-9B78-9876753510B9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21214-E217-4421-B08B-02841F7F0A33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52247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A2949-4F9C-4CC1-9423-73EB92FA01C4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DA5C0-3C22-4F13-9313-4F0EB2C1252C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46010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79152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255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B694-C190-476D-A1AE-E04CF2C659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CD674-C38A-4501-A935-D36C32927CA9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21348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F6AE0-AA1B-4FE8-B5BA-D25BBDF4C958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55EC-A514-44C7-8952-DC130D1D97E7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99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5ED0F-6D7C-44BE-BEC9-C1CFEABBE45E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FA543-1DE1-41BE-BD96-FDCF96E289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5667F-2D87-4D01-AB7D-1668304ECD75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325D-32BF-4193-963D-02DAEDEE378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/>
              <a:pPr>
                <a:defRPr/>
              </a:pPr>
              <a:t>23. 2. 2016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28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24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43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51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8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CC298B-3C55-442F-904E-CDBE8111C3A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23. 2. 2016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3E5F06-8913-4B54-9138-45AE85E68A3B}" type="slidenum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73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907704" y="4437112"/>
            <a:ext cx="7071394" cy="1445294"/>
          </a:xfrm>
        </p:spPr>
        <p:txBody>
          <a:bodyPr rtlCol="0" anchor="t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100" b="1" dirty="0" smtClean="0">
                <a:solidFill>
                  <a:schemeClr val="accent6">
                    <a:lumMod val="75000"/>
                  </a:schemeClr>
                </a:solidFill>
              </a:rPr>
              <a:t>Schválené projekty</a:t>
            </a:r>
            <a:r>
              <a:rPr lang="sk-SK" sz="31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31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3100" b="1" dirty="0" smtClean="0">
                <a:solidFill>
                  <a:schemeClr val="accent6">
                    <a:lumMod val="75000"/>
                  </a:schemeClr>
                </a:solidFill>
              </a:rPr>
              <a:t>v rámci prioritnej osi 4  OP ĽZ</a:t>
            </a:r>
            <a:br>
              <a:rPr lang="sk-SK" sz="31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3100" b="1" dirty="0" smtClean="0">
                <a:solidFill>
                  <a:schemeClr val="accent6">
                    <a:lumMod val="75000"/>
                  </a:schemeClr>
                </a:solidFill>
              </a:rPr>
              <a:t>Implementácia v rámci samospráv SR</a:t>
            </a:r>
            <a:endParaRPr lang="sk-SK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NP Podpora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vybraných sociálnych služieb krízovej intervencie na komunitnej úrovni </a:t>
            </a:r>
            <a:endParaRPr lang="sk-SK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4686320"/>
          </a:xfrm>
          <a:noFill/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/>
                <a:cs typeface="Times New Roman"/>
              </a:rPr>
              <a:t>o</a:t>
            </a:r>
            <a:r>
              <a:rPr lang="sk-SK" sz="2000" b="1" dirty="0" smtClean="0">
                <a:ea typeface="Calibri"/>
                <a:cs typeface="Times New Roman"/>
              </a:rPr>
              <a:t>bsahovo nadväzuje na NP  </a:t>
            </a:r>
            <a:r>
              <a:rPr lang="sk-SK" sz="2000" b="1" dirty="0" err="1" smtClean="0">
                <a:ea typeface="Calibri"/>
                <a:cs typeface="Times New Roman"/>
              </a:rPr>
              <a:t>Komunitné</a:t>
            </a:r>
            <a:r>
              <a:rPr lang="sk-SK" sz="2000" b="1" dirty="0" smtClean="0">
                <a:ea typeface="Calibri"/>
                <a:cs typeface="Times New Roman"/>
              </a:rPr>
              <a:t> centrá (KC)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/>
                <a:cs typeface="Times New Roman"/>
              </a:rPr>
              <a:t>KC boli legislatívne upravené v rámci zákona o sociálnych službách ako sociálna služba krízovej intervencie (§24d</a:t>
            </a:r>
            <a:r>
              <a:rPr lang="sk-SK" sz="2000" b="1" dirty="0" smtClean="0">
                <a:ea typeface="Calibri"/>
                <a:cs typeface="Times New Roman"/>
              </a:rPr>
              <a:t>), v súčasnosti je 79 registrovaných KC</a:t>
            </a:r>
            <a:endParaRPr lang="sk-SK" sz="2000" b="1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 smtClean="0">
                <a:ea typeface="Calibri"/>
                <a:cs typeface="Times New Roman"/>
              </a:rPr>
              <a:t>pôsobnosť na celom území SR mimo demarkačnej línie 150 obcí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 smtClean="0">
                <a:ea typeface="Calibri"/>
                <a:cs typeface="Times New Roman"/>
              </a:rPr>
              <a:t>plánovaný počet zapojených KC je 120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 smtClean="0">
                <a:ea typeface="Calibri"/>
                <a:cs typeface="Times New Roman"/>
              </a:rPr>
              <a:t>zapojenie </a:t>
            </a:r>
            <a:r>
              <a:rPr lang="sk-SK" sz="2000" b="1" dirty="0" err="1" smtClean="0">
                <a:ea typeface="Calibri"/>
                <a:cs typeface="Times New Roman"/>
              </a:rPr>
              <a:t>nízkoprahových</a:t>
            </a:r>
            <a:r>
              <a:rPr lang="sk-SK" sz="2000" b="1" dirty="0" smtClean="0">
                <a:ea typeface="Calibri"/>
                <a:cs typeface="Times New Roman"/>
              </a:rPr>
              <a:t> denných centier (§ 24b) – v súčasnosti je registrovaných 25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ea typeface="Calibri"/>
                <a:cs typeface="Times New Roman"/>
              </a:rPr>
              <a:t>zapojenie </a:t>
            </a:r>
            <a:r>
              <a:rPr lang="sk-SK" sz="2000" b="1" dirty="0" err="1" smtClean="0">
                <a:ea typeface="Calibri"/>
                <a:cs typeface="Times New Roman"/>
              </a:rPr>
              <a:t>nízkoprahovej</a:t>
            </a:r>
            <a:r>
              <a:rPr lang="sk-SK" sz="2000" b="1" dirty="0" smtClean="0">
                <a:ea typeface="Calibri"/>
                <a:cs typeface="Times New Roman"/>
              </a:rPr>
              <a:t> služby pre deti a rodinu - v súčasnosti je zaregistrovaných 39 NSSDR ambulantnej formy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512258" y="6286519"/>
            <a:ext cx="2571779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1400" b="1" dirty="0">
                <a:solidFill>
                  <a:schemeClr val="bg1"/>
                </a:solidFill>
                <a:latin typeface="+mn-lt"/>
                <a:cs typeface="+mn-cs"/>
              </a:rPr>
              <a:t>Názov prezentácie</a:t>
            </a:r>
          </a:p>
        </p:txBody>
      </p:sp>
    </p:spTree>
    <p:extLst>
      <p:ext uri="{BB962C8B-B14F-4D97-AF65-F5344CB8AC3E}">
        <p14:creationId xmlns:p14="http://schemas.microsoft.com/office/powerpoint/2010/main" val="90819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59832" y="260649"/>
            <a:ext cx="5626968" cy="64807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/>
              <a:t/>
            </a:r>
            <a:br>
              <a:rPr lang="sk-SK" sz="2400" b="1" dirty="0"/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Investičná priorita prioritnej osi 4.1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sk-SK" sz="24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059832" y="764704"/>
            <a:ext cx="5626968" cy="5328592"/>
          </a:xfrm>
        </p:spPr>
        <p:txBody>
          <a:bodyPr/>
          <a:lstStyle/>
          <a:p>
            <a:pPr>
              <a:buNone/>
            </a:pPr>
            <a:r>
              <a:rPr lang="sk-SK" sz="2400" b="1" dirty="0" smtClean="0"/>
              <a:t>  Aktívne začlenenie, a</a:t>
            </a:r>
            <a:r>
              <a:rPr lang="sk-SK" sz="2400" b="1" dirty="0"/>
              <a:t> to </a:t>
            </a:r>
            <a:r>
              <a:rPr lang="sk-SK" sz="2400" b="1" dirty="0" smtClean="0"/>
              <a:t>aj s</a:t>
            </a:r>
            <a:r>
              <a:rPr lang="sk-SK" sz="2400" b="1" dirty="0"/>
              <a:t> </a:t>
            </a:r>
            <a:r>
              <a:rPr lang="sk-SK" sz="2400" b="1" dirty="0" smtClean="0"/>
              <a:t>cieľom </a:t>
            </a:r>
          </a:p>
          <a:p>
            <a:pPr>
              <a:buNone/>
            </a:pPr>
            <a:r>
              <a:rPr lang="sk-SK" sz="2400" b="1" dirty="0" smtClean="0"/>
              <a:t>  podporovať </a:t>
            </a:r>
            <a:r>
              <a:rPr lang="sk-SK" sz="2400" b="1" dirty="0"/>
              <a:t>rovnaké príležitosti a aktívnu </a:t>
            </a:r>
            <a:endParaRPr lang="sk-SK" sz="2400" b="1" dirty="0" smtClean="0"/>
          </a:p>
          <a:p>
            <a:pPr>
              <a:buNone/>
            </a:pPr>
            <a:r>
              <a:rPr lang="sk-SK" sz="2400" b="1" dirty="0" smtClean="0"/>
              <a:t>  účasť </a:t>
            </a:r>
            <a:r>
              <a:rPr lang="sk-SK" sz="2400" b="1" dirty="0"/>
              <a:t>a zlepšenie </a:t>
            </a:r>
            <a:r>
              <a:rPr lang="sk-SK" sz="2400" b="1" dirty="0" err="1" smtClean="0"/>
              <a:t>zamestnateľnosti</a:t>
            </a:r>
            <a:endParaRPr lang="sk-SK" sz="2400" b="1" dirty="0" smtClean="0"/>
          </a:p>
          <a:p>
            <a:pPr>
              <a:buNone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Špecifický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cieľ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4.1.1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sz="2400" b="1" dirty="0" smtClean="0"/>
              <a:t>  Zvýšenie </a:t>
            </a:r>
            <a:r>
              <a:rPr lang="sk-SK" sz="2400" b="1" dirty="0"/>
              <a:t>účasti najviac </a:t>
            </a:r>
            <a:r>
              <a:rPr lang="sk-SK" sz="2400" b="1" dirty="0" smtClean="0"/>
              <a:t>znevýhodnených</a:t>
            </a:r>
          </a:p>
          <a:p>
            <a:pPr>
              <a:buNone/>
            </a:pPr>
            <a:r>
              <a:rPr lang="sk-SK" sz="2400" b="1" dirty="0" smtClean="0"/>
              <a:t>  a</a:t>
            </a:r>
            <a:r>
              <a:rPr lang="sk-SK" sz="2400" b="1" dirty="0"/>
              <a:t> ohrozených osôb v spoločnosti, vrátane </a:t>
            </a:r>
            <a:endParaRPr lang="sk-SK" sz="2400" b="1" dirty="0" smtClean="0"/>
          </a:p>
          <a:p>
            <a:pPr>
              <a:buNone/>
            </a:pPr>
            <a:r>
              <a:rPr lang="sk-SK" sz="2400" b="1" dirty="0" smtClean="0"/>
              <a:t>  na </a:t>
            </a:r>
            <a:r>
              <a:rPr lang="sk-SK" sz="2400" b="1" dirty="0"/>
              <a:t>trhu práce </a:t>
            </a:r>
            <a:endParaRPr lang="sk-SK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Celková žiadaná výška NFP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sz="2400" b="1" dirty="0" smtClean="0"/>
              <a:t>           20</a:t>
            </a:r>
            <a:r>
              <a:rPr lang="sk-SK" sz="2400" b="1" dirty="0"/>
              <a:t> </a:t>
            </a:r>
            <a:r>
              <a:rPr lang="sk-SK" sz="2400" b="1" dirty="0" smtClean="0"/>
              <a:t>915</a:t>
            </a:r>
            <a:r>
              <a:rPr lang="sk-SK" sz="2400" b="1" dirty="0"/>
              <a:t> </a:t>
            </a:r>
            <a:r>
              <a:rPr lang="sk-SK" sz="2400" b="1" dirty="0" smtClean="0"/>
              <a:t>000,00 EUR  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z toho:</a:t>
            </a:r>
          </a:p>
          <a:p>
            <a:pPr>
              <a:buNone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MRR  </a:t>
            </a:r>
            <a:r>
              <a:rPr lang="sk-SK" sz="2400" b="1" dirty="0" smtClean="0"/>
              <a:t>18 588 447 EUR </a:t>
            </a:r>
          </a:p>
          <a:p>
            <a:pPr>
              <a:buNone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VRR      </a:t>
            </a:r>
            <a:r>
              <a:rPr lang="sk-SK" sz="2400" b="1" dirty="0" smtClean="0"/>
              <a:t>2 326 553 EUR</a:t>
            </a:r>
            <a:endParaRPr lang="sk-SK" sz="24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234260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schemeClr val="bg1"/>
                </a:solidFill>
                <a:latin typeface="+mj-lt"/>
                <a:cs typeface="+mn-cs"/>
              </a:rPr>
              <a:t>Základné údaje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schemeClr val="bg1"/>
                </a:solidFill>
                <a:latin typeface="+mj-lt"/>
                <a:cs typeface="+mn-cs"/>
              </a:rPr>
              <a:t>NP PVSSKIKÚ</a:t>
            </a:r>
            <a:endParaRPr lang="sk-SK" sz="40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577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142875"/>
            <a:ext cx="5257800" cy="12747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800" b="1" dirty="0" smtClean="0"/>
              <a:t>Aktivity</a:t>
            </a:r>
            <a:endParaRPr lang="sk-SK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329113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sk-SK" sz="2400" b="1" dirty="0" smtClean="0"/>
              <a:t>Rozvoj </a:t>
            </a:r>
            <a:r>
              <a:rPr lang="sk-SK" sz="2400" b="1" dirty="0"/>
              <a:t>a podpora činnosti siete sociálnych služieb krízovej intervencie (SSKI) na </a:t>
            </a:r>
            <a:r>
              <a:rPr lang="sk-SK" sz="2400" b="1" dirty="0" err="1"/>
              <a:t>komunitnej</a:t>
            </a:r>
            <a:r>
              <a:rPr lang="sk-SK" sz="2400" b="1" dirty="0"/>
              <a:t> </a:t>
            </a:r>
            <a:r>
              <a:rPr lang="sk-SK" sz="2400" b="1" dirty="0" smtClean="0"/>
              <a:t>úrovni                                                             - </a:t>
            </a:r>
            <a:r>
              <a:rPr lang="sk-SK" sz="2000" b="1" dirty="0" smtClean="0"/>
              <a:t>vytvorenie </a:t>
            </a:r>
            <a:r>
              <a:rPr lang="sk-SK" sz="2000" b="1" dirty="0"/>
              <a:t>riadiaceho výboru </a:t>
            </a:r>
            <a:r>
              <a:rPr lang="sk-SK" sz="2000" b="1" dirty="0" smtClean="0"/>
              <a:t>NP  </a:t>
            </a:r>
            <a:r>
              <a:rPr lang="sk-SK" sz="2000" b="1" dirty="0"/>
              <a:t>a skupiny expertov, </a:t>
            </a:r>
            <a:r>
              <a:rPr lang="sk-SK" sz="2000" b="1" dirty="0" smtClean="0"/>
              <a:t>                                                                        - vytvorenie </a:t>
            </a:r>
            <a:r>
              <a:rPr lang="sk-SK" sz="2000" b="1" dirty="0"/>
              <a:t>siete zaregistrovaných SSKI </a:t>
            </a:r>
            <a:r>
              <a:rPr lang="sk-SK" sz="2000" b="1" dirty="0" smtClean="0"/>
              <a:t>       a </a:t>
            </a:r>
            <a:r>
              <a:rPr lang="sk-SK" sz="2000" b="1" dirty="0"/>
              <a:t>podpora ich činnosti, </a:t>
            </a:r>
            <a:r>
              <a:rPr lang="sk-SK" sz="2000" b="1" dirty="0" smtClean="0"/>
              <a:t>                                                  - metodické </a:t>
            </a:r>
            <a:r>
              <a:rPr lang="sk-SK" sz="2000" b="1" dirty="0"/>
              <a:t>usmerňovanie, </a:t>
            </a:r>
            <a:r>
              <a:rPr lang="sk-SK" sz="2000" b="1" dirty="0" smtClean="0"/>
              <a:t>                                                   - riadenie </a:t>
            </a:r>
            <a:r>
              <a:rPr lang="sk-SK" sz="2000" b="1" dirty="0"/>
              <a:t>SSKI, </a:t>
            </a:r>
            <a:r>
              <a:rPr lang="sk-SK" sz="2000" b="1" dirty="0" smtClean="0"/>
              <a:t>                                                        - aktualizácia </a:t>
            </a:r>
            <a:r>
              <a:rPr lang="sk-SK" sz="2000" b="1" dirty="0"/>
              <a:t>Štandardov SSKI a metodík </a:t>
            </a:r>
            <a:r>
              <a:rPr lang="sk-SK" sz="2000" b="1" dirty="0" smtClean="0"/>
              <a:t>KC, - </a:t>
            </a:r>
            <a:r>
              <a:rPr lang="sk-SK" sz="2000" b="1" dirty="0"/>
              <a:t>vzdelávanie pracovníkov </a:t>
            </a:r>
            <a:r>
              <a:rPr lang="sk-SK" sz="2000" b="1" dirty="0" smtClean="0"/>
              <a:t>SSKI</a:t>
            </a:r>
            <a:endParaRPr lang="sk-SK" sz="2000" b="1" dirty="0"/>
          </a:p>
          <a:p>
            <a:pPr lvl="0">
              <a:buFont typeface="Wingdings" pitchFamily="2" charset="2"/>
              <a:buChar char="Ø"/>
            </a:pPr>
            <a:endParaRPr lang="sk-SK" sz="2000" b="1" dirty="0"/>
          </a:p>
          <a:p>
            <a:pPr>
              <a:buFont typeface="Arial" charset="0"/>
              <a:buNone/>
            </a:pPr>
            <a:endParaRPr lang="sk-SK" sz="16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NP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PVSSKIKÚ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580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274638"/>
            <a:ext cx="52578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Výsledky projektu</a:t>
            </a:r>
            <a:endParaRPr lang="sk-SK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32911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2400" b="1" dirty="0"/>
              <a:t>zvýšiť aktivitu osôb ohrozených chudobou alebo sociálnym vylúčením za účelom ich lepšieho uplatnenia na trhu práce  </a:t>
            </a:r>
            <a:endParaRPr lang="sk-SK" sz="2400" b="1" dirty="0" smtClean="0"/>
          </a:p>
          <a:p>
            <a:pPr marL="0" indent="0">
              <a:buNone/>
            </a:pPr>
            <a:endParaRPr lang="sk-SK" sz="2400" b="1" dirty="0"/>
          </a:p>
          <a:p>
            <a:pPr>
              <a:buFont typeface="Wingdings" pitchFamily="2" charset="2"/>
              <a:buChar char="Ø"/>
            </a:pPr>
            <a:r>
              <a:rPr lang="sk-SK" sz="2400" b="1" dirty="0" smtClean="0"/>
              <a:t>zlepšiť </a:t>
            </a:r>
            <a:r>
              <a:rPr lang="sk-SK" sz="2400" b="1" dirty="0"/>
              <a:t>prístup ku kvalitným službám na zabezpečenie nevyhnutných podmienok na uspokojovanie základných </a:t>
            </a:r>
            <a:r>
              <a:rPr lang="sk-SK" sz="2400" b="1" dirty="0" smtClean="0"/>
              <a:t>životných potrieb</a:t>
            </a:r>
            <a:endParaRPr lang="sk-SK" sz="24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NP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PVSSKIKÚ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43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142875"/>
            <a:ext cx="5257800" cy="105387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Aktuálny stav</a:t>
            </a:r>
            <a:endParaRPr lang="sk-SK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275856" y="1412776"/>
            <a:ext cx="5760640" cy="451653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2400" b="1" dirty="0"/>
              <a:t>Projekt je schválený</a:t>
            </a:r>
          </a:p>
          <a:p>
            <a:pPr>
              <a:buFont typeface="Wingdings" pitchFamily="2" charset="2"/>
              <a:buChar char="Ø"/>
            </a:pPr>
            <a:r>
              <a:rPr lang="sk-SK" sz="2400" b="1" dirty="0"/>
              <a:t>S prijímateľom je uzavretá zmluva o poskytnutí NFP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NP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PVSSKIKÚ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811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Zhrnutie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: NP Podpora vybraných sociálnych služieb krízovej intervencie na komunitnej úrovni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(PVSSKIKÚ)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2204864"/>
            <a:ext cx="8186766" cy="3917032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obsahové </a:t>
            </a:r>
            <a:r>
              <a:rPr lang="sk-SK" sz="2600" b="1" dirty="0"/>
              <a:t>nadviazanie na NP </a:t>
            </a:r>
            <a:r>
              <a:rPr lang="sk-SK" sz="2600" b="1" dirty="0" err="1"/>
              <a:t>Komunitné</a:t>
            </a:r>
            <a:r>
              <a:rPr lang="sk-SK" sz="2600" b="1" dirty="0"/>
              <a:t> centrá (KC</a:t>
            </a:r>
            <a:r>
              <a:rPr lang="sk-SK" sz="2600" b="1" dirty="0" smtClean="0"/>
              <a:t>), </a:t>
            </a:r>
            <a:r>
              <a:rPr lang="sk-SK" sz="2600" b="1" dirty="0"/>
              <a:t>ktorého realizácia v rámci OP ZaSI  </a:t>
            </a:r>
            <a:r>
              <a:rPr lang="sk-SK" sz="2600" b="1" dirty="0" smtClean="0"/>
              <a:t>skončila </a:t>
            </a:r>
            <a:r>
              <a:rPr lang="sk-SK" sz="2600" b="1" dirty="0"/>
              <a:t>v roku 2015 </a:t>
            </a:r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aplikácia overených postupov </a:t>
            </a:r>
            <a:r>
              <a:rPr lang="sk-SK" sz="2600" b="1" dirty="0"/>
              <a:t>a </a:t>
            </a:r>
            <a:r>
              <a:rPr lang="sk-SK" sz="2600" b="1" dirty="0" smtClean="0"/>
              <a:t>opatrení                                   z </a:t>
            </a:r>
            <a:r>
              <a:rPr lang="sk-SK" sz="2600" b="1" dirty="0"/>
              <a:t>predchádzajúceho pilotného NP </a:t>
            </a:r>
            <a:endParaRPr lang="sk-SK" sz="2600" b="1" dirty="0" smtClean="0"/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uplatnenie </a:t>
            </a:r>
            <a:r>
              <a:rPr lang="sk-SK" sz="2600" b="1" dirty="0"/>
              <a:t>inovatívnych postupov rozširujúcich poskytované služby na </a:t>
            </a:r>
            <a:r>
              <a:rPr lang="sk-SK" sz="2600" b="1" dirty="0" err="1"/>
              <a:t>komunitnej</a:t>
            </a:r>
            <a:r>
              <a:rPr lang="sk-SK" sz="2600" b="1" dirty="0"/>
              <a:t> </a:t>
            </a:r>
            <a:r>
              <a:rPr lang="sk-SK" sz="2600" b="1" dirty="0" smtClean="0"/>
              <a:t>úrovni</a:t>
            </a:r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rozšírenie sociálnych služieb:                                                    - </a:t>
            </a:r>
            <a:r>
              <a:rPr lang="sk-SK" sz="2600" b="1" dirty="0" err="1" smtClean="0"/>
              <a:t>nízkoprahové</a:t>
            </a:r>
            <a:r>
              <a:rPr lang="sk-SK" sz="2600" b="1" dirty="0" smtClean="0"/>
              <a:t> denné centrum (§ 24 b)                                    - </a:t>
            </a:r>
            <a:r>
              <a:rPr lang="sk-SK" sz="2600" b="1" dirty="0" err="1" smtClean="0"/>
              <a:t>nízkoprahová</a:t>
            </a:r>
            <a:r>
              <a:rPr lang="sk-SK" sz="2600" b="1" dirty="0" smtClean="0"/>
              <a:t> sociálna služba pre deti a rodinu (§28)  </a:t>
            </a:r>
          </a:p>
          <a:p>
            <a:pPr lvl="0">
              <a:buFont typeface="Wingdings" pitchFamily="2" charset="2"/>
              <a:buChar char="Ø"/>
            </a:pPr>
            <a:endParaRPr lang="sk-SK" sz="2600" b="1" dirty="0"/>
          </a:p>
          <a:p>
            <a:pPr lvl="0">
              <a:buFont typeface="Wingdings" pitchFamily="2" charset="2"/>
              <a:buChar char="Ø"/>
            </a:pPr>
            <a:endParaRPr lang="sk-SK" sz="2600" b="1" dirty="0" smtClean="0"/>
          </a:p>
        </p:txBody>
      </p:sp>
      <p:sp>
        <p:nvSpPr>
          <p:cNvPr id="4" name="BlokTextu 3"/>
          <p:cNvSpPr txBox="1"/>
          <p:nvPr/>
        </p:nvSpPr>
        <p:spPr>
          <a:xfrm>
            <a:off x="500034" y="6286520"/>
            <a:ext cx="2571779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1400" b="1" dirty="0">
                <a:solidFill>
                  <a:prstClr val="white"/>
                </a:solidFill>
                <a:latin typeface="Calibri"/>
              </a:rPr>
              <a:t>Názov prezentácie</a:t>
            </a:r>
          </a:p>
        </p:txBody>
      </p:sp>
    </p:spTree>
    <p:extLst>
      <p:ext uri="{BB962C8B-B14F-4D97-AF65-F5344CB8AC3E}">
        <p14:creationId xmlns:p14="http://schemas.microsoft.com/office/powerpoint/2010/main" val="240727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404664"/>
            <a:ext cx="8186766" cy="1296144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NP Podpora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opatrovateľskej služby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(POS)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4329113"/>
          </a:xfrm>
        </p:spPr>
        <p:txBody>
          <a:bodyPr/>
          <a:lstStyle/>
          <a:p>
            <a:endParaRPr lang="sk-SK" dirty="0" smtClean="0"/>
          </a:p>
          <a:p>
            <a:pPr algn="just"/>
            <a:r>
              <a:rPr lang="sk-SK" sz="2800" b="1" dirty="0"/>
              <a:t>o</a:t>
            </a:r>
            <a:r>
              <a:rPr lang="sk-SK" sz="2800" b="1" dirty="0" smtClean="0"/>
              <a:t>bsahovo nadväzuje </a:t>
            </a:r>
            <a:r>
              <a:rPr lang="sk-SK" sz="2800" b="1" dirty="0"/>
              <a:t>na NP </a:t>
            </a:r>
            <a:r>
              <a:rPr lang="sk-SK" sz="2800" b="1" dirty="0" smtClean="0"/>
              <a:t>Podpora </a:t>
            </a:r>
            <a:r>
              <a:rPr lang="sk-SK" sz="2800" b="1" dirty="0"/>
              <a:t>opatrovateľskej služby implementovaného v rámci OP </a:t>
            </a:r>
            <a:r>
              <a:rPr lang="sk-SK" sz="2800" b="1" dirty="0" err="1" smtClean="0"/>
              <a:t>ZaSI</a:t>
            </a:r>
            <a:r>
              <a:rPr lang="sk-SK" sz="2800" b="1" dirty="0" smtClean="0"/>
              <a:t> s napĺňaním cieľa podpory výkonu opatrovateľskej služby, v </a:t>
            </a:r>
            <a:r>
              <a:rPr lang="sk-SK" sz="2800" b="1" dirty="0"/>
              <a:t>rámci ktorého boli podporení poskytovatelia opatrovateľskej služby v </a:t>
            </a:r>
            <a:r>
              <a:rPr lang="sk-SK" sz="2800" b="1" dirty="0" smtClean="0"/>
              <a:t>SR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500034" y="6286520"/>
            <a:ext cx="2571779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1400" b="1" dirty="0">
                <a:solidFill>
                  <a:schemeClr val="bg1"/>
                </a:solidFill>
                <a:latin typeface="+mn-lt"/>
                <a:cs typeface="+mn-cs"/>
              </a:rPr>
              <a:t>Názov prezentácie</a:t>
            </a:r>
          </a:p>
        </p:txBody>
      </p:sp>
    </p:spTree>
    <p:extLst>
      <p:ext uri="{BB962C8B-B14F-4D97-AF65-F5344CB8AC3E}">
        <p14:creationId xmlns:p14="http://schemas.microsoft.com/office/powerpoint/2010/main" val="79628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59832" y="260649"/>
            <a:ext cx="5626968" cy="64807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/>
              <a:t/>
            </a:r>
            <a:br>
              <a:rPr lang="sk-SK" sz="2400" b="1" dirty="0"/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Investičná priorita prioritnej osi 4.2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sk-SK" sz="24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059832" y="764704"/>
            <a:ext cx="5760640" cy="5328592"/>
          </a:xfrm>
        </p:spPr>
        <p:txBody>
          <a:bodyPr/>
          <a:lstStyle/>
          <a:p>
            <a:pPr>
              <a:buNone/>
            </a:pPr>
            <a:r>
              <a:rPr lang="sk-SK" sz="2400" b="1" dirty="0" smtClean="0"/>
              <a:t>     Zlepšenie prístupu k cenovo prístupným, trvalo udržateľným a kvalitným službám                   vrátane zdravotnej starostlivosti a sociálnych služieb všeobecného záujmu</a:t>
            </a:r>
          </a:p>
          <a:p>
            <a:pPr>
              <a:buNone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Špecifický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cieľ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4.2.1</a:t>
            </a:r>
            <a:r>
              <a:rPr lang="sk-SK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sk-SK" sz="2400" b="1" dirty="0" smtClean="0"/>
              <a:t>     Prechod z inštitucionálnej na </a:t>
            </a:r>
            <a:r>
              <a:rPr lang="sk-SK" sz="2400" b="1" dirty="0" err="1" smtClean="0"/>
              <a:t>komunitnú</a:t>
            </a:r>
            <a:r>
              <a:rPr lang="sk-SK" sz="2400" b="1" dirty="0"/>
              <a:t> </a:t>
            </a:r>
            <a:r>
              <a:rPr lang="sk-SK" sz="2400" b="1" dirty="0" smtClean="0"/>
              <a:t>starostlivosť  </a:t>
            </a:r>
            <a:endParaRPr lang="sk-SK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Celková žiadaná výška NFP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sk-SK" sz="2400" b="1" dirty="0" smtClean="0"/>
              <a:t>           49</a:t>
            </a:r>
            <a:r>
              <a:rPr lang="sk-SK" sz="2400" b="1" dirty="0"/>
              <a:t> </a:t>
            </a:r>
            <a:r>
              <a:rPr lang="sk-SK" sz="2400" b="1" dirty="0" smtClean="0"/>
              <a:t>892 538 EUR  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z toho:</a:t>
            </a:r>
          </a:p>
          <a:p>
            <a:pPr>
              <a:buNone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MRR  </a:t>
            </a:r>
            <a:r>
              <a:rPr lang="sk-SK" sz="2400" b="1" dirty="0" smtClean="0"/>
              <a:t>44 151 198 EUR </a:t>
            </a:r>
          </a:p>
          <a:p>
            <a:pPr>
              <a:buNone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VRR      </a:t>
            </a:r>
            <a:r>
              <a:rPr lang="sk-SK" sz="2400" b="1" dirty="0" smtClean="0"/>
              <a:t>5 741 340 EUR</a:t>
            </a:r>
            <a:endParaRPr lang="sk-SK" sz="24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234260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schemeClr val="bg1"/>
                </a:solidFill>
                <a:latin typeface="+mj-lt"/>
                <a:cs typeface="+mn-cs"/>
              </a:rPr>
              <a:t>Základné údaje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schemeClr val="bg1"/>
                </a:solidFill>
                <a:latin typeface="+mj-lt"/>
                <a:cs typeface="+mn-cs"/>
              </a:rPr>
              <a:t>NP POS</a:t>
            </a:r>
            <a:endParaRPr lang="sk-SK" sz="40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85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188640"/>
            <a:ext cx="5257800" cy="936104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Aktivity</a:t>
            </a:r>
            <a:endParaRPr lang="sk-SK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340768"/>
            <a:ext cx="5257800" cy="4588545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400" b="1" dirty="0" smtClean="0"/>
              <a:t>Podpora </a:t>
            </a:r>
            <a:r>
              <a:rPr lang="sk-SK" sz="2400" b="1" dirty="0"/>
              <a:t>výkonu opatrovateľskej </a:t>
            </a:r>
            <a:r>
              <a:rPr lang="sk-SK" sz="2400" b="1" dirty="0" smtClean="0"/>
              <a:t>služby                                                                -  vytvorenie </a:t>
            </a:r>
            <a:r>
              <a:rPr lang="sk-SK" sz="2400" b="1" dirty="0"/>
              <a:t>riadiaceho výboru NP a skupiny </a:t>
            </a:r>
            <a:r>
              <a:rPr lang="sk-SK" sz="2400" b="1" dirty="0" smtClean="0"/>
              <a:t>expertov                                        - aktualizácia </a:t>
            </a:r>
            <a:r>
              <a:rPr lang="sk-SK" sz="2400" b="1" dirty="0"/>
              <a:t>Štandardov </a:t>
            </a:r>
            <a:r>
              <a:rPr lang="sk-SK" sz="2400" b="1" dirty="0" smtClean="0"/>
              <a:t>NP                       </a:t>
            </a:r>
            <a:r>
              <a:rPr lang="sk-SK" sz="2400" b="1" dirty="0"/>
              <a:t>a metodík Výber verejných </a:t>
            </a:r>
            <a:r>
              <a:rPr lang="sk-SK" sz="2400" b="1" dirty="0" smtClean="0"/>
              <a:t>                           a </a:t>
            </a:r>
            <a:r>
              <a:rPr lang="sk-SK" sz="2400" b="1" dirty="0"/>
              <a:t>neverejných poskytovateľov opatrovateľskej </a:t>
            </a:r>
            <a:r>
              <a:rPr lang="sk-SK" sz="2400" b="1" dirty="0" smtClean="0"/>
              <a:t>služby                                     - výkon </a:t>
            </a:r>
            <a:r>
              <a:rPr lang="sk-SK" sz="2400" b="1" dirty="0"/>
              <a:t>opatrovateľskej služby (OS</a:t>
            </a:r>
            <a:r>
              <a:rPr lang="sk-SK" sz="2400" b="1" dirty="0" smtClean="0"/>
              <a:t>)     - </a:t>
            </a:r>
            <a:r>
              <a:rPr lang="sk-SK" sz="2400" b="1" dirty="0"/>
              <a:t>kontrola výkonu </a:t>
            </a:r>
            <a:r>
              <a:rPr lang="sk-SK" sz="2400" b="1" dirty="0" smtClean="0"/>
              <a:t>OS                               - cezhraničná spolupráca</a:t>
            </a:r>
            <a:endParaRPr lang="sk-SK" sz="2400" b="1" dirty="0"/>
          </a:p>
          <a:p>
            <a:pPr lvl="0">
              <a:buFont typeface="Wingdings" pitchFamily="2" charset="2"/>
              <a:buChar char="Ø"/>
            </a:pPr>
            <a:endParaRPr lang="sk-SK" sz="2000" b="1" dirty="0"/>
          </a:p>
          <a:p>
            <a:pPr>
              <a:buFont typeface="Arial" charset="0"/>
              <a:buNone/>
            </a:pPr>
            <a:endParaRPr lang="sk-SK" sz="16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NP </a:t>
            </a: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POS</a:t>
            </a:r>
            <a:endParaRPr lang="sk-SK" sz="4000" dirty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525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274638"/>
            <a:ext cx="52578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Výsledky projektu</a:t>
            </a:r>
            <a:endParaRPr lang="sk-SK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32911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sk-SK" sz="2400" b="1" dirty="0"/>
              <a:t>zvýšiť percentuálny pomer sociálnych služieb poskytovaných ambulantnou a terénnou formou na úrovni komunity k celoročným a týždenným pobytovým sociálnym </a:t>
            </a:r>
            <a:r>
              <a:rPr lang="sk-SK" sz="2400" b="1" dirty="0" smtClean="0"/>
              <a:t>službám</a:t>
            </a:r>
            <a:endParaRPr lang="sk-SK" sz="24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NP </a:t>
            </a: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POS</a:t>
            </a:r>
            <a:endParaRPr lang="sk-SK" sz="4000" dirty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622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3000" y="332656"/>
            <a:ext cx="7317432" cy="864096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sk-SK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Schválen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é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 národné projekty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b="1" dirty="0">
                <a:solidFill>
                  <a:schemeClr val="accent6">
                    <a:lumMod val="75000"/>
                  </a:schemeClr>
                </a:solidFill>
              </a:rPr>
            </a:br>
            <a:endParaRPr lang="sk-SK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23" name="Zástupný symbol obsahu 2"/>
          <p:cNvSpPr>
            <a:spLocks noGrp="1"/>
          </p:cNvSpPr>
          <p:nvPr>
            <p:ph idx="1"/>
          </p:nvPr>
        </p:nvSpPr>
        <p:spPr>
          <a:xfrm>
            <a:off x="1143000" y="1268760"/>
            <a:ext cx="7605464" cy="4660553"/>
          </a:xfrm>
        </p:spPr>
        <p:txBody>
          <a:bodyPr/>
          <a:lstStyle/>
          <a:p>
            <a:pPr marL="514350" indent="-514350">
              <a:buAutoNum type="arabicPeriod"/>
            </a:pPr>
            <a:endParaRPr lang="sk-SK" sz="2800" dirty="0" smtClean="0"/>
          </a:p>
          <a:p>
            <a:pPr marL="514350" indent="-514350" algn="just">
              <a:buAutoNum type="arabicPeriod"/>
            </a:pPr>
            <a:r>
              <a:rPr lang="sk-SK" sz="2800" b="1" dirty="0" smtClean="0"/>
              <a:t>Terénna </a:t>
            </a:r>
            <a:r>
              <a:rPr lang="sk-SK" sz="2800" b="1" dirty="0"/>
              <a:t>sociálna práca v obciach </a:t>
            </a:r>
            <a:r>
              <a:rPr lang="sk-SK" sz="2800" b="1" dirty="0" smtClean="0"/>
              <a:t>I (TSPO)</a:t>
            </a:r>
          </a:p>
          <a:p>
            <a:pPr marL="0" indent="0" algn="just">
              <a:buNone/>
            </a:pPr>
            <a:endParaRPr lang="sk-SK" sz="2800" b="1" dirty="0"/>
          </a:p>
          <a:p>
            <a:pPr marL="514350" indent="-514350" algn="just">
              <a:buAutoNum type="arabicPeriod" startAt="2"/>
            </a:pPr>
            <a:r>
              <a:rPr lang="sk-SK" sz="2800" b="1" dirty="0" smtClean="0"/>
              <a:t>Podpora </a:t>
            </a:r>
            <a:r>
              <a:rPr lang="sk-SK" sz="2800" b="1" dirty="0"/>
              <a:t>vybraných sociálnych služieb krízovej intervencie na </a:t>
            </a:r>
            <a:r>
              <a:rPr lang="sk-SK" sz="2800" b="1" dirty="0" err="1"/>
              <a:t>komunitnej</a:t>
            </a:r>
            <a:r>
              <a:rPr lang="sk-SK" sz="2800" b="1" dirty="0"/>
              <a:t> úrovni (</a:t>
            </a:r>
            <a:r>
              <a:rPr lang="sk-SK" sz="2800" b="1" dirty="0" smtClean="0"/>
              <a:t>PVSSKIKÚ)</a:t>
            </a:r>
          </a:p>
          <a:p>
            <a:pPr marL="0" indent="0" algn="just">
              <a:buNone/>
            </a:pPr>
            <a:endParaRPr lang="sk-SK" sz="2800" b="1" dirty="0" smtClean="0"/>
          </a:p>
          <a:p>
            <a:pPr marL="514350" indent="-514350" algn="just">
              <a:buAutoNum type="arabicPeriod" startAt="3"/>
            </a:pPr>
            <a:r>
              <a:rPr lang="sk-SK" sz="2800" b="1" dirty="0" smtClean="0"/>
              <a:t>Podpora </a:t>
            </a:r>
            <a:r>
              <a:rPr lang="sk-SK" sz="2800" b="1" dirty="0"/>
              <a:t>opatrovateľskej služby (POS</a:t>
            </a:r>
            <a:r>
              <a:rPr lang="sk-SK" sz="2800" b="1" dirty="0" smtClean="0"/>
              <a:t>)</a:t>
            </a:r>
          </a:p>
          <a:p>
            <a:pPr marL="0" indent="0">
              <a:buNone/>
            </a:pPr>
            <a:endParaRPr lang="sk-SK" sz="2800" dirty="0" smtClean="0"/>
          </a:p>
          <a:p>
            <a:pPr marL="0" indent="0" algn="ctr">
              <a:buNone/>
            </a:pP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</a:rPr>
              <a:t>Zámery národných projektov (NP) boli schválené na rokovaní Komisie         pre 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</a:rPr>
              <a:t>prioritnú os 2,3 a 4 </a:t>
            </a: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</a:rPr>
              <a:t> dňa </a:t>
            </a:r>
            <a:r>
              <a:rPr lang="sk-SK" sz="2000" b="1" dirty="0">
                <a:solidFill>
                  <a:schemeClr val="accent6">
                    <a:lumMod val="75000"/>
                  </a:schemeClr>
                </a:solidFill>
              </a:rPr>
              <a:t>20. apríla </a:t>
            </a:r>
            <a:r>
              <a:rPr lang="sk-SK" sz="2000" b="1" dirty="0" smtClean="0">
                <a:solidFill>
                  <a:schemeClr val="accent6">
                    <a:lumMod val="75000"/>
                  </a:schemeClr>
                </a:solidFill>
              </a:rPr>
              <a:t>2015</a:t>
            </a:r>
          </a:p>
          <a:p>
            <a:pPr marL="514350" indent="-514350">
              <a:buAutoNum type="arabicPeriod" startAt="3"/>
            </a:pPr>
            <a:endParaRPr lang="sk-SK" sz="2800" dirty="0"/>
          </a:p>
          <a:p>
            <a:pPr>
              <a:buFont typeface="Arial" charset="0"/>
              <a:buNone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274638"/>
            <a:ext cx="52578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Aktuálny stav</a:t>
            </a:r>
            <a:endParaRPr lang="sk-SK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32911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2400" b="1" dirty="0"/>
              <a:t>Projekt je schválený</a:t>
            </a:r>
          </a:p>
          <a:p>
            <a:pPr>
              <a:buFont typeface="Wingdings" pitchFamily="2" charset="2"/>
              <a:buChar char="Ø"/>
            </a:pPr>
            <a:r>
              <a:rPr lang="sk-SK" sz="2400" b="1" dirty="0"/>
              <a:t>S prijímateľom je uzavretá zmluva o poskytnutí NFP</a:t>
            </a:r>
          </a:p>
          <a:p>
            <a:pPr>
              <a:buFont typeface="Wingdings" pitchFamily="2" charset="2"/>
              <a:buChar char="Ø"/>
            </a:pPr>
            <a:endParaRPr lang="sk-SK" sz="2800" b="1" dirty="0"/>
          </a:p>
          <a:p>
            <a:pPr marL="0" indent="0">
              <a:buNone/>
            </a:pPr>
            <a:r>
              <a:rPr lang="sk-SK" sz="2400" b="1" dirty="0" smtClean="0"/>
              <a:t> </a:t>
            </a:r>
            <a:endParaRPr lang="sk-SK" sz="2400" b="1" dirty="0"/>
          </a:p>
          <a:p>
            <a:pPr>
              <a:buFont typeface="Wingdings" pitchFamily="2" charset="2"/>
              <a:buChar char="Ø"/>
            </a:pPr>
            <a:endParaRPr lang="sk-SK" sz="2400" b="1" dirty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NP </a:t>
            </a: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POS</a:t>
            </a:r>
            <a:endParaRPr lang="sk-SK" sz="4000" dirty="0">
              <a:solidFill>
                <a:prstClr val="white"/>
              </a:solidFill>
              <a:latin typeface="Calibri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103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Zhrnutie: NP Podpora opatrovateľskej služby (POS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4565104"/>
          </a:xfrm>
        </p:spPr>
        <p:txBody>
          <a:bodyPr/>
          <a:lstStyle/>
          <a:p>
            <a:pPr marL="0" lvl="0" indent="0">
              <a:buNone/>
            </a:pPr>
            <a:r>
              <a:rPr lang="sk-SK" sz="2600" b="1" dirty="0" smtClean="0"/>
              <a:t>realizáciou </a:t>
            </a:r>
            <a:r>
              <a:rPr lang="sk-SK" sz="2600" b="1" dirty="0"/>
              <a:t>NP v rokoch 2015-2019 sa </a:t>
            </a:r>
            <a:r>
              <a:rPr lang="sk-SK" sz="2600" b="1" dirty="0" smtClean="0"/>
              <a:t>umožní </a:t>
            </a:r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výkon </a:t>
            </a:r>
            <a:r>
              <a:rPr lang="sk-SK" sz="2600" b="1" dirty="0"/>
              <a:t>podpory opatrovateľskej </a:t>
            </a:r>
            <a:r>
              <a:rPr lang="sk-SK" sz="2600" b="1" dirty="0" smtClean="0"/>
              <a:t>služby</a:t>
            </a:r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zvýšenie </a:t>
            </a:r>
            <a:r>
              <a:rPr lang="sk-SK" sz="2600" b="1" dirty="0"/>
              <a:t>počtu opatrovaných </a:t>
            </a:r>
            <a:r>
              <a:rPr lang="sk-SK" sz="2600" b="1" dirty="0" smtClean="0"/>
              <a:t>osôb v prirodzenom domácom prostredí</a:t>
            </a:r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dosiahnutie </a:t>
            </a:r>
            <a:r>
              <a:rPr lang="sk-SK" sz="2600" b="1" dirty="0"/>
              <a:t>regionálnej vyváženosti poskytovania </a:t>
            </a:r>
            <a:r>
              <a:rPr lang="sk-SK" sz="2600" b="1" dirty="0" smtClean="0"/>
              <a:t>OS</a:t>
            </a:r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získanie poznatkov o</a:t>
            </a:r>
            <a:r>
              <a:rPr lang="sk-SK" sz="2600" b="1" dirty="0"/>
              <a:t> možnostiach intenzívnejšieho zabezpečovania aktivít </a:t>
            </a:r>
            <a:r>
              <a:rPr lang="sk-SK" sz="2600" b="1" dirty="0" smtClean="0"/>
              <a:t>OS </a:t>
            </a:r>
            <a:r>
              <a:rPr lang="sk-SK" sz="2600" b="1" dirty="0"/>
              <a:t>zo strany samospráv</a:t>
            </a:r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zníženie </a:t>
            </a:r>
            <a:r>
              <a:rPr lang="sk-SK" sz="2600" b="1" dirty="0"/>
              <a:t>dopytu po inštitucionálnej starostlivosti - podporenie zotrvania ľudí v prirodzenom sociálnom prostredí </a:t>
            </a:r>
            <a:endParaRPr lang="sk-SK" sz="2600" b="1" dirty="0" smtClean="0"/>
          </a:p>
          <a:p>
            <a:pPr marL="0" lvl="0" indent="0">
              <a:buNone/>
            </a:pPr>
            <a:endParaRPr lang="sk-SK" sz="2600" b="1" dirty="0"/>
          </a:p>
        </p:txBody>
      </p:sp>
      <p:sp>
        <p:nvSpPr>
          <p:cNvPr id="4" name="BlokTextu 3"/>
          <p:cNvSpPr txBox="1"/>
          <p:nvPr/>
        </p:nvSpPr>
        <p:spPr>
          <a:xfrm>
            <a:off x="500034" y="6286520"/>
            <a:ext cx="2571779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1400" b="1" dirty="0">
                <a:solidFill>
                  <a:prstClr val="white"/>
                </a:solidFill>
                <a:latin typeface="Calibri"/>
              </a:rPr>
              <a:t>Názov prezentácie</a:t>
            </a:r>
          </a:p>
        </p:txBody>
      </p:sp>
    </p:spTree>
    <p:extLst>
      <p:ext uri="{BB962C8B-B14F-4D97-AF65-F5344CB8AC3E}">
        <p14:creationId xmlns:p14="http://schemas.microsoft.com/office/powerpoint/2010/main" val="338424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7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27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2700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27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k-SK" sz="2700" b="1" dirty="0" smtClean="0">
                <a:solidFill>
                  <a:schemeClr val="accent6">
                    <a:lumMod val="75000"/>
                  </a:schemeClr>
                </a:solidFill>
              </a:rPr>
              <a:t>Schválené projekty cez </a:t>
            </a:r>
            <a:r>
              <a:rPr lang="sk-SK" sz="2700" b="1" dirty="0">
                <a:solidFill>
                  <a:schemeClr val="accent6">
                    <a:lumMod val="75000"/>
                  </a:schemeClr>
                </a:solidFill>
              </a:rPr>
              <a:t>PO 4  OP ĽZ  schválené Komisiou pri Monitorovacom výbore pre OP ĽZ (PO 2, 3 a 4)</a:t>
            </a:r>
            <a:r>
              <a:rPr lang="sk-SK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dirty="0">
                <a:solidFill>
                  <a:schemeClr val="accent6">
                    <a:lumMod val="75000"/>
                  </a:schemeClr>
                </a:solidFill>
              </a:rPr>
            </a:br>
            <a:endParaRPr lang="sk-SK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4329113"/>
          </a:xfrm>
        </p:spPr>
        <p:txBody>
          <a:bodyPr/>
          <a:lstStyle/>
          <a:p>
            <a:pPr>
              <a:buFont typeface="Arial" charset="0"/>
              <a:buNone/>
            </a:pPr>
            <a:endParaRPr lang="sk-SK" dirty="0" smtClean="0"/>
          </a:p>
          <a:p>
            <a:pPr>
              <a:buFont typeface="Arial" charset="0"/>
              <a:buNone/>
            </a:pPr>
            <a:endParaRPr lang="sk-SK" dirty="0" smtClean="0"/>
          </a:p>
          <a:p>
            <a:pPr algn="ctr">
              <a:buFont typeface="Arial" charset="0"/>
              <a:buNone/>
            </a:pPr>
            <a:r>
              <a:rPr lang="sk-SK" b="1" dirty="0" smtClean="0"/>
              <a:t>Ďakujem za pozornosť </a:t>
            </a:r>
          </a:p>
        </p:txBody>
      </p:sp>
    </p:spTree>
    <p:extLst>
      <p:ext uri="{BB962C8B-B14F-4D97-AF65-F5344CB8AC3E}">
        <p14:creationId xmlns:p14="http://schemas.microsoft.com/office/powerpoint/2010/main" val="7172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600" b="1" dirty="0" smtClean="0">
                <a:solidFill>
                  <a:schemeClr val="accent6">
                    <a:lumMod val="75000"/>
                  </a:schemeClr>
                </a:solidFill>
              </a:rPr>
              <a:t>Spoločné východiská pripravovaných národných projektov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32911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2400" b="1" dirty="0"/>
              <a:t>Koncepčné a strategické dokumenty na národnej a regionálnej </a:t>
            </a:r>
            <a:r>
              <a:rPr lang="sk-SK" sz="2400" b="1" dirty="0" smtClean="0"/>
              <a:t>úrovni</a:t>
            </a:r>
            <a:endParaRPr lang="sk-SK" sz="2400" dirty="0" smtClean="0"/>
          </a:p>
          <a:p>
            <a:pPr>
              <a:buFont typeface="Wingdings" pitchFamily="2" charset="2"/>
              <a:buChar char="ü"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Národné </a:t>
            </a: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</a:rPr>
              <a:t>priority rozvoja sociálnych služieb 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na </a:t>
            </a: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</a:rPr>
              <a:t>roky 2015 - 2020</a:t>
            </a:r>
          </a:p>
          <a:p>
            <a:pPr>
              <a:buFont typeface="Wingdings" pitchFamily="2" charset="2"/>
              <a:buChar char="Ø"/>
            </a:pPr>
            <a:r>
              <a:rPr lang="sk-SK" sz="2400" b="1" dirty="0"/>
              <a:t>Príslušnosť k relevantnej časti OP </a:t>
            </a:r>
            <a:r>
              <a:rPr lang="sk-SK" sz="2400" b="1" dirty="0" smtClean="0"/>
              <a:t>ĽZ   </a:t>
            </a:r>
          </a:p>
          <a:p>
            <a:pPr>
              <a:buFont typeface="Wingdings" pitchFamily="2" charset="2"/>
              <a:buChar char="ü"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Prioritná </a:t>
            </a: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</a:rPr>
              <a:t>os 4 Sociálne začlenenie </a:t>
            </a:r>
          </a:p>
          <a:p>
            <a:pPr>
              <a:buFont typeface="Wingdings" pitchFamily="2" charset="2"/>
              <a:buChar char="Ø"/>
            </a:pPr>
            <a:r>
              <a:rPr lang="sk-SK" sz="2400" b="1" dirty="0" smtClean="0"/>
              <a:t>Cieľové </a:t>
            </a:r>
            <a:r>
              <a:rPr lang="sk-SK" sz="2400" b="1" dirty="0"/>
              <a:t>územie, miesto realizácie </a:t>
            </a:r>
            <a:r>
              <a:rPr lang="sk-SK" sz="2400" b="1" dirty="0" smtClean="0"/>
              <a:t>NP</a:t>
            </a:r>
            <a:endParaRPr lang="sk-SK" sz="2400" dirty="0" smtClean="0"/>
          </a:p>
          <a:p>
            <a:pPr>
              <a:buFont typeface="Wingdings" pitchFamily="2" charset="2"/>
              <a:buChar char="ü"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Všetky </a:t>
            </a: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</a:rPr>
              <a:t>kraje SR</a:t>
            </a:r>
          </a:p>
          <a:p>
            <a:pPr>
              <a:buFont typeface="Wingdings" pitchFamily="2" charset="2"/>
              <a:buChar char="Ø"/>
            </a:pPr>
            <a:r>
              <a:rPr lang="sk-SK" sz="2400" b="1" dirty="0"/>
              <a:t>Prijímateľ </a:t>
            </a:r>
            <a:r>
              <a:rPr lang="sk-SK" sz="2400" b="1" dirty="0" smtClean="0"/>
              <a:t>NP</a:t>
            </a:r>
            <a:endParaRPr lang="sk-SK" sz="2400" dirty="0" smtClean="0"/>
          </a:p>
          <a:p>
            <a:pPr>
              <a:buFont typeface="Wingdings" pitchFamily="2" charset="2"/>
              <a:buChar char="ü"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Implementačná </a:t>
            </a:r>
            <a:r>
              <a:rPr lang="sk-SK" sz="2400" b="1" dirty="0">
                <a:solidFill>
                  <a:schemeClr val="accent6">
                    <a:lumMod val="75000"/>
                  </a:schemeClr>
                </a:solidFill>
              </a:rPr>
              <a:t>agentúra MPSVR SR</a:t>
            </a:r>
          </a:p>
          <a:p>
            <a:pPr>
              <a:buFont typeface="Arial" charset="0"/>
              <a:buNone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NP Terénna sociálna práca v obciach I (TSPO)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1988840"/>
            <a:ext cx="8392446" cy="3940473"/>
          </a:xfrm>
        </p:spPr>
        <p:txBody>
          <a:bodyPr/>
          <a:lstStyle/>
          <a:p>
            <a:pPr algn="just"/>
            <a:r>
              <a:rPr lang="sk-SK" sz="2800" b="1" dirty="0"/>
              <a:t>o</a:t>
            </a:r>
            <a:r>
              <a:rPr lang="sk-SK" sz="2800" b="1" dirty="0" smtClean="0"/>
              <a:t>bsahovo nadväzuje </a:t>
            </a:r>
            <a:r>
              <a:rPr lang="sk-SK" sz="2800" b="1" dirty="0"/>
              <a:t>na NP </a:t>
            </a:r>
            <a:r>
              <a:rPr lang="sk-SK" sz="2800" b="1" dirty="0" smtClean="0"/>
              <a:t>Terénna </a:t>
            </a:r>
            <a:r>
              <a:rPr lang="sk-SK" sz="2800" b="1" dirty="0"/>
              <a:t>sociálna práca v </a:t>
            </a:r>
            <a:r>
              <a:rPr lang="sk-SK" sz="2800" b="1" dirty="0" smtClean="0"/>
              <a:t>obciach realizovaný </a:t>
            </a:r>
            <a:r>
              <a:rPr lang="sk-SK" sz="2800" b="1" dirty="0"/>
              <a:t>v rámci OP </a:t>
            </a:r>
            <a:r>
              <a:rPr lang="sk-SK" sz="2800" b="1" dirty="0" err="1"/>
              <a:t>ZaSI</a:t>
            </a:r>
            <a:r>
              <a:rPr lang="sk-SK" sz="2800" b="1" dirty="0"/>
              <a:t> </a:t>
            </a:r>
            <a:r>
              <a:rPr lang="sk-SK" sz="2800" b="1" dirty="0" smtClean="0"/>
              <a:t>v rokoch 2011-2015</a:t>
            </a:r>
          </a:p>
          <a:p>
            <a:pPr algn="just"/>
            <a:r>
              <a:rPr lang="sk-SK" sz="2800" b="1" dirty="0" smtClean="0"/>
              <a:t>pôsobnosť na celom území Slovenska mimo demarkačnej línie 150 obcí</a:t>
            </a:r>
          </a:p>
          <a:p>
            <a:pPr algn="just"/>
            <a:r>
              <a:rPr lang="sk-SK" sz="2800" b="1" dirty="0" smtClean="0"/>
              <a:t>plánovaný počet zapojených subjektov je 220</a:t>
            </a:r>
          </a:p>
          <a:p>
            <a:pPr algn="just"/>
            <a:r>
              <a:rPr lang="sk-SK" sz="2800" b="1" dirty="0" smtClean="0"/>
              <a:t>plánovaný počet terénnych soc. pracovníkov 600</a:t>
            </a:r>
          </a:p>
          <a:p>
            <a:pPr>
              <a:buFont typeface="Arial" charset="0"/>
              <a:buNone/>
            </a:pPr>
            <a:endParaRPr lang="sk-SK" b="1" dirty="0" smtClean="0"/>
          </a:p>
        </p:txBody>
      </p:sp>
      <p:sp>
        <p:nvSpPr>
          <p:cNvPr id="4" name="BlokTextu 3"/>
          <p:cNvSpPr txBox="1"/>
          <p:nvPr/>
        </p:nvSpPr>
        <p:spPr>
          <a:xfrm>
            <a:off x="500034" y="6286520"/>
            <a:ext cx="2571779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1400" b="1" dirty="0">
                <a:solidFill>
                  <a:schemeClr val="bg1"/>
                </a:solidFill>
                <a:latin typeface="+mn-lt"/>
                <a:cs typeface="+mn-cs"/>
              </a:rPr>
              <a:t>Názov prezentácie</a:t>
            </a:r>
          </a:p>
        </p:txBody>
      </p:sp>
    </p:spTree>
    <p:extLst>
      <p:ext uri="{BB962C8B-B14F-4D97-AF65-F5344CB8AC3E}">
        <p14:creationId xmlns:p14="http://schemas.microsoft.com/office/powerpoint/2010/main" val="88207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59832" y="260649"/>
            <a:ext cx="5626968" cy="648072"/>
          </a:xfrm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sk-SK" sz="2400" b="1" dirty="0"/>
              <a:t/>
            </a:r>
            <a:br>
              <a:rPr lang="sk-SK" sz="2400" b="1" dirty="0"/>
            </a:b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Investičná priorita prioritnej osi 4.1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sk-SK" sz="24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059832" y="764704"/>
            <a:ext cx="5626968" cy="5328592"/>
          </a:xfrm>
        </p:spPr>
        <p:txBody>
          <a:bodyPr/>
          <a:lstStyle/>
          <a:p>
            <a:pPr algn="just">
              <a:buNone/>
            </a:pPr>
            <a:r>
              <a:rPr lang="sk-SK" sz="2400" b="1" dirty="0" smtClean="0"/>
              <a:t>  Aktívne začlenenie, a</a:t>
            </a:r>
            <a:r>
              <a:rPr lang="sk-SK" sz="2400" b="1" dirty="0"/>
              <a:t> to </a:t>
            </a:r>
            <a:r>
              <a:rPr lang="sk-SK" sz="2400" b="1" dirty="0" smtClean="0"/>
              <a:t>aj s</a:t>
            </a:r>
            <a:r>
              <a:rPr lang="sk-SK" sz="2400" b="1" dirty="0"/>
              <a:t> </a:t>
            </a:r>
            <a:r>
              <a:rPr lang="sk-SK" sz="2400" b="1" dirty="0" smtClean="0"/>
              <a:t>cieľom </a:t>
            </a:r>
          </a:p>
          <a:p>
            <a:pPr algn="just">
              <a:buNone/>
            </a:pPr>
            <a:r>
              <a:rPr lang="sk-SK" sz="2400" b="1" dirty="0" smtClean="0"/>
              <a:t>  podporovať </a:t>
            </a:r>
            <a:r>
              <a:rPr lang="sk-SK" sz="2400" b="1" dirty="0"/>
              <a:t>rovnaké príležitosti a aktívnu </a:t>
            </a:r>
            <a:endParaRPr lang="sk-SK" sz="2400" b="1" dirty="0" smtClean="0"/>
          </a:p>
          <a:p>
            <a:pPr algn="just">
              <a:buNone/>
            </a:pPr>
            <a:r>
              <a:rPr lang="sk-SK" sz="2400" b="1" dirty="0" smtClean="0"/>
              <a:t>  účasť </a:t>
            </a:r>
            <a:r>
              <a:rPr lang="sk-SK" sz="2400" b="1" dirty="0"/>
              <a:t>a zlepšenie </a:t>
            </a:r>
            <a:r>
              <a:rPr lang="sk-SK" sz="2400" b="1" dirty="0" err="1" smtClean="0"/>
              <a:t>zamestnateľnosti</a:t>
            </a:r>
            <a:endParaRPr lang="sk-SK" sz="2400" b="1" dirty="0" smtClean="0"/>
          </a:p>
          <a:p>
            <a:pPr algn="just">
              <a:buNone/>
            </a:pPr>
            <a:r>
              <a:rPr lang="sk-SK" sz="2800" b="1" dirty="0" smtClean="0">
                <a:solidFill>
                  <a:schemeClr val="accent6">
                    <a:lumMod val="75000"/>
                  </a:schemeClr>
                </a:solidFill>
              </a:rPr>
              <a:t>Špecifický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cieľ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4.1.1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sk-SK" sz="2400" b="1" dirty="0" smtClean="0"/>
              <a:t>  Zvýšenie </a:t>
            </a:r>
            <a:r>
              <a:rPr lang="sk-SK" sz="2400" b="1" dirty="0"/>
              <a:t>účasti najviac </a:t>
            </a:r>
            <a:r>
              <a:rPr lang="sk-SK" sz="2400" b="1" dirty="0" smtClean="0"/>
              <a:t>znevýhodnených</a:t>
            </a:r>
          </a:p>
          <a:p>
            <a:pPr algn="just">
              <a:buNone/>
            </a:pPr>
            <a:r>
              <a:rPr lang="sk-SK" sz="2400" b="1" dirty="0" smtClean="0"/>
              <a:t>  a</a:t>
            </a:r>
            <a:r>
              <a:rPr lang="sk-SK" sz="2400" b="1" dirty="0"/>
              <a:t> ohrozených osôb v spoločnosti, vrátane </a:t>
            </a:r>
            <a:endParaRPr lang="sk-SK" sz="2400" b="1" dirty="0" smtClean="0"/>
          </a:p>
          <a:p>
            <a:pPr algn="just">
              <a:buNone/>
            </a:pPr>
            <a:r>
              <a:rPr lang="sk-SK" sz="2400" b="1" dirty="0" smtClean="0"/>
              <a:t>  na </a:t>
            </a:r>
            <a:r>
              <a:rPr lang="sk-SK" sz="2400" b="1" dirty="0"/>
              <a:t>trhu práce </a:t>
            </a:r>
            <a:endParaRPr lang="sk-SK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sk-SK" sz="2800" b="1" dirty="0">
                <a:solidFill>
                  <a:schemeClr val="accent6">
                    <a:lumMod val="75000"/>
                  </a:schemeClr>
                </a:solidFill>
              </a:rPr>
              <a:t>Celková žiadaná výška NFP</a:t>
            </a:r>
            <a:r>
              <a:rPr lang="sk-SK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k-SK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sk-SK" sz="2400" b="1" dirty="0" smtClean="0"/>
              <a:t>           29</a:t>
            </a:r>
            <a:r>
              <a:rPr lang="sk-SK" sz="2400" b="1" dirty="0"/>
              <a:t> </a:t>
            </a:r>
            <a:r>
              <a:rPr lang="sk-SK" sz="2400" b="1" dirty="0" smtClean="0"/>
              <a:t>340</a:t>
            </a:r>
            <a:r>
              <a:rPr lang="sk-SK" sz="2400" b="1" dirty="0"/>
              <a:t> </a:t>
            </a:r>
            <a:r>
              <a:rPr lang="sk-SK" sz="2400" b="1" dirty="0" smtClean="0"/>
              <a:t>353 EUR  </a:t>
            </a: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z toho:</a:t>
            </a:r>
          </a:p>
          <a:p>
            <a:pPr algn="just">
              <a:buNone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MRR  </a:t>
            </a:r>
            <a:r>
              <a:rPr lang="sk-SK" sz="2400" b="1" dirty="0" smtClean="0"/>
              <a:t>27 602 839 EUR </a:t>
            </a:r>
          </a:p>
          <a:p>
            <a:pPr algn="just">
              <a:buNone/>
            </a:pPr>
            <a:r>
              <a:rPr lang="sk-SK" sz="2400" b="1" dirty="0" smtClean="0">
                <a:solidFill>
                  <a:schemeClr val="accent6">
                    <a:lumMod val="75000"/>
                  </a:schemeClr>
                </a:solidFill>
              </a:rPr>
              <a:t>VRR     </a:t>
            </a:r>
            <a:r>
              <a:rPr lang="sk-SK" sz="2400" b="1" dirty="0" smtClean="0"/>
              <a:t>1 737 514 EUR</a:t>
            </a:r>
            <a:endParaRPr lang="sk-SK" sz="24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234260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schemeClr val="bg1"/>
                </a:solidFill>
                <a:latin typeface="+mj-lt"/>
                <a:cs typeface="+mn-cs"/>
              </a:rPr>
              <a:t>Základné údaje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schemeClr val="bg1"/>
                </a:solidFill>
                <a:latin typeface="+mj-lt"/>
                <a:cs typeface="+mn-cs"/>
              </a:rPr>
              <a:t>NP TSPO</a:t>
            </a:r>
            <a:endParaRPr lang="sk-SK" sz="4000" dirty="0">
              <a:solidFill>
                <a:schemeClr val="bg1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274638"/>
            <a:ext cx="52578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800" b="1" dirty="0" smtClean="0"/>
              <a:t>Aktivity</a:t>
            </a:r>
            <a:endParaRPr lang="sk-SK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329113"/>
          </a:xfrm>
        </p:spPr>
        <p:txBody>
          <a:bodyPr/>
          <a:lstStyle/>
          <a:p>
            <a:pPr lvl="0">
              <a:buNone/>
            </a:pPr>
            <a:r>
              <a:rPr lang="sk-SK" sz="2400" dirty="0" smtClean="0"/>
              <a:t>     </a:t>
            </a:r>
            <a:r>
              <a:rPr lang="sk-SK" sz="2000" b="1" dirty="0" smtClean="0"/>
              <a:t>zahŕňajú činnosti  </a:t>
            </a:r>
            <a:r>
              <a:rPr lang="sk-SK" sz="2000" b="1" dirty="0"/>
              <a:t>vykonávané v prirodzenom prostredí </a:t>
            </a:r>
            <a:r>
              <a:rPr lang="sk-SK" sz="2000" b="1" dirty="0" smtClean="0"/>
              <a:t>klientov:</a:t>
            </a:r>
          </a:p>
          <a:p>
            <a:pPr lvl="0">
              <a:buNone/>
            </a:pPr>
            <a:endParaRPr lang="sk-SK" sz="2000" b="1" dirty="0" smtClean="0"/>
          </a:p>
          <a:p>
            <a:pPr lvl="0">
              <a:buFont typeface="Wingdings" pitchFamily="2" charset="2"/>
              <a:buChar char="Ø"/>
            </a:pPr>
            <a:r>
              <a:rPr lang="sk-SK" sz="2000" b="1" dirty="0" smtClean="0"/>
              <a:t>Systematická podpora a podpora inovácií terénnej sociálnej práce:                                     - výkon </a:t>
            </a:r>
            <a:r>
              <a:rPr lang="sk-SK" sz="2000" b="1" dirty="0"/>
              <a:t>a koordinácia TSP v </a:t>
            </a:r>
            <a:r>
              <a:rPr lang="sk-SK" sz="2000" b="1" dirty="0" smtClean="0"/>
              <a:t>komunitách,             - zvyšovanie </a:t>
            </a:r>
            <a:r>
              <a:rPr lang="sk-SK" sz="2000" b="1" dirty="0"/>
              <a:t>kvalifikácie, odbornosti a rozvoj </a:t>
            </a:r>
            <a:r>
              <a:rPr lang="sk-SK" sz="2000" b="1" dirty="0" smtClean="0"/>
              <a:t>    ľudských zdrojov,                                                   - zabezpečenie </a:t>
            </a:r>
            <a:r>
              <a:rPr lang="sk-SK" sz="2000" b="1" dirty="0"/>
              <a:t>odbornej podpory</a:t>
            </a:r>
            <a:r>
              <a:rPr lang="sk-SK" sz="2000" b="1" dirty="0" smtClean="0"/>
              <a:t>,                              - identifikácia </a:t>
            </a:r>
            <a:r>
              <a:rPr lang="sk-SK" sz="2000" b="1" dirty="0"/>
              <a:t>možností začlenenia siete terénnych sociálnych pracovníkov z NP TSP do systému služieb krízovej </a:t>
            </a:r>
            <a:r>
              <a:rPr lang="sk-SK" sz="2000" b="1" dirty="0" smtClean="0"/>
              <a:t>intervencie</a:t>
            </a:r>
            <a:endParaRPr lang="sk-SK" sz="2000" b="1" dirty="0"/>
          </a:p>
          <a:p>
            <a:pPr>
              <a:buFont typeface="Arial" charset="0"/>
              <a:buNone/>
            </a:pPr>
            <a:endParaRPr lang="sk-SK" sz="16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schemeClr val="bg1"/>
                </a:solidFill>
                <a:latin typeface="+mj-lt"/>
              </a:rPr>
              <a:t>NP TSPO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28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274638"/>
            <a:ext cx="52578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600" b="1" dirty="0" smtClean="0"/>
              <a:t>Výsledky projektu</a:t>
            </a:r>
            <a:endParaRPr lang="sk-SK" sz="36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32911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2400" b="1" dirty="0" smtClean="0"/>
              <a:t>zvýšiť </a:t>
            </a:r>
            <a:r>
              <a:rPr lang="sk-SK" sz="2400" b="1" dirty="0"/>
              <a:t>aktivitu osôb ohrozených chudobou alebo sociálnym vylúčením za účelom ich lepšieho uplatnenia na trhu práce </a:t>
            </a:r>
            <a:endParaRPr lang="sk-SK" sz="2400" b="1" dirty="0" smtClean="0"/>
          </a:p>
          <a:p>
            <a:pPr marL="0" indent="0">
              <a:buNone/>
            </a:pPr>
            <a:r>
              <a:rPr lang="sk-SK" sz="2400" b="1" dirty="0" smtClean="0"/>
              <a:t> </a:t>
            </a:r>
            <a:endParaRPr lang="sk-SK" sz="2400" b="1" dirty="0"/>
          </a:p>
          <a:p>
            <a:pPr>
              <a:buFont typeface="Wingdings" pitchFamily="2" charset="2"/>
              <a:buChar char="Ø"/>
            </a:pPr>
            <a:r>
              <a:rPr lang="sk-SK" sz="2400" b="1" dirty="0" smtClean="0"/>
              <a:t>zlepšiť </a:t>
            </a:r>
            <a:r>
              <a:rPr lang="sk-SK" sz="2400" b="1" dirty="0"/>
              <a:t>prístup ku kvalitným službám na zabezpečenie nevyhnutných podmienok na uspokojovanie základných životných potrieb</a:t>
            </a:r>
          </a:p>
          <a:p>
            <a:pPr lvl="0">
              <a:buNone/>
            </a:pPr>
            <a:endParaRPr lang="sk-SK" sz="2400" dirty="0" smtClean="0"/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+mj-lt"/>
              </a:rPr>
              <a:t>NP TSPO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46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0" y="274638"/>
            <a:ext cx="5257800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3200" b="1" dirty="0" smtClean="0"/>
              <a:t>Aktuálny stav</a:t>
            </a:r>
            <a:endParaRPr lang="sk-SK" sz="32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171" name="Zástupný symbol obsahu 2"/>
          <p:cNvSpPr>
            <a:spLocks noGrp="1"/>
          </p:cNvSpPr>
          <p:nvPr>
            <p:ph idx="1"/>
          </p:nvPr>
        </p:nvSpPr>
        <p:spPr>
          <a:xfrm>
            <a:off x="3429000" y="1600200"/>
            <a:ext cx="5257800" cy="432911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sk-SK" sz="2400" b="1" dirty="0" smtClean="0"/>
              <a:t>Projekt je schválený</a:t>
            </a:r>
          </a:p>
          <a:p>
            <a:pPr>
              <a:buFont typeface="Wingdings" pitchFamily="2" charset="2"/>
              <a:buChar char="Ø"/>
            </a:pPr>
            <a:r>
              <a:rPr lang="sk-SK" sz="2400" b="1" dirty="0" smtClean="0"/>
              <a:t>S prijímateľom je uzavretá zmluva o poskytnutí NFP</a:t>
            </a:r>
            <a:endParaRPr lang="sk-SK" sz="2400" b="1" dirty="0"/>
          </a:p>
          <a:p>
            <a:pPr marL="0" indent="0">
              <a:buNone/>
            </a:pPr>
            <a:r>
              <a:rPr lang="sk-SK" sz="2400" b="1" dirty="0" smtClean="0"/>
              <a:t> </a:t>
            </a:r>
            <a:endParaRPr lang="sk-SK" sz="2400" b="1" dirty="0"/>
          </a:p>
          <a:p>
            <a:pPr marL="0" indent="0">
              <a:buNone/>
            </a:pPr>
            <a:endParaRPr lang="sk-SK" sz="2400" b="1" dirty="0"/>
          </a:p>
        </p:txBody>
      </p:sp>
      <p:sp>
        <p:nvSpPr>
          <p:cNvPr id="7172" name="BlokTextu 3"/>
          <p:cNvSpPr txBox="1">
            <a:spLocks noChangeArrowheads="1"/>
          </p:cNvSpPr>
          <p:nvPr/>
        </p:nvSpPr>
        <p:spPr bwMode="auto">
          <a:xfrm>
            <a:off x="428625" y="6215063"/>
            <a:ext cx="2071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1400" dirty="0" smtClean="0">
                <a:solidFill>
                  <a:prstClr val="white"/>
                </a:solidFill>
                <a:latin typeface="Calibri" pitchFamily="34" charset="0"/>
              </a:rPr>
              <a:t>Konferencia ZMOS</a:t>
            </a:r>
            <a:endParaRPr lang="sk-SK" sz="1400" dirty="0">
              <a:solidFill>
                <a:prstClr val="white"/>
              </a:solidFill>
              <a:latin typeface="Calibri" pitchFamily="34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357188" y="142875"/>
            <a:ext cx="3071812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 smtClean="0">
                <a:solidFill>
                  <a:prstClr val="white"/>
                </a:solidFill>
                <a:latin typeface="Calibri"/>
              </a:rPr>
              <a:t>Základné údaje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4000" dirty="0">
                <a:solidFill>
                  <a:prstClr val="white"/>
                </a:solidFill>
                <a:latin typeface="Calibri"/>
              </a:rPr>
              <a:t>NP TSPO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40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603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4000" b="1" dirty="0" smtClean="0">
                <a:solidFill>
                  <a:schemeClr val="accent6">
                    <a:lumMod val="75000"/>
                  </a:schemeClr>
                </a:solidFill>
              </a:rPr>
              <a:t>Zhrnutie: NP Terénna sociálna práca         v obciach I (TSPO)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idx="1"/>
          </p:nvPr>
        </p:nvSpPr>
        <p:spPr>
          <a:xfrm>
            <a:off x="500034" y="1600200"/>
            <a:ext cx="8186766" cy="4329113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výkon </a:t>
            </a:r>
            <a:r>
              <a:rPr lang="sk-SK" sz="2600" b="1" dirty="0"/>
              <a:t>aktivít a </a:t>
            </a:r>
            <a:r>
              <a:rPr lang="sk-SK" sz="2600" b="1" dirty="0" smtClean="0"/>
              <a:t>činností TSP vo </a:t>
            </a:r>
            <a:r>
              <a:rPr lang="sk-SK" sz="2600" b="1" dirty="0"/>
              <a:t>vzťahu k ďalšiemu napĺňaniu identifikovaných potrieb cieľových skupín </a:t>
            </a:r>
            <a:endParaRPr lang="sk-SK" sz="2600" b="1" dirty="0" smtClean="0"/>
          </a:p>
          <a:p>
            <a:pPr marL="0" lvl="0" indent="0">
              <a:buNone/>
            </a:pPr>
            <a:endParaRPr lang="sk-SK" sz="2600" b="1" dirty="0" smtClean="0"/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získanie </a:t>
            </a:r>
            <a:r>
              <a:rPr lang="sk-SK" sz="2600" b="1" dirty="0"/>
              <a:t>poznatkov o možnostiach </a:t>
            </a:r>
            <a:r>
              <a:rPr lang="sk-SK" sz="2600" b="1" dirty="0" smtClean="0"/>
              <a:t>intenzívnejšieho zabezpečovania </a:t>
            </a:r>
            <a:r>
              <a:rPr lang="sk-SK" sz="2600" b="1" dirty="0"/>
              <a:t>a</a:t>
            </a:r>
            <a:r>
              <a:rPr lang="sk-SK" sz="2600" b="1" dirty="0" smtClean="0"/>
              <a:t>ktivít TSP zo strany samospráv</a:t>
            </a:r>
          </a:p>
          <a:p>
            <a:pPr marL="0" lvl="0" indent="0">
              <a:buNone/>
            </a:pPr>
            <a:endParaRPr lang="sk-SK" sz="2600" b="1" dirty="0" smtClean="0"/>
          </a:p>
          <a:p>
            <a:pPr lvl="0">
              <a:buFont typeface="Wingdings" pitchFamily="2" charset="2"/>
              <a:buChar char="Ø"/>
            </a:pPr>
            <a:r>
              <a:rPr lang="sk-SK" sz="2600" b="1" dirty="0" smtClean="0"/>
              <a:t>naplnenie </a:t>
            </a:r>
            <a:r>
              <a:rPr lang="sk-SK" sz="2600" b="1" dirty="0"/>
              <a:t>podmienok inštitucionálneho zaradenia TSP v obciach do systému sociálnych </a:t>
            </a:r>
            <a:r>
              <a:rPr lang="sk-SK" sz="2600" b="1" dirty="0" smtClean="0"/>
              <a:t>služieb</a:t>
            </a:r>
            <a:endParaRPr lang="sk-SK" sz="2600" b="1" dirty="0"/>
          </a:p>
          <a:p>
            <a:pPr marL="0" indent="0">
              <a:buNone/>
            </a:pPr>
            <a:endParaRPr lang="sk-SK" sz="2600" b="1" dirty="0" smtClean="0"/>
          </a:p>
          <a:p>
            <a:pPr>
              <a:buFont typeface="Arial" charset="0"/>
              <a:buNone/>
            </a:pPr>
            <a:endParaRPr lang="sk-SK" sz="2600" b="1" dirty="0" smtClean="0"/>
          </a:p>
        </p:txBody>
      </p:sp>
      <p:sp>
        <p:nvSpPr>
          <p:cNvPr id="4" name="BlokTextu 3"/>
          <p:cNvSpPr txBox="1"/>
          <p:nvPr/>
        </p:nvSpPr>
        <p:spPr>
          <a:xfrm>
            <a:off x="500034" y="6286520"/>
            <a:ext cx="2571779" cy="307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1400" b="1" dirty="0">
                <a:solidFill>
                  <a:schemeClr val="bg1"/>
                </a:solidFill>
                <a:latin typeface="+mn-lt"/>
                <a:cs typeface="+mn-cs"/>
              </a:rPr>
              <a:t>Názov prezentácie</a:t>
            </a:r>
          </a:p>
        </p:txBody>
      </p:sp>
    </p:spTree>
    <p:extLst>
      <p:ext uri="{BB962C8B-B14F-4D97-AF65-F5344CB8AC3E}">
        <p14:creationId xmlns:p14="http://schemas.microsoft.com/office/powerpoint/2010/main" val="318801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9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12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7975F1CE1A004DA8806AB95CF0D118" ma:contentTypeVersion="0" ma:contentTypeDescription="Umožňuje vytvoriť nový dokument." ma:contentTypeScope="" ma:versionID="97b328428e9fc3ba68f46ab28d0157ef">
  <xsd:schema xmlns:xsd="http://www.w3.org/2001/XMLSchema" xmlns:p="http://schemas.microsoft.com/office/2006/metadata/properties" targetNamespace="http://schemas.microsoft.com/office/2006/metadata/properties" ma:root="true" ma:fieldsID="11b4a447ac6355810685471cdfce56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áz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1B8FCD-129F-44E1-8C1A-F5B10BB97D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86249CAD-28C4-4F44-ABAF-36D891819ABB}">
  <ds:schemaRefs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83C3F57-ECA4-4336-B483-B683AB4548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589</Words>
  <Application>Microsoft Office PowerPoint</Application>
  <PresentationFormat>Prezentácia na obrazovke (4:3)</PresentationFormat>
  <Paragraphs>153</Paragraphs>
  <Slides>22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7</vt:i4>
      </vt:variant>
      <vt:variant>
        <vt:lpstr>Nadpisy snímok</vt:lpstr>
      </vt:variant>
      <vt:variant>
        <vt:i4>22</vt:i4>
      </vt:variant>
    </vt:vector>
  </HeadingPairs>
  <TitlesOfParts>
    <vt:vector size="29" baseType="lpstr">
      <vt:lpstr>Motív Office</vt:lpstr>
      <vt:lpstr>3_Motív Office</vt:lpstr>
      <vt:lpstr>5_Motív Office</vt:lpstr>
      <vt:lpstr>7_Motív Office</vt:lpstr>
      <vt:lpstr>9_Motív Office</vt:lpstr>
      <vt:lpstr>11_Motív Office</vt:lpstr>
      <vt:lpstr>12_Motív Office</vt:lpstr>
      <vt:lpstr>Schválené projekty v rámci prioritnej osi 4  OP ĽZ Implementácia v rámci samospráv SR</vt:lpstr>
      <vt:lpstr> Schválené národné projekty  </vt:lpstr>
      <vt:lpstr>Spoločné východiská pripravovaných národných projektov</vt:lpstr>
      <vt:lpstr>NP Terénna sociálna práca v obciach I (TSPO)</vt:lpstr>
      <vt:lpstr> Investičná priorita prioritnej osi 4.1 </vt:lpstr>
      <vt:lpstr>Aktivity</vt:lpstr>
      <vt:lpstr>Výsledky projektu</vt:lpstr>
      <vt:lpstr>Aktuálny stav</vt:lpstr>
      <vt:lpstr>Zhrnutie: NP Terénna sociálna práca         v obciach I (TSPO)</vt:lpstr>
      <vt:lpstr>NP Podpora vybraných sociálnych služieb krízovej intervencie na komunitnej úrovni </vt:lpstr>
      <vt:lpstr> Investičná priorita prioritnej osi 4.1 </vt:lpstr>
      <vt:lpstr>Aktivity</vt:lpstr>
      <vt:lpstr>Výsledky projektu</vt:lpstr>
      <vt:lpstr>Aktuálny stav</vt:lpstr>
      <vt:lpstr>  Zhrnutie: NP Podpora vybraných sociálnych služieb krízovej intervencie na komunitnej úrovni (PVSSKIKÚ)  </vt:lpstr>
      <vt:lpstr>NP Podpora opatrovateľskej služby (POS)</vt:lpstr>
      <vt:lpstr> Investičná priorita prioritnej osi 4.2 </vt:lpstr>
      <vt:lpstr>Aktivity</vt:lpstr>
      <vt:lpstr>Výsledky projektu</vt:lpstr>
      <vt:lpstr>Aktuálny stav</vt:lpstr>
      <vt:lpstr>Zhrnutie: NP Podpora opatrovateľskej služby (POS)</vt:lpstr>
      <vt:lpstr>  Schválené projekty cez PO 4  OP ĽZ  schválené Komisiou pri Monitorovacom výbore pre OP ĽZ (PO 2, 3 a 4)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paul sly</dc:creator>
  <cp:lastModifiedBy> :-)</cp:lastModifiedBy>
  <cp:revision>171</cp:revision>
  <dcterms:created xsi:type="dcterms:W3CDTF">2015-06-03T20:40:01Z</dcterms:created>
  <dcterms:modified xsi:type="dcterms:W3CDTF">2016-02-23T09:40:28Z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0x010100FA7975F1CE1A004DA8806AB95CF0D118</vt:lpwstr>
  </property>
</Properties>
</file>