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7" r:id="rId2"/>
    <p:sldId id="259" r:id="rId3"/>
    <p:sldId id="268" r:id="rId4"/>
    <p:sldId id="269" r:id="rId5"/>
    <p:sldId id="270" r:id="rId6"/>
    <p:sldId id="272" r:id="rId7"/>
    <p:sldId id="273" r:id="rId8"/>
    <p:sldId id="274" r:id="rId9"/>
    <p:sldId id="279" r:id="rId10"/>
    <p:sldId id="277" r:id="rId11"/>
    <p:sldId id="278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91" r:id="rId21"/>
    <p:sldId id="290" r:id="rId22"/>
    <p:sldId id="292" r:id="rId23"/>
    <p:sldId id="293" r:id="rId24"/>
    <p:sldId id="294" r:id="rId25"/>
    <p:sldId id="300" r:id="rId26"/>
    <p:sldId id="297" r:id="rId27"/>
    <p:sldId id="301" r:id="rId28"/>
    <p:sldId id="302" r:id="rId29"/>
    <p:sldId id="258" r:id="rId3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43893-7BEE-44D2-B321-0E71E13D6F95}" type="datetimeFigureOut">
              <a:rPr lang="cs-CZ" smtClean="0"/>
              <a:pPr/>
              <a:t>19.2.2016</a:t>
            </a:fld>
            <a:endParaRPr lang="cs-CZ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4D888-103C-4F90-8BFC-65424299C3D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694848-80DB-4452-8DAE-ADBFA77823E1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0" name="Zástupný symbol dátumu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čísla snímky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1022-5D52-4FDB-B112-374720806DD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s jedným odstrihnutým a zaobleným roh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uhlý trojuho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10" name="Voľná form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ľná form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ľná form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ľná form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nadpis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0" name="Zástupný symbol tex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19. 2. 2016</a:t>
            </a:fld>
            <a:endParaRPr lang="sk-SK"/>
          </a:p>
        </p:txBody>
      </p:sp>
      <p:sp>
        <p:nvSpPr>
          <p:cNvPr id="22" name="Zástupný symbol päty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ľná form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ľná form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0825" y="928688"/>
            <a:ext cx="8713788" cy="3357562"/>
          </a:xfrm>
        </p:spPr>
        <p:txBody>
          <a:bodyPr/>
          <a:lstStyle/>
          <a:p>
            <a:pPr algn="l" eaLnBrk="1" hangingPunct="1">
              <a:defRPr/>
            </a:pPr>
            <a:r>
              <a:rPr lang="sk-SK" dirty="0" smtClean="0"/>
              <a:t>Poskytovanie </a:t>
            </a:r>
            <a:br>
              <a:rPr lang="sk-SK" dirty="0" smtClean="0"/>
            </a:br>
            <a:r>
              <a:rPr lang="sk-SK" dirty="0" smtClean="0"/>
              <a:t>sociálnych služieb obcou </a:t>
            </a:r>
            <a:endParaRPr lang="cs-CZ" dirty="0" smtClean="0"/>
          </a:p>
        </p:txBody>
      </p:sp>
      <p:sp>
        <p:nvSpPr>
          <p:cNvPr id="5123" name="Podnadpis 2"/>
          <p:cNvSpPr>
            <a:spLocks noGrp="1"/>
          </p:cNvSpPr>
          <p:nvPr>
            <p:ph type="subTitle" idx="1"/>
          </p:nvPr>
        </p:nvSpPr>
        <p:spPr>
          <a:xfrm>
            <a:off x="1187450" y="4714875"/>
            <a:ext cx="6400800" cy="1504950"/>
          </a:xfrm>
        </p:spPr>
        <p:txBody>
          <a:bodyPr/>
          <a:lstStyle/>
          <a:p>
            <a:pPr marR="0" eaLnBrk="1" hangingPunct="1"/>
            <a:r>
              <a:rPr lang="sk-SK" sz="2800" dirty="0" smtClean="0">
                <a:latin typeface="Arial" charset="0"/>
              </a:rPr>
              <a:t>APUMS Podbanské</a:t>
            </a:r>
          </a:p>
          <a:p>
            <a:pPr marR="0" eaLnBrk="1" hangingPunct="1"/>
            <a:r>
              <a:rPr lang="sk-SK" sz="2800" dirty="0" smtClean="0">
                <a:latin typeface="Arial" charset="0"/>
              </a:rPr>
              <a:t> 2016</a:t>
            </a:r>
            <a:endParaRPr lang="cs-CZ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obsahu 1"/>
          <p:cNvSpPr>
            <a:spLocks noGrp="1"/>
          </p:cNvSpPr>
          <p:nvPr>
            <p:ph/>
          </p:nvPr>
        </p:nvSpPr>
        <p:spPr>
          <a:xfrm>
            <a:off x="685800" y="785813"/>
            <a:ext cx="7772400" cy="5310187"/>
          </a:xfrm>
          <a:ln w="6350"/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FORMY  SS: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800" dirty="0"/>
              <a:t>a</a:t>
            </a:r>
            <a:r>
              <a:rPr lang="sk-SK" sz="2800" dirty="0" smtClean="0"/>
              <a:t>mbulantná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800" dirty="0" smtClean="0"/>
              <a:t>terénna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800" dirty="0" smtClean="0"/>
              <a:t>pobytová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sz="2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ROZSAH poskytovania  SS: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800" dirty="0" smtClean="0"/>
              <a:t>určitý čas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800" dirty="0" smtClean="0"/>
              <a:t>neurčitý čas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sz="2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947737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sk-SK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ÚČASTNÍCI pri poskytovaní SS:            </a:t>
            </a:r>
            <a:endParaRPr lang="cs-CZ" sz="3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63" y="928688"/>
            <a:ext cx="8229600" cy="5429250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k-SK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k-SK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sk-SK" sz="4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4000" dirty="0" smtClean="0"/>
              <a:t>prijímateľ (občan SR, cudzinec)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4000" dirty="0" smtClean="0"/>
              <a:t>poskytovateľ: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k-SK" sz="4000" dirty="0" smtClean="0"/>
              <a:t>Verejný       Obec + jeho PO               Neverejný </a:t>
            </a:r>
            <a:endParaRPr lang="sk-SK" sz="4000" dirty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k-SK" sz="4000" dirty="0" smtClean="0"/>
              <a:t>                        VUC </a:t>
            </a:r>
            <a:r>
              <a:rPr lang="sk-SK" sz="4000" dirty="0"/>
              <a:t>+ jeho </a:t>
            </a:r>
            <a:r>
              <a:rPr lang="sk-SK" sz="4000" dirty="0" smtClean="0"/>
              <a:t>PO			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4000" dirty="0" smtClean="0"/>
              <a:t>MPSVR SR, VUC</a:t>
            </a:r>
          </a:p>
          <a:p>
            <a:pPr marL="274320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sz="4000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4000" dirty="0" smtClean="0"/>
              <a:t>iná osoba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4000" dirty="0" smtClean="0"/>
              <a:t>    (rodičia, kt. platia úhradu na nezaopatrené deti, zdravotné poisťovne, Sociálna poisťovňa, Finančné riaditeľstvo)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sk-SK" sz="36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3600" dirty="0" smtClean="0"/>
              <a:t>Partnerstvo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 rot="16200000" flipH="1">
            <a:off x="2324100" y="27813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ovacia šípka 8"/>
          <p:cNvCxnSpPr/>
          <p:nvPr/>
        </p:nvCxnSpPr>
        <p:spPr>
          <a:xfrm>
            <a:off x="2362200" y="2743200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Práva prijímateľa:</a:t>
            </a:r>
            <a:endParaRPr lang="cs-CZ" sz="300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právo výberu (druh SS), formy (terénna, pobytová, ambulantná, iná) a poskytovateľa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v ZSS na utvorenie podmienok kontaktu s rodinou, osobou, ktorú si určí, podieľať sa na určovaní životných podmienok v zariadení....</a:t>
            </a:r>
            <a:endParaRPr lang="sk-SK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Povinnosti poskytovateľa: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prihliadať na individuálne potreby prijímateľa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aktivizovať schopnosti a zručnosti prijímateľa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poskytovať  SS na profesionálnej úrovni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spolupracovať  s rodinou, obcou, komunitou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k-SK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k-SK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990600"/>
            <a:ext cx="7772400" cy="51054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b="1" dirty="0" smtClean="0"/>
              <a:t>OBEC </a:t>
            </a:r>
            <a:r>
              <a:rPr lang="sk-SK" dirty="0" smtClean="0"/>
              <a:t>v rozsahu svojej pôsobnosti FO, ktorá žiada o uzavretie zmluvy o poskytovaní SS a na základe výberu poskytovateľa: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i="1" u="sng" dirty="0" smtClean="0"/>
              <a:t>poskytne</a:t>
            </a:r>
            <a:r>
              <a:rPr lang="sk-SK" dirty="0" smtClean="0"/>
              <a:t> SS, ak je zapísaná do registra poskytovateľov SS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i="1" u="sng" dirty="0" smtClean="0"/>
              <a:t>zabezpečí</a:t>
            </a:r>
            <a:r>
              <a:rPr lang="sk-SK" dirty="0" smtClean="0"/>
              <a:t> SS u poskytovateľa zapísaného do registra.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k-SK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k-SK" b="1" dirty="0" smtClean="0"/>
              <a:t>OBEC</a:t>
            </a:r>
            <a:r>
              <a:rPr lang="sk-SK" dirty="0" smtClean="0"/>
              <a:t> poskytne FO bezodkladne SS, ak je jej život alebo zdravie vážne ohrozené, nemá zabezpečené základné životné potreby, je odkázaná na pomoc inej FO....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dirty="0" smtClean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229600" cy="1143000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DRUHY  SS</a:t>
            </a:r>
            <a:endParaRPr lang="cs-CZ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/>
              <a:t>A/ SS krízovej intervencie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/>
              <a:t>B/ SS na podporu rodiny s deťmi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/>
              <a:t>C/ SS na riešenie nepriaznivej soc. situácie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/>
              <a:t> </a:t>
            </a:r>
            <a:r>
              <a:rPr lang="sk-SK" sz="2800" dirty="0" smtClean="0"/>
              <a:t>    z dôvodu ŤZP, nepriaznivého zdravotného stavu alebo dôchodkového veku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/>
              <a:t>D/  SS s použitím telekomunikačných technológií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/>
              <a:t>E/ Podporné služby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21493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b="1" dirty="0" smtClean="0"/>
              <a:t>A/ SS krízovej intervencie </a:t>
            </a:r>
            <a:endParaRPr lang="sk-SK" sz="28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b="1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na riešenie nepriaznivej sociálnej situácie FO vymedzenej zákonom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/>
              <a:t>m</a:t>
            </a:r>
            <a:r>
              <a:rPr lang="sk-SK" dirty="0" smtClean="0"/>
              <a:t>ôžu mať </a:t>
            </a:r>
            <a:r>
              <a:rPr lang="sk-SK" dirty="0" err="1" smtClean="0"/>
              <a:t>nízkoprahový</a:t>
            </a:r>
            <a:r>
              <a:rPr lang="sk-SK" dirty="0" smtClean="0"/>
              <a:t> charakter = ľahko dostupnosť/miesto/úhrada, anonymita, bez ohľadu na prejav požitia návykovej látky</a:t>
            </a:r>
            <a:endParaRPr lang="sk-SK" dirty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/>
              <a:t>c</a:t>
            </a:r>
            <a:r>
              <a:rPr lang="sk-SK" dirty="0" smtClean="0"/>
              <a:t>ieľ: uľahčenie FP kontakt so sociálnym prostredím, k SS, začlenenie do spoločnosti...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428625" y="857250"/>
            <a:ext cx="8429625" cy="5786438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sk-SK" dirty="0" smtClean="0"/>
              <a:t>Terénna SS krízovej intervencie 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AutoNum type="arabicPeriod"/>
              <a:defRPr/>
            </a:pPr>
            <a:r>
              <a:rPr lang="sk-SK" dirty="0" smtClean="0"/>
              <a:t>Poskytovanie SS v zariadeniach: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err="1" smtClean="0"/>
              <a:t>Nízkoprahové</a:t>
            </a:r>
            <a:r>
              <a:rPr lang="sk-SK" dirty="0" smtClean="0"/>
              <a:t> denné centrum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Integračné centrum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err="1" smtClean="0"/>
              <a:t>Komuntné</a:t>
            </a:r>
            <a:r>
              <a:rPr lang="sk-SK" dirty="0" smtClean="0"/>
              <a:t> centrum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Nocľaháreň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Útulok</a:t>
            </a:r>
          </a:p>
          <a:p>
            <a:pPr marL="880110" lvl="1" indent="-514350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Domov na polceste</a:t>
            </a:r>
          </a:p>
          <a:p>
            <a:pPr marL="880110" lvl="1" indent="-514350">
              <a:lnSpc>
                <a:spcPct val="150000"/>
              </a:lnSpc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Zariadenie núdzového bývania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sk-SK" dirty="0" smtClean="0"/>
              <a:t>Nízkoprahová sociálna služba pre deti a rodinu</a:t>
            </a:r>
          </a:p>
          <a:p>
            <a:pPr marL="95250" indent="-952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k-SK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143000"/>
            <a:ext cx="7772400" cy="50673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b="1" dirty="0" smtClean="0"/>
              <a:t>B/ SS na podporu rodiny s deťmi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b="1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pomoc pri os. starostlivosti o dieťa a podpora      </a:t>
            </a:r>
            <a:r>
              <a:rPr lang="sk-SK" sz="2800" dirty="0" err="1" smtClean="0"/>
              <a:t>zosúlaďovania</a:t>
            </a:r>
            <a:r>
              <a:rPr lang="sk-SK" sz="2800" dirty="0" smtClean="0"/>
              <a:t> rodinného  a pracovného života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zariadenie dočasnej starostlivosti o deti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služba včasnej intervencie  </a:t>
            </a:r>
          </a:p>
          <a:p>
            <a:pPr marL="640080" lvl="1" indent="-246888" eaLnBrk="1" fontAlgn="auto" hangingPunct="1">
              <a:spcAft>
                <a:spcPts val="0"/>
              </a:spcAft>
              <a:buNone/>
              <a:defRPr/>
            </a:pP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357188" y="838200"/>
            <a:ext cx="8358187" cy="5734050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b="1" dirty="0" smtClean="0"/>
              <a:t>C/ SS na riešenie nepriaznivej soc. situácie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b="1" dirty="0" smtClean="0"/>
              <a:t>     z dôvodu ŤZP, nepriaznivého zdravotného stavu alebo dôchodkového </a:t>
            </a:r>
            <a:r>
              <a:rPr lang="sk-SK" sz="2800" b="1" dirty="0"/>
              <a:t>v</a:t>
            </a:r>
            <a:r>
              <a:rPr lang="sk-SK" sz="2800" b="1" dirty="0" smtClean="0"/>
              <a:t>eku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Poskytovanie SS v zariadení pre FO, ktoré sú odkázané na pomoc inej FO a pre FO, kt. dovŕšili dôchodkový vek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Domáca opatrovateľská služba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Prepravná služba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Sprievodcovská a </a:t>
            </a:r>
            <a:r>
              <a:rPr lang="sk-SK" sz="2800" dirty="0" err="1" smtClean="0"/>
              <a:t>predčitateľská</a:t>
            </a:r>
            <a:r>
              <a:rPr lang="sk-SK" sz="2800" dirty="0" smtClean="0"/>
              <a:t> služba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Tlmočnícka služba + jej sprostredkovanie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Sprostredkovanie osobnej asistencie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sz="2800" dirty="0" smtClean="0"/>
              <a:t>Požičiavanie pomôcok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sk-SK" sz="2800" dirty="0" smtClean="0">
              <a:solidFill>
                <a:srgbClr val="FF000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sk-SK" sz="2800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857250"/>
          </a:xfrm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Posudková činnosť</a:t>
            </a:r>
            <a:endParaRPr lang="cs-CZ" sz="40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313"/>
            <a:ext cx="8401050" cy="5214937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800" dirty="0" smtClean="0">
                <a:solidFill>
                  <a:srgbClr val="FF0000"/>
                </a:solidFill>
              </a:rPr>
              <a:t> </a:t>
            </a:r>
            <a:r>
              <a:rPr lang="sk-SK" sz="2800" dirty="0" smtClean="0"/>
              <a:t>na účely poskytovania SS, zisťovanie odkázanosti na konkrétny druh SS</a:t>
            </a:r>
          </a:p>
          <a:p>
            <a:pPr marL="514350" indent="-514350">
              <a:buAutoNum type="arabicPeriod"/>
              <a:defRPr/>
            </a:pPr>
            <a:r>
              <a:rPr lang="sk-SK" dirty="0" smtClean="0"/>
              <a:t>zdravotná posudková činnosť </a:t>
            </a:r>
          </a:p>
          <a:p>
            <a:pPr marL="1154430" lvl="2" indent="-514350">
              <a:buClr>
                <a:schemeClr val="accent3"/>
              </a:buClr>
              <a:buNone/>
              <a:defRPr/>
            </a:pPr>
            <a:r>
              <a:rPr lang="sk-SK" dirty="0" smtClean="0"/>
              <a:t>- vykonáva zdravotný pracovník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sk-SK" sz="2800" dirty="0" smtClean="0"/>
              <a:t> </a:t>
            </a:r>
            <a:r>
              <a:rPr lang="sk-SK" dirty="0" smtClean="0"/>
              <a:t>sociálna posudková činnosť</a:t>
            </a:r>
          </a:p>
          <a:p>
            <a:pPr marL="1097280" lvl="2" indent="-457200">
              <a:buClr>
                <a:schemeClr val="accent3"/>
              </a:buClr>
              <a:buNone/>
              <a:defRPr/>
            </a:pPr>
            <a:r>
              <a:rPr lang="sk-SK" dirty="0" smtClean="0"/>
              <a:t>- vykonáva sociálny pracovník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zdravotná a sociálna posudková činnosť nesmú byť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k-SK" dirty="0" smtClean="0"/>
              <a:t>    v rozpore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výsledok:  Posudok o odkázanosti na SS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458200" cy="609600"/>
          </a:xfrm>
          <a:ln w="127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dirty="0" smtClean="0">
                <a:solidFill>
                  <a:schemeClr val="tx1"/>
                </a:solidFill>
              </a:rPr>
              <a:t> </a:t>
            </a:r>
            <a:r>
              <a:rPr lang="sk-SK" sz="3100" b="1" dirty="0" smtClean="0">
                <a:solidFill>
                  <a:srgbClr val="00B0F0"/>
                </a:solidFill>
              </a:rPr>
              <a:t>Sociálna služba (SS)–odborná, obslužná a ďalšia činnosť</a:t>
            </a:r>
            <a:endParaRPr lang="cs-CZ" sz="3100" b="1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dirty="0" smtClean="0"/>
              <a:t>zameraná na: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prevenciu, zmiernenie, riešenie nepriaznivej sociálnej situácie FO, osoby, rodiny, komunity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zachovanie, obnovu, rozvoj schopností FO viesť samostatný život, začlenenie sa do spoločnosti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zabezpečenie nevyhnutných podmienok na uspokojenie základných životných potrieb FO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riešenie krízovej sociálnej situácie FO, rodiny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prevenciu sociálneho vylúčenia FO, rodiny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>
              <a:buNone/>
            </a:pPr>
            <a:r>
              <a:rPr lang="sk-SK" b="1" dirty="0" smtClean="0"/>
              <a:t>D/ Sociálne služby s použitím telekomunikačných technológií</a:t>
            </a:r>
          </a:p>
          <a:p>
            <a:pPr>
              <a:buNone/>
            </a:pPr>
            <a:endParaRPr lang="sk-SK" b="1" dirty="0" smtClean="0"/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Monitorovanie a signalizácia potreby pomoci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Krízová pomoc poskytovaná prostredníctvom telekomunikačných technológií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066800"/>
            <a:ext cx="7772400" cy="50292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b="1" dirty="0" smtClean="0"/>
              <a:t>E/ Podporné služby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Odľahčovacia služba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Pomoc pri zabezpečení opatrovníckych práv  a povinností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Poskytovanie SS v dennom centre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Podpora samostatného bývania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Poskytovanie SS v jedálni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Poskytovanie SS v práčovni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sk-SK" dirty="0" smtClean="0"/>
              <a:t>Poskytovanie SS v stredisku osobnej hygieny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Registrácia poskytovateľov SS:		</a:t>
            </a:r>
            <a:endParaRPr lang="cs-CZ" sz="3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495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verejný (obec a VUC) aj neverejný poskytovateľ môže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poskytovať SS len po zápise do registra, kt. vedie VUC</a:t>
            </a:r>
            <a:endParaRPr lang="sk-SK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sk-SK" dirty="0" smtClean="0"/>
              <a:t>písomná žiadosť na príslušný VUC</a:t>
            </a:r>
          </a:p>
          <a:p>
            <a:pPr lvl="1" indent="-274320">
              <a:buClr>
                <a:schemeClr val="accent3"/>
              </a:buClr>
              <a:buFontTx/>
              <a:buChar char="-"/>
              <a:defRPr/>
            </a:pPr>
            <a:r>
              <a:rPr lang="sk-SK" dirty="0" smtClean="0"/>
              <a:t>priestorové, personálne, materiálne, hygienické podmienky</a:t>
            </a:r>
          </a:p>
          <a:p>
            <a:pPr lvl="1" indent="-274320">
              <a:buClr>
                <a:schemeClr val="accent3"/>
              </a:buClr>
              <a:buFontTx/>
              <a:buChar char="-"/>
              <a:defRPr/>
            </a:pPr>
            <a:r>
              <a:rPr lang="sk-SK" dirty="0" smtClean="0"/>
              <a:t>požadované </a:t>
            </a:r>
            <a:r>
              <a:rPr lang="sk-SK" dirty="0" err="1" smtClean="0"/>
              <a:t>daľšie</a:t>
            </a:r>
            <a:r>
              <a:rPr lang="sk-SK" dirty="0" smtClean="0"/>
              <a:t> doklady....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 smtClean="0"/>
              <a:t>oprávnenie poskytovať SS vzniká odo dňa zápisu do registra</a:t>
            </a: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457200" y="838200"/>
          <a:ext cx="8215953" cy="762000"/>
        </p:xfrm>
        <a:graphic>
          <a:graphicData uri="http://schemas.openxmlformats.org/drawingml/2006/table">
            <a:tbl>
              <a:tblPr/>
              <a:tblGrid>
                <a:gridCol w="8215953"/>
              </a:tblGrid>
              <a:tr h="76200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FINANCOVANIE  SS     </a:t>
            </a:r>
            <a:endParaRPr lang="cs-CZ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verejným poskytovateľom</a:t>
            </a:r>
            <a:r>
              <a:rPr lang="sk-SK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rozpočtu poskytovateľa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 z úhrad za SS od prijímateľa na základe zmluvy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fin. príspevku z MPSVR SR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darovania na základe zmluvy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výsledku hospodárenia z vedľajšej činnosti zariadenia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príjmu sociálneho podniku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dirty="0" smtClean="0"/>
              <a:t>z iných zdrojov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neverejným poskytovat.: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dirty="0" smtClean="0"/>
              <a:t>+ z finančného príspevku pri odkázanosti FO na pomoc inej FO a finančného príspevku na prevádzku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cs-CZ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77838" y="762000"/>
          <a:ext cx="8270543" cy="725606"/>
        </p:xfrm>
        <a:graphic>
          <a:graphicData uri="http://schemas.openxmlformats.org/drawingml/2006/table">
            <a:tbl>
              <a:tblPr/>
              <a:tblGrid>
                <a:gridCol w="8270543"/>
              </a:tblGrid>
              <a:tr h="725606">
                <a:tc>
                  <a:txBody>
                    <a:bodyPr/>
                    <a:lstStyle/>
                    <a:p>
                      <a:r>
                        <a:rPr lang="sk-SK" dirty="0" smtClean="0"/>
                        <a:t> </a:t>
                      </a:r>
                      <a:endParaRPr lang="cs-CZ" dirty="0"/>
                    </a:p>
                  </a:txBody>
                  <a:tcPr>
                    <a:lnL w="9525" cmpd="sng">
                      <a:solidFill>
                        <a:schemeClr val="tx1"/>
                      </a:solidFill>
                      <a:prstDash val="solid"/>
                    </a:lnL>
                    <a:lnR w="9525" cmpd="sng">
                      <a:solidFill>
                        <a:schemeClr val="tx1"/>
                      </a:solidFill>
                      <a:prstDash val="solid"/>
                    </a:lnR>
                    <a:lnT w="9525" cmpd="sng">
                      <a:solidFill>
                        <a:schemeClr val="tx1"/>
                      </a:solidFill>
                      <a:prstDash val="solid"/>
                    </a:lnT>
                    <a:lnB w="9525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85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Úhrada za SS:					</a:t>
            </a:r>
            <a:endParaRPr lang="cs-CZ" sz="3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50292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sk-SK" sz="2700" dirty="0" smtClean="0"/>
              <a:t>verejný  poskytovateľ určuje úhradu, spôsob jej určenia a platbu zmluvou –</a:t>
            </a:r>
            <a:r>
              <a:rPr lang="sk-SK" sz="2800" dirty="0" smtClean="0"/>
              <a:t>vo</a:t>
            </a:r>
            <a:r>
              <a:rPr lang="sk-SK" sz="2700" dirty="0" smtClean="0"/>
              <a:t> VZN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sk-SK" dirty="0" smtClean="0"/>
          </a:p>
          <a:p>
            <a:pPr marL="273367" indent="-246888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sk-SK" dirty="0" smtClean="0"/>
              <a:t>prijímateľ nehradí za: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dirty="0" smtClean="0"/>
              <a:t> tlmočenie, sociálne poradenstvo, pomoc pri uplatňovaní práv a právom chránených záujmov, sociálnu rehabilitáciu, pracovnú terapiu, krízovú pomoc prostredníctvom telekomunikačných technológií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sz="27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sk-SK" sz="27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sz="27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4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Pôsobnosť obce</a:t>
            </a:r>
            <a:endParaRPr lang="cs-CZ" sz="49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k-SK" dirty="0" smtClean="0"/>
              <a:t>vypracúva, schvaľuje KPSS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utvára podmienky na podporu komunitného rozvoja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je správnym orgánom: o odkázanosti, zániku na SS v určených zariadeniach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vyhotovuje posudok o odkázanosti na SS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poskytuje alebo zabezpečuje poskytovanie SS n NDC, nocľahárni, </a:t>
            </a:r>
            <a:r>
              <a:rPr lang="sk-SK" dirty="0" err="1" smtClean="0"/>
              <a:t>ZpS</a:t>
            </a:r>
            <a:r>
              <a:rPr lang="sk-SK" dirty="0" smtClean="0"/>
              <a:t>, ZOS, DS, NDC pre deti a rodinu, OSL, prepravnej, odľahčovacej službe, pomoc pri starostlivosti o dieťa</a:t>
            </a:r>
          </a:p>
          <a:p>
            <a:pPr marL="514350" indent="-514350">
              <a:buFont typeface="+mj-lt"/>
              <a:buAutoNum type="arabicPeriod"/>
            </a:pPr>
            <a:r>
              <a:rPr lang="sk-SK" dirty="0" smtClean="0"/>
              <a:t>poskytuje základné sociálne poradenstva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609600"/>
            <a:ext cx="8001000" cy="5486400"/>
          </a:xfrm>
        </p:spPr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môže  poskytovať aj iné SS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uzatvára zmluvu o poskytovaní SS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zriaďuje, zakladá a kontroluje nocľaháreň, NDC + pre rodinu a deti, </a:t>
            </a:r>
            <a:r>
              <a:rPr lang="sk-SK" dirty="0" err="1" smtClean="0"/>
              <a:t>ZpS</a:t>
            </a:r>
            <a:r>
              <a:rPr lang="sk-SK" dirty="0" smtClean="0"/>
              <a:t>, ZOS, DS + iné zariadenia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môže poskytovať  fin. prostriedok podľa podmienok zákona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Vedie evidenciu posudkov, rozhodnutí, prijímateľov SS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vyhľadáva FO, kt. treba poskytnúť SS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poskytuje štatistické údaje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sk-SK" dirty="0" smtClean="0"/>
              <a:t>uhrádza poskytovateľovi zdravotnej </a:t>
            </a:r>
            <a:r>
              <a:rPr lang="sk-SK" dirty="0" err="1" smtClean="0"/>
              <a:t>starostl</a:t>
            </a:r>
            <a:r>
              <a:rPr lang="sk-SK" dirty="0" smtClean="0"/>
              <a:t>. za  zdravotné výkony</a:t>
            </a:r>
          </a:p>
          <a:p>
            <a:pPr marL="514350" indent="-514350">
              <a:buNone/>
            </a:pPr>
            <a:endParaRPr lang="sk-SK" dirty="0" smtClean="0"/>
          </a:p>
          <a:p>
            <a:pPr marL="514350" indent="-514350">
              <a:buFont typeface="+mj-lt"/>
              <a:buAutoNum type="arabicPeriod" startAt="7"/>
            </a:pPr>
            <a:endParaRPr lang="sk-SK" dirty="0" smtClean="0"/>
          </a:p>
          <a:p>
            <a:pPr marL="514350" indent="-514350">
              <a:buFont typeface="+mj-lt"/>
              <a:buAutoNum type="arabicPeriod" startAt="7"/>
            </a:pP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sk-SK" sz="5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sk-SK" sz="49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Kvalifikačné predpoklady</a:t>
            </a:r>
            <a:endParaRPr lang="cs-CZ" sz="49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základné sociálne poradenstvo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špecializované sociálne poradenstvo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sociálny pracovník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opatrovateľ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sociálny pracovník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činnosť pracovnej terapii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činnosť  sociálnej rehabilitácie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zdravotnícky zamestnanec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2400" dirty="0" smtClean="0"/>
              <a:t>tlmočník</a:t>
            </a:r>
            <a:endParaRPr lang="sk-SK" sz="24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  <a:ln w="31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>
                <a:solidFill>
                  <a:srgbClr val="00B0F0"/>
                </a:solidFill>
              </a:rPr>
              <a:t>Hodnotenie podmienok kvality SS</a:t>
            </a:r>
            <a:endParaRPr lang="cs-CZ" b="1" dirty="0">
              <a:solidFill>
                <a:srgbClr val="00B0F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sk-SK" dirty="0" smtClean="0"/>
              <a:t>Podmienky kvality poskytovania SS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3200" dirty="0" smtClean="0"/>
              <a:t>4 oblasti hodnotenia</a:t>
            </a:r>
            <a:r>
              <a:rPr lang="sk-SK" sz="2800" dirty="0" smtClean="0"/>
              <a:t>: dodržiavanie základných ľudských práv a slobôd, procedurálne, personálne, prevádzkové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3200" dirty="0" smtClean="0"/>
              <a:t>kritérium – </a:t>
            </a:r>
            <a:r>
              <a:rPr lang="sk-SK" sz="2800" dirty="0" smtClean="0"/>
              <a:t>hodnota, ku kt. sa hlásia občania a spoločnosť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3200" dirty="0" smtClean="0"/>
              <a:t>štandardy – </a:t>
            </a:r>
            <a:r>
              <a:rPr lang="sk-SK" sz="2800" dirty="0" smtClean="0"/>
              <a:t>dynamické a rozvíjajúce sa hodnoty, kt. uznávajú sociálni pracovníci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3200" dirty="0" smtClean="0"/>
              <a:t>indikátor – </a:t>
            </a:r>
            <a:r>
              <a:rPr lang="sk-SK" sz="2800" dirty="0" smtClean="0"/>
              <a:t>pomocou nich sa hodnotí reálne sociálne prostredie, ide o kvalitatívne alebo kvantitatívne vlastnosti SS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2800" dirty="0" smtClean="0"/>
              <a:t>hodnotiť sa bude od 1.1. 2017</a:t>
            </a:r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071563"/>
            <a:ext cx="7772400" cy="2357437"/>
          </a:xfrm>
        </p:spPr>
        <p:txBody>
          <a:bodyPr/>
          <a:lstStyle/>
          <a:p>
            <a:pPr algn="ctr" eaLnBrk="1" hangingPunct="1">
              <a:defRPr/>
            </a:pPr>
            <a:r>
              <a:rPr lang="sk-SK" sz="4800" b="1" dirty="0" smtClean="0">
                <a:latin typeface="+mn-lt"/>
              </a:rPr>
              <a:t>Ďakujem za pozornosť </a:t>
            </a:r>
            <a:br>
              <a:rPr lang="sk-SK" sz="4800" b="1" dirty="0" smtClean="0">
                <a:latin typeface="+mn-lt"/>
              </a:rPr>
            </a:br>
            <a:r>
              <a:rPr lang="sk-SK" sz="4800" b="1" dirty="0" smtClean="0">
                <a:latin typeface="+mn-lt"/>
              </a:rPr>
              <a:t>a </a:t>
            </a:r>
            <a:br>
              <a:rPr lang="sk-SK" sz="4800" b="1" dirty="0" smtClean="0">
                <a:latin typeface="+mn-lt"/>
              </a:rPr>
            </a:br>
            <a:r>
              <a:rPr lang="sk-SK" sz="4800" b="1" dirty="0" smtClean="0">
                <a:latin typeface="+mn-lt"/>
              </a:rPr>
              <a:t>prajem príjemný deň</a:t>
            </a:r>
            <a:endParaRPr lang="cs-CZ" sz="4800" b="1" dirty="0">
              <a:latin typeface="+mn-lt"/>
            </a:endParaRPr>
          </a:p>
        </p:txBody>
      </p:sp>
      <p:sp>
        <p:nvSpPr>
          <p:cNvPr id="28675" name="Zástupný symbol obsahu 2"/>
          <p:cNvSpPr>
            <a:spLocks noGrp="1"/>
          </p:cNvSpPr>
          <p:nvPr>
            <p:ph idx="1"/>
          </p:nvPr>
        </p:nvSpPr>
        <p:spPr>
          <a:xfrm>
            <a:off x="685800" y="4572000"/>
            <a:ext cx="7772400" cy="1524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sk-SK" sz="2800" smtClean="0"/>
              <a:t>PhDr. Ing. Ivana Kružliaková</a:t>
            </a:r>
            <a:r>
              <a:rPr lang="sk-SK" sz="2800" smtClean="0">
                <a:latin typeface="Arial" charset="0"/>
              </a:rPr>
              <a:t>, PhD.</a:t>
            </a:r>
          </a:p>
          <a:p>
            <a:pPr algn="ctr" eaLnBrk="1" hangingPunct="1"/>
            <a:endParaRPr lang="sk-SK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214438"/>
            <a:ext cx="7772400" cy="51435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Nepriaznivá sociálna situácia: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dirty="0" smtClean="0"/>
              <a:t>ohrozenie FO soc. vylúčením, neschopnosť riešiť svoje problémy a spoločensky sa začleniť z dôvodov: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dirty="0" smtClean="0"/>
          </a:p>
          <a:p>
            <a:pPr marL="400050" lvl="1" indent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k-SK" dirty="0"/>
              <a:t>n</a:t>
            </a:r>
            <a:r>
              <a:rPr lang="sk-SK" dirty="0" smtClean="0"/>
              <a:t>ezabezpečené nevyhnutné podmienky, ŤZP, dôchodkový vek...</a:t>
            </a:r>
          </a:p>
          <a:p>
            <a:pPr marL="400050" lvl="1" indent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k-SK" dirty="0" smtClean="0"/>
              <a:t>závislosť od návykových látok</a:t>
            </a:r>
          </a:p>
          <a:p>
            <a:pPr marL="400050" lvl="1" indent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k-SK" dirty="0" smtClean="0"/>
              <a:t> ohrozenie dieťaťa do 7 r. veku z dôvodu ZP</a:t>
            </a:r>
          </a:p>
          <a:p>
            <a:pPr marL="400050" lvl="1" indent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sk-SK" dirty="0" smtClean="0"/>
              <a:t> správanie iných FO (domáce násilie, rodovo podmienené násilie, násilný trestný čin)</a:t>
            </a:r>
          </a:p>
          <a:p>
            <a:pPr marL="400050" lvl="1" indent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sk-SK" dirty="0" smtClean="0"/>
          </a:p>
          <a:p>
            <a:pPr marL="400050" lvl="1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k-SK" dirty="0" smtClean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obsahu 1"/>
          <p:cNvSpPr>
            <a:spLocks noGrp="1"/>
          </p:cNvSpPr>
          <p:nvPr>
            <p:ph/>
          </p:nvPr>
        </p:nvSpPr>
        <p:spPr>
          <a:xfrm>
            <a:off x="685800" y="1071563"/>
            <a:ext cx="7772400" cy="5357812"/>
          </a:xfrm>
        </p:spPr>
        <p:txBody>
          <a:bodyPr/>
          <a:lstStyle/>
          <a:p>
            <a:pPr marL="342900" lvl="1" indent="-342900" eaLnBrk="1" hangingPunct="1">
              <a:buFont typeface="Wingdings" pitchFamily="2" charset="2"/>
              <a:buChar char="§"/>
            </a:pPr>
            <a:r>
              <a:rPr lang="sk-SK" dirty="0" smtClean="0"/>
              <a:t>zotrvávanie v priestorovo segregovanej lokalite (bytový dom, ulica, mestská časť, osada mimo obce bez občianskej vybavenosti) </a:t>
            </a:r>
          </a:p>
          <a:p>
            <a:pPr marL="342900" lvl="1" indent="-342900" eaLnBrk="1" hangingPunct="1">
              <a:buFont typeface="Wingdings 2" pitchFamily="18" charset="2"/>
              <a:buNone/>
            </a:pPr>
            <a:r>
              <a:rPr lang="sk-SK" dirty="0" smtClean="0"/>
              <a:t>     s prítomnosťou koncentrovanej a generačne reprodukovanej chudoby </a:t>
            </a:r>
          </a:p>
          <a:p>
            <a:pPr marL="342900" lvl="1" indent="-342900" eaLnBrk="1" hangingPunct="1">
              <a:buFont typeface="Wingdings 2" pitchFamily="18" charset="2"/>
              <a:buNone/>
            </a:pPr>
            <a:r>
              <a:rPr lang="sk-SK" dirty="0" smtClean="0"/>
              <a:t>     (dlhodobo pretrvávajúca nepriaznivá sociálna situácia FO z dôvodu výskytu viacerých negatívnych javov súčasne – dlhodobá nezamestnanosť, HN, nízka hygienická úroveň, sociálno-patologické javy s vysokou mierou tolerancie </a:t>
            </a:r>
          </a:p>
          <a:p>
            <a:pPr marL="342900" lvl="1" indent="-342900" eaLnBrk="1" hangingPunct="1">
              <a:buFont typeface="Wingdings 2" pitchFamily="18" charset="2"/>
              <a:buNone/>
            </a:pPr>
            <a:r>
              <a:rPr lang="sk-SK" dirty="0" smtClean="0"/>
              <a:t>     k nim, nízka miera vzdelania, nedostupnosť tovarov a služieb)</a:t>
            </a:r>
          </a:p>
          <a:p>
            <a:pPr marL="742950" lvl="2" indent="-342900" eaLnBrk="1" hangingPunct="1"/>
            <a:endParaRPr lang="sk-SK" dirty="0" smtClean="0">
              <a:solidFill>
                <a:srgbClr val="FF0000"/>
              </a:solidFill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500188"/>
            <a:ext cx="7772400" cy="45958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Zabezpečenie nevyhnutných podmienok na uspokojovanie základných životných potrieb: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/>
              <a:t>ubytovanie, strava, nevyhnutné ošatenie a obuv, základná osobná hygiena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sk-SK" dirty="0">
              <a:solidFill>
                <a:srgbClr val="00B0F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sk-SK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Krízová sociálna situácia: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dirty="0"/>
              <a:t>ohrozenie života, zdravia FO, rodiny, ktoré vyžaduje bezodkladné riešenie SS</a:t>
            </a:r>
            <a:endParaRPr lang="cs-CZ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428625" y="642938"/>
            <a:ext cx="8358188" cy="60007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Odborná činnosť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k-SK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endParaRPr lang="sk-SK" sz="2400" dirty="0" smtClean="0">
              <a:solidFill>
                <a:srgbClr val="FF000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200" dirty="0" smtClean="0"/>
              <a:t>základné a špecializované soc. poradenstvo, pomoc pri odkázanosti FO na pomoc inej, pomoc pri uplatňovaní práv a právom chránených záujmov, sociálna rehabilitácia, ošetrovateľská starostlivosť v zariadení, pracovná terapia,</a:t>
            </a:r>
            <a:r>
              <a:rPr lang="sk-SK" sz="2200" dirty="0"/>
              <a:t> </a:t>
            </a:r>
            <a:r>
              <a:rPr lang="sk-SK" sz="2200" dirty="0" smtClean="0"/>
              <a:t>tlmočenie (sprostredkovanie), pomoc pri výkone opatrovníckych práv a povinností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200" dirty="0" smtClean="0"/>
              <a:t>výchova, preventívna aktivita , stimulácia komplexného vývoja dieťaťa so ZP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sk-SK" sz="2200" dirty="0" smtClean="0"/>
              <a:t>pomoc pri pracovnom uplatnení, pomoc pri príprave na šk. vyučovanie a sprevádzanie dieťaťa do a zo šk. zariadenia pomoc pri  prevádzke domácnosti, pri hospodárení s peniazmi, podpora pri organizovaní času, podpora pri zapojení sa do spoločenského a pracovného života, podpora rozvoja osobných záujmov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685800" y="1219199"/>
            <a:ext cx="7772400" cy="521017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400" dirty="0" smtClean="0"/>
              <a:t>predchádzanie a riešenie krízových situácií, podpora spoločensky primeraného správania v rámci podpory samostatného bývania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sk-SK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400" dirty="0" smtClean="0"/>
              <a:t>odborné činnosti poskytovateľ SS nemôže zabezpečiť inou osobou na základe občianskoprávneho alebo obchodnoprávneho vzťahu  </a:t>
            </a:r>
            <a:endParaRPr lang="sk-SK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sk-SK" sz="2400" dirty="0" smtClean="0"/>
              <a:t>výnimkou je zabezpečenie ošetrovateľskej starostlivosti v zariadení (napr. agentúrou ošetrovateľskej starostlivosti)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75" y="714375"/>
            <a:ext cx="8001000" cy="785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Obslužná činnosť</a:t>
            </a:r>
            <a:r>
              <a:rPr lang="sk-SK" sz="3200" b="1" dirty="0" smtClean="0">
                <a:solidFill>
                  <a:srgbClr val="00B0F0"/>
                </a:solidFill>
                <a:latin typeface="+mn-lt"/>
              </a:rPr>
              <a:t>	</a:t>
            </a:r>
            <a:endParaRPr lang="cs-CZ" sz="3200" b="1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upratovanie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ubytovanie,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stravovanie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pranie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 žehlenie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sk-SK" sz="2800" dirty="0" smtClean="0"/>
              <a:t>údržba bielizne a šatstva</a:t>
            </a:r>
          </a:p>
          <a:p>
            <a:pPr eaLnBrk="1" hangingPunct="1">
              <a:buFont typeface="Wingdings 2" pitchFamily="18" charset="2"/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Ďalšia  činnosť    </a:t>
            </a:r>
            <a:endParaRPr lang="cs-CZ" sz="3000" b="1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sk-SK" u="sng" smtClean="0"/>
              <a:t>vytvorenie podmienok </a:t>
            </a:r>
            <a:r>
              <a:rPr lang="sk-SK" smtClean="0"/>
              <a:t>pre:</a:t>
            </a:r>
          </a:p>
          <a:p>
            <a:pPr lvl="1" eaLnBrk="1" hangingPunct="1"/>
            <a:r>
              <a:rPr lang="sk-SK" smtClean="0"/>
              <a:t>prípravu, výdaj stravy a potravín</a:t>
            </a:r>
          </a:p>
          <a:p>
            <a:pPr lvl="1" eaLnBrk="1" hangingPunct="1"/>
            <a:r>
              <a:rPr lang="sk-SK" smtClean="0"/>
              <a:t>vykonávanie osobnej hygieny</a:t>
            </a:r>
          </a:p>
          <a:p>
            <a:pPr lvl="1" eaLnBrk="1" hangingPunct="1"/>
            <a:r>
              <a:rPr lang="sk-SK" smtClean="0"/>
              <a:t>úschovu cenných vecí</a:t>
            </a:r>
          </a:p>
          <a:p>
            <a:pPr lvl="1" eaLnBrk="1" hangingPunct="1"/>
            <a:r>
              <a:rPr lang="sk-SK" smtClean="0"/>
              <a:t>vzdelávanie</a:t>
            </a:r>
          </a:p>
          <a:p>
            <a:pPr lvl="1" eaLnBrk="1" hangingPunct="1"/>
            <a:r>
              <a:rPr lang="sk-SK" smtClean="0"/>
              <a:t>záujmovú činnosť</a:t>
            </a:r>
            <a:endParaRPr lang="cs-CZ" smtClean="0"/>
          </a:p>
          <a:p>
            <a:pPr eaLnBrk="1" hangingPunct="1">
              <a:buFont typeface="Wingdings" pitchFamily="2" charset="2"/>
              <a:buChar char="Ø"/>
            </a:pPr>
            <a:r>
              <a:rPr lang="sk-SK" u="sng" smtClean="0"/>
              <a:t>poskytovanie</a:t>
            </a:r>
            <a:r>
              <a:rPr lang="sk-SK" smtClean="0"/>
              <a:t>: </a:t>
            </a:r>
          </a:p>
          <a:p>
            <a:pPr lvl="1" eaLnBrk="1" hangingPunct="1"/>
            <a:r>
              <a:rPr lang="sk-SK" smtClean="0"/>
              <a:t>os. vybavenia, nevyhnutného ošatenia a obuvi, prepravy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k-SK" u="sng" smtClean="0"/>
              <a:t>donáška stravy, požičiavanie pomôcok, záujmová č.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1235</Words>
  <PresentationFormat>Prezentácia na obrazovke (4:3)</PresentationFormat>
  <Paragraphs>208</Paragraphs>
  <Slides>29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29</vt:i4>
      </vt:variant>
    </vt:vector>
  </HeadingPairs>
  <TitlesOfParts>
    <vt:vector size="30" baseType="lpstr">
      <vt:lpstr>Tok</vt:lpstr>
      <vt:lpstr>Poskytovanie  sociálnych služieb obcou </vt:lpstr>
      <vt:lpstr> Sociálna služba (SS)–odborná, obslužná a ďalšia činnosť</vt:lpstr>
      <vt:lpstr>Snímka 3</vt:lpstr>
      <vt:lpstr>Snímka 4</vt:lpstr>
      <vt:lpstr>Snímka 5</vt:lpstr>
      <vt:lpstr>Snímka 6</vt:lpstr>
      <vt:lpstr>Snímka 7</vt:lpstr>
      <vt:lpstr>Obslužná činnosť </vt:lpstr>
      <vt:lpstr>Ďalšia  činnosť    </vt:lpstr>
      <vt:lpstr>Snímka 10</vt:lpstr>
      <vt:lpstr>   ÚČASTNÍCI pri poskytovaní SS:            </vt:lpstr>
      <vt:lpstr>Práva prijímateľa:</vt:lpstr>
      <vt:lpstr>Snímka 13</vt:lpstr>
      <vt:lpstr>DRUHY  SS</vt:lpstr>
      <vt:lpstr>Snímka 15</vt:lpstr>
      <vt:lpstr>Snímka 16</vt:lpstr>
      <vt:lpstr>Snímka 17</vt:lpstr>
      <vt:lpstr>Snímka 18</vt:lpstr>
      <vt:lpstr>Posudková činnosť</vt:lpstr>
      <vt:lpstr>Snímka 20</vt:lpstr>
      <vt:lpstr>Snímka 21</vt:lpstr>
      <vt:lpstr>Registrácia poskytovateľov SS:  </vt:lpstr>
      <vt:lpstr>FINANCOVANIE  SS     </vt:lpstr>
      <vt:lpstr>Úhrada za SS:     </vt:lpstr>
      <vt:lpstr>     Pôsobnosť obce</vt:lpstr>
      <vt:lpstr>Snímka 26</vt:lpstr>
      <vt:lpstr>  Kvalifikačné predpoklady</vt:lpstr>
      <vt:lpstr> Hodnotenie podmienok kvality SS</vt:lpstr>
      <vt:lpstr>Ďakujem za pozornosť  a  prajem príjemný deň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Poskytovanie  sociálnych služieb obcou </dc:title>
  <cp:lastModifiedBy>Valued Acer Customer</cp:lastModifiedBy>
  <cp:revision>7</cp:revision>
  <dcterms:modified xsi:type="dcterms:W3CDTF">2016-02-19T20:53:42Z</dcterms:modified>
</cp:coreProperties>
</file>