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8" r:id="rId1"/>
    <p:sldMasterId id="2147484020" r:id="rId2"/>
    <p:sldMasterId id="2147484033" r:id="rId3"/>
  </p:sldMasterIdLst>
  <p:notesMasterIdLst>
    <p:notesMasterId r:id="rId19"/>
  </p:notesMasterIdLst>
  <p:handoutMasterIdLst>
    <p:handoutMasterId r:id="rId20"/>
  </p:handoutMasterIdLst>
  <p:sldIdLst>
    <p:sldId id="346" r:id="rId4"/>
    <p:sldId id="347" r:id="rId5"/>
    <p:sldId id="348" r:id="rId6"/>
    <p:sldId id="300" r:id="rId7"/>
    <p:sldId id="344" r:id="rId8"/>
    <p:sldId id="333" r:id="rId9"/>
    <p:sldId id="296" r:id="rId10"/>
    <p:sldId id="309" r:id="rId11"/>
    <p:sldId id="310" r:id="rId12"/>
    <p:sldId id="353" r:id="rId13"/>
    <p:sldId id="351" r:id="rId14"/>
    <p:sldId id="350" r:id="rId15"/>
    <p:sldId id="313" r:id="rId16"/>
    <p:sldId id="332" r:id="rId17"/>
    <p:sldId id="318" r:id="rId18"/>
  </p:sldIdLst>
  <p:sldSz cx="9144000" cy="6858000" type="screen4x3"/>
  <p:notesSz cx="9296400" cy="70104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306" userDrawn="1">
          <p15:clr>
            <a:srgbClr val="A4A3A4"/>
          </p15:clr>
        </p15:guide>
        <p15:guide id="2" pos="2864" userDrawn="1">
          <p15:clr>
            <a:srgbClr val="A4A3A4"/>
          </p15:clr>
        </p15:guide>
        <p15:guide id="3" orient="horz" pos="2208" userDrawn="1">
          <p15:clr>
            <a:srgbClr val="A4A3A4"/>
          </p15:clr>
        </p15:guide>
        <p15:guide id="4" pos="292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F9FE"/>
    <a:srgbClr val="FF9933"/>
    <a:srgbClr val="BF1B23"/>
    <a:srgbClr val="18858A"/>
    <a:srgbClr val="6DB3B7"/>
    <a:srgbClr val="A3F1FB"/>
    <a:srgbClr val="8BFFFF"/>
    <a:srgbClr val="CBF5FD"/>
    <a:srgbClr val="AEEFFC"/>
    <a:srgbClr val="F9E1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redný štýl 2 - zvýrazneni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B4B98B0-60AC-42C2-AFA5-B58CD77FA1E5}" styleName="Svetlý štýl 1 - zvýrazneni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Stredný štýl 2 - zvýrazneni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Stredný štýl 2 - zvýrazneni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Bez štýlu, bez mrie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18" autoAdjust="0"/>
    <p:restoredTop sz="93250" autoAdjust="0"/>
  </p:normalViewPr>
  <p:slideViewPr>
    <p:cSldViewPr>
      <p:cViewPr varScale="1">
        <p:scale>
          <a:sx n="74" d="100"/>
          <a:sy n="74" d="100"/>
        </p:scale>
        <p:origin x="153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4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2886" y="-90"/>
      </p:cViewPr>
      <p:guideLst>
        <p:guide orient="horz" pos="2306"/>
        <p:guide pos="2864"/>
        <p:guide orient="horz" pos="2208"/>
        <p:guide pos="292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lamprecht\Documents\2015_&#352;tatistika\Eva\Konferencia%202016\grafy%20NB%202012_2016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lamprecht\Documents\2015_&#352;tatistika\Eva\Konferencia%202016\grafy%20NB%202012_2016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Hárok1!$J$10</c:f>
              <c:strCache>
                <c:ptCount val="1"/>
                <c:pt idx="0">
                  <c:v>KZ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Hárok1!$K$9:$O$9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Hárok1!$K$10:$O$10</c:f>
              <c:numCache>
                <c:formatCode>#,##0</c:formatCode>
                <c:ptCount val="5"/>
                <c:pt idx="0">
                  <c:v>13</c:v>
                </c:pt>
                <c:pt idx="1">
                  <c:v>46</c:v>
                </c:pt>
                <c:pt idx="2">
                  <c:v>54</c:v>
                </c:pt>
                <c:pt idx="3">
                  <c:v>65</c:v>
                </c:pt>
                <c:pt idx="4">
                  <c:v>44</c:v>
                </c:pt>
              </c:numCache>
            </c:numRef>
          </c:val>
        </c:ser>
        <c:ser>
          <c:idx val="1"/>
          <c:order val="1"/>
          <c:tx>
            <c:strRef>
              <c:f>Hárok1!$J$11</c:f>
              <c:strCache>
                <c:ptCount val="1"/>
                <c:pt idx="0">
                  <c:v>BKZ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Hárok1!$K$9:$O$9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Hárok1!$K$11:$O$11</c:f>
              <c:numCache>
                <c:formatCode>#,##0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63</c:v>
                </c:pt>
                <c:pt idx="3">
                  <c:v>40</c:v>
                </c:pt>
                <c:pt idx="4">
                  <c:v>37</c:v>
                </c:pt>
              </c:numCache>
            </c:numRef>
          </c:val>
        </c:ser>
        <c:ser>
          <c:idx val="2"/>
          <c:order val="2"/>
          <c:tx>
            <c:strRef>
              <c:f>Hárok1!$J$12</c:f>
              <c:strCache>
                <c:ptCount val="1"/>
                <c:pt idx="0">
                  <c:v>Výstavba</c:v>
                </c:pt>
              </c:strCache>
            </c:strRef>
          </c:tx>
          <c:spPr>
            <a:gradFill flip="none" rotWithShape="1">
              <a:gsLst>
                <a:gs pos="0">
                  <a:schemeClr val="accent6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accent6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accent6">
                    <a:lumMod val="60000"/>
                    <a:lumOff val="40000"/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Hárok1!$K$9:$O$9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Hárok1!$K$12:$O$12</c:f>
              <c:numCache>
                <c:formatCode>#,##0</c:formatCode>
                <c:ptCount val="5"/>
                <c:pt idx="0">
                  <c:v>87</c:v>
                </c:pt>
                <c:pt idx="1">
                  <c:v>32</c:v>
                </c:pt>
                <c:pt idx="2">
                  <c:v>12</c:v>
                </c:pt>
                <c:pt idx="3">
                  <c:v>6</c:v>
                </c:pt>
                <c:pt idx="4">
                  <c:v>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gapDepth val="95"/>
        <c:shape val="box"/>
        <c:axId val="-1560476352"/>
        <c:axId val="-1560475264"/>
        <c:axId val="0"/>
      </c:bar3DChart>
      <c:catAx>
        <c:axId val="-1560476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-1560475264"/>
        <c:crosses val="autoZero"/>
        <c:auto val="1"/>
        <c:lblAlgn val="ctr"/>
        <c:lblOffset val="100"/>
        <c:noMultiLvlLbl val="0"/>
      </c:catAx>
      <c:valAx>
        <c:axId val="-1560475264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one"/>
        <c:crossAx val="-1560476352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Hárok1!$J$5</c:f>
              <c:strCache>
                <c:ptCount val="1"/>
                <c:pt idx="0">
                  <c:v>Kúpa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Hárok1!$K$4:$O$4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Hárok1!$K$5:$O$5</c:f>
              <c:numCache>
                <c:formatCode>#,##0.00</c:formatCode>
                <c:ptCount val="5"/>
                <c:pt idx="0">
                  <c:v>9218162</c:v>
                </c:pt>
                <c:pt idx="1">
                  <c:v>24844720</c:v>
                </c:pt>
                <c:pt idx="2">
                  <c:v>51804980</c:v>
                </c:pt>
                <c:pt idx="3">
                  <c:v>53678660</c:v>
                </c:pt>
                <c:pt idx="4">
                  <c:v>30263580</c:v>
                </c:pt>
              </c:numCache>
            </c:numRef>
          </c:val>
        </c:ser>
        <c:ser>
          <c:idx val="1"/>
          <c:order val="1"/>
          <c:tx>
            <c:strRef>
              <c:f>Hárok1!$J$6</c:f>
              <c:strCache>
                <c:ptCount val="1"/>
                <c:pt idx="0">
                  <c:v>Výstavba</c:v>
                </c:pt>
              </c:strCache>
            </c:strRef>
          </c:tx>
          <c:spPr>
            <a:gradFill flip="none" rotWithShape="1">
              <a:gsLst>
                <a:gs pos="0">
                  <a:schemeClr val="accent6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accent6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accent6">
                    <a:lumMod val="60000"/>
                    <a:lumOff val="40000"/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</c:spPr>
          <c:invertIfNegative val="0"/>
          <c:dLbls>
            <c:dLbl>
              <c:idx val="2"/>
              <c:layout>
                <c:manualLayout>
                  <c:x val="-8.3458758777682062E-3"/>
                  <c:y val="-2.29999198193668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5.5639172518454514E-3"/>
                  <c:y val="-3.14109383682096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1378664019410033E-2"/>
                  <c:y val="-3.52561427558159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Hárok1!$K$4:$O$4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Hárok1!$K$6:$O$6</c:f>
              <c:numCache>
                <c:formatCode>#,##0.00</c:formatCode>
                <c:ptCount val="5"/>
                <c:pt idx="0">
                  <c:v>25260550</c:v>
                </c:pt>
                <c:pt idx="1">
                  <c:v>12627463</c:v>
                </c:pt>
                <c:pt idx="2">
                  <c:v>3081890</c:v>
                </c:pt>
                <c:pt idx="3">
                  <c:v>3701650</c:v>
                </c:pt>
                <c:pt idx="4">
                  <c:v>1120140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gapDepth val="95"/>
        <c:shape val="box"/>
        <c:axId val="-1560472544"/>
        <c:axId val="-1444382144"/>
        <c:axId val="0"/>
      </c:bar3DChart>
      <c:catAx>
        <c:axId val="-1560472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-1444382144"/>
        <c:crosses val="autoZero"/>
        <c:auto val="1"/>
        <c:lblAlgn val="ctr"/>
        <c:lblOffset val="100"/>
        <c:noMultiLvlLbl val="0"/>
      </c:catAx>
      <c:valAx>
        <c:axId val="-1444382144"/>
        <c:scaling>
          <c:orientation val="minMax"/>
        </c:scaling>
        <c:delete val="1"/>
        <c:axPos val="l"/>
        <c:numFmt formatCode="#,##0.00" sourceLinked="1"/>
        <c:majorTickMark val="none"/>
        <c:minorTickMark val="none"/>
        <c:tickLblPos val="none"/>
        <c:crossAx val="-156047254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35616069540660389"/>
          <c:y val="3.4393474644475612E-2"/>
          <c:w val="0.27061038916822888"/>
          <c:h val="5.6539474821243885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0.28072</cdr:x>
      <cdr:y>0.39671</cdr:y>
    </cdr:from>
    <cdr:to>
      <cdr:x>0.36624</cdr:x>
      <cdr:y>0.4508</cdr:y>
    </cdr:to>
    <cdr:sp macro="" textlink="">
      <cdr:nvSpPr>
        <cdr:cNvPr id="2" name="BlokTextu 1"/>
        <cdr:cNvSpPr txBox="1"/>
      </cdr:nvSpPr>
      <cdr:spPr>
        <a:xfrm xmlns:a="http://schemas.openxmlformats.org/drawingml/2006/main">
          <a:off x="1181767" y="1584176"/>
          <a:ext cx="360040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sk-SK" sz="1050" u="sng" dirty="0" smtClean="0"/>
            <a:t>78</a:t>
          </a:r>
          <a:endParaRPr lang="sk-SK" sz="1050" u="sng" dirty="0"/>
        </a:p>
      </cdr:txBody>
    </cdr:sp>
  </cdr:relSizeAnchor>
  <cdr:relSizeAnchor xmlns:cdr="http://schemas.openxmlformats.org/drawingml/2006/chartDrawing">
    <cdr:from>
      <cdr:x>0.45265</cdr:x>
      <cdr:y>0.12623</cdr:y>
    </cdr:from>
    <cdr:to>
      <cdr:x>0.56383</cdr:x>
      <cdr:y>0.18032</cdr:y>
    </cdr:to>
    <cdr:sp macro="" textlink="">
      <cdr:nvSpPr>
        <cdr:cNvPr id="3" name="BlokTextu 2"/>
        <cdr:cNvSpPr txBox="1"/>
      </cdr:nvSpPr>
      <cdr:spPr>
        <a:xfrm xmlns:a="http://schemas.openxmlformats.org/drawingml/2006/main">
          <a:off x="1905574" y="504056"/>
          <a:ext cx="468052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sk-SK" sz="1050" u="sng" dirty="0" smtClean="0"/>
            <a:t>129</a:t>
          </a:r>
          <a:endParaRPr lang="sk-SK" sz="1050" u="sng" dirty="0"/>
        </a:p>
      </cdr:txBody>
    </cdr:sp>
  </cdr:relSizeAnchor>
  <cdr:relSizeAnchor xmlns:cdr="http://schemas.openxmlformats.org/drawingml/2006/chartDrawing">
    <cdr:from>
      <cdr:x>0.6237</cdr:x>
      <cdr:y>0.21712</cdr:y>
    </cdr:from>
    <cdr:to>
      <cdr:x>0.72632</cdr:x>
      <cdr:y>0.28502</cdr:y>
    </cdr:to>
    <cdr:sp macro="" textlink="">
      <cdr:nvSpPr>
        <cdr:cNvPr id="4" name="BlokTextu 3"/>
        <cdr:cNvSpPr txBox="1"/>
      </cdr:nvSpPr>
      <cdr:spPr>
        <a:xfrm xmlns:a="http://schemas.openxmlformats.org/drawingml/2006/main">
          <a:off x="2625654" y="867036"/>
          <a:ext cx="432048" cy="2711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sk-SK" sz="1050" u="sng" dirty="0" smtClean="0"/>
            <a:t>111</a:t>
          </a:r>
        </a:p>
        <a:p xmlns:a="http://schemas.openxmlformats.org/drawingml/2006/main">
          <a:endParaRPr lang="sk-SK" sz="1050" u="sng" dirty="0"/>
        </a:p>
      </cdr:txBody>
    </cdr:sp>
  </cdr:relSizeAnchor>
  <cdr:relSizeAnchor xmlns:cdr="http://schemas.openxmlformats.org/drawingml/2006/chartDrawing">
    <cdr:from>
      <cdr:x>0.79474</cdr:x>
      <cdr:y>0.36064</cdr:y>
    </cdr:from>
    <cdr:to>
      <cdr:x>0.87511</cdr:x>
      <cdr:y>0.41474</cdr:y>
    </cdr:to>
    <cdr:sp macro="" textlink="">
      <cdr:nvSpPr>
        <cdr:cNvPr id="5" name="BlokTextu 4"/>
        <cdr:cNvSpPr txBox="1"/>
      </cdr:nvSpPr>
      <cdr:spPr>
        <a:xfrm xmlns:a="http://schemas.openxmlformats.org/drawingml/2006/main">
          <a:off x="3345734" y="1440160"/>
          <a:ext cx="338336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sk-SK" sz="1050" u="sng" dirty="0" smtClean="0"/>
            <a:t>85</a:t>
          </a:r>
          <a:endParaRPr lang="sk-SK" sz="1050" u="sng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0.32969</cdr:x>
      <cdr:y>0.00249</cdr:y>
    </cdr:from>
    <cdr:to>
      <cdr:x>0.6881</cdr:x>
      <cdr:y>0.04975</cdr:y>
    </cdr:to>
    <cdr:sp macro="" textlink="">
      <cdr:nvSpPr>
        <cdr:cNvPr id="2" name="BlokTextu 1"/>
        <cdr:cNvSpPr txBox="1"/>
      </cdr:nvSpPr>
      <cdr:spPr>
        <a:xfrm xmlns:a="http://schemas.openxmlformats.org/drawingml/2006/main">
          <a:off x="1471900" y="10114"/>
          <a:ext cx="1600120" cy="1919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sk-SK" sz="1100"/>
        </a:p>
      </cdr:txBody>
    </cdr:sp>
  </cdr:relSizeAnchor>
  <cdr:relSizeAnchor xmlns:cdr="http://schemas.openxmlformats.org/drawingml/2006/chartDrawing">
    <cdr:from>
      <cdr:x>0.15773</cdr:x>
      <cdr:y>0.42082</cdr:y>
    </cdr:from>
    <cdr:to>
      <cdr:x>0.35804</cdr:x>
      <cdr:y>0.63457</cdr:y>
    </cdr:to>
    <cdr:sp macro="" textlink="">
      <cdr:nvSpPr>
        <cdr:cNvPr id="3" name="BlokTextu 2"/>
        <cdr:cNvSpPr txBox="1"/>
      </cdr:nvSpPr>
      <cdr:spPr>
        <a:xfrm xmlns:a="http://schemas.openxmlformats.org/drawingml/2006/main">
          <a:off x="720080" y="18002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sk-SK" sz="1100" dirty="0"/>
        </a:p>
      </cdr:txBody>
    </cdr:sp>
  </cdr:relSizeAnchor>
  <cdr:relSizeAnchor xmlns:cdr="http://schemas.openxmlformats.org/drawingml/2006/chartDrawing">
    <cdr:from>
      <cdr:x>0.01577</cdr:x>
      <cdr:y>0.38804</cdr:y>
    </cdr:from>
    <cdr:to>
      <cdr:x>0.2366</cdr:x>
      <cdr:y>0.44946</cdr:y>
    </cdr:to>
    <cdr:sp macro="" textlink="">
      <cdr:nvSpPr>
        <cdr:cNvPr id="4" name="BlokTextu 3"/>
        <cdr:cNvSpPr txBox="1"/>
      </cdr:nvSpPr>
      <cdr:spPr>
        <a:xfrm xmlns:a="http://schemas.openxmlformats.org/drawingml/2006/main">
          <a:off x="72008" y="1659959"/>
          <a:ext cx="1008112" cy="2627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sk-SK" sz="1050" u="sng" dirty="0" smtClean="0"/>
            <a:t>34 478 712,00</a:t>
          </a:r>
          <a:endParaRPr lang="sk-SK" sz="1050" u="sng" dirty="0"/>
        </a:p>
      </cdr:txBody>
    </cdr:sp>
  </cdr:relSizeAnchor>
  <cdr:relSizeAnchor xmlns:cdr="http://schemas.openxmlformats.org/drawingml/2006/chartDrawing">
    <cdr:from>
      <cdr:x>0.19717</cdr:x>
      <cdr:y>0.33917</cdr:y>
    </cdr:from>
    <cdr:to>
      <cdr:x>0.43377</cdr:x>
      <cdr:y>0.40148</cdr:y>
    </cdr:to>
    <cdr:sp macro="" textlink="">
      <cdr:nvSpPr>
        <cdr:cNvPr id="5" name="BlokTextu 4"/>
        <cdr:cNvSpPr txBox="1"/>
      </cdr:nvSpPr>
      <cdr:spPr>
        <a:xfrm xmlns:a="http://schemas.openxmlformats.org/drawingml/2006/main">
          <a:off x="900100" y="1450903"/>
          <a:ext cx="1080120" cy="2665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sk-SK" sz="1050" u="sng" dirty="0" smtClean="0"/>
            <a:t>37 472 183,00</a:t>
          </a:r>
          <a:endParaRPr lang="sk-SK" sz="1050" u="sng" dirty="0"/>
        </a:p>
      </cdr:txBody>
    </cdr:sp>
  </cdr:relSizeAnchor>
  <cdr:relSizeAnchor xmlns:cdr="http://schemas.openxmlformats.org/drawingml/2006/chartDrawing">
    <cdr:from>
      <cdr:x>0.35484</cdr:x>
      <cdr:y>0.10637</cdr:y>
    </cdr:from>
    <cdr:to>
      <cdr:x>0.57567</cdr:x>
      <cdr:y>0.1737</cdr:y>
    </cdr:to>
    <cdr:sp macro="" textlink="">
      <cdr:nvSpPr>
        <cdr:cNvPr id="6" name="BlokTextu 5"/>
        <cdr:cNvSpPr txBox="1"/>
      </cdr:nvSpPr>
      <cdr:spPr>
        <a:xfrm xmlns:a="http://schemas.openxmlformats.org/drawingml/2006/main">
          <a:off x="1584176" y="432048"/>
          <a:ext cx="985889" cy="2734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sk-SK" sz="1050" u="sng" dirty="0" smtClean="0"/>
            <a:t>54 886 870,00</a:t>
          </a:r>
          <a:endParaRPr lang="sk-SK" sz="1050" u="sng" dirty="0"/>
        </a:p>
      </cdr:txBody>
    </cdr:sp>
  </cdr:relSizeAnchor>
  <cdr:relSizeAnchor xmlns:cdr="http://schemas.openxmlformats.org/drawingml/2006/chartDrawing">
    <cdr:from>
      <cdr:x>0.55185</cdr:x>
      <cdr:y>0.08864</cdr:y>
    </cdr:from>
    <cdr:to>
      <cdr:x>0.75691</cdr:x>
      <cdr:y>0.13914</cdr:y>
    </cdr:to>
    <cdr:sp macro="" textlink="">
      <cdr:nvSpPr>
        <cdr:cNvPr id="7" name="BlokTextu 6"/>
        <cdr:cNvSpPr txBox="1"/>
      </cdr:nvSpPr>
      <cdr:spPr>
        <a:xfrm xmlns:a="http://schemas.openxmlformats.org/drawingml/2006/main">
          <a:off x="2463739" y="360040"/>
          <a:ext cx="915469" cy="2051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sk-SK" sz="1050" u="sng" dirty="0" smtClean="0"/>
            <a:t>57 380 310,00</a:t>
          </a:r>
          <a:endParaRPr lang="sk-SK" sz="1050" u="sng" dirty="0"/>
        </a:p>
      </cdr:txBody>
    </cdr:sp>
  </cdr:relSizeAnchor>
  <cdr:relSizeAnchor xmlns:cdr="http://schemas.openxmlformats.org/drawingml/2006/chartDrawing">
    <cdr:from>
      <cdr:x>0.72581</cdr:x>
      <cdr:y>0.40774</cdr:y>
    </cdr:from>
    <cdr:to>
      <cdr:x>0.94664</cdr:x>
      <cdr:y>0.47866</cdr:y>
    </cdr:to>
    <cdr:sp macro="" textlink="">
      <cdr:nvSpPr>
        <cdr:cNvPr id="8" name="BlokTextu 7"/>
        <cdr:cNvSpPr txBox="1"/>
      </cdr:nvSpPr>
      <cdr:spPr>
        <a:xfrm xmlns:a="http://schemas.openxmlformats.org/drawingml/2006/main">
          <a:off x="3240376" y="1656184"/>
          <a:ext cx="985894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sk-SK" sz="1050" u="sng" dirty="0" smtClean="0"/>
            <a:t>31 383 720,00</a:t>
          </a:r>
          <a:endParaRPr lang="sk-SK" sz="1050" u="sng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6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sk-SK" smtClean="0"/>
              <a:t>ŠFRB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5265809" y="0"/>
            <a:ext cx="4028440" cy="3506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DFD301-E4E5-40A1-B938-4BEE86519359}" type="datetimeFigureOut">
              <a:rPr lang="sk-SK" smtClean="0"/>
              <a:pPr/>
              <a:t>19.10.2017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6658562"/>
            <a:ext cx="4028440" cy="350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sk-SK" smtClean="0"/>
              <a:t>ŠFRB</a:t>
            </a:r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5265809" y="6658562"/>
            <a:ext cx="4028440" cy="350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B9F65C-5B26-4C3D-BE23-7AC154E6EF6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35315072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8440" cy="3505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sk-SK" smtClean="0"/>
              <a:t>ŠFRB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5265809" y="1"/>
            <a:ext cx="4028440" cy="3505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14FB61-ADEB-492B-96E5-E144BEB61BF8}" type="datetimeFigureOut">
              <a:rPr lang="sk-SK" smtClean="0"/>
              <a:pPr/>
              <a:t>19.10.2017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2894013" y="525463"/>
            <a:ext cx="3508375" cy="26304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sk-SK" smtClean="0"/>
              <a:t>ŠFRB</a:t>
            </a:r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70937D-0239-42D2-9E26-DACA1767EC26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6331850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68FFC-D3F0-421B-8835-E3C0FBB2BE80}" type="datetime1">
              <a:rPr lang="sk-SK" smtClean="0"/>
              <a:pPr/>
              <a:t>19.10.2017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ŠTÁTNY FOND ROZVOJA BÝVANIA</a:t>
            </a: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47716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B825F-60AC-45BA-BDE1-0BCB02CCD594}" type="datetime1">
              <a:rPr lang="sk-SK" smtClean="0"/>
              <a:pPr/>
              <a:t>19.10.2017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ŠTÁTNY FOND ROZVOJA BÝVANIA</a:t>
            </a: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00144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C57B0-B9AF-4FC4-8DFD-F682246FD83E}" type="datetime1">
              <a:rPr lang="sk-SK" smtClean="0"/>
              <a:pPr/>
              <a:t>19.10.2017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ŠTÁTNY FOND ROZVOJA BÝVANIA</a:t>
            </a: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36391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5620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457172" y="273352"/>
            <a:ext cx="8229090" cy="1144682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457172" y="1604514"/>
            <a:ext cx="8229090" cy="3977158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9778091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172" y="273352"/>
            <a:ext cx="8229090" cy="1144682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172" y="1604514"/>
            <a:ext cx="8229090" cy="3977158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156315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172" y="273352"/>
            <a:ext cx="8229090" cy="1144682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172" y="1604514"/>
            <a:ext cx="4015600" cy="3977158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4673927" y="1604514"/>
            <a:ext cx="4015600" cy="3977158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484338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172" y="273352"/>
            <a:ext cx="8229090" cy="1144682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10559262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457172" y="273352"/>
            <a:ext cx="8229090" cy="53073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370345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172" y="273352"/>
            <a:ext cx="8229090" cy="1144682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172" y="1604515"/>
            <a:ext cx="4015600" cy="1896808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57172" y="3681925"/>
            <a:ext cx="4015600" cy="1896808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4673927" y="1604514"/>
            <a:ext cx="4015600" cy="3977158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220539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172" y="273352"/>
            <a:ext cx="8229090" cy="1144682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172" y="1604514"/>
            <a:ext cx="4015600" cy="3977158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673927" y="1604515"/>
            <a:ext cx="4015600" cy="1896808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673927" y="3681925"/>
            <a:ext cx="4015600" cy="1896808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997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AF9A2-A3C2-4C8D-9CBE-DBC73A31A529}" type="datetime1">
              <a:rPr lang="sk-SK" smtClean="0"/>
              <a:pPr/>
              <a:t>19.10.2017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ŠTÁTNY FOND ROZVOJA BÝVANIA</a:t>
            </a: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9561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172" y="273352"/>
            <a:ext cx="8229090" cy="1144682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172" y="1604515"/>
            <a:ext cx="4015600" cy="1896808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3927" y="1604515"/>
            <a:ext cx="4015600" cy="1896808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57172" y="3681925"/>
            <a:ext cx="8229090" cy="1896808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885249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172" y="273352"/>
            <a:ext cx="8229090" cy="1144682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172" y="1604515"/>
            <a:ext cx="8229090" cy="1896808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57172" y="3681925"/>
            <a:ext cx="8229090" cy="1896808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265012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172" y="273352"/>
            <a:ext cx="8229090" cy="1144682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172" y="1604515"/>
            <a:ext cx="4015600" cy="1896808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73927" y="1604515"/>
            <a:ext cx="4015600" cy="1896808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673927" y="3681925"/>
            <a:ext cx="4015600" cy="1896808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457172" y="3681925"/>
            <a:ext cx="4015600" cy="1896808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216727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172" y="273352"/>
            <a:ext cx="8229090" cy="1144682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172" y="1604514"/>
            <a:ext cx="8229090" cy="3977158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57172" y="1604514"/>
            <a:ext cx="8229090" cy="3977158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5" name="Obrázok 34"/>
          <p:cNvPicPr/>
          <p:nvPr/>
        </p:nvPicPr>
        <p:blipFill>
          <a:blip r:embed="rId2"/>
          <a:stretch/>
        </p:blipFill>
        <p:spPr>
          <a:xfrm>
            <a:off x="2078498" y="1604514"/>
            <a:ext cx="4986437" cy="3977158"/>
          </a:xfrm>
          <a:prstGeom prst="rect">
            <a:avLst/>
          </a:prstGeom>
          <a:ln>
            <a:noFill/>
          </a:ln>
        </p:spPr>
      </p:pic>
      <p:pic>
        <p:nvPicPr>
          <p:cNvPr id="36" name="Obrázok 35"/>
          <p:cNvPicPr/>
          <p:nvPr/>
        </p:nvPicPr>
        <p:blipFill>
          <a:blip r:embed="rId2"/>
          <a:stretch/>
        </p:blipFill>
        <p:spPr>
          <a:xfrm>
            <a:off x="2078498" y="1604514"/>
            <a:ext cx="4986437" cy="397715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01086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23194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57172" y="273352"/>
            <a:ext cx="8229090" cy="1144682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0" name="PlaceHolder 2"/>
          <p:cNvSpPr>
            <a:spLocks noGrp="1"/>
          </p:cNvSpPr>
          <p:nvPr>
            <p:ph type="subTitle"/>
          </p:nvPr>
        </p:nvSpPr>
        <p:spPr>
          <a:xfrm>
            <a:off x="457172" y="1604514"/>
            <a:ext cx="8229090" cy="3977158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33975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172" y="273352"/>
            <a:ext cx="8229090" cy="1144682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172" y="1604514"/>
            <a:ext cx="8229090" cy="3977158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810914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457172" y="273352"/>
            <a:ext cx="8229090" cy="1144682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457172" y="1604514"/>
            <a:ext cx="4015600" cy="3977158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5" name="PlaceHolder 3"/>
          <p:cNvSpPr>
            <a:spLocks noGrp="1"/>
          </p:cNvSpPr>
          <p:nvPr>
            <p:ph type="body"/>
          </p:nvPr>
        </p:nvSpPr>
        <p:spPr>
          <a:xfrm>
            <a:off x="4673927" y="1604514"/>
            <a:ext cx="4015600" cy="3977158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361751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172" y="273352"/>
            <a:ext cx="8229090" cy="1144682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30291419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subTitle"/>
          </p:nvPr>
        </p:nvSpPr>
        <p:spPr>
          <a:xfrm>
            <a:off x="457172" y="273352"/>
            <a:ext cx="8229090" cy="53073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154951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BB2B8-C970-4A24-9FC5-3F69AA0BD891}" type="datetime1">
              <a:rPr lang="sk-SK" smtClean="0"/>
              <a:pPr/>
              <a:t>19.10.2017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ŠTÁTNY FOND ROZVOJA BÝVANIA</a:t>
            </a: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78415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172" y="273352"/>
            <a:ext cx="8229090" cy="1144682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172" y="1604515"/>
            <a:ext cx="4015600" cy="1896808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57172" y="3681925"/>
            <a:ext cx="4015600" cy="1896808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1" name="PlaceHolder 4"/>
          <p:cNvSpPr>
            <a:spLocks noGrp="1"/>
          </p:cNvSpPr>
          <p:nvPr>
            <p:ph type="body"/>
          </p:nvPr>
        </p:nvSpPr>
        <p:spPr>
          <a:xfrm>
            <a:off x="4673927" y="1604514"/>
            <a:ext cx="4015600" cy="3977158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350329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172" y="273352"/>
            <a:ext cx="8229090" cy="1144682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457172" y="1604514"/>
            <a:ext cx="4015600" cy="3977158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4673927" y="1604515"/>
            <a:ext cx="4015600" cy="1896808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5" name="PlaceHolder 4"/>
          <p:cNvSpPr>
            <a:spLocks noGrp="1"/>
          </p:cNvSpPr>
          <p:nvPr>
            <p:ph type="body"/>
          </p:nvPr>
        </p:nvSpPr>
        <p:spPr>
          <a:xfrm>
            <a:off x="4673927" y="3681925"/>
            <a:ext cx="4015600" cy="1896808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181954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172" y="273352"/>
            <a:ext cx="8229090" cy="1144682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457172" y="1604515"/>
            <a:ext cx="4015600" cy="1896808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4673927" y="1604515"/>
            <a:ext cx="4015600" cy="1896808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457172" y="3681925"/>
            <a:ext cx="8229090" cy="1896808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73693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172" y="273352"/>
            <a:ext cx="8229090" cy="1144682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457172" y="1604515"/>
            <a:ext cx="8229090" cy="1896808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457172" y="3681925"/>
            <a:ext cx="8229090" cy="1896808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417524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172" y="273352"/>
            <a:ext cx="8229090" cy="1144682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172" y="1604515"/>
            <a:ext cx="4015600" cy="1896808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3927" y="1604515"/>
            <a:ext cx="4015600" cy="1896808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673927" y="3681925"/>
            <a:ext cx="4015600" cy="1896808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7" name="PlaceHolder 5"/>
          <p:cNvSpPr>
            <a:spLocks noGrp="1"/>
          </p:cNvSpPr>
          <p:nvPr>
            <p:ph type="body"/>
          </p:nvPr>
        </p:nvSpPr>
        <p:spPr>
          <a:xfrm>
            <a:off x="457172" y="3681925"/>
            <a:ext cx="4015600" cy="1896808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76845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172" y="273352"/>
            <a:ext cx="8229090" cy="1144682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172" y="1604514"/>
            <a:ext cx="8229090" cy="3977158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57172" y="1604514"/>
            <a:ext cx="8229090" cy="3977158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71" name="Obrázok 70"/>
          <p:cNvPicPr/>
          <p:nvPr/>
        </p:nvPicPr>
        <p:blipFill>
          <a:blip r:embed="rId2"/>
          <a:stretch/>
        </p:blipFill>
        <p:spPr>
          <a:xfrm>
            <a:off x="2078498" y="1604514"/>
            <a:ext cx="4986437" cy="3977158"/>
          </a:xfrm>
          <a:prstGeom prst="rect">
            <a:avLst/>
          </a:prstGeom>
          <a:ln>
            <a:noFill/>
          </a:ln>
        </p:spPr>
      </p:pic>
      <p:pic>
        <p:nvPicPr>
          <p:cNvPr id="72" name="Obrázok 71"/>
          <p:cNvPicPr/>
          <p:nvPr/>
        </p:nvPicPr>
        <p:blipFill>
          <a:blip r:embed="rId2"/>
          <a:stretch/>
        </p:blipFill>
        <p:spPr>
          <a:xfrm>
            <a:off x="2078498" y="1604514"/>
            <a:ext cx="4986437" cy="397715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7221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D95A2-1996-4A13-9653-D0362D1C8C81}" type="datetime1">
              <a:rPr lang="sk-SK" smtClean="0"/>
              <a:pPr/>
              <a:t>19.10.2017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ŠTÁTNY FOND ROZVOJA BÝVANIA</a:t>
            </a:r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28419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5A333-5C21-4C5E-916D-8221DAE01007}" type="datetime1">
              <a:rPr lang="sk-SK" smtClean="0"/>
              <a:pPr/>
              <a:t>19.10.2017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ŠTÁTNY FOND ROZVOJA BÝVANIA</a:t>
            </a:r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09449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2281D-195A-4EA8-8437-BD6AEBEC5180}" type="datetime1">
              <a:rPr lang="sk-SK" smtClean="0"/>
              <a:pPr/>
              <a:t>19.10.2017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ŠTÁTNY FOND ROZVOJA BÝVANIA</a:t>
            </a:r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22293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C1098-B608-4580-9F15-54B199BCCF07}" type="datetime1">
              <a:rPr lang="sk-SK" smtClean="0"/>
              <a:pPr/>
              <a:t>19.10.2017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ŠTÁTNY FOND ROZVOJA BÝVANIA</a:t>
            </a:r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63119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05A59-CF6C-4826-A3FB-132A531A1F51}" type="datetime1">
              <a:rPr lang="sk-SK" smtClean="0"/>
              <a:pPr/>
              <a:t>19.10.2017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ŠTÁTNY FOND ROZVOJA BÝVANIA</a:t>
            </a:r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5980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03606-284F-4318-91EE-CAE22EAB2314}" type="datetime1">
              <a:rPr lang="sk-SK" smtClean="0"/>
              <a:pPr/>
              <a:t>19.10.2017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ŠTÁTNY FOND ROZVOJA BÝVANIA</a:t>
            </a:r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3857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8E0F4-D615-45A6-860C-4654E96C14CD}" type="datetime1">
              <a:rPr lang="sk-SK" smtClean="0"/>
              <a:pPr/>
              <a:t>19.10.2017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k-SK" smtClean="0"/>
              <a:t>ŠTÁTNY FOND ROZVOJA BÝVANIA</a:t>
            </a: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84D80-3779-453A-ADA2-5F0F5F32198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70646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921" y="275070"/>
            <a:ext cx="8229600" cy="11420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921" y="1600008"/>
            <a:ext cx="8229600" cy="45263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920" y="6356827"/>
            <a:ext cx="2132640" cy="3643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F4A9B6-84C8-41DF-811D-D8BFE0B9CCA4}" type="datetimeFigureOut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19.10.2017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800" y="6356827"/>
            <a:ext cx="2894400" cy="3643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8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441" y="6356827"/>
            <a:ext cx="2134080" cy="3643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A959E-9C8A-47E8-AB21-D22AD0EA1712}" type="slidenum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828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  <p:sldLayoutId id="2147484032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457172" y="273352"/>
            <a:ext cx="8229090" cy="1144682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3991" spc="-1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457172" y="1604514"/>
            <a:ext cx="8229090" cy="3977158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2903" spc="-1">
                <a:latin typeface="Arial"/>
              </a:rPr>
              <a:t>Click to edit the outline text format</a:t>
            </a:r>
            <a:endParaRPr/>
          </a:p>
          <a:p>
            <a:pPr marL="783734" lvl="1" indent="-2939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en-US" sz="2540" spc="-1">
                <a:latin typeface="Arial"/>
              </a:rPr>
              <a:t>Second Outline Level</a:t>
            </a:r>
            <a:endParaRPr/>
          </a:p>
          <a:p>
            <a:pPr marL="1175602" lvl="2" indent="-261245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2177" spc="-1">
                <a:latin typeface="Arial"/>
              </a:rPr>
              <a:t>Third Outline Level</a:t>
            </a:r>
            <a:endParaRPr/>
          </a:p>
          <a:p>
            <a:pPr marL="1567469" lvl="3" indent="-195934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en-US" sz="1814" spc="-1">
                <a:latin typeface="Arial"/>
              </a:rPr>
              <a:t>Fourth Outline Level</a:t>
            </a:r>
            <a:endParaRPr/>
          </a:p>
          <a:p>
            <a:pPr marL="1959336" lvl="4" indent="-195934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1814" spc="-1">
                <a:latin typeface="Arial"/>
              </a:rPr>
              <a:t>Fifth Outline Level</a:t>
            </a:r>
            <a:endParaRPr/>
          </a:p>
          <a:p>
            <a:pPr marL="2351203" lvl="5" indent="-195934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1814" spc="-1">
                <a:latin typeface="Arial"/>
              </a:rPr>
              <a:t>Sixth Outline Level</a:t>
            </a:r>
            <a:endParaRPr/>
          </a:p>
          <a:p>
            <a:pPr marL="2743070" lvl="6" indent="-195934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1814" spc="-1">
                <a:latin typeface="Arial"/>
              </a:rPr>
              <a:t>Seventh Outline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129077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4" r:id="rId1"/>
    <p:sldLayoutId id="2147484035" r:id="rId2"/>
    <p:sldLayoutId id="2147484036" r:id="rId3"/>
    <p:sldLayoutId id="2147484037" r:id="rId4"/>
    <p:sldLayoutId id="2147484038" r:id="rId5"/>
    <p:sldLayoutId id="2147484039" r:id="rId6"/>
    <p:sldLayoutId id="2147484040" r:id="rId7"/>
    <p:sldLayoutId id="2147484041" r:id="rId8"/>
    <p:sldLayoutId id="2147484042" r:id="rId9"/>
    <p:sldLayoutId id="2147484043" r:id="rId10"/>
    <p:sldLayoutId id="2147484044" r:id="rId11"/>
    <p:sldLayoutId id="2147484045" r:id="rId12"/>
  </p:sldLayoutIdLst>
  <p:txStyles>
    <p:titleStyle/>
    <p:bodyStyle>
      <a:lvl1pPr marL="391867" indent="-293900">
        <a:buClr>
          <a:srgbClr val="FFFFFF"/>
        </a:buClr>
        <a:buSzPct val="45000"/>
        <a:buFont typeface="StarSymbol"/>
        <a:buChar char=""/>
        <a:defRPr/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Obrázok 108"/>
          <p:cNvPicPr/>
          <p:nvPr/>
        </p:nvPicPr>
        <p:blipFill>
          <a:blip r:embed="rId3"/>
          <a:stretch/>
        </p:blipFill>
        <p:spPr>
          <a:xfrm>
            <a:off x="2099725" y="1194232"/>
            <a:ext cx="4944311" cy="370766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276420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457200" y="2034480"/>
            <a:ext cx="8229600" cy="42664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1600" i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Úroková sadzba 0 </a:t>
            </a:r>
            <a:r>
              <a:rPr lang="sk-SK" sz="1600" i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%:</a:t>
            </a:r>
          </a:p>
          <a:p>
            <a:pPr algn="just">
              <a:buFontTx/>
              <a:buChar char="-"/>
            </a:pPr>
            <a:r>
              <a:rPr lang="sk-SK" sz="1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 sa obstaráva nájomný byt v najmenej rozvinutých okresoch (podľa zoznamu, ktorý zverejňuje na webovom sídle </a:t>
            </a:r>
            <a:r>
              <a:rPr lang="sk-SK" sz="16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UPSVaR</a:t>
            </a:r>
            <a:r>
              <a:rPr lang="sk-SK" sz="1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 15.1.)  </a:t>
            </a:r>
            <a:endParaRPr lang="sk-SK" sz="1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sk-SK" sz="1600" dirty="0" smtClean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sk-SK" sz="1600" i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Financovanie </a:t>
            </a:r>
            <a:r>
              <a:rPr lang="sk-SK" sz="1600" i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100 % </a:t>
            </a:r>
            <a:r>
              <a:rPr lang="sk-SK" sz="1600" i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obstarávacích nákladov stavby z úveru zo ŠFRB:</a:t>
            </a:r>
          </a:p>
          <a:p>
            <a:pPr lvl="0" algn="just"/>
            <a:r>
              <a:rPr lang="sk-SK" sz="1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 </a:t>
            </a:r>
            <a:r>
              <a:rPr lang="sk-SK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žiadateľ preukáže, že v období 12 mesiacov pred podaním žiadosti mal uzavreté nájomné zmluvy na </a:t>
            </a:r>
            <a:r>
              <a:rPr lang="sk-SK" sz="1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 </a:t>
            </a:r>
            <a:r>
              <a:rPr lang="sk-SK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nájomných bytov vo vlastníctve žiadateľa a zároveň</a:t>
            </a:r>
          </a:p>
          <a:p>
            <a:pPr lvl="0" algn="just"/>
            <a:r>
              <a:rPr lang="sk-SK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stavba sa nachádza v obci</a:t>
            </a:r>
          </a:p>
          <a:p>
            <a:pPr marL="0" lvl="0" indent="0" algn="just">
              <a:buNone/>
            </a:pPr>
            <a:r>
              <a:rPr lang="sk-SK" sz="1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- nachádzajúcej </a:t>
            </a:r>
            <a:r>
              <a:rPr lang="sk-SK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 v okrese s nízkou mierou nezamestnanosti, alebo</a:t>
            </a:r>
          </a:p>
          <a:p>
            <a:pPr marL="0" lvl="0" indent="0" algn="just">
              <a:buNone/>
            </a:pPr>
            <a:r>
              <a:rPr lang="sk-SK" sz="1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- v</a:t>
            </a:r>
            <a:r>
              <a:rPr lang="sk-SK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katastri ktorej sa realizuje výstavba priemyselných parkov, alebo</a:t>
            </a:r>
          </a:p>
          <a:p>
            <a:pPr marL="449263" lvl="0" indent="-449263" algn="just">
              <a:buNone/>
            </a:pPr>
            <a:r>
              <a:rPr lang="sk-SK" sz="1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- na </a:t>
            </a:r>
            <a:r>
              <a:rPr lang="sk-SK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území ktorej sa realizuje </a:t>
            </a:r>
            <a:r>
              <a:rPr lang="sk-SK" sz="1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významná </a:t>
            </a:r>
            <a:r>
              <a:rPr lang="sk-SK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investícia </a:t>
            </a:r>
            <a:r>
              <a:rPr lang="sk-SK" sz="1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podľa osobitného </a:t>
            </a:r>
            <a:r>
              <a:rPr lang="sk-SK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predpisu </a:t>
            </a:r>
            <a:r>
              <a:rPr lang="sk-SK" sz="9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(Zákon </a:t>
            </a:r>
            <a:r>
              <a:rPr lang="sk-SK" sz="9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č.175/1999 </a:t>
            </a:r>
            <a:r>
              <a:rPr lang="sk-SK" sz="9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Z.z</a:t>
            </a:r>
            <a:r>
              <a:rPr lang="sk-SK" sz="9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</a:p>
          <a:p>
            <a:pPr algn="just"/>
            <a:r>
              <a:rPr lang="sk-SK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</a:t>
            </a:r>
            <a:r>
              <a:rPr lang="sk-SK" sz="1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iadateľ </a:t>
            </a:r>
            <a:r>
              <a:rPr lang="sk-SK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môže prenajať nájomný byť fyzickej osobe žijúcej v domácnosti s mesačným príjmom domácnosti najviac vo výške 4-násobku životného </a:t>
            </a:r>
            <a:r>
              <a:rPr lang="sk-SK" sz="1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minima</a:t>
            </a:r>
            <a:endParaRPr lang="sk-SK" sz="1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None/>
            </a:pPr>
            <a:endParaRPr lang="sk-SK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dĺžnik 7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prstClr val="white"/>
              </a:solidFill>
            </a:endParaRPr>
          </a:p>
        </p:txBody>
      </p:sp>
      <p:graphicFrame>
        <p:nvGraphicFramePr>
          <p:cNvPr id="9" name="Tabuľka 8"/>
          <p:cNvGraphicFramePr>
            <a:graphicFrameLocks noGrp="1"/>
          </p:cNvGraphicFramePr>
          <p:nvPr>
            <p:extLst/>
          </p:nvPr>
        </p:nvGraphicFramePr>
        <p:xfrm>
          <a:off x="179512" y="6381328"/>
          <a:ext cx="8784976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47935"/>
                <a:gridCol w="1137041"/>
              </a:tblGrid>
              <a:tr h="360040">
                <a:tc>
                  <a:txBody>
                    <a:bodyPr/>
                    <a:lstStyle/>
                    <a:p>
                      <a:r>
                        <a:rPr lang="sk-SK" sz="2000" b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Obstaranie nájomných bytov a technickej vybavenosti</a:t>
                      </a:r>
                      <a:endParaRPr lang="sk-SK" sz="2000" b="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sk-SK" sz="2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Nadpis 2"/>
          <p:cNvSpPr txBox="1">
            <a:spLocks/>
          </p:cNvSpPr>
          <p:nvPr/>
        </p:nvSpPr>
        <p:spPr>
          <a:xfrm>
            <a:off x="457200" y="908720"/>
            <a:ext cx="82296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31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Úroková </a:t>
            </a:r>
            <a:r>
              <a:rPr lang="sk-SK" sz="31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sadzba 0 %, financovanie 100 % </a:t>
            </a:r>
            <a:r>
              <a:rPr lang="sk-SK" sz="31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</a:p>
          <a:p>
            <a:r>
              <a:rPr lang="sk-SK" sz="1500" i="1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(pre žiadateľa obec, samosprávny kraj)</a:t>
            </a:r>
            <a:endParaRPr lang="sk-SK" sz="1500" i="1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98" r="36832" b="26779"/>
          <a:stretch>
            <a:fillRect/>
          </a:stretch>
        </p:blipFill>
        <p:spPr bwMode="auto">
          <a:xfrm>
            <a:off x="457200" y="31829"/>
            <a:ext cx="1725278" cy="776833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7540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752528"/>
          </a:xfrm>
        </p:spPr>
        <p:txBody>
          <a:bodyPr>
            <a:normAutofit/>
          </a:bodyPr>
          <a:lstStyle/>
          <a:p>
            <a:pPr lvl="0" algn="just" hangingPunct="0">
              <a:buFont typeface="Wingdings" panose="05000000000000000000" pitchFamily="2" charset="2"/>
              <a:buChar char="§"/>
            </a:pPr>
            <a:r>
              <a:rPr lang="sk-SK" sz="15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výstavbou technickej vybavenosti</a:t>
            </a:r>
            <a:endParaRPr lang="sk-SK" sz="15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hangingPunct="0">
              <a:buFont typeface="Wingdings" panose="05000000000000000000" pitchFamily="2" charset="2"/>
              <a:buChar char="§"/>
            </a:pPr>
            <a:r>
              <a:rPr lang="sk-SK" sz="1500" dirty="0" smtClean="0">
                <a:solidFill>
                  <a:srgbClr val="FF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kúpou </a:t>
            </a:r>
            <a:r>
              <a:rPr lang="sk-SK" sz="15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technickej </a:t>
            </a:r>
            <a:r>
              <a:rPr lang="sk-SK" sz="15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vybavenosti</a:t>
            </a:r>
            <a:endParaRPr lang="sk-SK" sz="15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6713" lvl="0" indent="0" algn="just" hangingPunct="0">
              <a:buNone/>
            </a:pPr>
            <a:r>
              <a:rPr lang="sk-SK" sz="15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kúpna zmluva </a:t>
            </a:r>
          </a:p>
          <a:p>
            <a:pPr marL="366713" lvl="0" indent="0" algn="just" hangingPunct="0">
              <a:buNone/>
            </a:pPr>
            <a:r>
              <a:rPr lang="sk-SK" sz="15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zmluva o budúcej kúpnej zmluve uzatvorená so zhotoviteľom (BKZ)</a:t>
            </a:r>
          </a:p>
          <a:p>
            <a:pPr marL="366713" lvl="0" indent="0" algn="just" hangingPunct="0">
              <a:buNone/>
            </a:pPr>
            <a:r>
              <a:rPr lang="sk-SK" sz="1500" u="sng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 hangingPunct="0">
              <a:buFontTx/>
              <a:buChar char="-"/>
            </a:pPr>
            <a:r>
              <a:rPr lang="sk-SK" sz="15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podporu </a:t>
            </a:r>
            <a:r>
              <a:rPr lang="sk-SK" sz="15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možné poskytnúť, ak bolo rozhodnuté o poskytnutí podpory </a:t>
            </a:r>
            <a:r>
              <a:rPr lang="sk-SK" sz="15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obstaranie nájomných bytov zo </a:t>
            </a:r>
            <a:r>
              <a:rPr lang="sk-SK" sz="15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ŠFRB, prípadne dotácie z MDV </a:t>
            </a:r>
            <a:r>
              <a:rPr lang="sk-SK" sz="15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</a:t>
            </a:r>
          </a:p>
          <a:p>
            <a:pPr algn="just" hangingPunct="0">
              <a:buFontTx/>
              <a:buChar char="-"/>
            </a:pPr>
            <a:endParaRPr lang="sk-SK" sz="15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hangingPunct="0">
              <a:buFontTx/>
              <a:buChar char="-"/>
            </a:pPr>
            <a:r>
              <a:rPr lang="sk-SK" sz="15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obstaranie technickej vybavenosti je možné spolufinancovať s dotáciou z MDV SR</a:t>
            </a:r>
          </a:p>
          <a:p>
            <a:pPr algn="just" hangingPunct="0">
              <a:buFontTx/>
              <a:buChar char="-"/>
            </a:pPr>
            <a:endParaRPr lang="sk-SK" sz="15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hangingPunct="0">
              <a:buFontTx/>
              <a:buChar char="-"/>
            </a:pPr>
            <a:r>
              <a:rPr lang="sk-SK" sz="15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celková </a:t>
            </a:r>
            <a:r>
              <a:rPr lang="sk-SK" sz="15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suma úveru pre všetky typy technickej vybavenosti spolu nesmie presiahnuť </a:t>
            </a:r>
            <a:r>
              <a:rPr lang="sk-SK" sz="15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12 000,- € </a:t>
            </a:r>
            <a:r>
              <a:rPr lang="sk-SK" sz="15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jeden obstarávaný nájomný </a:t>
            </a:r>
            <a:r>
              <a:rPr lang="sk-SK" sz="15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byt</a:t>
            </a:r>
          </a:p>
          <a:p>
            <a:pPr algn="just" hangingPunct="0">
              <a:buFontTx/>
              <a:buChar char="-"/>
            </a:pPr>
            <a:endParaRPr lang="sk-SK" sz="15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hangingPunct="0">
              <a:buFontTx/>
              <a:buChar char="-"/>
            </a:pPr>
            <a:r>
              <a:rPr lang="sk-SK" sz="15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lehota splatnosti úveru max. 20 rokov, úroková sadzba 1 %</a:t>
            </a:r>
            <a:endParaRPr lang="sk-SK" sz="15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6713" lvl="0" indent="0" algn="just" hangingPunct="0">
              <a:buNone/>
            </a:pPr>
            <a:endParaRPr lang="sk-SK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6713" lvl="0" indent="0" algn="just" hangingPunct="0">
              <a:buNone/>
            </a:pPr>
            <a:endParaRPr lang="sk-SK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hangingPunct="0">
              <a:buNone/>
            </a:pPr>
            <a:endParaRPr lang="sk-SK" sz="9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5250" lvl="0" indent="82550" algn="just" hangingPunct="0">
              <a:buNone/>
            </a:pPr>
            <a:endParaRPr lang="sk-SK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bdĺžnik 11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prstClr val="white"/>
              </a:solidFill>
            </a:endParaRPr>
          </a:p>
        </p:txBody>
      </p:sp>
      <p:graphicFrame>
        <p:nvGraphicFramePr>
          <p:cNvPr id="13" name="Tabuľka 12"/>
          <p:cNvGraphicFramePr>
            <a:graphicFrameLocks noGrp="1"/>
          </p:cNvGraphicFramePr>
          <p:nvPr>
            <p:extLst/>
          </p:nvPr>
        </p:nvGraphicFramePr>
        <p:xfrm>
          <a:off x="179512" y="6381328"/>
          <a:ext cx="8784976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47935"/>
                <a:gridCol w="1137041"/>
              </a:tblGrid>
              <a:tr h="360040">
                <a:tc>
                  <a:txBody>
                    <a:bodyPr/>
                    <a:lstStyle/>
                    <a:p>
                      <a:r>
                        <a:rPr lang="sk-SK" sz="2000" b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Obstaranie nájomných bytov a technickej vybavenosti</a:t>
                      </a:r>
                      <a:endParaRPr lang="sk-SK" sz="2000" b="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sk-SK" sz="2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" name="Nadpis 2"/>
          <p:cNvSpPr txBox="1">
            <a:spLocks/>
          </p:cNvSpPr>
          <p:nvPr/>
        </p:nvSpPr>
        <p:spPr>
          <a:xfrm>
            <a:off x="457200" y="692696"/>
            <a:ext cx="82296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3200" i="1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Obstaranie technickej vybavenosti</a:t>
            </a:r>
            <a:endParaRPr lang="sk-SK" sz="3200" i="1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98" r="36832" b="26779"/>
          <a:stretch>
            <a:fillRect/>
          </a:stretch>
        </p:blipFill>
        <p:spPr bwMode="auto">
          <a:xfrm>
            <a:off x="457200" y="31829"/>
            <a:ext cx="1725278" cy="776833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abuľ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590658"/>
              </p:ext>
            </p:extLst>
          </p:nvPr>
        </p:nvGraphicFramePr>
        <p:xfrm>
          <a:off x="9900592" y="3898066"/>
          <a:ext cx="504056" cy="19377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4056"/>
              </a:tblGrid>
              <a:tr h="456680">
                <a:tc>
                  <a:txBody>
                    <a:bodyPr/>
                    <a:lstStyle/>
                    <a:p>
                      <a:endParaRPr lang="sk-SK"/>
                    </a:p>
                  </a:txBody>
                  <a:tcPr marL="68580" marR="68580" marT="9525" marB="0" anchor="ctr"/>
                </a:tc>
              </a:tr>
              <a:tr h="282313">
                <a:tc>
                  <a:txBody>
                    <a:bodyPr/>
                    <a:lstStyle/>
                    <a:p>
                      <a:endParaRPr lang="sk-SK"/>
                    </a:p>
                  </a:txBody>
                  <a:tcPr marL="68580" marR="68580" marT="9525" marB="0" anchor="ctr"/>
                </a:tc>
              </a:tr>
              <a:tr h="456680">
                <a:tc>
                  <a:txBody>
                    <a:bodyPr/>
                    <a:lstStyle/>
                    <a:p>
                      <a:endParaRPr lang="sk-SK"/>
                    </a:p>
                  </a:txBody>
                  <a:tcPr marL="68580" marR="68580" marT="9525" marB="0" anchor="ctr"/>
                </a:tc>
              </a:tr>
              <a:tr h="456680">
                <a:tc>
                  <a:txBody>
                    <a:bodyPr/>
                    <a:lstStyle/>
                    <a:p>
                      <a:endParaRPr lang="sk-SK"/>
                    </a:p>
                  </a:txBody>
                  <a:tcPr marL="68580" marR="68580" marT="9525" marB="0" anchor="ctr"/>
                </a:tc>
              </a:tr>
              <a:tr h="282313"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 marL="68580" marR="68580" marT="9525" marB="0" anchor="ctr"/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080602" y="2873011"/>
            <a:ext cx="9485798" cy="168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67410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ĺžnik 7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prstClr val="white"/>
              </a:solidFill>
            </a:endParaRPr>
          </a:p>
        </p:txBody>
      </p:sp>
      <p:graphicFrame>
        <p:nvGraphicFramePr>
          <p:cNvPr id="9" name="Tabuľka 8"/>
          <p:cNvGraphicFramePr>
            <a:graphicFrameLocks noGrp="1"/>
          </p:cNvGraphicFramePr>
          <p:nvPr>
            <p:extLst/>
          </p:nvPr>
        </p:nvGraphicFramePr>
        <p:xfrm>
          <a:off x="179512" y="6381328"/>
          <a:ext cx="8784976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47935"/>
                <a:gridCol w="1137041"/>
              </a:tblGrid>
              <a:tr h="360040">
                <a:tc>
                  <a:txBody>
                    <a:bodyPr/>
                    <a:lstStyle/>
                    <a:p>
                      <a:r>
                        <a:rPr lang="sk-SK" sz="2000" b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Obstaranie nájomných bytov a technickej vybavenosti</a:t>
                      </a:r>
                      <a:endParaRPr lang="sk-SK" sz="2000" b="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sk-SK" sz="2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Nadpis 2"/>
          <p:cNvSpPr txBox="1">
            <a:spLocks/>
          </p:cNvSpPr>
          <p:nvPr/>
        </p:nvSpPr>
        <p:spPr>
          <a:xfrm>
            <a:off x="457200" y="692697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3200" i="1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Typy </a:t>
            </a:r>
            <a:r>
              <a:rPr lang="sk-SK" sz="3200" i="1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parametre </a:t>
            </a:r>
            <a:r>
              <a:rPr lang="sk-SK" sz="3200" i="1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technickej vybavenosti</a:t>
            </a:r>
            <a:endParaRPr lang="sk-SK" sz="3200" i="1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98" r="36832" b="26779"/>
          <a:stretch>
            <a:fillRect/>
          </a:stretch>
        </p:blipFill>
        <p:spPr bwMode="auto">
          <a:xfrm>
            <a:off x="457200" y="31829"/>
            <a:ext cx="1725278" cy="776833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7629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sk-SK" altLang="sk-SK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sk-SK" altLang="sk-SK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altLang="sk-SK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7" name="Zástupný symbol obsahu 1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2460969"/>
              </p:ext>
            </p:extLst>
          </p:nvPr>
        </p:nvGraphicFramePr>
        <p:xfrm>
          <a:off x="899592" y="1916832"/>
          <a:ext cx="7272808" cy="38547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68351"/>
                <a:gridCol w="1728193"/>
                <a:gridCol w="2376264"/>
              </a:tblGrid>
              <a:tr h="5760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sk-SK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sk-SK" sz="1400" dirty="0" smtClean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40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</a:t>
                      </a:r>
                      <a:r>
                        <a:rPr lang="sk-SK" sz="14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% úveru z OC</a:t>
                      </a:r>
                      <a:endParaRPr lang="sk-SK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1400" dirty="0" smtClean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40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</a:t>
                      </a:r>
                      <a:r>
                        <a:rPr lang="sk-SK" sz="14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úver </a:t>
                      </a:r>
                      <a:r>
                        <a:rPr lang="sk-SK" sz="140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 € </a:t>
                      </a:r>
                      <a:endParaRPr lang="sk-SK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20739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sk-SK" sz="1000" dirty="0" smtClean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sk-SK" sz="1000" dirty="0" smtClean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50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Verejný </a:t>
                      </a:r>
                      <a:r>
                        <a:rPr lang="sk-SK" sz="15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vodovod</a:t>
                      </a:r>
                      <a:endParaRPr lang="sk-SK" sz="15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1500" dirty="0" smtClean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50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  <a:endParaRPr lang="sk-SK" sz="15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50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596 </a:t>
                      </a:r>
                      <a:r>
                        <a:rPr lang="sk-SK" sz="15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€/byt</a:t>
                      </a:r>
                      <a:endParaRPr lang="sk-SK" sz="15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0739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50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sk-SK" sz="15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112 €/m</a:t>
                      </a:r>
                      <a:endParaRPr lang="sk-SK" sz="15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20739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sk-SK" sz="1500" dirty="0" smtClean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50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Verejná </a:t>
                      </a:r>
                      <a:r>
                        <a:rPr lang="sk-SK" sz="15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kanalizácia</a:t>
                      </a:r>
                      <a:endParaRPr lang="sk-SK" sz="15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1500" dirty="0" smtClean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50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  <a:endParaRPr lang="sk-SK" sz="15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50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sk-SK" sz="15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785 €/byt</a:t>
                      </a:r>
                      <a:endParaRPr lang="sk-SK" sz="15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0739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50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147</a:t>
                      </a:r>
                      <a:r>
                        <a:rPr lang="sk-SK" sz="15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€/m</a:t>
                      </a:r>
                      <a:endParaRPr lang="sk-SK" sz="15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563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500" b="1" baseline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Čistiareň odpadových vôd / COV</a:t>
                      </a:r>
                      <a:endParaRPr lang="sk-SK" sz="1500" b="1" baseline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5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  <a:endParaRPr lang="sk-SK" sz="15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50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r>
                        <a:rPr lang="sk-SK" sz="15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000 €</a:t>
                      </a:r>
                      <a:r>
                        <a:rPr lang="sk-SK" sz="150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/ČOV</a:t>
                      </a:r>
                      <a:endParaRPr lang="sk-SK" sz="15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0739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sk-SK" sz="1500" dirty="0" smtClean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50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Miestna </a:t>
                      </a:r>
                      <a:r>
                        <a:rPr lang="sk-SK" sz="15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komunikácia</a:t>
                      </a:r>
                      <a:endParaRPr lang="sk-SK" sz="15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1500" dirty="0" smtClean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50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  <a:endParaRPr lang="sk-SK" sz="15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50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sk-SK" sz="15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796 €/byt</a:t>
                      </a:r>
                      <a:endParaRPr lang="sk-SK" sz="15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20739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50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sk-SK" sz="15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42 €/m²</a:t>
                      </a:r>
                      <a:endParaRPr lang="sk-SK" sz="15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0739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sk-SK" sz="1500" dirty="0" smtClean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50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Odstavná </a:t>
                      </a:r>
                      <a:r>
                        <a:rPr lang="sk-SK" sz="15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plocha              </a:t>
                      </a:r>
                      <a:endParaRPr lang="sk-SK" sz="15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1500" dirty="0" smtClean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50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  <a:endParaRPr lang="sk-SK" sz="15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50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sk-SK" sz="15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357 €/byt</a:t>
                      </a:r>
                      <a:endParaRPr lang="sk-SK" sz="15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20739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50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sk-SK" sz="15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42 €/m²</a:t>
                      </a:r>
                      <a:endParaRPr lang="sk-SK" sz="15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563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5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Garážové stojisko</a:t>
                      </a:r>
                      <a:endParaRPr lang="sk-SK" sz="15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5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  <a:endParaRPr lang="sk-SK" sz="15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50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sk-SK" sz="15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6 000 €/byt</a:t>
                      </a:r>
                      <a:endParaRPr lang="sk-SK" sz="15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91798" y="-370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72884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763" indent="0" algn="just">
              <a:buNone/>
            </a:pPr>
            <a:r>
              <a:rPr lang="sk-SK" sz="1600" b="1" dirty="0" smtClean="0">
                <a:solidFill>
                  <a:srgbClr val="FF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Bankovou zárukou</a:t>
            </a:r>
          </a:p>
          <a:p>
            <a:pPr marL="357188" indent="0" algn="just">
              <a:buNone/>
            </a:pPr>
            <a:r>
              <a:rPr lang="sk-SK" sz="16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záväzný prísľub o poskytnutí </a:t>
            </a:r>
            <a:r>
              <a:rPr lang="sk-SK" sz="16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bankovej záruky</a:t>
            </a:r>
            <a:r>
              <a:rPr lang="sk-SK" sz="16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</a:t>
            </a:r>
            <a:r>
              <a:rPr lang="sk-SK" sz="1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</a:t>
            </a:r>
            <a:r>
              <a:rPr lang="sk-SK" sz="1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</a:t>
            </a:r>
            <a:endParaRPr lang="sk-SK" sz="1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None/>
              <a:tabLst>
                <a:tab pos="2962275" algn="l"/>
                <a:tab pos="3043238" algn="l"/>
              </a:tabLst>
            </a:pPr>
            <a:r>
              <a:rPr lang="sk-SK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</a:t>
            </a:r>
          </a:p>
          <a:p>
            <a:pPr marL="0" indent="0">
              <a:buNone/>
              <a:tabLst>
                <a:tab pos="2962275" algn="l"/>
                <a:tab pos="3043238" algn="l"/>
              </a:tabLst>
            </a:pPr>
            <a:r>
              <a:rPr lang="sk-SK" sz="1600" b="1" dirty="0" smtClean="0">
                <a:solidFill>
                  <a:srgbClr val="FF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Nehnuteľnosťou</a:t>
            </a:r>
            <a:endParaRPr lang="sk-SK" sz="1600" b="1" u="sng" dirty="0" smtClean="0">
              <a:solidFill>
                <a:srgbClr val="FF99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Tx/>
              <a:buChar char="-"/>
              <a:tabLst>
                <a:tab pos="2962275" algn="l"/>
                <a:tab pos="3043238" algn="l"/>
              </a:tabLst>
            </a:pPr>
            <a:r>
              <a:rPr lang="sk-SK" sz="1600" b="1" i="1" u="sng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znalecký posudok na ocenenie  všetkých zakladaných nehnuteľností</a:t>
            </a:r>
            <a:r>
              <a:rPr lang="sk-SK" sz="16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641350" indent="-285750" algn="just">
              <a:tabLst>
                <a:tab pos="2962275" algn="l"/>
                <a:tab pos="3043238" algn="l"/>
              </a:tabLst>
            </a:pPr>
            <a:r>
              <a:rPr lang="sk-SK" sz="1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stavba, pozemok, na ktorom je stavba postavená </a:t>
            </a:r>
          </a:p>
          <a:p>
            <a:pPr marL="641350" indent="-285750" algn="just">
              <a:tabLst>
                <a:tab pos="2962275" algn="l"/>
                <a:tab pos="3043238" algn="l"/>
              </a:tabLst>
            </a:pPr>
            <a:r>
              <a:rPr lang="sk-SK" sz="1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pozemkoch tvoriacich </a:t>
            </a:r>
            <a:r>
              <a:rPr lang="sk-SK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prístup </a:t>
            </a:r>
            <a:r>
              <a:rPr lang="sk-SK" sz="1600" u="sng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 verejnej komunikácii </a:t>
            </a:r>
            <a:r>
              <a:rPr lang="sk-SK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 vlastníctve inej osoby ako žiadateľa – </a:t>
            </a:r>
            <a:r>
              <a:rPr lang="sk-SK" sz="1600" u="sng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fond požaduje zriadenie vecného bremena práva prechodu a prejazdu „in </a:t>
            </a:r>
            <a:r>
              <a:rPr lang="sk-SK" sz="1600" u="sng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</a:t>
            </a:r>
            <a:r>
              <a:rPr lang="sk-SK" sz="1600" u="sng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endParaRPr lang="sk-SK" sz="16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1350" indent="-285750" algn="just">
              <a:tabLst>
                <a:tab pos="2962275" algn="l"/>
                <a:tab pos="3043238" algn="l"/>
              </a:tabLst>
            </a:pPr>
            <a:r>
              <a:rPr lang="sk-SK" sz="1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hodnota nehnuteľnosti ≥ 1,3 nás. požadovaného úveru</a:t>
            </a:r>
          </a:p>
          <a:p>
            <a:pPr marL="641350" indent="-285750" algn="just">
              <a:tabLst>
                <a:tab pos="2962275" algn="l"/>
                <a:tab pos="3043238" algn="l"/>
              </a:tabLst>
            </a:pPr>
            <a:r>
              <a:rPr lang="sk-SK" sz="1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 BKZ  - súhlas OZ, že predmetom záložného práva bude obstarávaný byt</a:t>
            </a:r>
          </a:p>
          <a:p>
            <a:pPr algn="just">
              <a:buFontTx/>
              <a:buChar char="-"/>
              <a:tabLst>
                <a:tab pos="2962275" algn="l"/>
                <a:tab pos="3043238" algn="l"/>
              </a:tabLst>
            </a:pPr>
            <a:endParaRPr lang="sk-SK" sz="1600" b="1" i="1" u="sng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Tx/>
              <a:buChar char="-"/>
              <a:tabLst>
                <a:tab pos="2962275" algn="l"/>
                <a:tab pos="3043238" algn="l"/>
              </a:tabLst>
            </a:pPr>
            <a:r>
              <a:rPr lang="sk-SK" sz="1600" b="1" i="1" u="sng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výpis </a:t>
            </a:r>
            <a:r>
              <a:rPr lang="sk-SK" sz="1600" b="1" i="1" u="sng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katastra </a:t>
            </a:r>
            <a:r>
              <a:rPr lang="sk-SK" sz="1600" b="1" i="1" u="sng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nehnuteľnosti</a:t>
            </a:r>
            <a:r>
              <a:rPr lang="sk-SK" sz="1600" b="1" i="1" u="sng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600" b="1" i="1" u="sng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</a:p>
          <a:p>
            <a:pPr marL="649288" indent="-285750" algn="just">
              <a:tabLst>
                <a:tab pos="2962275" algn="l"/>
                <a:tab pos="3043238" algn="l"/>
              </a:tabLst>
            </a:pPr>
            <a:r>
              <a:rPr lang="sk-SK" sz="1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financovanú stavbu, pozemok pod stavbou, pozemok tvoriaci prístup k verejnej komunikácii</a:t>
            </a:r>
          </a:p>
          <a:p>
            <a:pPr marL="649288" indent="-285750" algn="just">
              <a:tabLst>
                <a:tab pos="2962275" algn="l"/>
                <a:tab pos="3043238" algn="l"/>
              </a:tabLst>
            </a:pPr>
            <a:r>
              <a:rPr lang="sk-SK" sz="1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pozemok pod technickou vybavenosťou vedený v katastri ako zastavané plochy a nádvoria    </a:t>
            </a:r>
            <a:r>
              <a:rPr lang="sk-SK" sz="1600" b="1" u="sng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sk-SK" sz="1600" b="1" u="sng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endParaRPr lang="sk-SK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dĺžnik 10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graphicFrame>
        <p:nvGraphicFramePr>
          <p:cNvPr id="12" name="Tabuľk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9480030"/>
              </p:ext>
            </p:extLst>
          </p:nvPr>
        </p:nvGraphicFramePr>
        <p:xfrm>
          <a:off x="179512" y="6381328"/>
          <a:ext cx="8784976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47935"/>
                <a:gridCol w="1137041"/>
              </a:tblGrid>
              <a:tr h="360040">
                <a:tc>
                  <a:txBody>
                    <a:bodyPr/>
                    <a:lstStyle/>
                    <a:p>
                      <a:r>
                        <a:rPr lang="sk-SK" sz="2000" b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Obstaranie nájomných bytov a technickej vybavenosti</a:t>
                      </a:r>
                      <a:endParaRPr lang="sk-SK" sz="2000" b="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sk-SK" sz="2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" name="Nadpis 2"/>
          <p:cNvSpPr txBox="1">
            <a:spLocks/>
          </p:cNvSpPr>
          <p:nvPr/>
        </p:nvSpPr>
        <p:spPr>
          <a:xfrm>
            <a:off x="457200" y="944725"/>
            <a:ext cx="8147248" cy="468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32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Zabezpečenie úveru</a:t>
            </a:r>
            <a:endParaRPr lang="sk-SK" sz="3200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Nadpis 2"/>
          <p:cNvSpPr txBox="1">
            <a:spLocks/>
          </p:cNvSpPr>
          <p:nvPr/>
        </p:nvSpPr>
        <p:spPr>
          <a:xfrm>
            <a:off x="7524328" y="980728"/>
            <a:ext cx="1162472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sk-SK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98" r="36832" b="26779"/>
          <a:stretch>
            <a:fillRect/>
          </a:stretch>
        </p:blipFill>
        <p:spPr bwMode="auto">
          <a:xfrm>
            <a:off x="457200" y="31829"/>
            <a:ext cx="1725278" cy="776833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845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osudzovateľ\Desktop\Ima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961" y="1040091"/>
            <a:ext cx="4138737" cy="2966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285" y="647021"/>
            <a:ext cx="3828603" cy="2871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559" y="3090540"/>
            <a:ext cx="3679139" cy="2759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265" y="3963777"/>
            <a:ext cx="3744416" cy="2417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880" y="2559106"/>
            <a:ext cx="28575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98" r="36832" b="26779"/>
          <a:stretch>
            <a:fillRect/>
          </a:stretch>
        </p:blipFill>
        <p:spPr bwMode="auto">
          <a:xfrm>
            <a:off x="457200" y="31829"/>
            <a:ext cx="1725278" cy="776833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1748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685800" y="4365104"/>
            <a:ext cx="7772400" cy="2016224"/>
          </a:xfrm>
        </p:spPr>
        <p:txBody>
          <a:bodyPr>
            <a:noAutofit/>
          </a:bodyPr>
          <a:lstStyle/>
          <a:p>
            <a:pPr algn="l"/>
            <a:endParaRPr lang="sk-SK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k-SK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Nadpis 2"/>
          <p:cNvSpPr txBox="1">
            <a:spLocks/>
          </p:cNvSpPr>
          <p:nvPr/>
        </p:nvSpPr>
        <p:spPr>
          <a:xfrm>
            <a:off x="457200" y="2060848"/>
            <a:ext cx="82296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k-SK" sz="3200" i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Obrázok 5"/>
          <p:cNvPicPr/>
          <p:nvPr/>
        </p:nvPicPr>
        <p:blipFill>
          <a:blip r:embed="rId3"/>
          <a:stretch/>
        </p:blipFill>
        <p:spPr>
          <a:xfrm>
            <a:off x="2339752" y="573480"/>
            <a:ext cx="4320480" cy="628452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0070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Obrázok 109"/>
          <p:cNvPicPr/>
          <p:nvPr/>
        </p:nvPicPr>
        <p:blipFill>
          <a:blip r:embed="rId3"/>
          <a:stretch/>
        </p:blipFill>
        <p:spPr>
          <a:xfrm>
            <a:off x="2760338" y="214578"/>
            <a:ext cx="3623085" cy="2716906"/>
          </a:xfrm>
          <a:prstGeom prst="rect">
            <a:avLst/>
          </a:prstGeom>
          <a:ln>
            <a:noFill/>
          </a:ln>
        </p:spPr>
      </p:pic>
      <p:sp>
        <p:nvSpPr>
          <p:cNvPr id="111" name="CustomShape 1"/>
          <p:cNvSpPr/>
          <p:nvPr/>
        </p:nvSpPr>
        <p:spPr>
          <a:xfrm>
            <a:off x="457172" y="3519929"/>
            <a:ext cx="8227784" cy="114390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/>
            <a:r>
              <a:rPr lang="sk-SK" sz="3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Obstaranie </a:t>
            </a:r>
            <a:r>
              <a:rPr lang="sk-SK" sz="3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nájomných bytov a technickej </a:t>
            </a:r>
            <a:r>
              <a:rPr lang="sk-SK" sz="3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vybavenosti zo ŠFRB</a:t>
            </a:r>
            <a:endParaRPr lang="sk-SK" sz="36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" name="CustomShape 2"/>
          <p:cNvSpPr/>
          <p:nvPr/>
        </p:nvSpPr>
        <p:spPr>
          <a:xfrm>
            <a:off x="457172" y="4499583"/>
            <a:ext cx="8227784" cy="114390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/>
            <a:endParaRPr sz="1633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57625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4898776"/>
          </a:xfrm>
        </p:spPr>
        <p:txBody>
          <a:bodyPr>
            <a:normAutofit/>
          </a:bodyPr>
          <a:lstStyle/>
          <a:p>
            <a:pPr marL="0" indent="0" algn="ctr" fontAlgn="auto">
              <a:spcBef>
                <a:spcPct val="50000"/>
              </a:spcBef>
              <a:spcAft>
                <a:spcPts val="0"/>
              </a:spcAft>
              <a:buNone/>
              <a:defRPr/>
            </a:pPr>
            <a:r>
              <a:rPr lang="sk-SK" altLang="sk-SK" i="1" spc="-1" dirty="0" smtClean="0">
                <a:solidFill>
                  <a:srgbClr val="0045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Legislatívne </a:t>
            </a:r>
            <a:r>
              <a:rPr lang="sk-SK" altLang="sk-SK" i="1" spc="-1" dirty="0">
                <a:solidFill>
                  <a:srgbClr val="0045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predpisy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sk-SK" altLang="sk-SK" sz="1400" spc="-1" dirty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PF DIN Display Pro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endParaRPr lang="sk-SK" sz="1600" dirty="0" smtClean="0">
              <a:solidFill>
                <a:schemeClr val="tx2"/>
              </a:solidFill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endParaRPr lang="sk-SK" sz="1600" dirty="0" smtClean="0">
              <a:solidFill>
                <a:schemeClr val="tx2"/>
              </a:solidFill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sk-SK" sz="1600" dirty="0" smtClean="0">
                <a:solidFill>
                  <a:schemeClr val="tx2"/>
                </a:solidFill>
              </a:rPr>
              <a:t>Zákon </a:t>
            </a:r>
            <a:r>
              <a:rPr lang="sk-SK" sz="1600" dirty="0">
                <a:solidFill>
                  <a:schemeClr val="tx2"/>
                </a:solidFill>
              </a:rPr>
              <a:t>č. 150/2013 Z. z. o Štátnom fonde rozvoja bývania v znení </a:t>
            </a:r>
            <a:r>
              <a:rPr lang="sk-SK" sz="1600" dirty="0" smtClean="0">
                <a:solidFill>
                  <a:schemeClr val="tx2"/>
                </a:solidFill>
              </a:rPr>
              <a:t>neskorších predpisov</a:t>
            </a:r>
            <a:endParaRPr lang="sk-SK" sz="1600" dirty="0">
              <a:solidFill>
                <a:schemeClr val="tx2"/>
              </a:solidFill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sk-SK" sz="1600" dirty="0">
                <a:solidFill>
                  <a:schemeClr val="tx2"/>
                </a:solidFill>
              </a:rPr>
              <a:t>  </a:t>
            </a:r>
            <a:r>
              <a:rPr lang="sk-SK" sz="1600" dirty="0" smtClean="0">
                <a:solidFill>
                  <a:schemeClr val="tx2"/>
                </a:solidFill>
              </a:rPr>
              <a:t>     (</a:t>
            </a:r>
            <a:r>
              <a:rPr lang="sk-SK" sz="1600" dirty="0">
                <a:solidFill>
                  <a:schemeClr val="tx2"/>
                </a:solidFill>
              </a:rPr>
              <a:t>Zákon č. 244/2017 </a:t>
            </a:r>
            <a:r>
              <a:rPr lang="sk-SK" sz="1600" dirty="0" err="1">
                <a:solidFill>
                  <a:schemeClr val="tx2"/>
                </a:solidFill>
              </a:rPr>
              <a:t>Z.z</a:t>
            </a:r>
            <a:r>
              <a:rPr lang="sk-SK" sz="1600" dirty="0">
                <a:solidFill>
                  <a:schemeClr val="tx2"/>
                </a:solidFill>
              </a:rPr>
              <a:t>.)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sk-SK" sz="1600" dirty="0" smtClean="0">
                <a:solidFill>
                  <a:schemeClr val="tx2"/>
                </a:solidFill>
              </a:rPr>
              <a:t>Vyhláška </a:t>
            </a:r>
            <a:r>
              <a:rPr lang="sk-SK" sz="1600" dirty="0">
                <a:solidFill>
                  <a:schemeClr val="tx2"/>
                </a:solidFill>
              </a:rPr>
              <a:t>č. 284/2013 Z. z. o podrobnostiach o výške poskytovanej podpory zo ŠFRB, o všeobecných podmienkach poskytnutia podpory a o obsahu žiadostí v znení </a:t>
            </a:r>
            <a:r>
              <a:rPr lang="sk-SK" sz="1600" dirty="0" smtClean="0">
                <a:solidFill>
                  <a:schemeClr val="tx2"/>
                </a:solidFill>
              </a:rPr>
              <a:t>neskorších </a:t>
            </a:r>
            <a:r>
              <a:rPr lang="sk-SK" sz="1600" dirty="0" smtClean="0">
                <a:solidFill>
                  <a:schemeClr val="tx2"/>
                </a:solidFill>
              </a:rPr>
              <a:t>predpisov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sk-SK" sz="1600" dirty="0">
                <a:solidFill>
                  <a:schemeClr val="tx2"/>
                </a:solidFill>
              </a:rPr>
              <a:t> </a:t>
            </a:r>
            <a:r>
              <a:rPr lang="sk-SK" sz="1600" dirty="0" smtClean="0">
                <a:solidFill>
                  <a:schemeClr val="tx2"/>
                </a:solidFill>
              </a:rPr>
              <a:t>      </a:t>
            </a:r>
            <a:r>
              <a:rPr lang="sk-SK" sz="1600" dirty="0" smtClean="0">
                <a:solidFill>
                  <a:schemeClr val="tx2"/>
                </a:solidFill>
              </a:rPr>
              <a:t>(schválenie novely vyhlášky je v </a:t>
            </a:r>
            <a:r>
              <a:rPr lang="sk-SK" sz="1600" smtClean="0">
                <a:solidFill>
                  <a:schemeClr val="tx2"/>
                </a:solidFill>
              </a:rPr>
              <a:t>legislatívnom procese)</a:t>
            </a:r>
            <a:endParaRPr lang="sk-SK" sz="1600" dirty="0">
              <a:solidFill>
                <a:schemeClr val="tx2"/>
              </a:solidFill>
            </a:endParaRPr>
          </a:p>
          <a:p>
            <a:pPr marL="0" indent="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sk-SK" sz="1600" dirty="0"/>
          </a:p>
          <a:p>
            <a:pPr>
              <a:buNone/>
            </a:pPr>
            <a:endParaRPr lang="sk-SK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dĺžnik 7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graphicFrame>
        <p:nvGraphicFramePr>
          <p:cNvPr id="9" name="Tabuľka 8"/>
          <p:cNvGraphicFramePr>
            <a:graphicFrameLocks noGrp="1"/>
          </p:cNvGraphicFramePr>
          <p:nvPr>
            <p:extLst/>
          </p:nvPr>
        </p:nvGraphicFramePr>
        <p:xfrm>
          <a:off x="179512" y="6381328"/>
          <a:ext cx="8784976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47935"/>
                <a:gridCol w="1137041"/>
              </a:tblGrid>
              <a:tr h="360040">
                <a:tc>
                  <a:txBody>
                    <a:bodyPr/>
                    <a:lstStyle/>
                    <a:p>
                      <a:r>
                        <a:rPr lang="sk-SK" sz="2000" b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Obstaranie nájomných bytov a technickej vybavenosti</a:t>
                      </a:r>
                      <a:endParaRPr lang="sk-SK" sz="2000" b="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sk-SK" sz="2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Nadpis 2"/>
          <p:cNvSpPr txBox="1">
            <a:spLocks/>
          </p:cNvSpPr>
          <p:nvPr/>
        </p:nvSpPr>
        <p:spPr>
          <a:xfrm>
            <a:off x="457200" y="908720"/>
            <a:ext cx="82296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k-SK" sz="3200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98" r="36832" b="26779"/>
          <a:stretch>
            <a:fillRect/>
          </a:stretch>
        </p:blipFill>
        <p:spPr bwMode="auto">
          <a:xfrm>
            <a:off x="457200" y="31829"/>
            <a:ext cx="1725278" cy="776833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3493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752528"/>
          </a:xfrm>
        </p:spPr>
        <p:txBody>
          <a:bodyPr>
            <a:normAutofit fontScale="92500" lnSpcReduction="20000"/>
          </a:bodyPr>
          <a:lstStyle/>
          <a:p>
            <a:pPr marL="3175" lvl="0" indent="0" hangingPunct="0">
              <a:buNone/>
            </a:pPr>
            <a:r>
              <a:rPr lang="sk-SK" sz="1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pre všetkých oprávnených žiadateľov</a:t>
            </a:r>
          </a:p>
          <a:p>
            <a:pPr lvl="0" algn="just" hangingPunct="0">
              <a:buFont typeface="Wingdings" panose="05000000000000000000" pitchFamily="2" charset="2"/>
              <a:buChar char="§"/>
            </a:pPr>
            <a:r>
              <a:rPr lang="sk-SK" sz="1600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výstavbou </a:t>
            </a:r>
            <a:r>
              <a:rPr lang="sk-SK" sz="16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nájomného bytu</a:t>
            </a:r>
            <a:r>
              <a:rPr lang="sk-SK" sz="16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BD, RD, polyfunkčnom dome</a:t>
            </a:r>
          </a:p>
          <a:p>
            <a:pPr marL="628650" lvl="0" indent="-285750" algn="just" hangingPunct="0">
              <a:buFontTx/>
              <a:buChar char="-"/>
            </a:pPr>
            <a:r>
              <a:rPr lang="sk-SK" sz="1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vrátane bytu </a:t>
            </a:r>
            <a:r>
              <a:rPr lang="sk-SK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získaného nadstavbou, vstavbou, prístavbou, prípadne prestavbou nebytového </a:t>
            </a:r>
            <a:r>
              <a:rPr lang="sk-SK" sz="1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priestoru</a:t>
            </a:r>
          </a:p>
          <a:p>
            <a:pPr lvl="0" indent="0" algn="just" hangingPunct="0">
              <a:buNone/>
            </a:pPr>
            <a:endParaRPr lang="sk-SK" sz="16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hangingPunct="0">
              <a:buFont typeface="Wingdings" panose="05000000000000000000" pitchFamily="2" charset="2"/>
              <a:buChar char="§"/>
            </a:pPr>
            <a:r>
              <a:rPr lang="sk-SK" sz="1600" b="1" dirty="0" smtClean="0">
                <a:solidFill>
                  <a:srgbClr val="FF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kúpou </a:t>
            </a:r>
            <a:r>
              <a:rPr lang="sk-SK" sz="1600" b="1" dirty="0">
                <a:solidFill>
                  <a:srgbClr val="FF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nájomného bytu</a:t>
            </a:r>
            <a:r>
              <a:rPr lang="sk-SK" sz="1600" dirty="0">
                <a:solidFill>
                  <a:srgbClr val="FF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 </a:t>
            </a:r>
            <a:r>
              <a:rPr lang="sk-SK" sz="1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BD, RD, polyfunkčnom dome.</a:t>
            </a:r>
          </a:p>
          <a:p>
            <a:pPr marL="366713" lvl="0" indent="0" algn="just" hangingPunct="0">
              <a:buNone/>
            </a:pPr>
            <a:r>
              <a:rPr lang="sk-SK" sz="1600" u="sng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kúpna zmluva</a:t>
            </a:r>
            <a:r>
              <a:rPr lang="sk-SK" sz="1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sk-SK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kúpa bytu od stavebníka uvedeného v kolaudačnom rozhodnutí, </a:t>
            </a:r>
            <a:r>
              <a:rPr lang="sk-SK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 nadobudnutia </a:t>
            </a:r>
            <a:r>
              <a:rPr lang="sk-SK" sz="1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ktorého </a:t>
            </a:r>
            <a:r>
              <a:rPr lang="sk-SK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neuplynuli viac ako </a:t>
            </a:r>
            <a:r>
              <a:rPr lang="sk-SK" sz="1600" b="1" u="sng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 </a:t>
            </a:r>
            <a:r>
              <a:rPr lang="sk-SK" sz="1600" b="1" u="sng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roky</a:t>
            </a:r>
            <a:r>
              <a:rPr lang="sk-SK" sz="1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66713" lvl="0" indent="0" algn="just" hangingPunct="0">
              <a:buNone/>
            </a:pPr>
            <a:r>
              <a:rPr lang="sk-SK" sz="1600" u="sng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zmluva o budúcej kúpnej zmluve uzatvorená so zhotoviteľom (BKZ)</a:t>
            </a:r>
          </a:p>
          <a:p>
            <a:pPr marL="366713" lvl="0" indent="0" algn="just" hangingPunct="0">
              <a:buNone/>
            </a:pPr>
            <a:r>
              <a:rPr lang="sk-SK" sz="1600" u="sng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just" hangingPunct="0">
              <a:buNone/>
            </a:pPr>
            <a:r>
              <a:rPr lang="sk-SK" sz="1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sk-SK" sz="1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 obec, samosprávny kraj</a:t>
            </a:r>
          </a:p>
          <a:p>
            <a:pPr lvl="0" algn="just" hangingPunct="0">
              <a:buFont typeface="Wingdings" panose="05000000000000000000" pitchFamily="2" charset="2"/>
              <a:buChar char="§"/>
            </a:pPr>
            <a:r>
              <a:rPr lang="sk-SK" sz="1600" dirty="0" smtClean="0">
                <a:solidFill>
                  <a:srgbClr val="FF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stavebná </a:t>
            </a:r>
            <a:r>
              <a:rPr lang="sk-SK" sz="1600" dirty="0">
                <a:solidFill>
                  <a:srgbClr val="FF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úprava nájomného bytu </a:t>
            </a:r>
            <a:r>
              <a:rPr lang="sk-SK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bytovom dome nadobudnutého prevodom majetku  štátu v správe  Ministerstva obrany SR na základe darovacej zmluvy, ktorý má žiadateľ vo vlastníctve a nezodpovedá základným požiadavkám na stavby           </a:t>
            </a:r>
          </a:p>
          <a:p>
            <a:pPr marL="0" lvl="0" indent="0" algn="just" hangingPunct="0">
              <a:buNone/>
              <a:tabLst>
                <a:tab pos="363538" algn="l"/>
              </a:tabLst>
            </a:pPr>
            <a:r>
              <a:rPr lang="sk-SK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(možné spolufinancovať aj s dotáciou)</a:t>
            </a:r>
          </a:p>
          <a:p>
            <a:pPr lvl="0" algn="just" hangingPunct="0">
              <a:buFont typeface="Wingdings" panose="05000000000000000000" pitchFamily="2" charset="2"/>
              <a:buChar char="§"/>
              <a:tabLst>
                <a:tab pos="450850" algn="l"/>
              </a:tabLst>
            </a:pPr>
            <a:endParaRPr lang="sk-SK" sz="1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hangingPunct="0">
              <a:buFont typeface="Wingdings" panose="05000000000000000000" pitchFamily="2" charset="2"/>
              <a:buChar char="§"/>
            </a:pPr>
            <a:r>
              <a:rPr lang="sk-SK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stavebná úprava nájomného bytu v bytovom dome , ktorý má žiadateľ vo vlastníctve a nezodpovedá  základným požiadavkám na stavby</a:t>
            </a:r>
          </a:p>
          <a:p>
            <a:pPr marL="363538" lvl="0" indent="0" algn="just" hangingPunct="0">
              <a:buNone/>
            </a:pPr>
            <a:r>
              <a:rPr lang="sk-SK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(nie je možné poskytnúť dotáciu) </a:t>
            </a:r>
          </a:p>
          <a:p>
            <a:pPr marL="0" lvl="0" indent="0" algn="just" hangingPunct="0">
              <a:buNone/>
            </a:pPr>
            <a:r>
              <a:rPr lang="sk-SK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366713" lvl="0" indent="0" algn="just" hangingPunct="0">
              <a:buNone/>
            </a:pPr>
            <a:endParaRPr lang="sk-SK" sz="1600" u="sng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6713" lvl="0" indent="0" algn="just" hangingPunct="0">
              <a:buNone/>
            </a:pPr>
            <a:endParaRPr lang="sk-SK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6713" lvl="0" indent="0" algn="just" hangingPunct="0">
              <a:buNone/>
            </a:pPr>
            <a:endParaRPr lang="sk-SK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hangingPunct="0">
              <a:buNone/>
            </a:pPr>
            <a:endParaRPr lang="sk-SK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5250" lvl="0" indent="82550" algn="just" hangingPunct="0">
              <a:buNone/>
            </a:pPr>
            <a:endParaRPr lang="sk-SK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Šípka doprava 8"/>
          <p:cNvSpPr/>
          <p:nvPr/>
        </p:nvSpPr>
        <p:spPr>
          <a:xfrm>
            <a:off x="575556" y="1600750"/>
            <a:ext cx="504056" cy="144016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2" name="Obdĺžnik 11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graphicFrame>
        <p:nvGraphicFramePr>
          <p:cNvPr id="13" name="Tabuľk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6426791"/>
              </p:ext>
            </p:extLst>
          </p:nvPr>
        </p:nvGraphicFramePr>
        <p:xfrm>
          <a:off x="179512" y="6381328"/>
          <a:ext cx="8784976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47935"/>
                <a:gridCol w="1137041"/>
              </a:tblGrid>
              <a:tr h="360040">
                <a:tc>
                  <a:txBody>
                    <a:bodyPr/>
                    <a:lstStyle/>
                    <a:p>
                      <a:r>
                        <a:rPr lang="sk-SK" sz="2000" b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Obstaranie nájomných bytov a technickej vybavenosti</a:t>
                      </a:r>
                      <a:endParaRPr lang="sk-SK" sz="2000" b="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sk-SK" sz="2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" name="Nadpis 2"/>
          <p:cNvSpPr txBox="1">
            <a:spLocks/>
          </p:cNvSpPr>
          <p:nvPr/>
        </p:nvSpPr>
        <p:spPr>
          <a:xfrm>
            <a:off x="457200" y="692696"/>
            <a:ext cx="82296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32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Účely podpory</a:t>
            </a:r>
            <a:endParaRPr lang="sk-SK" sz="3200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98" r="36832" b="26779"/>
          <a:stretch>
            <a:fillRect/>
          </a:stretch>
        </p:blipFill>
        <p:spPr bwMode="auto">
          <a:xfrm>
            <a:off x="457200" y="31829"/>
            <a:ext cx="1725278" cy="776833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Šípka doprava 9"/>
          <p:cNvSpPr/>
          <p:nvPr/>
        </p:nvSpPr>
        <p:spPr>
          <a:xfrm>
            <a:off x="575556" y="3825044"/>
            <a:ext cx="504056" cy="144016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10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10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altLang="sk-SK" sz="3200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/>
            </a:r>
            <a:br>
              <a:rPr lang="sk-SK" altLang="sk-SK" sz="3200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</a:br>
            <a:r>
              <a:rPr lang="sk-SK" altLang="sk-SK" sz="32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Podpora NB 2012 - 2016</a:t>
            </a:r>
            <a:endParaRPr lang="sk-SK" sz="3600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ŠTÁTNY FOND ROZVOJA BÝVANIA</a:t>
            </a:r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pPr/>
              <a:t>5</a:t>
            </a:fld>
            <a:endParaRPr lang="sk-SK"/>
          </a:p>
        </p:txBody>
      </p:sp>
      <p:graphicFrame>
        <p:nvGraphicFramePr>
          <p:cNvPr id="9" name="Tabuľ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9795279"/>
              </p:ext>
            </p:extLst>
          </p:nvPr>
        </p:nvGraphicFramePr>
        <p:xfrm>
          <a:off x="-1" y="6381328"/>
          <a:ext cx="9145513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61808"/>
                <a:gridCol w="1183705"/>
              </a:tblGrid>
              <a:tr h="360040">
                <a:tc>
                  <a:txBody>
                    <a:bodyPr/>
                    <a:lstStyle/>
                    <a:p>
                      <a:r>
                        <a:rPr lang="sk-SK" sz="2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sk-SK" sz="2000" b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Obstaranie nájomných bytov a technickej vybavenosti</a:t>
                      </a:r>
                      <a:endParaRPr lang="sk-SK" sz="2000" b="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sk-SK" sz="2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" name="BlokTextu 13"/>
          <p:cNvSpPr txBox="1"/>
          <p:nvPr/>
        </p:nvSpPr>
        <p:spPr>
          <a:xfrm>
            <a:off x="1152109" y="1472697"/>
            <a:ext cx="2232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u="sng" dirty="0" smtClean="0">
                <a:solidFill>
                  <a:schemeClr val="tx2"/>
                </a:solidFill>
              </a:rPr>
              <a:t>Počet priznaných úverov</a:t>
            </a:r>
            <a:endParaRPr lang="sk-SK" sz="1600" u="sng" dirty="0">
              <a:solidFill>
                <a:schemeClr val="tx2"/>
              </a:solidFill>
            </a:endParaRPr>
          </a:p>
        </p:txBody>
      </p:sp>
      <p:sp>
        <p:nvSpPr>
          <p:cNvPr id="15" name="BlokTextu 14"/>
          <p:cNvSpPr txBox="1"/>
          <p:nvPr/>
        </p:nvSpPr>
        <p:spPr>
          <a:xfrm>
            <a:off x="4860032" y="1484784"/>
            <a:ext cx="40324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600" u="sng" dirty="0" smtClean="0">
                <a:solidFill>
                  <a:schemeClr val="tx2"/>
                </a:solidFill>
              </a:rPr>
              <a:t>Výška poskytnutej podpory v EUR</a:t>
            </a:r>
            <a:endParaRPr lang="sk-SK" sz="1600" u="sng" dirty="0">
              <a:solidFill>
                <a:schemeClr val="tx2"/>
              </a:solidFill>
            </a:endParaRPr>
          </a:p>
        </p:txBody>
      </p:sp>
      <p:graphicFrame>
        <p:nvGraphicFramePr>
          <p:cNvPr id="13" name="Zástupný symbol obsahu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850925"/>
              </p:ext>
            </p:extLst>
          </p:nvPr>
        </p:nvGraphicFramePr>
        <p:xfrm>
          <a:off x="290162" y="2204864"/>
          <a:ext cx="4209830" cy="39933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BlokTextu 5"/>
          <p:cNvSpPr txBox="1"/>
          <p:nvPr/>
        </p:nvSpPr>
        <p:spPr>
          <a:xfrm>
            <a:off x="751037" y="3230260"/>
            <a:ext cx="40107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050" u="sng" dirty="0" smtClean="0"/>
              <a:t>100</a:t>
            </a:r>
            <a:endParaRPr lang="sk-SK" sz="1050" u="sng" dirty="0"/>
          </a:p>
        </p:txBody>
      </p:sp>
      <p:graphicFrame>
        <p:nvGraphicFramePr>
          <p:cNvPr id="12" name="Graf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9983576"/>
              </p:ext>
            </p:extLst>
          </p:nvPr>
        </p:nvGraphicFramePr>
        <p:xfrm>
          <a:off x="4427984" y="2132856"/>
          <a:ext cx="4464496" cy="40618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98" r="36832" b="26779"/>
          <a:stretch>
            <a:fillRect/>
          </a:stretch>
        </p:blipFill>
        <p:spPr bwMode="auto">
          <a:xfrm>
            <a:off x="457200" y="31829"/>
            <a:ext cx="1725278" cy="776833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Rovná spojnica 6"/>
          <p:cNvCxnSpPr/>
          <p:nvPr/>
        </p:nvCxnSpPr>
        <p:spPr>
          <a:xfrm>
            <a:off x="4355976" y="1654061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ovná spojnica 9"/>
          <p:cNvCxnSpPr/>
          <p:nvPr/>
        </p:nvCxnSpPr>
        <p:spPr>
          <a:xfrm>
            <a:off x="4355976" y="1484784"/>
            <a:ext cx="72008" cy="43924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8924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67544" y="4509120"/>
            <a:ext cx="2592288" cy="1728193"/>
          </a:xfrm>
          <a:solidFill>
            <a:schemeClr val="bg1">
              <a:lumMod val="85000"/>
            </a:schemeClr>
          </a:solidFill>
          <a:ln>
            <a:solidFill>
              <a:srgbClr val="18858A"/>
            </a:solidFill>
          </a:ln>
        </p:spPr>
        <p:txBody>
          <a:bodyPr anchor="t">
            <a:normAutofit lnSpcReduction="10000"/>
          </a:bodyPr>
          <a:lstStyle/>
          <a:p>
            <a:pPr marL="1528763" indent="-1528763"/>
            <a:r>
              <a:rPr lang="sk-SK" sz="15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dotáciou </a:t>
            </a:r>
          </a:p>
          <a:p>
            <a:pPr marL="1528763" indent="-1528763"/>
            <a:r>
              <a:rPr lang="sk-SK" sz="1200" b="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výstavbou</a:t>
            </a:r>
          </a:p>
          <a:p>
            <a:pPr marL="1528763" indent="-1528763"/>
            <a:r>
              <a:rPr lang="sk-SK" sz="1200" b="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kúpou</a:t>
            </a:r>
          </a:p>
          <a:p>
            <a:pPr marL="1528763" indent="-1528763"/>
            <a:r>
              <a:rPr lang="sk-SK" sz="1200" b="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stavebnou úpravou NB z MO SR</a:t>
            </a:r>
          </a:p>
          <a:p>
            <a:pPr marL="1528763" indent="-1528763"/>
            <a:endParaRPr lang="sk-SK" sz="15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528763" indent="-1528763"/>
            <a:r>
              <a:rPr lang="sk-SK" sz="15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Bez dotácie</a:t>
            </a:r>
            <a:endParaRPr lang="sk-SK" sz="1200" b="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528763" indent="-1528763"/>
            <a:r>
              <a:rPr lang="sk-SK" sz="1200" b="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100 % OC </a:t>
            </a:r>
            <a:endParaRPr lang="sk-SK" sz="1200" b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ástupný symbol obsahu 4"/>
          <p:cNvSpPr>
            <a:spLocks noGrp="1"/>
          </p:cNvSpPr>
          <p:nvPr>
            <p:ph sz="half" idx="2"/>
          </p:nvPr>
        </p:nvSpPr>
        <p:spPr>
          <a:xfrm>
            <a:off x="457200" y="1988841"/>
            <a:ext cx="2602632" cy="2520279"/>
          </a:xfrm>
          <a:ln w="3175">
            <a:solidFill>
              <a:schemeClr val="tx1"/>
            </a:solidFill>
            <a:prstDash val="solid"/>
          </a:ln>
        </p:spPr>
        <p:txBody>
          <a:bodyPr tIns="72000">
            <a:normAutofit lnSpcReduction="10000"/>
          </a:bodyPr>
          <a:lstStyle/>
          <a:p>
            <a:pPr marL="109728" lvl="0" indent="0" algn="just" hangingPunct="0">
              <a:buNone/>
            </a:pPr>
            <a:r>
              <a:rPr lang="sk-SK" sz="1600" b="1" dirty="0" smtClean="0">
                <a:solidFill>
                  <a:srgbClr val="FF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Obec</a:t>
            </a:r>
            <a:r>
              <a:rPr lang="sk-SK" sz="1500" b="1" dirty="0" smtClean="0">
                <a:solidFill>
                  <a:srgbClr val="FF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samosprávny </a:t>
            </a:r>
            <a:r>
              <a:rPr lang="sk-SK" sz="1500" b="1" dirty="0">
                <a:solidFill>
                  <a:srgbClr val="FF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kraj</a:t>
            </a:r>
          </a:p>
          <a:p>
            <a:pPr marL="109728" lvl="0" indent="0" hangingPunct="0">
              <a:buNone/>
            </a:pPr>
            <a:endParaRPr lang="sk-SK" sz="15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lvl="0" indent="0" hangingPunct="0">
              <a:buNone/>
            </a:pPr>
            <a:endParaRPr lang="sk-SK" sz="15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lvl="0" indent="0" hangingPunct="0">
              <a:buNone/>
            </a:pPr>
            <a:endParaRPr lang="sk-SK" sz="15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lvl="0" indent="0" hangingPunct="0">
              <a:buNone/>
            </a:pPr>
            <a:r>
              <a:rPr lang="sk-SK" sz="15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max. 100 </a:t>
            </a:r>
            <a:r>
              <a:rPr lang="sk-SK" sz="15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sk-SK" sz="15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</a:t>
            </a:r>
          </a:p>
          <a:p>
            <a:pPr marL="109728" lvl="0" indent="0" hangingPunct="0">
              <a:buNone/>
            </a:pPr>
            <a:r>
              <a:rPr lang="sk-SK" sz="15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– 1 % úroková sadzba</a:t>
            </a:r>
          </a:p>
          <a:p>
            <a:pPr marL="109728" lvl="0" indent="0" hangingPunct="0">
              <a:buNone/>
            </a:pPr>
            <a:endParaRPr lang="sk-SK" sz="15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lvl="0" indent="0" hangingPunct="0">
              <a:buNone/>
            </a:pPr>
            <a:r>
              <a:rPr lang="sk-SK" sz="15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</a:t>
            </a:r>
            <a:r>
              <a:rPr lang="sk-SK" sz="15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sk-SK" sz="15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 </a:t>
            </a:r>
            <a:r>
              <a:rPr lang="sk-SK" sz="15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</a:t>
            </a:r>
            <a:r>
              <a:rPr lang="sk-SK" sz="15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,- € / </a:t>
            </a:r>
            <a:r>
              <a:rPr lang="sk-SK" sz="15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byt </a:t>
            </a:r>
          </a:p>
          <a:p>
            <a:pPr marL="109728" lvl="0" indent="0" hangingPunct="0">
              <a:buNone/>
            </a:pPr>
            <a:r>
              <a:rPr lang="sk-SK" sz="15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max. 40 </a:t>
            </a:r>
            <a:r>
              <a:rPr lang="sk-SK" sz="15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rokov </a:t>
            </a:r>
          </a:p>
          <a:p>
            <a:pPr marL="0" indent="0">
              <a:buNone/>
            </a:pPr>
            <a:endParaRPr lang="sk-SK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quarter" idx="3"/>
          </p:nvPr>
        </p:nvSpPr>
        <p:spPr>
          <a:xfrm>
            <a:off x="6084168" y="1484784"/>
            <a:ext cx="2627696" cy="504056"/>
          </a:xfrm>
          <a:solidFill>
            <a:schemeClr val="bg1">
              <a:lumMod val="85000"/>
            </a:schemeClr>
          </a:solidFill>
          <a:ln w="3175">
            <a:solidFill>
              <a:schemeClr val="tx1"/>
            </a:solidFill>
          </a:ln>
        </p:spPr>
        <p:txBody>
          <a:bodyPr tIns="144000" anchor="ctr">
            <a:noAutofit/>
          </a:bodyPr>
          <a:lstStyle/>
          <a:p>
            <a:pPr lvl="0" algn="ctr"/>
            <a:r>
              <a:rPr lang="sk-SK" sz="1200" b="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meste,  susediacich obciach,  v katastri priemyselných parkov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6084184" y="1988840"/>
            <a:ext cx="2627984" cy="2520280"/>
          </a:xfrm>
          <a:ln w="3175">
            <a:solidFill>
              <a:schemeClr val="tx1"/>
            </a:solidFill>
            <a:prstDash val="solid"/>
          </a:ln>
        </p:spPr>
        <p:txBody>
          <a:bodyPr tIns="72000">
            <a:normAutofit/>
          </a:bodyPr>
          <a:lstStyle/>
          <a:p>
            <a:pPr marL="109728" lvl="0" indent="0" algn="just" hangingPunct="0">
              <a:buNone/>
            </a:pPr>
            <a:r>
              <a:rPr lang="sk-SK" sz="1500" b="1" dirty="0">
                <a:solidFill>
                  <a:srgbClr val="FF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Iná právnická osoba </a:t>
            </a:r>
          </a:p>
          <a:p>
            <a:pPr marL="109728" lvl="0" indent="0" algn="just" hangingPunct="0">
              <a:buNone/>
            </a:pPr>
            <a:r>
              <a:rPr lang="sk-SK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sídlom na území SK, ktorá </a:t>
            </a:r>
            <a:r>
              <a:rPr lang="sk-SK" sz="1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vznikla aspoň  5 </a:t>
            </a:r>
            <a:r>
              <a:rPr lang="sk-SK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rokov pred podaním </a:t>
            </a:r>
            <a:r>
              <a:rPr lang="sk-SK" sz="1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žiadosti.</a:t>
            </a:r>
          </a:p>
          <a:p>
            <a:pPr marL="109728" lvl="0" indent="0" algn="just" hangingPunct="0">
              <a:buNone/>
            </a:pPr>
            <a:r>
              <a:rPr lang="sk-SK" sz="15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max. 80 % OC</a:t>
            </a:r>
          </a:p>
          <a:p>
            <a:pPr marL="109728" lvl="0" indent="0" hangingPunct="0">
              <a:buNone/>
            </a:pPr>
            <a:r>
              <a:rPr lang="sk-SK" sz="15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1 % úroková sadzba</a:t>
            </a:r>
          </a:p>
          <a:p>
            <a:pPr marL="109728" lvl="0" indent="0" hangingPunct="0">
              <a:buNone/>
            </a:pPr>
            <a:endParaRPr lang="sk-SK" sz="15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lvl="0" indent="0" hangingPunct="0">
              <a:buNone/>
            </a:pPr>
            <a:r>
              <a:rPr lang="sk-SK" sz="15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</a:t>
            </a:r>
            <a:r>
              <a:rPr lang="sk-SK" sz="15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sk-SK" sz="15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</a:t>
            </a:r>
            <a:r>
              <a:rPr lang="sk-SK" sz="15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000,- € / </a:t>
            </a:r>
            <a:r>
              <a:rPr lang="sk-SK" sz="15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byt </a:t>
            </a:r>
          </a:p>
          <a:p>
            <a:pPr marL="109728" lvl="0" indent="0" hangingPunct="0">
              <a:buNone/>
            </a:pPr>
            <a:r>
              <a:rPr lang="sk-SK" sz="15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max. 30 </a:t>
            </a:r>
            <a:r>
              <a:rPr lang="sk-SK" sz="15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rokov </a:t>
            </a:r>
          </a:p>
          <a:p>
            <a:pPr marL="109728" indent="0">
              <a:buNone/>
            </a:pPr>
            <a:endParaRPr lang="sk-SK" sz="1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Zástupný symbol obsahu 4"/>
          <p:cNvSpPr txBox="1">
            <a:spLocks/>
          </p:cNvSpPr>
          <p:nvPr/>
        </p:nvSpPr>
        <p:spPr>
          <a:xfrm>
            <a:off x="3233894" y="2001351"/>
            <a:ext cx="2672680" cy="2520279"/>
          </a:xfrm>
          <a:prstGeom prst="rect">
            <a:avLst/>
          </a:prstGeom>
          <a:ln w="3175">
            <a:solidFill>
              <a:schemeClr val="tx1"/>
            </a:solidFill>
            <a:prstDash val="solid"/>
            <a:miter lim="800000"/>
          </a:ln>
        </p:spPr>
        <p:txBody>
          <a:bodyPr vert="horz" tIns="72000">
            <a:normAutofit lnSpcReduction="10000"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lvl="0" indent="0" algn="just" hangingPunct="0">
              <a:buNone/>
            </a:pPr>
            <a:r>
              <a:rPr lang="sk-SK" sz="1500" b="1" dirty="0">
                <a:solidFill>
                  <a:srgbClr val="FF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Nezisková </a:t>
            </a:r>
            <a:r>
              <a:rPr lang="sk-SK" sz="1500" b="1" dirty="0" smtClean="0">
                <a:solidFill>
                  <a:srgbClr val="FF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organizácia </a:t>
            </a:r>
            <a:endParaRPr lang="sk-SK" sz="1500" b="1" dirty="0">
              <a:solidFill>
                <a:srgbClr val="FF99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lvl="0" indent="0" algn="just" hangingPunct="0">
              <a:buNone/>
            </a:pPr>
            <a:r>
              <a:rPr lang="sk-SK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poskytujúca všeobecne prospešné služby na zabezpečenie bývania, správy, údržby a obnovy </a:t>
            </a:r>
            <a:r>
              <a:rPr lang="sk-SK" sz="1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bytov, obec, </a:t>
            </a:r>
            <a:r>
              <a:rPr lang="sk-SK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VÚC s vkladom </a:t>
            </a:r>
            <a:r>
              <a:rPr lang="sk-SK" sz="1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min. 51 </a:t>
            </a:r>
            <a:r>
              <a:rPr lang="sk-SK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%.</a:t>
            </a:r>
          </a:p>
          <a:p>
            <a:pPr marL="109728" lvl="0" indent="0" hangingPunct="0">
              <a:buNone/>
            </a:pPr>
            <a:r>
              <a:rPr lang="sk-SK" sz="15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max. 100 </a:t>
            </a:r>
            <a:r>
              <a:rPr lang="sk-SK" sz="15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sk-SK" sz="15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</a:t>
            </a:r>
          </a:p>
          <a:p>
            <a:pPr marL="109728" indent="0" hangingPunct="0">
              <a:buNone/>
            </a:pPr>
            <a:r>
              <a:rPr lang="sk-SK" sz="15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– 1  </a:t>
            </a:r>
            <a:r>
              <a:rPr lang="sk-SK" sz="15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úroková sadzba</a:t>
            </a:r>
          </a:p>
          <a:p>
            <a:pPr marL="109728" lvl="0" indent="0" hangingPunct="0">
              <a:buNone/>
            </a:pPr>
            <a:endParaRPr lang="sk-SK" sz="15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lvl="0" indent="0" hangingPunct="0">
              <a:buNone/>
            </a:pPr>
            <a:r>
              <a:rPr lang="sk-SK" sz="15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</a:t>
            </a:r>
            <a:r>
              <a:rPr lang="sk-SK" sz="15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sk-SK" sz="15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 </a:t>
            </a:r>
            <a:r>
              <a:rPr lang="sk-SK" sz="15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</a:t>
            </a:r>
            <a:r>
              <a:rPr lang="sk-SK" sz="15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,- € / </a:t>
            </a:r>
            <a:r>
              <a:rPr lang="sk-SK" sz="15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byt </a:t>
            </a:r>
          </a:p>
          <a:p>
            <a:pPr marL="109728" lvl="0" indent="0" hangingPunct="0">
              <a:buNone/>
            </a:pPr>
            <a:r>
              <a:rPr lang="sk-SK" sz="15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max. 40 rokov </a:t>
            </a:r>
            <a:endParaRPr lang="sk-SK" sz="15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 hangingPunct="0">
              <a:buFont typeface="Wingdings 3"/>
              <a:buNone/>
            </a:pPr>
            <a:endParaRPr lang="sk-SK" sz="1600" dirty="0"/>
          </a:p>
        </p:txBody>
      </p:sp>
      <p:sp>
        <p:nvSpPr>
          <p:cNvPr id="19" name="Zástupný symbol obsahu 4"/>
          <p:cNvSpPr txBox="1">
            <a:spLocks/>
          </p:cNvSpPr>
          <p:nvPr/>
        </p:nvSpPr>
        <p:spPr>
          <a:xfrm>
            <a:off x="6084168" y="4509121"/>
            <a:ext cx="2628000" cy="1728192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rgbClr val="18858A"/>
            </a:solidFill>
            <a:prstDash val="solid"/>
            <a:miter lim="800000"/>
          </a:ln>
        </p:spPr>
        <p:txBody>
          <a:bodyPr vert="horz" tIns="144000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>
              <a:buNone/>
            </a:pPr>
            <a:r>
              <a:rPr lang="sk-SK" sz="15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Bez možnosti dotačnej podpory</a:t>
            </a:r>
          </a:p>
          <a:p>
            <a:pPr marL="0" indent="0">
              <a:buNone/>
            </a:pPr>
            <a:r>
              <a:rPr lang="sk-SK" sz="1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výstavbou</a:t>
            </a:r>
            <a:endParaRPr lang="sk-SK" sz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k-SK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kúpou</a:t>
            </a:r>
          </a:p>
          <a:p>
            <a:pPr marL="285750" indent="-285750">
              <a:buFontTx/>
              <a:buChar char="-"/>
            </a:pPr>
            <a:endParaRPr lang="sk-SK" sz="15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bdĺžnik 12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graphicFrame>
        <p:nvGraphicFramePr>
          <p:cNvPr id="14" name="Tabuľk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5045221"/>
              </p:ext>
            </p:extLst>
          </p:nvPr>
        </p:nvGraphicFramePr>
        <p:xfrm>
          <a:off x="179512" y="6381328"/>
          <a:ext cx="8784976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47935"/>
                <a:gridCol w="1137041"/>
              </a:tblGrid>
              <a:tr h="360040">
                <a:tc>
                  <a:txBody>
                    <a:bodyPr/>
                    <a:lstStyle/>
                    <a:p>
                      <a:r>
                        <a:rPr lang="sk-SK" sz="2000" b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Obstaranie nájomných bytov a technickej vybavenosti</a:t>
                      </a:r>
                      <a:endParaRPr lang="sk-SK" sz="2000" b="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sk-SK" sz="2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" name="Nadpis 2"/>
          <p:cNvSpPr txBox="1">
            <a:spLocks/>
          </p:cNvSpPr>
          <p:nvPr/>
        </p:nvSpPr>
        <p:spPr>
          <a:xfrm>
            <a:off x="457200" y="692696"/>
            <a:ext cx="82296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32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Žiadateľ o podporu, výška podpory</a:t>
            </a:r>
            <a:endParaRPr lang="sk-SK" sz="3200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Zástupný symbol textu 2"/>
          <p:cNvSpPr txBox="1">
            <a:spLocks/>
          </p:cNvSpPr>
          <p:nvPr/>
        </p:nvSpPr>
        <p:spPr>
          <a:xfrm>
            <a:off x="3233894" y="4509120"/>
            <a:ext cx="2672680" cy="172819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18858A"/>
            </a:solidFill>
          </a:ln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28763" indent="-1528763"/>
            <a:r>
              <a:rPr lang="sk-SK" sz="15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dotáciou </a:t>
            </a:r>
          </a:p>
          <a:p>
            <a:pPr marL="1528763" indent="-1528763"/>
            <a:r>
              <a:rPr lang="sk-SK" sz="1200" b="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výstavbou</a:t>
            </a:r>
          </a:p>
          <a:p>
            <a:pPr marL="1528763" indent="-1528763"/>
            <a:r>
              <a:rPr lang="sk-SK" sz="1200" b="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kúpou</a:t>
            </a:r>
          </a:p>
          <a:p>
            <a:pPr marL="1528763" indent="-1528763"/>
            <a:endParaRPr lang="sk-SK" sz="1200" b="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528763" indent="-1528763"/>
            <a:endParaRPr lang="sk-SK" sz="15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528763" indent="-1528763"/>
            <a:r>
              <a:rPr lang="sk-SK" sz="15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Bez dotácie</a:t>
            </a:r>
            <a:r>
              <a:rPr lang="sk-SK" sz="1200" b="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528763" indent="-1528763"/>
            <a:r>
              <a:rPr lang="sk-SK" sz="1200" b="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100 % OC </a:t>
            </a:r>
            <a:endParaRPr lang="sk-SK" sz="1200" b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98" r="36832" b="26779"/>
          <a:stretch>
            <a:fillRect/>
          </a:stretch>
        </p:blipFill>
        <p:spPr bwMode="auto">
          <a:xfrm>
            <a:off x="457200" y="31829"/>
            <a:ext cx="1725278" cy="776833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5489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457200" y="2034480"/>
            <a:ext cx="8229600" cy="3773016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sk-SK" sz="1600" b="1" dirty="0" smtClean="0">
                <a:solidFill>
                  <a:srgbClr val="FF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Zachovanie nájomného charakteru bytov </a:t>
            </a:r>
            <a:r>
              <a:rPr lang="sk-SK" sz="1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dobu splatnosti úveru, min. 20 rokov</a:t>
            </a:r>
          </a:p>
          <a:p>
            <a:pPr marL="355600" indent="0">
              <a:buNone/>
            </a:pPr>
            <a:r>
              <a:rPr lang="sk-SK" sz="1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(úver nie je možné predčasne splatiť)</a:t>
            </a:r>
          </a:p>
          <a:p>
            <a:pPr>
              <a:buFont typeface="Courier New" pitchFamily="49" charset="0"/>
              <a:buChar char="o"/>
            </a:pPr>
            <a:endParaRPr lang="sk-SK" sz="16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sk-SK" sz="1600" b="1" dirty="0" smtClean="0">
                <a:solidFill>
                  <a:srgbClr val="FF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Limitovaný príjem nájomcu </a:t>
            </a:r>
          </a:p>
          <a:p>
            <a:pPr marL="641350" indent="-285750" algn="just"/>
            <a:r>
              <a:rPr lang="sk-SK" sz="1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Obec – §</a:t>
            </a:r>
            <a:r>
              <a:rPr lang="sk-SK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 </a:t>
            </a:r>
            <a:r>
              <a:rPr lang="sk-SK" sz="1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zákona </a:t>
            </a:r>
            <a:r>
              <a:rPr lang="sk-SK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č. 443/2010 </a:t>
            </a:r>
            <a:r>
              <a:rPr lang="sk-SK" sz="16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Z.z</a:t>
            </a:r>
            <a:r>
              <a:rPr lang="sk-SK" sz="1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v znení neskorších predpisov</a:t>
            </a:r>
          </a:p>
          <a:p>
            <a:pPr marL="627063" indent="0" algn="just">
              <a:buNone/>
            </a:pPr>
            <a:r>
              <a:rPr lang="sk-SK" sz="1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(do </a:t>
            </a:r>
            <a:r>
              <a:rPr lang="sk-SK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násobku </a:t>
            </a:r>
            <a:r>
              <a:rPr lang="sk-SK" sz="1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živ. min. na domácnosť)</a:t>
            </a:r>
          </a:p>
          <a:p>
            <a:pPr marL="641350" indent="-285750" algn="just"/>
            <a:r>
              <a:rPr lang="sk-SK" sz="1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Úver vo výške 100 % OC - </a:t>
            </a:r>
            <a:r>
              <a:rPr lang="sk-SK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mesačný príjem </a:t>
            </a:r>
            <a:r>
              <a:rPr lang="sk-SK" sz="1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domácnosti </a:t>
            </a:r>
            <a:r>
              <a:rPr lang="sk-SK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sk-SK" sz="1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násobku živ. min.  </a:t>
            </a:r>
          </a:p>
          <a:p>
            <a:pPr marL="641350" indent="-285750" algn="just"/>
            <a:r>
              <a:rPr lang="sk-SK" sz="1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Iná </a:t>
            </a:r>
            <a:r>
              <a:rPr lang="sk-SK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právnická osoba – mesačný príjem </a:t>
            </a:r>
            <a:r>
              <a:rPr lang="sk-SK" sz="1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domácnosti </a:t>
            </a:r>
            <a:r>
              <a:rPr lang="sk-SK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sk-SK" sz="1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násobku živ. min.  </a:t>
            </a:r>
            <a:endParaRPr lang="sk-SK" sz="1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0">
              <a:buNone/>
            </a:pPr>
            <a:endParaRPr lang="sk-SK" sz="16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1000" indent="-285750" algn="just">
              <a:buFont typeface="Wingdings" panose="05000000000000000000" pitchFamily="2" charset="2"/>
              <a:buChar char="§"/>
              <a:tabLst>
                <a:tab pos="355600" algn="l"/>
              </a:tabLst>
            </a:pPr>
            <a:r>
              <a:rPr lang="sk-SK" sz="1600" b="1" dirty="0" smtClean="0">
                <a:solidFill>
                  <a:srgbClr val="FF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Limitovaná podlahová plocha bytu</a:t>
            </a:r>
          </a:p>
          <a:p>
            <a:pPr marL="641350" indent="-285750" algn="just">
              <a:tabLst>
                <a:tab pos="355600" algn="l"/>
              </a:tabLst>
            </a:pPr>
            <a:r>
              <a:rPr lang="sk-SK" sz="1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bežný štandard: max. 80 m², priemerná 60 m²</a:t>
            </a:r>
          </a:p>
          <a:p>
            <a:pPr marL="641350" indent="-285750" algn="just">
              <a:tabLst>
                <a:tab pos="355600" algn="l"/>
              </a:tabLst>
            </a:pPr>
            <a:r>
              <a:rPr lang="sk-SK" sz="1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nižší štandard: max. 60 m², priemerná 55 m²</a:t>
            </a:r>
          </a:p>
          <a:p>
            <a:pPr marL="641350" indent="-285750" algn="just">
              <a:tabLst>
                <a:tab pos="355600" algn="l"/>
              </a:tabLst>
            </a:pPr>
            <a:endParaRPr lang="sk-SK" sz="1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sk-SK" sz="1600" b="1" dirty="0">
                <a:solidFill>
                  <a:srgbClr val="FF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Limitované oprávnené náklady stavby</a:t>
            </a:r>
          </a:p>
          <a:p>
            <a:pPr marL="355600" indent="0" algn="just">
              <a:buNone/>
            </a:pPr>
            <a:r>
              <a:rPr lang="sk-SK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§ 11 ods. 1 písm. c) zák. č. 443/2010 </a:t>
            </a:r>
            <a:r>
              <a:rPr lang="sk-SK" sz="16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Z.z</a:t>
            </a:r>
            <a:r>
              <a:rPr lang="sk-SK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v znení neskorších predpisov</a:t>
            </a:r>
          </a:p>
          <a:p>
            <a:pPr marL="641350" indent="-285750" algn="just">
              <a:tabLst>
                <a:tab pos="355600" algn="l"/>
              </a:tabLst>
            </a:pPr>
            <a:endParaRPr lang="sk-SK" sz="16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sk-SK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dĺžnik 7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graphicFrame>
        <p:nvGraphicFramePr>
          <p:cNvPr id="9" name="Tabuľ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6547393"/>
              </p:ext>
            </p:extLst>
          </p:nvPr>
        </p:nvGraphicFramePr>
        <p:xfrm>
          <a:off x="179512" y="6381328"/>
          <a:ext cx="8784976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47935"/>
                <a:gridCol w="1137041"/>
              </a:tblGrid>
              <a:tr h="360040">
                <a:tc>
                  <a:txBody>
                    <a:bodyPr/>
                    <a:lstStyle/>
                    <a:p>
                      <a:r>
                        <a:rPr lang="sk-SK" sz="2000" b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Obstaranie nájomných bytov a technickej vybavenosti</a:t>
                      </a:r>
                      <a:endParaRPr lang="sk-SK" sz="2000" b="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sk-SK" sz="2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Nadpis 2"/>
          <p:cNvSpPr txBox="1">
            <a:spLocks/>
          </p:cNvSpPr>
          <p:nvPr/>
        </p:nvSpPr>
        <p:spPr>
          <a:xfrm>
            <a:off x="457200" y="908720"/>
            <a:ext cx="82296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32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Základné  podmienky pre poskytnutie podpory 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98" r="36832" b="26779"/>
          <a:stretch>
            <a:fillRect/>
          </a:stretch>
        </p:blipFill>
        <p:spPr bwMode="auto">
          <a:xfrm>
            <a:off x="457200" y="31829"/>
            <a:ext cx="1725278" cy="776833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ĺžnik 10"/>
          <p:cNvSpPr/>
          <p:nvPr/>
        </p:nvSpPr>
        <p:spPr>
          <a:xfrm>
            <a:off x="6588224" y="2996952"/>
            <a:ext cx="648072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Obdĺžnik 3"/>
          <p:cNvSpPr/>
          <p:nvPr/>
        </p:nvSpPr>
        <p:spPr>
          <a:xfrm>
            <a:off x="7812360" y="2996952"/>
            <a:ext cx="792088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457200" y="1783357"/>
            <a:ext cx="8229600" cy="4525963"/>
          </a:xfrm>
          <a:ln>
            <a:noFill/>
          </a:ln>
        </p:spPr>
        <p:txBody>
          <a:bodyPr tIns="72000">
            <a:normAutofit/>
          </a:bodyPr>
          <a:lstStyle/>
          <a:p>
            <a:pPr algn="just" hangingPunct="0">
              <a:buFont typeface="Wingdings" panose="05000000000000000000" pitchFamily="2" charset="2"/>
              <a:buChar char="§"/>
            </a:pPr>
            <a:r>
              <a:rPr lang="sk-SK" sz="1600" b="1" dirty="0" smtClean="0">
                <a:solidFill>
                  <a:srgbClr val="FF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sk-SK" sz="1600" b="1" dirty="0">
                <a:solidFill>
                  <a:srgbClr val="FF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bytovom dome, alebo polyfunkčnom dome </a:t>
            </a:r>
            <a:r>
              <a:rPr lang="sk-SK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neprevyšuje </a:t>
            </a:r>
            <a:r>
              <a:rPr lang="sk-SK" sz="1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sk-SK" sz="1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m²</a:t>
            </a:r>
            <a:r>
              <a:rPr lang="sk-SK" sz="1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.         </a:t>
            </a:r>
          </a:p>
          <a:p>
            <a:pPr marL="354013" indent="0" algn="just" hangingPunct="0">
              <a:buNone/>
            </a:pPr>
            <a:r>
              <a:rPr lang="sk-SK" sz="1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súčet </a:t>
            </a:r>
            <a:r>
              <a:rPr lang="sk-SK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plochy jeho obytných miestností , plochy príslušenstva bytu a plochy lodžií, balkónov a </a:t>
            </a:r>
            <a:r>
              <a:rPr lang="sk-SK" sz="1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terás</a:t>
            </a:r>
            <a:endParaRPr lang="sk-SK" sz="1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 hangingPunct="0">
              <a:buNone/>
            </a:pPr>
            <a:endParaRPr lang="sk-SK" sz="16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hangingPunct="0">
              <a:buFont typeface="Wingdings" panose="05000000000000000000" pitchFamily="2" charset="2"/>
              <a:buChar char="§"/>
            </a:pPr>
            <a:r>
              <a:rPr lang="sk-SK" sz="1600" b="1" dirty="0" smtClean="0">
                <a:solidFill>
                  <a:srgbClr val="FF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rodinnom dome</a:t>
            </a:r>
            <a:r>
              <a:rPr lang="sk-SK" sz="1600" dirty="0" smtClean="0">
                <a:solidFill>
                  <a:srgbClr val="FF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600" b="1" dirty="0" smtClean="0">
                <a:solidFill>
                  <a:srgbClr val="FF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neprevyšuje </a:t>
            </a:r>
            <a:r>
              <a:rPr lang="sk-SK" sz="1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120 m²</a:t>
            </a:r>
            <a:r>
              <a:rPr lang="sk-SK" sz="1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. </a:t>
            </a:r>
          </a:p>
          <a:p>
            <a:pPr marL="355600" indent="0" algn="just" hangingPunct="0">
              <a:buNone/>
            </a:pPr>
            <a:r>
              <a:rPr lang="sk-SK" sz="1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nezapočítava </a:t>
            </a:r>
            <a:r>
              <a:rPr lang="sk-SK" sz="16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podl</a:t>
            </a:r>
            <a:r>
              <a:rPr lang="sk-SK" sz="1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plocha balkónov, lodžií, terás, min. 2 nájomné byty v RD</a:t>
            </a:r>
          </a:p>
          <a:p>
            <a:pPr marL="0" indent="0" algn="just" hangingPunct="0">
              <a:buNone/>
            </a:pPr>
            <a:endParaRPr lang="sk-SK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hangingPunct="0">
              <a:buFont typeface="Wingdings" panose="05000000000000000000" pitchFamily="2" charset="2"/>
              <a:buChar char="§"/>
            </a:pPr>
            <a:r>
              <a:rPr lang="sk-SK" sz="1600" b="1" dirty="0" smtClean="0">
                <a:solidFill>
                  <a:srgbClr val="FF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priemerná </a:t>
            </a:r>
            <a:r>
              <a:rPr lang="sk-SK" sz="1600" b="1" dirty="0">
                <a:solidFill>
                  <a:srgbClr val="FF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podlahová plocha </a:t>
            </a:r>
            <a:r>
              <a:rPr lang="sk-SK" sz="1600" b="1" dirty="0" smtClean="0">
                <a:solidFill>
                  <a:srgbClr val="FF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bytu max. </a:t>
            </a:r>
          </a:p>
          <a:p>
            <a:pPr marL="984250" indent="-984250" hangingPunct="0">
              <a:buNone/>
            </a:pPr>
            <a:r>
              <a:rPr lang="sk-SK" sz="1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bežnom </a:t>
            </a:r>
            <a:r>
              <a:rPr lang="sk-SK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štandarde </a:t>
            </a:r>
            <a:r>
              <a:rPr lang="sk-SK" sz="1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sk-SK" sz="1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m²  </a:t>
            </a:r>
            <a:r>
              <a:rPr lang="sk-SK" sz="1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</a:p>
          <a:p>
            <a:pPr marL="268288" indent="-1588" defTabSz="355600" hangingPunct="0">
              <a:buNone/>
            </a:pPr>
            <a:r>
              <a:rPr lang="sk-SK" sz="1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pri nižšom štandarde   </a:t>
            </a:r>
            <a:r>
              <a:rPr lang="sk-SK" sz="1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 m²</a:t>
            </a:r>
          </a:p>
          <a:p>
            <a:pPr marL="268288" indent="-268288" algn="just" defTabSz="355600" hangingPunct="0">
              <a:buNone/>
            </a:pPr>
            <a:r>
              <a:rPr lang="sk-SK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268288" indent="-268288" algn="just" defTabSz="355600" hangingPunct="0">
              <a:buNone/>
            </a:pPr>
            <a:r>
              <a:rPr lang="sk-SK" sz="1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 podlahová </a:t>
            </a:r>
            <a:r>
              <a:rPr lang="sk-SK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plochy bytu nepresahuje 50 </a:t>
            </a:r>
            <a:r>
              <a:rPr lang="sk-SK" sz="1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sk-SK" sz="1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² </a:t>
            </a:r>
            <a:r>
              <a:rPr lang="sk-SK" sz="1600" b="1" dirty="0" smtClean="0">
                <a:solidFill>
                  <a:srgbClr val="FF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štartovací byt</a:t>
            </a:r>
            <a:endParaRPr lang="sk-SK" sz="1600" b="1" dirty="0">
              <a:solidFill>
                <a:srgbClr val="FF99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1350" indent="-285750" algn="just">
              <a:buFontTx/>
              <a:buChar char="-"/>
              <a:tabLst>
                <a:tab pos="355600" algn="l"/>
              </a:tabLst>
            </a:pPr>
            <a:r>
              <a:rPr lang="sk-SK" sz="1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podiel dotácie z MDV SR môže byť zvýšený o </a:t>
            </a:r>
            <a:r>
              <a:rPr lang="sk-SK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sk-SK" sz="1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  <a:p>
            <a:pPr marL="641350" indent="-285750" algn="just">
              <a:buFontTx/>
              <a:buChar char="-"/>
              <a:tabLst>
                <a:tab pos="355600" algn="l"/>
              </a:tabLst>
            </a:pPr>
            <a:r>
              <a:rPr lang="sk-SK" sz="1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doba nájmu </a:t>
            </a:r>
            <a:r>
              <a:rPr lang="sk-SK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rovnakému </a:t>
            </a:r>
            <a:r>
              <a:rPr lang="sk-SK" sz="1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nájomcovi je </a:t>
            </a:r>
            <a:r>
              <a:rPr lang="sk-SK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maximálne 6 rokov</a:t>
            </a:r>
          </a:p>
          <a:p>
            <a:pPr>
              <a:buNone/>
            </a:pPr>
            <a:endParaRPr lang="sk-SK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hangingPunct="0">
              <a:buNone/>
            </a:pPr>
            <a:endParaRPr lang="sk-SK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hangingPunct="0">
              <a:buFont typeface="Wingdings" panose="05000000000000000000" pitchFamily="2" charset="2"/>
              <a:buChar char="§"/>
            </a:pPr>
            <a:endParaRPr lang="sk-SK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hangingPunct="0">
              <a:buFont typeface="Wingdings" panose="05000000000000000000" pitchFamily="2" charset="2"/>
              <a:buChar char="§"/>
            </a:pPr>
            <a:endParaRPr lang="sk-SK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bdĺžnik 12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graphicFrame>
        <p:nvGraphicFramePr>
          <p:cNvPr id="14" name="Tabuľk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0483570"/>
              </p:ext>
            </p:extLst>
          </p:nvPr>
        </p:nvGraphicFramePr>
        <p:xfrm>
          <a:off x="179512" y="6381328"/>
          <a:ext cx="8784976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47935"/>
                <a:gridCol w="1137041"/>
              </a:tblGrid>
              <a:tr h="360040">
                <a:tc>
                  <a:txBody>
                    <a:bodyPr/>
                    <a:lstStyle/>
                    <a:p>
                      <a:r>
                        <a:rPr lang="sk-SK" sz="2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Obstaranie nájomných bytov a technickej vybavenosti</a:t>
                      </a:r>
                      <a:endParaRPr lang="sk-SK" sz="2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sk-SK" sz="2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" name="Nadpis 2"/>
          <p:cNvSpPr txBox="1">
            <a:spLocks/>
          </p:cNvSpPr>
          <p:nvPr/>
        </p:nvSpPr>
        <p:spPr>
          <a:xfrm>
            <a:off x="457200" y="692696"/>
            <a:ext cx="82296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32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Podlahová plocha bytu</a:t>
            </a:r>
            <a:endParaRPr lang="sk-SK" sz="3200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Obdĺžnik 11"/>
          <p:cNvSpPr/>
          <p:nvPr/>
        </p:nvSpPr>
        <p:spPr>
          <a:xfrm>
            <a:off x="3829415" y="2960948"/>
            <a:ext cx="715248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6" name="Obdĺžnik 35"/>
          <p:cNvSpPr/>
          <p:nvPr/>
        </p:nvSpPr>
        <p:spPr>
          <a:xfrm>
            <a:off x="6444208" y="1844824"/>
            <a:ext cx="715248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7" name="Obdĺžnik 36"/>
          <p:cNvSpPr/>
          <p:nvPr/>
        </p:nvSpPr>
        <p:spPr>
          <a:xfrm>
            <a:off x="3281963" y="4105062"/>
            <a:ext cx="715248" cy="27749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8" name="Obdĺžnik 37"/>
          <p:cNvSpPr/>
          <p:nvPr/>
        </p:nvSpPr>
        <p:spPr>
          <a:xfrm>
            <a:off x="3506019" y="4426571"/>
            <a:ext cx="715248" cy="2836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67494" y="2427451"/>
            <a:ext cx="2171885" cy="770306"/>
          </a:xfrm>
          <a:prstGeom prst="rect">
            <a:avLst/>
          </a:prstGeom>
        </p:spPr>
      </p:pic>
      <p:cxnSp>
        <p:nvCxnSpPr>
          <p:cNvPr id="7" name="Rovná spojnica 6"/>
          <p:cNvCxnSpPr/>
          <p:nvPr/>
        </p:nvCxnSpPr>
        <p:spPr>
          <a:xfrm>
            <a:off x="6444208" y="4005064"/>
            <a:ext cx="1440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ovná spojnica 14"/>
          <p:cNvCxnSpPr/>
          <p:nvPr/>
        </p:nvCxnSpPr>
        <p:spPr>
          <a:xfrm>
            <a:off x="6444208" y="3899424"/>
            <a:ext cx="0" cy="3363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ovná spojovacia šípka 29"/>
          <p:cNvCxnSpPr/>
          <p:nvPr/>
        </p:nvCxnSpPr>
        <p:spPr>
          <a:xfrm>
            <a:off x="6912260" y="2143747"/>
            <a:ext cx="441387" cy="51278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Obrázok 3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01158" y="3570710"/>
            <a:ext cx="1920816" cy="942975"/>
          </a:xfrm>
          <a:prstGeom prst="rect">
            <a:avLst/>
          </a:prstGeom>
        </p:spPr>
      </p:pic>
      <p:cxnSp>
        <p:nvCxnSpPr>
          <p:cNvPr id="40" name="Rovná spojovacia šípka 39"/>
          <p:cNvCxnSpPr/>
          <p:nvPr/>
        </p:nvCxnSpPr>
        <p:spPr>
          <a:xfrm>
            <a:off x="4256624" y="3248980"/>
            <a:ext cx="1251480" cy="54006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98" r="36832" b="26779"/>
          <a:stretch>
            <a:fillRect/>
          </a:stretch>
        </p:blipFill>
        <p:spPr bwMode="auto">
          <a:xfrm>
            <a:off x="457200" y="31829"/>
            <a:ext cx="1725278" cy="776833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4160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Zástupný symbol obsahu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993667"/>
              </p:ext>
            </p:extLst>
          </p:nvPr>
        </p:nvGraphicFramePr>
        <p:xfrm>
          <a:off x="899593" y="1700808"/>
          <a:ext cx="7344816" cy="2562720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800199"/>
                <a:gridCol w="2088232"/>
                <a:gridCol w="1008112"/>
                <a:gridCol w="1080120"/>
                <a:gridCol w="1368153"/>
              </a:tblGrid>
              <a:tr h="648072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4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Obstarávanie nájomných bytov</a:t>
                      </a:r>
                      <a:endParaRPr lang="sk-SK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4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Priemerná podlahová plocha bytov v dome</a:t>
                      </a:r>
                      <a:endParaRPr lang="sk-SK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4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Priemerný oprávnený náklad stavby na 1 m</a:t>
                      </a:r>
                      <a:r>
                        <a:rPr lang="sk-SK" sz="1400" baseline="300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sk-SK" sz="14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sk-SK" sz="140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podlahovej </a:t>
                      </a:r>
                      <a:r>
                        <a:rPr lang="sk-SK" sz="14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plochy </a:t>
                      </a:r>
                      <a:r>
                        <a:rPr lang="sk-SK" sz="140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bytu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sk-SK" sz="8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4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Max. podiel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40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dotácie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40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(obec, NO)</a:t>
                      </a:r>
                      <a:endParaRPr lang="sk-SK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615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400" b="1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Výstavba Kúpa</a:t>
                      </a:r>
                      <a:endParaRPr lang="sk-SK" sz="1400" b="1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400" b="1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Prestavba</a:t>
                      </a:r>
                      <a:endParaRPr lang="sk-SK" sz="1400" b="1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268316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4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Bežný štandard</a:t>
                      </a:r>
                      <a:endParaRPr lang="sk-SK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4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 50 m</a:t>
                      </a:r>
                      <a:r>
                        <a:rPr lang="sk-SK" sz="1400" baseline="300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sk-SK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4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900 €</a:t>
                      </a:r>
                      <a:endParaRPr lang="sk-SK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4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650 €</a:t>
                      </a:r>
                      <a:endParaRPr lang="sk-SK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4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40%</a:t>
                      </a:r>
                      <a:endParaRPr lang="sk-SK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00736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4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od 50 m</a:t>
                      </a:r>
                      <a:r>
                        <a:rPr lang="sk-SK" sz="1400" baseline="300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sk-SK" sz="14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do 56 m</a:t>
                      </a:r>
                      <a:r>
                        <a:rPr lang="sk-SK" sz="1400" baseline="300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sk-SK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4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890 €</a:t>
                      </a:r>
                      <a:endParaRPr lang="sk-SK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4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640 €</a:t>
                      </a:r>
                      <a:endParaRPr lang="sk-SK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4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35%</a:t>
                      </a:r>
                      <a:endParaRPr lang="sk-SK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68316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4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od 56 m</a:t>
                      </a:r>
                      <a:r>
                        <a:rPr lang="sk-SK" sz="1400" baseline="300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sk-SK" sz="14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do 60 m</a:t>
                      </a:r>
                      <a:r>
                        <a:rPr lang="sk-SK" sz="1400" baseline="300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sk-SK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4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880 €</a:t>
                      </a:r>
                      <a:endParaRPr lang="sk-SK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4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630 €</a:t>
                      </a:r>
                      <a:endParaRPr lang="sk-SK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4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30%</a:t>
                      </a:r>
                      <a:endParaRPr lang="sk-SK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68316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40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Nižší </a:t>
                      </a:r>
                      <a:r>
                        <a:rPr lang="sk-SK" sz="14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štandard</a:t>
                      </a:r>
                      <a:endParaRPr lang="sk-SK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4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 45 m</a:t>
                      </a:r>
                      <a:r>
                        <a:rPr lang="sk-SK" sz="1400" baseline="300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sk-SK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4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605 €</a:t>
                      </a:r>
                      <a:endParaRPr lang="sk-SK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4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430 €</a:t>
                      </a:r>
                      <a:endParaRPr lang="sk-SK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4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75%</a:t>
                      </a:r>
                      <a:endParaRPr lang="sk-SK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68316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4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od 45 m</a:t>
                      </a:r>
                      <a:r>
                        <a:rPr lang="sk-SK" sz="1400" baseline="300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sk-SK" sz="14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do 55 m</a:t>
                      </a:r>
                      <a:r>
                        <a:rPr lang="sk-SK" sz="1400" baseline="300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sk-SK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4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585 €</a:t>
                      </a:r>
                      <a:endParaRPr lang="sk-SK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4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420 €</a:t>
                      </a:r>
                      <a:endParaRPr lang="sk-SK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4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70%</a:t>
                      </a:r>
                      <a:endParaRPr lang="sk-SK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Obdĺžnik 8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graphicFrame>
        <p:nvGraphicFramePr>
          <p:cNvPr id="10" name="Tabuľk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9784849"/>
              </p:ext>
            </p:extLst>
          </p:nvPr>
        </p:nvGraphicFramePr>
        <p:xfrm>
          <a:off x="179512" y="6381328"/>
          <a:ext cx="8784976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47935"/>
                <a:gridCol w="1137041"/>
              </a:tblGrid>
              <a:tr h="360040">
                <a:tc>
                  <a:txBody>
                    <a:bodyPr/>
                    <a:lstStyle/>
                    <a:p>
                      <a:r>
                        <a:rPr lang="sk-SK" sz="2000" b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Obstaranie nájomných bytov a technickej vybavenosti</a:t>
                      </a:r>
                      <a:endParaRPr lang="sk-SK" sz="2000" b="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sk-SK" sz="2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" name="Nadpis 2"/>
          <p:cNvSpPr txBox="1">
            <a:spLocks/>
          </p:cNvSpPr>
          <p:nvPr/>
        </p:nvSpPr>
        <p:spPr>
          <a:xfrm>
            <a:off x="457200" y="764704"/>
            <a:ext cx="82296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24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Oprávnené náklady prepočítané na m² podlahovej plochy</a:t>
            </a:r>
            <a:r>
              <a:rPr lang="sk-SK" sz="4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k-SK" sz="4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k-SK" sz="1600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bdĺžnik 11"/>
          <p:cNvSpPr/>
          <p:nvPr/>
        </p:nvSpPr>
        <p:spPr>
          <a:xfrm>
            <a:off x="827584" y="4077072"/>
            <a:ext cx="7560840" cy="247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sk-SK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k-SK" sz="1600" i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k-SK" sz="1600" i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Oprávnený náklad je možné zvýšiť o 40 €/</a:t>
            </a:r>
            <a:r>
              <a:rPr lang="sk-SK" sz="1600" dirty="0" smtClean="0">
                <a:solidFill>
                  <a:srgbClr val="FF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600" i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sk-SK" sz="1600" i="1" baseline="300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sk-SK" sz="1600" i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ak budova spĺňa:</a:t>
            </a:r>
            <a:r>
              <a:rPr lang="sk-SK" sz="1600" i="1" baseline="300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sk-SK" sz="1500" dirty="0" smtClean="0">
              <a:solidFill>
                <a:srgbClr val="FF99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k-SK" sz="15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minimálnu požiadavku na energetickú hospodárnosť, ktorou je horná hranica   </a:t>
            </a:r>
            <a:r>
              <a:rPr lang="sk-SK" sz="15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energetickej triedy A1 </a:t>
            </a:r>
            <a:r>
              <a:rPr lang="sk-SK" sz="15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 globálny ukazovateľ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k-SK" sz="15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požiadavky tepelnoizolačných vlastností stavebných konštrukcií preukázaním normalizovanej hodnoty súčiniteľa prechodu tepla stavebných konštrukcií platnej od 1. januára 2016 podľa slovenskej technickej normy</a:t>
            </a:r>
          </a:p>
          <a:p>
            <a:pPr algn="just"/>
            <a:endParaRPr lang="sk-SK" sz="15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sk-SK" sz="15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98" r="36832" b="26779"/>
          <a:stretch>
            <a:fillRect/>
          </a:stretch>
        </p:blipFill>
        <p:spPr bwMode="auto">
          <a:xfrm>
            <a:off x="457200" y="31829"/>
            <a:ext cx="1725278" cy="776833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1727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9477</TotalTime>
  <Words>896</Words>
  <Application>Microsoft Office PowerPoint</Application>
  <PresentationFormat>Prezentácia na obrazovke (4:3)</PresentationFormat>
  <Paragraphs>245</Paragraphs>
  <Slides>15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9</vt:i4>
      </vt:variant>
      <vt:variant>
        <vt:lpstr>Motív</vt:lpstr>
      </vt:variant>
      <vt:variant>
        <vt:i4>3</vt:i4>
      </vt:variant>
      <vt:variant>
        <vt:lpstr>Nadpisy snímok</vt:lpstr>
      </vt:variant>
      <vt:variant>
        <vt:i4>15</vt:i4>
      </vt:variant>
    </vt:vector>
  </HeadingPairs>
  <TitlesOfParts>
    <vt:vector size="27" baseType="lpstr">
      <vt:lpstr>Arial</vt:lpstr>
      <vt:lpstr>Calibri</vt:lpstr>
      <vt:lpstr>Courier New</vt:lpstr>
      <vt:lpstr>DejaVu Sans</vt:lpstr>
      <vt:lpstr>PF DIN Display Pro</vt:lpstr>
      <vt:lpstr>StarSymbol</vt:lpstr>
      <vt:lpstr>Times New Roman</vt:lpstr>
      <vt:lpstr>Wingdings</vt:lpstr>
      <vt:lpstr>Wingdings 3</vt:lpstr>
      <vt:lpstr>Motív Office</vt:lpstr>
      <vt:lpstr>1_Motív Office</vt:lpstr>
      <vt:lpstr>Office Theme</vt:lpstr>
      <vt:lpstr>Prezentácia programu PowerPoint</vt:lpstr>
      <vt:lpstr>Prezentácia programu PowerPoint</vt:lpstr>
      <vt:lpstr>Prezentácia programu PowerPoint</vt:lpstr>
      <vt:lpstr>Prezentácia programu PowerPoint</vt:lpstr>
      <vt:lpstr> Podpora NB 2012 - 2016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Najčastejšie sa opakujúce chyby a nedostatky v žiadostiach podľa žiadateľov a účelov:</dc:title>
  <dc:creator>Posudzovateľ</dc:creator>
  <cp:lastModifiedBy>Šimlovičová Eva</cp:lastModifiedBy>
  <cp:revision>942</cp:revision>
  <cp:lastPrinted>2017-10-18T12:21:21Z</cp:lastPrinted>
  <dcterms:created xsi:type="dcterms:W3CDTF">2011-11-24T18:32:43Z</dcterms:created>
  <dcterms:modified xsi:type="dcterms:W3CDTF">2017-10-19T08:31:34Z</dcterms:modified>
</cp:coreProperties>
</file>