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omments/comment1.xml" ContentType="application/vnd.openxmlformats-officedocument.presentationml.comment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60" r:id="rId2"/>
    <p:sldId id="372" r:id="rId3"/>
    <p:sldId id="373" r:id="rId4"/>
    <p:sldId id="374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70" r:id="rId14"/>
    <p:sldId id="371" r:id="rId15"/>
    <p:sldId id="369" r:id="rId16"/>
  </p:sldIdLst>
  <p:sldSz cx="9144000" cy="6858000" type="screen4x3"/>
  <p:notesSz cx="6705600" cy="98425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domir Revilak" initials="R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štýlu, bez mrie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Stredný štýl 2 - zvýrazneni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Stredný štýl 3 - zvýrazneni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88227" autoAdjust="0"/>
  </p:normalViewPr>
  <p:slideViewPr>
    <p:cSldViewPr>
      <p:cViewPr>
        <p:scale>
          <a:sx n="50" d="100"/>
          <a:sy n="50" d="100"/>
        </p:scale>
        <p:origin x="-1728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01_PRAC\GEODETICCA\02%20Products\01%20WebGIS\01%20Moduly%20DzN,%20Lesy,%20E-vyjadrenie\WebGIS%20modul%20Dane\02%20Kalkulacie%20a%20cenniky\WebGIS_DzN_fraud%20SNV_16040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Zo&#353;it2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Zo&#353;it2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01_PRAC\GEODETICCA\02%20Products\01%20WebGIS\01%20Moduly%20DzN,%20Lesy,%20E-vyjadrenie\WebGIS%20modul%20Dane\02%20Kalkulacie%20a%20cenniky\WebGIS_DzN_fraud%20SNV_16040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01_PRAC\GEODETICCA\02%20Products\01%20WebGIS\01%20Moduly%20DzN,%20Lesy,%20E-vyjadrenie\WebGIS%20modul%20Dane\02%20Kalkulacie%20a%20cenniky\WebGIS_DzN_fraud%20SNV_16040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Zo&#353;it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'DzN SNV'!$B$2</c:f>
              <c:strCache>
                <c:ptCount val="1"/>
                <c:pt idx="0">
                  <c:v>Vypočítaná daň z pozemkov v celom KÚ (parcely C a E)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sk-SK" dirty="0" smtClean="0"/>
                      <a:t>104 178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'DzN SNV'!$B$3</c:f>
              <c:numCache>
                <c:formatCode>#,##0</c:formatCode>
                <c:ptCount val="1"/>
                <c:pt idx="0">
                  <c:v>116778</c:v>
                </c:pt>
              </c:numCache>
            </c:numRef>
          </c:val>
        </c:ser>
        <c:ser>
          <c:idx val="1"/>
          <c:order val="1"/>
          <c:tx>
            <c:strRef>
              <c:f>'DzN SNV'!$E$2</c:f>
              <c:strCache>
                <c:ptCount val="1"/>
                <c:pt idx="0">
                  <c:v>Evidovaná daň z nestavebných pozemkov v IS mesta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95</a:t>
                    </a:r>
                    <a:r>
                      <a:rPr lang="sk-SK" smtClean="0"/>
                      <a:t> </a:t>
                    </a:r>
                    <a:r>
                      <a:rPr lang="en-US" smtClean="0"/>
                      <a:t>540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'DzN SNV'!$E$3</c:f>
              <c:numCache>
                <c:formatCode>General</c:formatCode>
                <c:ptCount val="1"/>
                <c:pt idx="0">
                  <c:v>95540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8928512"/>
        <c:axId val="138930432"/>
      </c:barChart>
      <c:catAx>
        <c:axId val="138928512"/>
        <c:scaling>
          <c:orientation val="minMax"/>
        </c:scaling>
        <c:delete val="0"/>
        <c:axPos val="b"/>
        <c:majorTickMark val="none"/>
        <c:minorTickMark val="none"/>
        <c:tickLblPos val="nextTo"/>
        <c:crossAx val="138930432"/>
        <c:crosses val="autoZero"/>
        <c:auto val="1"/>
        <c:lblAlgn val="ctr"/>
        <c:lblOffset val="100"/>
        <c:noMultiLvlLbl val="0"/>
      </c:catAx>
      <c:valAx>
        <c:axId val="13893043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38928512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2000"/>
            </a:pPr>
            <a:endParaRPr lang="sk-SK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sk-SK"/>
          </a:p>
        </c:txPr>
      </c:legendEntry>
      <c:layout/>
      <c:overlay val="0"/>
      <c:txPr>
        <a:bodyPr/>
        <a:lstStyle/>
        <a:p>
          <a:pPr>
            <a:defRPr sz="1600"/>
          </a:pPr>
          <a:endParaRPr lang="sk-SK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k-SK"/>
              <a:t>Počet bytov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2687868183143774"/>
          <c:w val="0.93888888888888888"/>
          <c:h val="0.5781962671332749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cat>
            <c:strRef>
              <c:f>Hárok1!$B$9:$B$10</c:f>
              <c:strCache>
                <c:ptCount val="2"/>
                <c:pt idx="0">
                  <c:v>Kataster</c:v>
                </c:pt>
                <c:pt idx="1">
                  <c:v>IS mesta</c:v>
                </c:pt>
              </c:strCache>
            </c:strRef>
          </c:cat>
          <c:val>
            <c:numRef>
              <c:f>Hárok1!$C$9:$C$10</c:f>
              <c:numCache>
                <c:formatCode>General</c:formatCode>
                <c:ptCount val="2"/>
                <c:pt idx="0">
                  <c:v>10259</c:v>
                </c:pt>
                <c:pt idx="1">
                  <c:v>9717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72827776"/>
        <c:axId val="172999040"/>
      </c:barChart>
      <c:catAx>
        <c:axId val="1728277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172999040"/>
        <c:crosses val="autoZero"/>
        <c:auto val="1"/>
        <c:lblAlgn val="ctr"/>
        <c:lblOffset val="100"/>
        <c:noMultiLvlLbl val="0"/>
      </c:catAx>
      <c:valAx>
        <c:axId val="172999040"/>
        <c:scaling>
          <c:orientation val="minMax"/>
          <c:min val="8000"/>
        </c:scaling>
        <c:delete val="1"/>
        <c:axPos val="l"/>
        <c:numFmt formatCode="General" sourceLinked="1"/>
        <c:majorTickMark val="out"/>
        <c:minorTickMark val="none"/>
        <c:tickLblPos val="nextTo"/>
        <c:crossAx val="17282777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600"/>
          </a:pPr>
          <a:endParaRPr lang="sk-SK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k-SK"/>
              <a:t>Počet nebytových priestorov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0125236357732596E-2"/>
          <c:y val="0.19193394084166449"/>
          <c:w val="0.88966548120404931"/>
          <c:h val="0.727012415582883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cat>
            <c:strRef>
              <c:f>Hárok1!$E$9:$E$10</c:f>
              <c:strCache>
                <c:ptCount val="2"/>
                <c:pt idx="0">
                  <c:v>Kataster</c:v>
                </c:pt>
                <c:pt idx="1">
                  <c:v>IS mesta</c:v>
                </c:pt>
              </c:strCache>
            </c:strRef>
          </c:cat>
          <c:val>
            <c:numRef>
              <c:f>Hárok1!$F$9:$F$10</c:f>
              <c:numCache>
                <c:formatCode>General</c:formatCode>
                <c:ptCount val="2"/>
                <c:pt idx="0">
                  <c:v>196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74190592"/>
        <c:axId val="174334720"/>
      </c:barChart>
      <c:catAx>
        <c:axId val="17419059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174334720"/>
        <c:crosses val="autoZero"/>
        <c:auto val="1"/>
        <c:lblAlgn val="ctr"/>
        <c:lblOffset val="100"/>
        <c:noMultiLvlLbl val="0"/>
      </c:catAx>
      <c:valAx>
        <c:axId val="174334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419059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600"/>
          </a:pPr>
          <a:endParaRPr lang="sk-SK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'DzN SNV'!$B$32</c:f>
              <c:strCache>
                <c:ptCount val="1"/>
                <c:pt idx="0">
                  <c:v>Reálne stavby</c:v>
                </c:pt>
              </c:strCache>
            </c:strRef>
          </c:tx>
          <c:invertIfNegative val="0"/>
          <c:cat>
            <c:strRef>
              <c:f>'DzN SNV'!$A$33</c:f>
              <c:strCache>
                <c:ptCount val="1"/>
                <c:pt idx="0">
                  <c:v>Počet stavieb</c:v>
                </c:pt>
              </c:strCache>
            </c:strRef>
          </c:cat>
          <c:val>
            <c:numRef>
              <c:f>'DzN SNV'!$B$33</c:f>
              <c:numCache>
                <c:formatCode>#,##0</c:formatCode>
                <c:ptCount val="1"/>
                <c:pt idx="0">
                  <c:v>13283</c:v>
                </c:pt>
              </c:numCache>
            </c:numRef>
          </c:val>
        </c:ser>
        <c:ser>
          <c:idx val="1"/>
          <c:order val="1"/>
          <c:tx>
            <c:strRef>
              <c:f>'DzN SNV'!$E$32</c:f>
              <c:strCache>
                <c:ptCount val="1"/>
                <c:pt idx="0">
                  <c:v>IS mesta</c:v>
                </c:pt>
              </c:strCache>
            </c:strRef>
          </c:tx>
          <c:invertIfNegative val="0"/>
          <c:cat>
            <c:strRef>
              <c:f>'DzN SNV'!$A$33</c:f>
              <c:strCache>
                <c:ptCount val="1"/>
                <c:pt idx="0">
                  <c:v>Počet stavieb</c:v>
                </c:pt>
              </c:strCache>
            </c:strRef>
          </c:cat>
          <c:val>
            <c:numRef>
              <c:f>'DzN SNV'!$E$33</c:f>
              <c:numCache>
                <c:formatCode>#,##0</c:formatCode>
                <c:ptCount val="1"/>
                <c:pt idx="0">
                  <c:v>6661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76431872"/>
        <c:axId val="176434176"/>
      </c:barChart>
      <c:catAx>
        <c:axId val="1764318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sk-SK"/>
          </a:p>
        </c:txPr>
        <c:crossAx val="176434176"/>
        <c:crosses val="autoZero"/>
        <c:auto val="1"/>
        <c:lblAlgn val="ctr"/>
        <c:lblOffset val="100"/>
        <c:noMultiLvlLbl val="0"/>
      </c:catAx>
      <c:valAx>
        <c:axId val="17643417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7643187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sk-SK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'DzN SNV'!$B$36</c:f>
              <c:strCache>
                <c:ptCount val="1"/>
                <c:pt idx="0">
                  <c:v>Reálne stavby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sk-SK" dirty="0" smtClean="0"/>
                      <a:t> </a:t>
                    </a:r>
                    <a:r>
                      <a:rPr lang="en-US" dirty="0" smtClean="0"/>
                      <a:t>429</a:t>
                    </a:r>
                    <a:r>
                      <a:rPr lang="sk-SK" dirty="0" smtClean="0"/>
                      <a:t> </a:t>
                    </a:r>
                    <a:r>
                      <a:rPr lang="en-US" dirty="0" smtClean="0"/>
                      <a:t>091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'DzN SNV'!$A$37</c:f>
              <c:strCache>
                <c:ptCount val="1"/>
                <c:pt idx="0">
                  <c:v>Výmera stavieb</c:v>
                </c:pt>
              </c:strCache>
            </c:strRef>
          </c:cat>
          <c:val>
            <c:numRef>
              <c:f>'DzN SNV'!$B$37</c:f>
              <c:numCache>
                <c:formatCode>#,##0</c:formatCode>
                <c:ptCount val="1"/>
                <c:pt idx="0">
                  <c:v>1586857</c:v>
                </c:pt>
              </c:numCache>
            </c:numRef>
          </c:val>
        </c:ser>
        <c:ser>
          <c:idx val="1"/>
          <c:order val="1"/>
          <c:tx>
            <c:strRef>
              <c:f>'DzN SNV'!$E$36</c:f>
              <c:strCache>
                <c:ptCount val="1"/>
                <c:pt idx="0">
                  <c:v>IS mesta</c:v>
                </c:pt>
              </c:strCache>
            </c:strRef>
          </c:tx>
          <c:invertIfNegative val="0"/>
          <c:cat>
            <c:strRef>
              <c:f>'DzN SNV'!$A$37</c:f>
              <c:strCache>
                <c:ptCount val="1"/>
                <c:pt idx="0">
                  <c:v>Výmera stavieb</c:v>
                </c:pt>
              </c:strCache>
            </c:strRef>
          </c:cat>
          <c:val>
            <c:numRef>
              <c:f>'DzN SNV'!$E$37</c:f>
              <c:numCache>
                <c:formatCode>#,##0</c:formatCode>
                <c:ptCount val="1"/>
                <c:pt idx="0">
                  <c:v>1160176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6333440"/>
        <c:axId val="208896384"/>
      </c:barChart>
      <c:catAx>
        <c:axId val="2063334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sk-SK"/>
          </a:p>
        </c:txPr>
        <c:crossAx val="208896384"/>
        <c:crosses val="autoZero"/>
        <c:auto val="1"/>
        <c:lblAlgn val="ctr"/>
        <c:lblOffset val="100"/>
        <c:noMultiLvlLbl val="0"/>
      </c:catAx>
      <c:valAx>
        <c:axId val="20889638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0633344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sk-SK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792682926829271E-2"/>
          <c:y val="0.14129252380409241"/>
          <c:w val="0.75914634146341464"/>
          <c:h val="0.65879928962423417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/>
                      <a:t>Pozemky</a:t>
                    </a:r>
                    <a:r>
                      <a:rPr lang="sk-SK" sz="1800" baseline="0"/>
                      <a:t> </a:t>
                    </a:r>
                    <a:r>
                      <a:rPr lang="en-US" sz="1800"/>
                      <a:t>6%</a:t>
                    </a:r>
                    <a:endParaRPr lang="en-US" sz="200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1"/>
              <c:layout>
                <c:manualLayout>
                  <c:x val="6.7565616797900269E-2"/>
                  <c:y val="-2.38802108126808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2"/>
              <c:layout>
                <c:manualLayout>
                  <c:x val="8.7451507585942001E-2"/>
                  <c:y val="-5.4551693128226782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>
                        <a:solidFill>
                          <a:srgbClr val="FF0000"/>
                        </a:solidFill>
                      </a:rPr>
                      <a:t>Stavby 83%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txPr>
              <a:bodyPr/>
              <a:lstStyle/>
              <a:p>
                <a:pPr>
                  <a:defRPr sz="1800"/>
                </a:pPr>
                <a:endParaRPr lang="sk-SK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Hárok1!$B$3:$B$5</c:f>
              <c:strCache>
                <c:ptCount val="3"/>
                <c:pt idx="0">
                  <c:v>Pozemky</c:v>
                </c:pt>
                <c:pt idx="1">
                  <c:v>Byty</c:v>
                </c:pt>
                <c:pt idx="2">
                  <c:v>Stavby</c:v>
                </c:pt>
              </c:strCache>
            </c:strRef>
          </c:cat>
          <c:val>
            <c:numRef>
              <c:f>Hárok1!$C$3:$C$5</c:f>
              <c:numCache>
                <c:formatCode>General</c:formatCode>
                <c:ptCount val="3"/>
                <c:pt idx="0">
                  <c:v>8638</c:v>
                </c:pt>
                <c:pt idx="1">
                  <c:v>15773</c:v>
                </c:pt>
                <c:pt idx="2">
                  <c:v>118476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3-21T12:52:09.240" idx="1">
    <p:pos x="5493" y="2608"/>
    <p:text>treba odpocitat neznamych vlastnikov, ktorych poda v sprave SPF nie je prenajata a takto zapisana na LV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512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798888" y="0"/>
            <a:ext cx="290512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E2420-46BC-4CFC-8D7B-E83B5CE7A89C}" type="datetimeFigureOut">
              <a:rPr lang="sk-SK" smtClean="0"/>
              <a:t>22.03.2016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348788"/>
            <a:ext cx="290512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798888" y="9348788"/>
            <a:ext cx="290512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31BF8-9F78-4D12-9E55-F5F5DA27803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33179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05760" cy="492125"/>
          </a:xfrm>
          <a:prstGeom prst="rect">
            <a:avLst/>
          </a:prstGeom>
        </p:spPr>
        <p:txBody>
          <a:bodyPr vert="horz" lIns="90361" tIns="45181" rIns="90361" bIns="45181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798289" y="1"/>
            <a:ext cx="2905760" cy="492125"/>
          </a:xfrm>
          <a:prstGeom prst="rect">
            <a:avLst/>
          </a:prstGeom>
        </p:spPr>
        <p:txBody>
          <a:bodyPr vert="horz" lIns="90361" tIns="45181" rIns="90361" bIns="45181" rtlCol="0"/>
          <a:lstStyle>
            <a:lvl1pPr algn="r">
              <a:defRPr sz="1200"/>
            </a:lvl1pPr>
          </a:lstStyle>
          <a:p>
            <a:fld id="{A6655CB2-2F04-4EE5-A724-8A67CB38CDA4}" type="datetimeFigureOut">
              <a:rPr lang="sk-SK" smtClean="0"/>
              <a:t>22.03.2016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893763" y="738188"/>
            <a:ext cx="4919662" cy="3690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61" tIns="45181" rIns="90361" bIns="45181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0560" y="4675188"/>
            <a:ext cx="5364480" cy="4429125"/>
          </a:xfrm>
          <a:prstGeom prst="rect">
            <a:avLst/>
          </a:prstGeom>
        </p:spPr>
        <p:txBody>
          <a:bodyPr vert="horz" lIns="90361" tIns="45181" rIns="90361" bIns="45181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1" y="9348667"/>
            <a:ext cx="2905760" cy="492125"/>
          </a:xfrm>
          <a:prstGeom prst="rect">
            <a:avLst/>
          </a:prstGeom>
        </p:spPr>
        <p:txBody>
          <a:bodyPr vert="horz" lIns="90361" tIns="45181" rIns="90361" bIns="45181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798289" y="9348667"/>
            <a:ext cx="2905760" cy="492125"/>
          </a:xfrm>
          <a:prstGeom prst="rect">
            <a:avLst/>
          </a:prstGeom>
        </p:spPr>
        <p:txBody>
          <a:bodyPr vert="horz" lIns="90361" tIns="45181" rIns="90361" bIns="45181" rtlCol="0" anchor="b"/>
          <a:lstStyle>
            <a:lvl1pPr algn="r">
              <a:defRPr sz="1200"/>
            </a:lvl1pPr>
          </a:lstStyle>
          <a:p>
            <a:fld id="{072BB830-76AA-4D0A-8A77-9CD80A04302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75768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BB830-76AA-4D0A-8A77-9CD80A04302D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3868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7C03-2EF8-4B7C-A256-33CB0E892BED}" type="datetime1">
              <a:rPr lang="sk-SK" smtClean="0"/>
              <a:t>22.03.2016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C410-2B42-470F-B591-499989135FB6}" type="datetime1">
              <a:rPr lang="sk-SK" smtClean="0"/>
              <a:t>22.03.2016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7C88-092D-4625-9D9D-42E0DB6F859E}" type="datetime1">
              <a:rPr lang="sk-SK" smtClean="0"/>
              <a:t>22.03.2016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BE7C-08AF-482B-9608-F808EC61C13B}" type="datetime1">
              <a:rPr lang="sk-SK" smtClean="0"/>
              <a:t>22.03.2016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C3EF-20C7-419C-AD2B-CD44FBAFA912}" type="datetime1">
              <a:rPr lang="sk-SK" smtClean="0"/>
              <a:t>22.03.2016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249B-2690-45C1-AEBB-DCC8475E5DE6}" type="datetime1">
              <a:rPr lang="sk-SK" smtClean="0"/>
              <a:t>22.03.2016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A330-BA6C-42A1-9D50-50776C374F1E}" type="datetime1">
              <a:rPr lang="sk-SK" smtClean="0"/>
              <a:t>22.03.2016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CD9C-C303-4DA2-9D6F-5378A15D91F5}" type="datetime1">
              <a:rPr lang="sk-SK" smtClean="0"/>
              <a:t>22.03.2016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0F1A-3243-44A1-A54E-10C6A45FC587}" type="datetime1">
              <a:rPr lang="sk-SK" smtClean="0"/>
              <a:t>22.03.2016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BA84-DF46-4C03-8074-F34BD2F9DA25}" type="datetime1">
              <a:rPr lang="sk-SK" smtClean="0"/>
              <a:t>22.03.2016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9020-C90C-4774-8C88-69E954600E15}" type="datetime1">
              <a:rPr lang="sk-SK" smtClean="0"/>
              <a:t>22.03.2016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A16A3-87F3-47AD-B5BC-9332ACE1E9FF}" type="datetime1">
              <a:rPr lang="sk-SK" smtClean="0"/>
              <a:t>22.03.2016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9" t="21644" r="58599" b="4693"/>
          <a:stretch/>
        </p:blipFill>
        <p:spPr bwMode="auto">
          <a:xfrm>
            <a:off x="-180528" y="-27384"/>
            <a:ext cx="941911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34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7452320" y="2420888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200" dirty="0" smtClean="0">
                <a:solidFill>
                  <a:srgbClr val="FF0000"/>
                </a:solidFill>
              </a:rPr>
              <a:t>Rozdiel </a:t>
            </a:r>
          </a:p>
          <a:p>
            <a:pPr algn="ctr"/>
            <a:r>
              <a:rPr lang="sk-SK" sz="2200" dirty="0" smtClean="0">
                <a:solidFill>
                  <a:srgbClr val="FF0000"/>
                </a:solidFill>
              </a:rPr>
              <a:t>268 915 m</a:t>
            </a:r>
            <a:r>
              <a:rPr lang="sk-SK" sz="2200" baseline="30000" dirty="0" smtClean="0">
                <a:solidFill>
                  <a:srgbClr val="FF0000"/>
                </a:solidFill>
              </a:rPr>
              <a:t>2</a:t>
            </a:r>
            <a:endParaRPr lang="sk-SK" sz="2200" baseline="30000" dirty="0">
              <a:solidFill>
                <a:srgbClr val="FF000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2680370" y="2420888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200" dirty="0" smtClean="0">
                <a:solidFill>
                  <a:srgbClr val="FF0000"/>
                </a:solidFill>
              </a:rPr>
              <a:t>Rozdiel </a:t>
            </a:r>
          </a:p>
          <a:p>
            <a:pPr algn="ctr"/>
            <a:r>
              <a:rPr lang="sk-SK" sz="2200" dirty="0" smtClean="0">
                <a:solidFill>
                  <a:srgbClr val="FF0000"/>
                </a:solidFill>
              </a:rPr>
              <a:t>6 622 stavieb</a:t>
            </a:r>
            <a:endParaRPr lang="sk-SK" sz="2200" dirty="0">
              <a:solidFill>
                <a:srgbClr val="FF0000"/>
              </a:solidFill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096"/>
          </a:xfrm>
          <a:prstGeom prst="rect">
            <a:avLst/>
          </a:prstGeom>
        </p:spPr>
      </p:pic>
      <p:sp>
        <p:nvSpPr>
          <p:cNvPr id="12" name="Nadpis 1"/>
          <p:cNvSpPr txBox="1">
            <a:spLocks/>
          </p:cNvSpPr>
          <p:nvPr/>
        </p:nvSpPr>
        <p:spPr>
          <a:xfrm>
            <a:off x="518864" y="48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dirty="0" smtClean="0"/>
              <a:t>Nesúlady – daň z stavieb </a:t>
            </a:r>
            <a:r>
              <a:rPr lang="sk-SK" sz="3600" dirty="0" err="1" smtClean="0"/>
              <a:t>vs</a:t>
            </a:r>
            <a:r>
              <a:rPr lang="sk-SK" sz="3600" dirty="0" smtClean="0"/>
              <a:t>. skutočnosť</a:t>
            </a:r>
            <a:endParaRPr lang="sk-SK" sz="3600" dirty="0"/>
          </a:p>
        </p:txBody>
      </p:sp>
      <p:graphicFrame>
        <p:nvGraphicFramePr>
          <p:cNvPr id="13" name="Graf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2030550"/>
              </p:ext>
            </p:extLst>
          </p:nvPr>
        </p:nvGraphicFramePr>
        <p:xfrm>
          <a:off x="179512" y="1844824"/>
          <a:ext cx="424847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af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1894489"/>
              </p:ext>
            </p:extLst>
          </p:nvPr>
        </p:nvGraphicFramePr>
        <p:xfrm>
          <a:off x="4283968" y="1844824"/>
          <a:ext cx="468052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4951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7334760"/>
              </p:ext>
            </p:extLst>
          </p:nvPr>
        </p:nvGraphicFramePr>
        <p:xfrm>
          <a:off x="464120" y="2060848"/>
          <a:ext cx="8140328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94790"/>
                <a:gridCol w="2336575"/>
                <a:gridCol w="1808963"/>
              </a:tblGrid>
              <a:tr h="37084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Stavby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Reálne stavby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</a:t>
                      </a:r>
                      <a:r>
                        <a:rPr lang="sk-SK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mesta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Počet stavieb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13 283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6 661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Rozdiel </a:t>
                      </a:r>
                      <a:r>
                        <a:rPr lang="sk-SK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  <a:r>
                        <a:rPr lang="sk-SK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počte stavieb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6 622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Výmera stavieb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>
                        <a:defRPr sz="1600" b="0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800" dirty="0" smtClean="0"/>
                        <a:t>1</a:t>
                      </a:r>
                      <a:r>
                        <a:rPr lang="sk-SK" sz="1800" dirty="0" smtClean="0"/>
                        <a:t> </a:t>
                      </a:r>
                      <a:r>
                        <a:rPr lang="en-US" sz="1800" dirty="0" smtClean="0"/>
                        <a:t>429</a:t>
                      </a:r>
                      <a:r>
                        <a:rPr lang="sk-SK" sz="1800" dirty="0" smtClean="0"/>
                        <a:t> </a:t>
                      </a:r>
                      <a:r>
                        <a:rPr lang="en-US" sz="1800" dirty="0" smtClean="0"/>
                        <a:t>091</a:t>
                      </a:r>
                      <a:r>
                        <a:rPr lang="sk-SK" sz="1800" dirty="0" smtClean="0"/>
                        <a:t>*</a:t>
                      </a:r>
                      <a:endParaRPr lang="en-US" sz="1800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1 160 176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Rozdiel </a:t>
                      </a:r>
                      <a:r>
                        <a:rPr lang="sk-SK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 výmere m</a:t>
                      </a:r>
                      <a:r>
                        <a:rPr lang="sk-SK" sz="18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sk-SK" sz="18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197 460**</a:t>
                      </a:r>
                      <a:endParaRPr lang="sk-SK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6" name="BlokTextu 5"/>
          <p:cNvSpPr txBox="1"/>
          <p:nvPr/>
        </p:nvSpPr>
        <p:spPr>
          <a:xfrm>
            <a:off x="426418" y="4509120"/>
            <a:ext cx="842835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Prepočet dodatočného výmeru dane zo stavieb (použitá ½ priemernej sadzby dane) </a:t>
            </a:r>
          </a:p>
          <a:p>
            <a:r>
              <a:rPr lang="sk-SK" dirty="0" smtClean="0"/>
              <a:t>197 460m</a:t>
            </a:r>
            <a:r>
              <a:rPr lang="sk-SK" baseline="30000" dirty="0" smtClean="0"/>
              <a:t>2</a:t>
            </a:r>
            <a:r>
              <a:rPr lang="sk-SK" dirty="0" smtClean="0"/>
              <a:t> x 0,60 eur/m</a:t>
            </a:r>
            <a:r>
              <a:rPr lang="sk-SK" baseline="30000" dirty="0" smtClean="0"/>
              <a:t>2</a:t>
            </a:r>
            <a:r>
              <a:rPr lang="sk-SK" dirty="0" smtClean="0"/>
              <a:t> 	                                  </a:t>
            </a:r>
            <a:r>
              <a:rPr lang="sk-SK" sz="2800" dirty="0" smtClean="0">
                <a:solidFill>
                  <a:srgbClr val="FF0000"/>
                </a:solidFill>
              </a:rPr>
              <a:t>predpokladaný nesúlad 							118 476 eur</a:t>
            </a:r>
            <a:endParaRPr lang="sk-SK" sz="2800" dirty="0" smtClean="0"/>
          </a:p>
        </p:txBody>
      </p:sp>
      <p:sp>
        <p:nvSpPr>
          <p:cNvPr id="8" name="BlokTextu 7"/>
          <p:cNvSpPr txBox="1"/>
          <p:nvPr/>
        </p:nvSpPr>
        <p:spPr>
          <a:xfrm>
            <a:off x="464121" y="5547002"/>
            <a:ext cx="82123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*Túto výmeru sme znížili o presahy striech (cca 5%) </a:t>
            </a:r>
          </a:p>
          <a:p>
            <a:r>
              <a:rPr lang="sk-SK" sz="1400" dirty="0" smtClean="0"/>
              <a:t>** Z výpočtu sú vylúčené stavby vo vlastníctve správcu dane, oslobodené od dane a tie, ktoré sú predmetom dane z bytov</a:t>
            </a: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096"/>
          </a:xfrm>
          <a:prstGeom prst="rect">
            <a:avLst/>
          </a:prstGeo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518864" y="48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dirty="0" smtClean="0"/>
              <a:t>Nesúlady – daň z stavieb </a:t>
            </a:r>
            <a:r>
              <a:rPr lang="sk-SK" sz="3600" dirty="0" err="1" smtClean="0"/>
              <a:t>vs</a:t>
            </a:r>
            <a:r>
              <a:rPr lang="sk-SK" sz="3600" dirty="0" smtClean="0"/>
              <a:t>. skutočnosť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406192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000" dirty="0" smtClean="0"/>
              <a:t>Daň z pozemkov má </a:t>
            </a:r>
            <a:r>
              <a:rPr lang="sk-SK" sz="2000" b="1" dirty="0" smtClean="0"/>
              <a:t>najlepší výber</a:t>
            </a:r>
            <a:r>
              <a:rPr lang="sk-SK" sz="2000" dirty="0" smtClean="0"/>
              <a:t>, hoci existuje nesúlad vo výške </a:t>
            </a:r>
            <a:br>
              <a:rPr lang="sk-SK" sz="2000" dirty="0" smtClean="0"/>
            </a:br>
            <a:r>
              <a:rPr lang="sk-SK" sz="2000" dirty="0" smtClean="0"/>
              <a:t>cca. </a:t>
            </a:r>
            <a:r>
              <a:rPr lang="sk-SK" sz="2000" b="1" dirty="0" smtClean="0"/>
              <a:t>9.000 eur/ročne</a:t>
            </a:r>
            <a:r>
              <a:rPr lang="sk-SK" sz="2000" dirty="0" smtClean="0"/>
              <a:t>. </a:t>
            </a:r>
          </a:p>
          <a:p>
            <a:pPr>
              <a:lnSpc>
                <a:spcPct val="150000"/>
              </a:lnSpc>
            </a:pPr>
            <a:endParaRPr lang="sk-SK" sz="2000" dirty="0" smtClean="0"/>
          </a:p>
          <a:p>
            <a:pPr>
              <a:lnSpc>
                <a:spcPct val="150000"/>
              </a:lnSpc>
            </a:pPr>
            <a:r>
              <a:rPr lang="sk-SK" sz="2000" dirty="0" smtClean="0"/>
              <a:t>Daňovníci </a:t>
            </a:r>
            <a:r>
              <a:rPr lang="sk-SK" sz="2000" b="1" dirty="0" smtClean="0"/>
              <a:t>neodvádzajú daň spolu za 614 bytov </a:t>
            </a:r>
            <a:r>
              <a:rPr lang="sk-SK" sz="2000" dirty="0" smtClean="0"/>
              <a:t>a nebytových priestorov v hodnote </a:t>
            </a:r>
            <a:r>
              <a:rPr lang="sk-SK" sz="2000" dirty="0"/>
              <a:t>dane </a:t>
            </a:r>
            <a:r>
              <a:rPr lang="sk-SK" sz="2000" b="1" dirty="0" smtClean="0"/>
              <a:t>15.773 eur/ročne</a:t>
            </a:r>
          </a:p>
          <a:p>
            <a:pPr>
              <a:lnSpc>
                <a:spcPct val="150000"/>
              </a:lnSpc>
            </a:pPr>
            <a:endParaRPr lang="sk-SK" sz="2000" dirty="0" smtClean="0"/>
          </a:p>
          <a:p>
            <a:pPr>
              <a:lnSpc>
                <a:spcPct val="150000"/>
              </a:lnSpc>
            </a:pPr>
            <a:r>
              <a:rPr lang="sk-SK" sz="2000" b="1" dirty="0" smtClean="0"/>
              <a:t>Najväčšie nesúlady sú pri stavbách</a:t>
            </a:r>
            <a:r>
              <a:rPr lang="sk-SK" sz="2000" dirty="0" smtClean="0"/>
              <a:t>, kde rozdiel medzi skutočnou výmerou a zdanenou výmerou je </a:t>
            </a:r>
            <a:r>
              <a:rPr lang="sk-SK" sz="2000" b="1" dirty="0" smtClean="0"/>
              <a:t>takmer 200.000m</a:t>
            </a:r>
            <a:r>
              <a:rPr lang="sk-SK" sz="2000" b="1" baseline="30000" dirty="0" smtClean="0"/>
              <a:t>2</a:t>
            </a:r>
            <a:r>
              <a:rPr lang="sk-SK" sz="2000" baseline="30000" dirty="0" smtClean="0"/>
              <a:t>,</a:t>
            </a:r>
            <a:r>
              <a:rPr lang="sk-SK" sz="2000" baseline="30000" dirty="0"/>
              <a:t> </a:t>
            </a:r>
            <a:r>
              <a:rPr lang="sk-SK" sz="2000" dirty="0" smtClean="0"/>
              <a:t>čo predstavuje potenciálny </a:t>
            </a:r>
            <a:r>
              <a:rPr lang="sk-SK" sz="2000" b="1" dirty="0" smtClean="0"/>
              <a:t>nesúlad vo výške 118.000 eur/ročne</a:t>
            </a:r>
            <a:endParaRPr lang="sk-SK" sz="2000" b="1" baseline="30000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096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518864" y="48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dirty="0" smtClean="0"/>
              <a:t>Zhrnutie projektu SNV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147434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9" r="20125"/>
          <a:stretch/>
        </p:blipFill>
        <p:spPr>
          <a:xfrm>
            <a:off x="6658942" y="2903261"/>
            <a:ext cx="2089522" cy="177450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096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518864" y="48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dirty="0" smtClean="0"/>
              <a:t>Zhrnutie projektu SNV</a:t>
            </a:r>
            <a:endParaRPr lang="sk-SK" sz="3600" dirty="0"/>
          </a:p>
        </p:txBody>
      </p:sp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3945867"/>
              </p:ext>
            </p:extLst>
          </p:nvPr>
        </p:nvGraphicFramePr>
        <p:xfrm>
          <a:off x="251520" y="2276872"/>
          <a:ext cx="6130760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BlokTextu 11"/>
          <p:cNvSpPr txBox="1"/>
          <p:nvPr/>
        </p:nvSpPr>
        <p:spPr>
          <a:xfrm>
            <a:off x="5503217" y="1909306"/>
            <a:ext cx="32452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>
                <a:solidFill>
                  <a:srgbClr val="FF0000"/>
                </a:solidFill>
              </a:rPr>
              <a:t>Nesúlady v hodnote </a:t>
            </a:r>
            <a:endParaRPr lang="sk-SK" sz="2800" b="1" dirty="0" smtClean="0">
              <a:solidFill>
                <a:srgbClr val="FF0000"/>
              </a:solidFill>
            </a:endParaRPr>
          </a:p>
          <a:p>
            <a:r>
              <a:rPr lang="sk-SK" sz="2800" b="1" dirty="0" smtClean="0">
                <a:solidFill>
                  <a:srgbClr val="FF0000"/>
                </a:solidFill>
              </a:rPr>
              <a:t>142.887 eur/ročne</a:t>
            </a:r>
            <a:endParaRPr lang="sk-SK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61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0366" y="2852936"/>
            <a:ext cx="8229600" cy="792088"/>
          </a:xfrm>
        </p:spPr>
        <p:txBody>
          <a:bodyPr anchor="t"/>
          <a:lstStyle/>
          <a:p>
            <a:r>
              <a:rPr lang="sk-SK" b="1" dirty="0" smtClean="0"/>
              <a:t>Aký je nesúlad vo Vašom meste?</a:t>
            </a:r>
            <a:endParaRPr lang="sk-SK" sz="14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2" b="31744"/>
          <a:stretch/>
        </p:blipFill>
        <p:spPr>
          <a:xfrm>
            <a:off x="323528" y="6309320"/>
            <a:ext cx="1224136" cy="299866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395536" y="4366592"/>
            <a:ext cx="8064896" cy="203132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sk-SK" b="1" dirty="0" smtClean="0"/>
              <a:t>Kontaktujte nás:</a:t>
            </a:r>
          </a:p>
          <a:p>
            <a:r>
              <a:rPr lang="sk-SK" dirty="0" smtClean="0"/>
              <a:t>Eva </a:t>
            </a:r>
            <a:r>
              <a:rPr lang="sk-SK" dirty="0" err="1" smtClean="0"/>
              <a:t>Kocanová</a:t>
            </a:r>
            <a:endParaRPr lang="sk-SK" dirty="0" smtClean="0"/>
          </a:p>
          <a:p>
            <a:r>
              <a:rPr lang="sk-SK" dirty="0" smtClean="0"/>
              <a:t>Obchodná riaditeľka</a:t>
            </a:r>
          </a:p>
          <a:p>
            <a:r>
              <a:rPr lang="sk-SK" dirty="0" smtClean="0"/>
              <a:t>GEODETICCA, s.r.o.</a:t>
            </a:r>
          </a:p>
          <a:p>
            <a:endParaRPr lang="sk-SK" dirty="0"/>
          </a:p>
          <a:p>
            <a:r>
              <a:rPr lang="sk-SK" dirty="0" smtClean="0"/>
              <a:t>E:   </a:t>
            </a:r>
            <a:r>
              <a:rPr lang="sk-SK" dirty="0" err="1" smtClean="0"/>
              <a:t>ekocanova@geodeticca.sk</a:t>
            </a:r>
            <a:endParaRPr lang="sk-SK" dirty="0" smtClean="0"/>
          </a:p>
          <a:p>
            <a:r>
              <a:rPr lang="sk-SK" dirty="0" smtClean="0"/>
              <a:t>M: +421 911 087 447</a:t>
            </a:r>
          </a:p>
          <a:p>
            <a:endParaRPr lang="sk-SK" dirty="0"/>
          </a:p>
          <a:p>
            <a:r>
              <a:rPr lang="sk-SK" dirty="0" smtClean="0"/>
              <a:t>Radomír Reviľák</a:t>
            </a:r>
          </a:p>
          <a:p>
            <a:r>
              <a:rPr lang="sk-SK" dirty="0" smtClean="0"/>
              <a:t>Business </a:t>
            </a:r>
            <a:r>
              <a:rPr lang="sk-SK" dirty="0" err="1" smtClean="0"/>
              <a:t>development</a:t>
            </a:r>
            <a:endParaRPr lang="sk-SK" dirty="0" smtClean="0"/>
          </a:p>
          <a:p>
            <a:r>
              <a:rPr lang="sk-SK" dirty="0" smtClean="0"/>
              <a:t>GEODETICCA, s.r.o.</a:t>
            </a:r>
          </a:p>
          <a:p>
            <a:endParaRPr lang="sk-SK" dirty="0"/>
          </a:p>
          <a:p>
            <a:r>
              <a:rPr lang="sk-SK" dirty="0" smtClean="0"/>
              <a:t>E: </a:t>
            </a:r>
            <a:r>
              <a:rPr lang="sk-SK" dirty="0" err="1"/>
              <a:t>rrevilak@geodeticca.sk</a:t>
            </a:r>
            <a:endParaRPr lang="sk-SK" dirty="0"/>
          </a:p>
          <a:p>
            <a:r>
              <a:rPr lang="sk-SK" dirty="0" smtClean="0"/>
              <a:t>M: +421 902 123 420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0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r>
              <a:rPr lang="sk-SK" sz="2000" dirty="0" smtClean="0"/>
              <a:t>Poznámky k vyčísleniu </a:t>
            </a:r>
            <a:r>
              <a:rPr lang="sk-SK" sz="2000" dirty="0"/>
              <a:t>rozdielov </a:t>
            </a:r>
            <a:r>
              <a:rPr lang="sk-SK" sz="2000" dirty="0" smtClean="0"/>
              <a:t>pri </a:t>
            </a:r>
            <a:r>
              <a:rPr lang="sk-SK" sz="2000" b="1" dirty="0" smtClean="0"/>
              <a:t>pozemkoch </a:t>
            </a:r>
            <a:r>
              <a:rPr lang="sk-SK" sz="2000" dirty="0" smtClean="0"/>
              <a:t>medzi katastrálnymi údajmi SPI a</a:t>
            </a:r>
            <a:r>
              <a:rPr lang="sk-SK" sz="2000" dirty="0"/>
              <a:t> </a:t>
            </a:r>
            <a:r>
              <a:rPr lang="sk-SK" sz="2000" dirty="0" smtClean="0"/>
              <a:t>IS mesta</a:t>
            </a:r>
            <a:endParaRPr lang="sk-SK" sz="2000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sk-SK" sz="1500" dirty="0" smtClean="0"/>
              <a:t>Sadzba </a:t>
            </a:r>
            <a:r>
              <a:rPr lang="sk-SK" sz="1500" dirty="0"/>
              <a:t>na pozemok bola priradená na základe druhu pozemku </a:t>
            </a:r>
            <a:r>
              <a:rPr lang="sk-SK" sz="1500" dirty="0" smtClean="0"/>
              <a:t>. </a:t>
            </a:r>
            <a:endParaRPr lang="sk-SK" sz="1500" dirty="0"/>
          </a:p>
          <a:p>
            <a:pPr lvl="0"/>
            <a:r>
              <a:rPr lang="sk-SK" sz="1500" dirty="0"/>
              <a:t>Výmera pozemku bola ponížená o výmeru stavieb postavených na pozemku zo zdigitalizovaného </a:t>
            </a:r>
            <a:r>
              <a:rPr lang="sk-SK" sz="1500" dirty="0" err="1" smtClean="0"/>
              <a:t>zapparu</a:t>
            </a:r>
            <a:r>
              <a:rPr lang="sk-SK" sz="1500" dirty="0" smtClean="0"/>
              <a:t>.</a:t>
            </a:r>
            <a:endParaRPr lang="sk-SK" sz="1500" dirty="0"/>
          </a:p>
          <a:p>
            <a:pPr lvl="0"/>
            <a:r>
              <a:rPr lang="sk-SK" sz="1500" dirty="0"/>
              <a:t>Stavebné pozemky ktoré boli nájdené v </a:t>
            </a:r>
            <a:r>
              <a:rPr lang="sk-SK" sz="1500" dirty="0" err="1" smtClean="0"/>
              <a:t>Datalane</a:t>
            </a:r>
            <a:r>
              <a:rPr lang="sk-SK" sz="1500" dirty="0" smtClean="0"/>
              <a:t> </a:t>
            </a:r>
            <a:r>
              <a:rPr lang="sk-SK" sz="1500" dirty="0"/>
              <a:t>boli vyškrtnuté zo </a:t>
            </a:r>
            <a:r>
              <a:rPr lang="sk-SK" sz="1500" dirty="0" smtClean="0"/>
              <a:t>zoznamu.</a:t>
            </a:r>
            <a:endParaRPr lang="sk-SK" sz="1500" dirty="0"/>
          </a:p>
          <a:p>
            <a:pPr lvl="0"/>
            <a:r>
              <a:rPr lang="sk-SK" sz="1500" dirty="0"/>
              <a:t>Automaticky bola znížená daň na polovicu všetkým osobám ktoré do 31.12.2015 dosiahli vek 70 rokov (Všeobecne – záväzné nariadenia mesta </a:t>
            </a:r>
            <a:r>
              <a:rPr lang="sk-SK" sz="1500" dirty="0" err="1"/>
              <a:t>SnV</a:t>
            </a:r>
            <a:r>
              <a:rPr lang="sk-SK" sz="1500" dirty="0"/>
              <a:t> )</a:t>
            </a:r>
          </a:p>
          <a:p>
            <a:pPr lvl="0"/>
            <a:r>
              <a:rPr lang="sk-SK" sz="1500" dirty="0"/>
              <a:t>Oslobodenie od dane pozemky </a:t>
            </a:r>
            <a:r>
              <a:rPr lang="sk-SK" sz="1500" dirty="0" smtClean="0"/>
              <a:t>, na </a:t>
            </a:r>
            <a:r>
              <a:rPr lang="sk-SK" sz="1500" dirty="0"/>
              <a:t>ktorých sú cintoríny, </a:t>
            </a:r>
            <a:r>
              <a:rPr lang="sk-SK" sz="1500" dirty="0" err="1"/>
              <a:t>kolumbáre</a:t>
            </a:r>
            <a:r>
              <a:rPr lang="sk-SK" sz="1500" dirty="0"/>
              <a:t>, urnové háje, rozptylové lúky (Všeobecne – záväzné nariadenia mesta </a:t>
            </a:r>
            <a:r>
              <a:rPr lang="sk-SK" sz="1500" dirty="0" err="1"/>
              <a:t>SnV,pkk</a:t>
            </a:r>
            <a:r>
              <a:rPr lang="sk-SK" sz="1500" dirty="0"/>
              <a:t> </a:t>
            </a:r>
            <a:r>
              <a:rPr lang="en-US" sz="1500" dirty="0"/>
              <a:t>= 32 </a:t>
            </a:r>
            <a:r>
              <a:rPr lang="sk-SK" sz="1500" dirty="0"/>
              <a:t>) </a:t>
            </a:r>
            <a:r>
              <a:rPr lang="sk-SK" sz="1500" dirty="0" err="1"/>
              <a:t>pkk</a:t>
            </a:r>
            <a:r>
              <a:rPr lang="sk-SK" sz="1500" dirty="0"/>
              <a:t> – spôsob využitia pozemku</a:t>
            </a:r>
          </a:p>
          <a:p>
            <a:pPr lvl="0"/>
            <a:r>
              <a:rPr lang="sk-SK" sz="1500" dirty="0"/>
              <a:t>Oslobodenie od dane pozemky verejne prístupných parkov, priestorov a športovísk (Všeobecne – záväzné nariadenia mesta </a:t>
            </a:r>
            <a:r>
              <a:rPr lang="sk-SK" sz="1500" dirty="0" err="1"/>
              <a:t>SnV,pkk</a:t>
            </a:r>
            <a:r>
              <a:rPr lang="sk-SK" sz="1500" dirty="0"/>
              <a:t> </a:t>
            </a:r>
            <a:r>
              <a:rPr lang="en-US" sz="1500" dirty="0"/>
              <a:t>= 29, 30 </a:t>
            </a:r>
            <a:r>
              <a:rPr lang="sk-SK" sz="1500" dirty="0"/>
              <a:t>)</a:t>
            </a:r>
          </a:p>
          <a:p>
            <a:pPr lvl="0"/>
            <a:r>
              <a:rPr lang="sk-SK" sz="1500" dirty="0"/>
              <a:t>Oslobodenie od dane pozemky využívané školami a školskými zariadeniami  športovísk (Všeobecne – záväzné nariadenia mesta </a:t>
            </a:r>
            <a:r>
              <a:rPr lang="sk-SK" sz="1500" dirty="0" err="1"/>
              <a:t>SnV</a:t>
            </a:r>
            <a:r>
              <a:rPr lang="sk-SK" sz="1500" dirty="0"/>
              <a:t>)</a:t>
            </a:r>
          </a:p>
          <a:p>
            <a:pPr lvl="0"/>
            <a:r>
              <a:rPr lang="sk-SK" sz="1500" dirty="0"/>
              <a:t>Oslobodenie od dane pozemky cirkví, červeného kríža (zákon 582/2004)</a:t>
            </a:r>
          </a:p>
          <a:p>
            <a:pPr lvl="0"/>
            <a:r>
              <a:rPr lang="sk-SK" sz="1500" dirty="0"/>
              <a:t>Oslobodenie od dane pozemky kde je vlastníkom správca dane..  mesto </a:t>
            </a:r>
            <a:r>
              <a:rPr lang="sk-SK" sz="1500" dirty="0" err="1"/>
              <a:t>SnV</a:t>
            </a:r>
            <a:r>
              <a:rPr lang="sk-SK" sz="1500" dirty="0"/>
              <a:t> je vlastníkom takmer 2/3 výmery pozemkov v katastrálnom </a:t>
            </a:r>
            <a:r>
              <a:rPr lang="sk-SK" sz="1500" dirty="0" err="1"/>
              <a:t>územi</a:t>
            </a:r>
            <a:r>
              <a:rPr lang="sk-SK" sz="1500" dirty="0"/>
              <a:t>, dosť prenajíma ale to som nezohľadňoval suma by bola </a:t>
            </a:r>
            <a:r>
              <a:rPr lang="sk-SK" sz="1500" dirty="0" err="1"/>
              <a:t>výššia</a:t>
            </a:r>
            <a:endParaRPr lang="sk-SK" sz="1500" dirty="0"/>
          </a:p>
          <a:p>
            <a:r>
              <a:rPr lang="sk-SK" sz="1500" dirty="0"/>
              <a:t>V tabuľke </a:t>
            </a:r>
            <a:r>
              <a:rPr lang="sk-SK" sz="1500" dirty="0" smtClean="0"/>
              <a:t>porovnávame daň </a:t>
            </a:r>
            <a:r>
              <a:rPr lang="sk-SK" sz="1500" dirty="0"/>
              <a:t>za nestavebné </a:t>
            </a:r>
            <a:r>
              <a:rPr lang="sk-SK" sz="1500" dirty="0" smtClean="0"/>
              <a:t>pozemky. Keďže sme nemali spoľahlivý </a:t>
            </a:r>
            <a:r>
              <a:rPr lang="sk-SK" sz="1500" dirty="0"/>
              <a:t>zoznam stavebných </a:t>
            </a:r>
            <a:r>
              <a:rPr lang="sk-SK" sz="1500" dirty="0" smtClean="0"/>
              <a:t>pozemkov, preto od </a:t>
            </a:r>
            <a:r>
              <a:rPr lang="sk-SK" sz="1500" dirty="0"/>
              <a:t>celkovej sumy za daň z pozemkov </a:t>
            </a:r>
            <a:r>
              <a:rPr lang="sk-SK" sz="1500" dirty="0" smtClean="0"/>
              <a:t>odrátali </a:t>
            </a:r>
            <a:r>
              <a:rPr lang="sk-SK" sz="1500" dirty="0"/>
              <a:t>daň za stavebné </a:t>
            </a:r>
            <a:r>
              <a:rPr lang="sk-SK" sz="1500" dirty="0" smtClean="0"/>
              <a:t>pozemky</a:t>
            </a:r>
            <a:endParaRPr lang="sk-SK" sz="15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9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/>
          </a:bodyPr>
          <a:lstStyle/>
          <a:p>
            <a:r>
              <a:rPr lang="sk-SK" sz="3600" dirty="0" smtClean="0"/>
              <a:t>Ako to poznáte dnes?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sk-SK" sz="2000" dirty="0" smtClean="0"/>
              <a:t>Váš </a:t>
            </a:r>
            <a:r>
              <a:rPr lang="sk-SK" sz="2000" b="1" dirty="0" smtClean="0"/>
              <a:t>jediný kontrolný zdroj údajov </a:t>
            </a:r>
            <a:r>
              <a:rPr lang="sk-SK" sz="2000" dirty="0" smtClean="0"/>
              <a:t>pre daň z nehnuteľností je kataster nehnuteľností (KN)</a:t>
            </a:r>
          </a:p>
          <a:p>
            <a:pPr>
              <a:buFont typeface="Wingdings" panose="05000000000000000000" pitchFamily="2" charset="2"/>
              <a:buChar char="q"/>
            </a:pPr>
            <a:endParaRPr lang="sk-SK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sk-SK" sz="2000" dirty="0" smtClean="0"/>
              <a:t>Evidencia stavieb v katastri </a:t>
            </a:r>
            <a:r>
              <a:rPr lang="sk-SK" sz="2000" b="1" dirty="0" smtClean="0"/>
              <a:t>nie je dostatočná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000" dirty="0" smtClean="0"/>
              <a:t>Neúplná evidencia stavieb, ktoré sa zapisujú do KN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000" dirty="0" smtClean="0"/>
              <a:t>Chýba evidencia drobných stavieb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000" dirty="0" smtClean="0"/>
              <a:t>Chýba evidencia výmery stavieb a počtu podlaží</a:t>
            </a:r>
          </a:p>
          <a:p>
            <a:pPr>
              <a:buFont typeface="Wingdings" panose="05000000000000000000" pitchFamily="2" charset="2"/>
              <a:buChar char="q"/>
            </a:pPr>
            <a:endParaRPr lang="sk-SK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sk-SK" sz="2000" dirty="0" smtClean="0"/>
              <a:t>Klasifikácia pozemkov </a:t>
            </a:r>
            <a:r>
              <a:rPr lang="sk-SK" sz="2000" b="1" dirty="0" smtClean="0"/>
              <a:t>nezodpovedá podmienkam zákona </a:t>
            </a:r>
            <a:r>
              <a:rPr lang="sk-SK" sz="2000" dirty="0" smtClean="0"/>
              <a:t>o miestnych daniach (... </a:t>
            </a:r>
            <a:r>
              <a:rPr lang="sk-SK" sz="2000" dirty="0"/>
              <a:t>n</a:t>
            </a:r>
            <a:r>
              <a:rPr lang="sk-SK" sz="2000" dirty="0" smtClean="0"/>
              <a:t>apr. pozemky, ktoré nie sú predmetom dane)</a:t>
            </a:r>
          </a:p>
          <a:p>
            <a:pPr>
              <a:buFont typeface="Wingdings" panose="05000000000000000000" pitchFamily="2" charset="2"/>
              <a:buChar char="q"/>
            </a:pPr>
            <a:endParaRPr lang="sk-SK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sk-SK" sz="2000" b="1" dirty="0" smtClean="0"/>
              <a:t>Evidencia v IS mesta obsahuje veľa chýb </a:t>
            </a:r>
            <a:r>
              <a:rPr lang="sk-SK" sz="2000" dirty="0" smtClean="0"/>
              <a:t>(ľudský faktor, systémové chyby, zmeny v legislatíve)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0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sk-SK" sz="3600" dirty="0" smtClean="0"/>
              <a:t>Prečo porovnávame s realitou?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sk-SK" sz="2000" dirty="0" smtClean="0"/>
              <a:t>Existujúce riešenia čerpajú údaje z katastra nehnuteľností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000" dirty="0" smtClean="0"/>
              <a:t>Čiastočne vhodné pre daň z pozemkov a daň z bytov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000" dirty="0" smtClean="0"/>
              <a:t>Takto kontrolujete len cca 20% z </a:t>
            </a:r>
            <a:r>
              <a:rPr lang="sk-SK" sz="2000" dirty="0" err="1" smtClean="0"/>
              <a:t>vyrúbenej</a:t>
            </a:r>
            <a:r>
              <a:rPr lang="sk-SK" sz="2000" dirty="0" smtClean="0"/>
              <a:t> dane z nehnuteľností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000" dirty="0" smtClean="0"/>
              <a:t>Chýba evidencia stavebných parciel</a:t>
            </a:r>
          </a:p>
          <a:p>
            <a:endParaRPr lang="sk-SK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sk-SK" sz="2000" dirty="0" smtClean="0"/>
              <a:t>Avšak </a:t>
            </a:r>
            <a:r>
              <a:rPr lang="sk-SK" sz="2000" b="1" dirty="0" smtClean="0"/>
              <a:t>až 80% </a:t>
            </a:r>
            <a:r>
              <a:rPr lang="sk-SK" sz="2000" b="1" dirty="0" err="1" smtClean="0"/>
              <a:t>vyrúbenej</a:t>
            </a:r>
            <a:r>
              <a:rPr lang="sk-SK" sz="2000" b="1" dirty="0" smtClean="0"/>
              <a:t> dane z nehnuteľností je daň zo stavieb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096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4774331" y="4263750"/>
            <a:ext cx="40139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lvl="1"/>
            <a:r>
              <a:rPr lang="sk-SK" b="1" dirty="0" smtClean="0"/>
              <a:t>Pripomíname:</a:t>
            </a:r>
          </a:p>
          <a:p>
            <a:pPr marL="266700" lvl="1" indent="-192088">
              <a:buFont typeface="Arial" panose="020B0604020202020204" pitchFamily="34" charset="0"/>
              <a:buChar char="•"/>
            </a:pPr>
            <a:r>
              <a:rPr lang="sk-SK" dirty="0" smtClean="0"/>
              <a:t>Neúplná evidencia stavieb, ktoré sa zapisujú do KN</a:t>
            </a:r>
          </a:p>
          <a:p>
            <a:pPr marL="266700" lvl="1" indent="-192088">
              <a:buFont typeface="Arial" panose="020B0604020202020204" pitchFamily="34" charset="0"/>
              <a:buChar char="•"/>
            </a:pPr>
            <a:r>
              <a:rPr lang="sk-SK" dirty="0" smtClean="0"/>
              <a:t>Chýba evidencia drobných stavieb</a:t>
            </a:r>
          </a:p>
          <a:p>
            <a:pPr marL="266700" lvl="1" indent="-192088">
              <a:buFont typeface="Arial" panose="020B0604020202020204" pitchFamily="34" charset="0"/>
              <a:buChar char="•"/>
            </a:pPr>
            <a:r>
              <a:rPr lang="sk-SK" dirty="0" smtClean="0"/>
              <a:t>Chýba evidencia výmery stavieb a počtu podlaží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2" y="3861048"/>
            <a:ext cx="489654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9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sk-SK" sz="3600" dirty="0" smtClean="0"/>
              <a:t>Projekt SNV – realita v číslach</a:t>
            </a:r>
            <a:endParaRPr lang="sk-SK" sz="36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09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9" t="15679" r="1042" b="9937"/>
          <a:stretch/>
        </p:blipFill>
        <p:spPr bwMode="auto">
          <a:xfrm>
            <a:off x="1" y="1465700"/>
            <a:ext cx="9144000" cy="47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31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/>
          </a:bodyPr>
          <a:lstStyle/>
          <a:p>
            <a:r>
              <a:rPr lang="sk-SK" sz="3600" dirty="0" smtClean="0"/>
              <a:t>Predmet testovania v SNV</a:t>
            </a:r>
            <a:endParaRPr lang="sk-SK" sz="3600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k-SK" sz="2000" dirty="0"/>
              <a:t>Porovnali sme </a:t>
            </a:r>
            <a:r>
              <a:rPr lang="sk-SK" sz="2000" b="1" dirty="0" smtClean="0"/>
              <a:t>údaje KN a evidenciu mesta </a:t>
            </a:r>
            <a:r>
              <a:rPr lang="sk-SK" sz="2000" dirty="0" smtClean="0"/>
              <a:t>pre daň z pozemkov, bytov (vrátane nebytových priestorov)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sk-SK" sz="20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k-SK" sz="2000" dirty="0" smtClean="0"/>
              <a:t>Porovnali sme </a:t>
            </a:r>
            <a:r>
              <a:rPr lang="sk-SK" sz="2000" b="1" dirty="0" smtClean="0"/>
              <a:t>skutočnosť a evidenciu mesta </a:t>
            </a:r>
            <a:r>
              <a:rPr lang="sk-SK" sz="2000" dirty="0" smtClean="0"/>
              <a:t>pre daň zo stavieb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sk-SK" sz="20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k-SK" sz="2000" b="1" dirty="0" smtClean="0"/>
              <a:t>Našli sme nehnuteľnosti </a:t>
            </a:r>
            <a:r>
              <a:rPr lang="sk-SK" sz="2000" dirty="0" smtClean="0"/>
              <a:t>s predpokladaným nesúladom (rôzne typy)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sk-SK" sz="20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k-SK" sz="2000" dirty="0" smtClean="0"/>
              <a:t>Vypočítali sme </a:t>
            </a:r>
            <a:r>
              <a:rPr lang="sk-SK" sz="2000" b="1" dirty="0" smtClean="0"/>
              <a:t>rozdiely vo výmere </a:t>
            </a:r>
            <a:r>
              <a:rPr lang="sk-SK" sz="2000" dirty="0" smtClean="0"/>
              <a:t>(m</a:t>
            </a:r>
            <a:r>
              <a:rPr lang="sk-SK" sz="2000" baseline="30000" dirty="0" smtClean="0"/>
              <a:t>2</a:t>
            </a:r>
            <a:r>
              <a:rPr lang="sk-SK" sz="2000" dirty="0" smtClean="0"/>
              <a:t>)</a:t>
            </a:r>
            <a:endParaRPr lang="sk-SK" sz="2000" b="1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sk-SK" sz="20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k-SK" sz="2000" dirty="0" smtClean="0"/>
              <a:t>Vyčíslili sme potenciálne </a:t>
            </a:r>
            <a:r>
              <a:rPr lang="sk-SK" sz="2000" b="1" dirty="0" smtClean="0"/>
              <a:t>nesúlady v EUR</a:t>
            </a:r>
            <a:endParaRPr lang="sk-SK" sz="2000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1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8864" y="476672"/>
            <a:ext cx="8229600" cy="1143000"/>
          </a:xfrm>
        </p:spPr>
        <p:txBody>
          <a:bodyPr>
            <a:noAutofit/>
          </a:bodyPr>
          <a:lstStyle/>
          <a:p>
            <a:r>
              <a:rPr lang="sk-SK" sz="3600" dirty="0" smtClean="0"/>
              <a:t>Nesúlady – daň z pozemkov</a:t>
            </a:r>
            <a:endParaRPr lang="sk-SK" sz="3600" dirty="0"/>
          </a:p>
        </p:txBody>
      </p:sp>
      <p:sp>
        <p:nvSpPr>
          <p:cNvPr id="6" name="BlokTextu 5"/>
          <p:cNvSpPr txBox="1"/>
          <p:nvPr/>
        </p:nvSpPr>
        <p:spPr>
          <a:xfrm>
            <a:off x="6300192" y="2521992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200" dirty="0" smtClean="0">
                <a:solidFill>
                  <a:srgbClr val="FF0000"/>
                </a:solidFill>
              </a:rPr>
              <a:t>Rozdiel </a:t>
            </a:r>
          </a:p>
          <a:p>
            <a:pPr algn="ctr"/>
            <a:r>
              <a:rPr lang="sk-SK" sz="2200" b="1" dirty="0">
                <a:solidFill>
                  <a:srgbClr val="FF0000"/>
                </a:solidFill>
              </a:rPr>
              <a:t>8 </a:t>
            </a:r>
            <a:r>
              <a:rPr lang="sk-SK" sz="2200" b="1" dirty="0" smtClean="0">
                <a:solidFill>
                  <a:srgbClr val="FF0000"/>
                </a:solidFill>
              </a:rPr>
              <a:t>638</a:t>
            </a:r>
            <a:r>
              <a:rPr lang="sk-SK" sz="2200" b="1" dirty="0" smtClean="0">
                <a:solidFill>
                  <a:srgbClr val="FF0000"/>
                </a:solidFill>
                <a:cs typeface="Times New Roman"/>
              </a:rPr>
              <a:t> </a:t>
            </a:r>
            <a:r>
              <a:rPr lang="sk-SK" sz="2200" dirty="0" smtClean="0">
                <a:solidFill>
                  <a:srgbClr val="FF0000"/>
                </a:solidFill>
              </a:rPr>
              <a:t>eur</a:t>
            </a:r>
            <a:endParaRPr lang="sk-SK" sz="2200" dirty="0">
              <a:solidFill>
                <a:srgbClr val="FF0000"/>
              </a:solidFill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096"/>
          </a:xfrm>
          <a:prstGeom prst="rect">
            <a:avLst/>
          </a:prstGeom>
        </p:spPr>
      </p:pic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4550989"/>
              </p:ext>
            </p:extLst>
          </p:nvPr>
        </p:nvGraphicFramePr>
        <p:xfrm>
          <a:off x="611560" y="1628800"/>
          <a:ext cx="712879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433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960383"/>
              </p:ext>
            </p:extLst>
          </p:nvPr>
        </p:nvGraphicFramePr>
        <p:xfrm>
          <a:off x="251520" y="1628800"/>
          <a:ext cx="8640961" cy="26977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34423"/>
                <a:gridCol w="1234423"/>
                <a:gridCol w="1234423"/>
                <a:gridCol w="1234423"/>
                <a:gridCol w="1234423"/>
                <a:gridCol w="1234423"/>
                <a:gridCol w="1234423"/>
              </a:tblGrid>
              <a:tr h="432048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800" dirty="0" smtClean="0">
                          <a:effectLst/>
                        </a:rPr>
                        <a:t>POZEMKY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 anchorCtr="1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078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Vypočítaná daň za parcely registra C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Vypočítaná daň za parcely registra E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800" b="1" dirty="0">
                          <a:effectLst/>
                        </a:rPr>
                        <a:t>Vypočítaná daň za pozemky v celom KÚ</a:t>
                      </a:r>
                      <a:endParaRPr lang="sk-SK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Evidovaná daň za pozemky v </a:t>
                      </a:r>
                      <a:r>
                        <a:rPr lang="sk-SK" sz="1800" dirty="0" smtClean="0">
                          <a:effectLst/>
                        </a:rPr>
                        <a:t>IS mesta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Evidovaná daň za stavebné pozemky v </a:t>
                      </a:r>
                      <a:r>
                        <a:rPr lang="sk-SK" sz="1800" dirty="0" smtClean="0">
                          <a:effectLst/>
                        </a:rPr>
                        <a:t>IS mesta</a:t>
                      </a:r>
                      <a:endParaRPr lang="sk-SK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800" b="1" dirty="0">
                          <a:effectLst/>
                        </a:rPr>
                        <a:t>Evidovaná daň za nestavebné pozemky v </a:t>
                      </a:r>
                      <a:r>
                        <a:rPr lang="sk-SK" sz="1800" dirty="0" smtClean="0">
                          <a:effectLst/>
                        </a:rPr>
                        <a:t>IS mesta</a:t>
                      </a:r>
                      <a:endParaRPr lang="sk-SK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200" b="1" dirty="0" smtClean="0">
                          <a:solidFill>
                            <a:srgbClr val="FF0000"/>
                          </a:solidFill>
                          <a:effectLst/>
                        </a:rPr>
                        <a:t>Rozdiel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EUR</a:t>
                      </a:r>
                      <a:endParaRPr lang="sk-SK" sz="2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 anchorCtr="1"/>
                </a:tc>
              </a:tr>
              <a:tr h="8941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90 750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13 428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800" b="1" dirty="0" smtClean="0">
                          <a:effectLst/>
                        </a:rPr>
                        <a:t>104 178*</a:t>
                      </a:r>
                      <a:endParaRPr lang="sk-SK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800" dirty="0" smtClean="0">
                          <a:effectLst/>
                        </a:rPr>
                        <a:t>123 229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800" dirty="0" smtClean="0">
                          <a:effectLst/>
                        </a:rPr>
                        <a:t>27</a:t>
                      </a:r>
                      <a:r>
                        <a:rPr lang="sk-SK" sz="1800" baseline="0" dirty="0" smtClean="0">
                          <a:effectLst/>
                        </a:rPr>
                        <a:t> </a:t>
                      </a:r>
                      <a:r>
                        <a:rPr lang="sk-SK" sz="1800" dirty="0" smtClean="0">
                          <a:effectLst/>
                        </a:rPr>
                        <a:t>689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800" b="1" dirty="0" smtClean="0">
                          <a:effectLst/>
                        </a:rPr>
                        <a:t>95</a:t>
                      </a:r>
                      <a:r>
                        <a:rPr lang="sk-SK" sz="1800" b="1" baseline="0" dirty="0" smtClean="0">
                          <a:effectLst/>
                        </a:rPr>
                        <a:t> </a:t>
                      </a:r>
                      <a:r>
                        <a:rPr lang="sk-SK" sz="1800" b="1" dirty="0" smtClean="0">
                          <a:effectLst/>
                        </a:rPr>
                        <a:t>540</a:t>
                      </a:r>
                      <a:endParaRPr lang="sk-SK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200" b="1" dirty="0" smtClean="0">
                          <a:solidFill>
                            <a:srgbClr val="FF0000"/>
                          </a:solidFill>
                          <a:effectLst/>
                        </a:rPr>
                        <a:t>8 638</a:t>
                      </a:r>
                      <a:endParaRPr lang="sk-SK" sz="2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 anchorCtr="1"/>
                </a:tc>
              </a:tr>
            </a:tbl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287524" y="4869159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* Vo výpočte dane boli zohľadnené VZN Mesta Spišská Nová Ves, ktoré oslobodzujú od dane rôzne subjekty (napr. školy, cirkvi, cintoríny, majetok mesta, atď.); výmery stavieb, ktoré sú umiestnené na pozemkoch</a:t>
            </a:r>
            <a:r>
              <a:rPr lang="sk-SK" dirty="0"/>
              <a:t>;</a:t>
            </a:r>
            <a:r>
              <a:rPr lang="sk-SK" dirty="0" smtClean="0"/>
              <a:t> pozemky, ktoré nie sú predmetom dane, pozemky neznámych vlastníkov v správe SPF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096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518864" y="485800"/>
            <a:ext cx="8229600" cy="1143000"/>
          </a:xfrm>
        </p:spPr>
        <p:txBody>
          <a:bodyPr>
            <a:noAutofit/>
          </a:bodyPr>
          <a:lstStyle/>
          <a:p>
            <a:r>
              <a:rPr lang="sk-SK" sz="3600" dirty="0" smtClean="0"/>
              <a:t>Nesúlady – daň z pozemkov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53433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af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0254591"/>
              </p:ext>
            </p:extLst>
          </p:nvPr>
        </p:nvGraphicFramePr>
        <p:xfrm>
          <a:off x="648544" y="1628800"/>
          <a:ext cx="388843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BlokTextu 5"/>
          <p:cNvSpPr txBox="1"/>
          <p:nvPr/>
        </p:nvSpPr>
        <p:spPr>
          <a:xfrm>
            <a:off x="6917729" y="2708920"/>
            <a:ext cx="20882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200" dirty="0" smtClean="0">
                <a:solidFill>
                  <a:srgbClr val="FF0000"/>
                </a:solidFill>
              </a:rPr>
              <a:t>Rozdiel </a:t>
            </a:r>
          </a:p>
          <a:p>
            <a:pPr algn="ctr"/>
            <a:r>
              <a:rPr lang="sk-SK" sz="2200" dirty="0" smtClean="0">
                <a:solidFill>
                  <a:srgbClr val="FF0000"/>
                </a:solidFill>
              </a:rPr>
              <a:t>181 nebytových priestorov</a:t>
            </a:r>
            <a:endParaRPr lang="sk-SK" sz="2200" dirty="0">
              <a:solidFill>
                <a:srgbClr val="FF000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419872" y="2780928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200" dirty="0" smtClean="0">
                <a:solidFill>
                  <a:srgbClr val="FF0000"/>
                </a:solidFill>
              </a:rPr>
              <a:t>Rozdiel </a:t>
            </a:r>
          </a:p>
          <a:p>
            <a:pPr algn="ctr"/>
            <a:r>
              <a:rPr lang="sk-SK" sz="2200" dirty="0" smtClean="0">
                <a:solidFill>
                  <a:srgbClr val="FF0000"/>
                </a:solidFill>
              </a:rPr>
              <a:t>542 bytov</a:t>
            </a:r>
            <a:endParaRPr lang="sk-SK" sz="2200" dirty="0">
              <a:solidFill>
                <a:srgbClr val="FF0000"/>
              </a:solidFill>
            </a:endParaRP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096"/>
          </a:xfrm>
          <a:prstGeom prst="rect">
            <a:avLst/>
          </a:prstGeom>
        </p:spPr>
      </p:pic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518864" y="485800"/>
            <a:ext cx="8229600" cy="1143000"/>
          </a:xfrm>
        </p:spPr>
        <p:txBody>
          <a:bodyPr>
            <a:noAutofit/>
          </a:bodyPr>
          <a:lstStyle/>
          <a:p>
            <a:r>
              <a:rPr lang="sk-SK" sz="3600" dirty="0" smtClean="0"/>
              <a:t>Nesúlady – daň z bytov</a:t>
            </a:r>
            <a:endParaRPr lang="sk-SK" sz="3600" dirty="0"/>
          </a:p>
        </p:txBody>
      </p:sp>
      <p:graphicFrame>
        <p:nvGraphicFramePr>
          <p:cNvPr id="13" name="Graf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0404139"/>
              </p:ext>
            </p:extLst>
          </p:nvPr>
        </p:nvGraphicFramePr>
        <p:xfrm>
          <a:off x="4860032" y="1556792"/>
          <a:ext cx="3572445" cy="423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9942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4440096"/>
              </p:ext>
            </p:extLst>
          </p:nvPr>
        </p:nvGraphicFramePr>
        <p:xfrm>
          <a:off x="467544" y="1988840"/>
          <a:ext cx="8229600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21737"/>
                <a:gridCol w="1118047"/>
                <a:gridCol w="2144908"/>
                <a:gridCol w="2144908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 smtClean="0">
                          <a:effectLst/>
                        </a:rPr>
                        <a:t>BYTY</a:t>
                      </a:r>
                      <a:r>
                        <a:rPr lang="sk-SK" sz="1800" u="none" strike="noStrike" dirty="0">
                          <a:effectLst/>
                        </a:rPr>
                        <a:t> 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u="none" strike="noStrike">
                          <a:effectLst/>
                        </a:rPr>
                        <a:t>Počet bytov</a:t>
                      </a:r>
                      <a:endParaRPr lang="sk-SK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u="none" strike="noStrike" dirty="0">
                          <a:effectLst/>
                        </a:rPr>
                        <a:t>Počet nebytových priestorov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celkom</a:t>
                      </a:r>
                      <a:endParaRPr lang="sk-SK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800" u="none" strike="noStrike" dirty="0" smtClean="0">
                          <a:effectLst/>
                        </a:rPr>
                        <a:t>Počet objektov v KN mimo evidencie</a:t>
                      </a:r>
                      <a:r>
                        <a:rPr lang="sk-SK" sz="1800" u="none" strike="noStrike" baseline="0" dirty="0" smtClean="0">
                          <a:effectLst/>
                        </a:rPr>
                        <a:t> IS mesta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u="none" strike="noStrike" dirty="0" smtClean="0">
                          <a:effectLst/>
                        </a:rPr>
                        <a:t>760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u="none" strike="noStrike" dirty="0" smtClean="0">
                          <a:effectLst/>
                        </a:rPr>
                        <a:t>196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956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Evidovane objekty v IS mesta s chýbajúcimi údajmi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327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u="none" strike="noStrike" dirty="0" smtClean="0">
                          <a:effectLst/>
                        </a:rPr>
                        <a:t>15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342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b="1" u="none" strike="noStrike" dirty="0" smtClean="0">
                          <a:effectLst/>
                        </a:rPr>
                        <a:t>Netto rozdiel medzi KN a IS mesta</a:t>
                      </a:r>
                      <a:endParaRPr lang="sk-SK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200" b="1" u="none" strike="noStrike" dirty="0" smtClean="0">
                          <a:effectLst/>
                        </a:rPr>
                        <a:t>433</a:t>
                      </a:r>
                      <a:endParaRPr lang="sk-SK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200" b="1" u="none" strike="noStrike" dirty="0">
                          <a:effectLst/>
                        </a:rPr>
                        <a:t> </a:t>
                      </a:r>
                      <a:r>
                        <a:rPr lang="sk-SK" sz="2200" b="1" u="none" strike="noStrike" dirty="0" smtClean="0">
                          <a:effectLst/>
                        </a:rPr>
                        <a:t>181</a:t>
                      </a:r>
                      <a:endParaRPr lang="sk-SK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614</a:t>
                      </a:r>
                      <a:endParaRPr lang="sk-SK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 anchorCtr="1"/>
                </a:tc>
              </a:tr>
            </a:tbl>
          </a:graphicData>
        </a:graphic>
      </p:graphicFrame>
      <p:sp>
        <p:nvSpPr>
          <p:cNvPr id="6" name="BlokTextu 5"/>
          <p:cNvSpPr txBox="1"/>
          <p:nvPr/>
        </p:nvSpPr>
        <p:spPr>
          <a:xfrm>
            <a:off x="464120" y="4221088"/>
            <a:ext cx="842835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Priemerná výmera bytu 60m2      </a:t>
            </a:r>
          </a:p>
          <a:p>
            <a:r>
              <a:rPr lang="sk-SK" dirty="0" smtClean="0"/>
              <a:t>433 bytov x 60m</a:t>
            </a:r>
            <a:r>
              <a:rPr lang="sk-SK" baseline="30000" dirty="0" smtClean="0"/>
              <a:t>2</a:t>
            </a:r>
            <a:r>
              <a:rPr lang="sk-SK" dirty="0" smtClean="0"/>
              <a:t> x 0,21 eur/m2                        </a:t>
            </a:r>
            <a:r>
              <a:rPr lang="sk-SK" dirty="0" smtClean="0">
                <a:solidFill>
                  <a:srgbClr val="FF0000"/>
                </a:solidFill>
              </a:rPr>
              <a:t>predpokladaný</a:t>
            </a:r>
            <a:r>
              <a:rPr lang="sk-SK" dirty="0" smtClean="0"/>
              <a:t> </a:t>
            </a:r>
            <a:r>
              <a:rPr lang="sk-SK" sz="2200" dirty="0" smtClean="0">
                <a:solidFill>
                  <a:srgbClr val="FF0000"/>
                </a:solidFill>
              </a:rPr>
              <a:t>nesúlad   5 456 eur   </a:t>
            </a:r>
          </a:p>
          <a:p>
            <a:endParaRPr lang="sk-SK" dirty="0" smtClean="0"/>
          </a:p>
          <a:p>
            <a:r>
              <a:rPr lang="sk-SK" dirty="0" smtClean="0"/>
              <a:t>Priemerná výmera nebytových priestorov  60m2</a:t>
            </a:r>
          </a:p>
          <a:p>
            <a:r>
              <a:rPr lang="sk-SK" dirty="0" smtClean="0"/>
              <a:t>181 priestorov x </a:t>
            </a:r>
            <a:r>
              <a:rPr lang="sk-SK" dirty="0"/>
              <a:t>6</a:t>
            </a:r>
            <a:r>
              <a:rPr lang="sk-SK" dirty="0" smtClean="0"/>
              <a:t>0m</a:t>
            </a:r>
            <a:r>
              <a:rPr lang="sk-SK" baseline="30000" dirty="0" smtClean="0"/>
              <a:t>2</a:t>
            </a:r>
            <a:r>
              <a:rPr lang="sk-SK" dirty="0" smtClean="0"/>
              <a:t> x 0,95 eur/m2 	           </a:t>
            </a:r>
            <a:r>
              <a:rPr lang="sk-SK" dirty="0" smtClean="0">
                <a:solidFill>
                  <a:srgbClr val="FF0000"/>
                </a:solidFill>
              </a:rPr>
              <a:t>predpokladaný</a:t>
            </a:r>
            <a:r>
              <a:rPr lang="sk-SK" sz="2200" dirty="0" smtClean="0"/>
              <a:t> </a:t>
            </a:r>
            <a:r>
              <a:rPr lang="sk-SK" sz="2200" dirty="0" smtClean="0">
                <a:solidFill>
                  <a:srgbClr val="FF0000"/>
                </a:solidFill>
              </a:rPr>
              <a:t>nesúlad   10 317 eur</a:t>
            </a:r>
            <a:endParaRPr lang="sk-SK" sz="2200" dirty="0" smtClean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096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518864" y="48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dirty="0" smtClean="0"/>
              <a:t>Nesúlady – daň z bytov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371682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30933</TotalTime>
  <Words>657</Words>
  <Application>Microsoft Office PowerPoint</Application>
  <PresentationFormat>Prezentácia na obrazovke (4:3)</PresentationFormat>
  <Paragraphs>151</Paragraphs>
  <Slides>15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Motív Office</vt:lpstr>
      <vt:lpstr>Prezentácia programu PowerPoint</vt:lpstr>
      <vt:lpstr>Ako to poznáte dnes?</vt:lpstr>
      <vt:lpstr>Prečo porovnávame s realitou?</vt:lpstr>
      <vt:lpstr>Projekt SNV – realita v číslach</vt:lpstr>
      <vt:lpstr>Predmet testovania v SNV</vt:lpstr>
      <vt:lpstr>Nesúlady – daň z pozemkov</vt:lpstr>
      <vt:lpstr>Nesúlady – daň z pozemkov</vt:lpstr>
      <vt:lpstr>Nesúlady – daň z bytov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Aký je nesúlad vo Vašom meste?</vt:lpstr>
      <vt:lpstr>Poznámky k vyčísleniu rozdielov pri pozemkoch medzi katastrálnymi údajmi SPI a IS mesta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Marketingové centrum SOVA eMIL</dc:title>
  <dc:creator>Emil Sova</dc:creator>
  <cp:lastModifiedBy>VERES</cp:lastModifiedBy>
  <cp:revision>390</cp:revision>
  <cp:lastPrinted>2014-06-06T13:15:30Z</cp:lastPrinted>
  <dcterms:created xsi:type="dcterms:W3CDTF">2012-01-12T10:33:36Z</dcterms:created>
  <dcterms:modified xsi:type="dcterms:W3CDTF">2016-03-22T11:27:37Z</dcterms:modified>
</cp:coreProperties>
</file>