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03" r:id="rId3"/>
    <p:sldId id="300" r:id="rId4"/>
    <p:sldId id="301" r:id="rId5"/>
    <p:sldId id="304" r:id="rId6"/>
    <p:sldId id="295" r:id="rId7"/>
    <p:sldId id="296" r:id="rId8"/>
    <p:sldId id="306" r:id="rId9"/>
    <p:sldId id="307" r:id="rId10"/>
    <p:sldId id="297" r:id="rId11"/>
    <p:sldId id="309" r:id="rId12"/>
    <p:sldId id="308" r:id="rId13"/>
    <p:sldId id="294" r:id="rId14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6123A"/>
    <a:srgbClr val="F6DE98"/>
    <a:srgbClr val="808080"/>
    <a:srgbClr val="DC5930"/>
    <a:srgbClr val="1EC426"/>
    <a:srgbClr val="3694EA"/>
    <a:srgbClr val="F5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redný štý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redný štýl 2 - zvýrazneni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Stredný štýl 4 - zvýrazneni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5758FB7-9AC5-4552-8A53-C91805E547FA}" styleName="Štýl s motívom 1 - zvýrazneni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65" autoAdjust="0"/>
    <p:restoredTop sz="88023" autoAdjust="0"/>
  </p:normalViewPr>
  <p:slideViewPr>
    <p:cSldViewPr>
      <p:cViewPr>
        <p:scale>
          <a:sx n="109" d="100"/>
          <a:sy n="109" d="100"/>
        </p:scale>
        <p:origin x="-1674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919BE1F-927F-4A11-83D3-28BA6BB3FB36}" type="datetimeFigureOut">
              <a:rPr lang="sk-SK"/>
              <a:pPr>
                <a:defRPr/>
              </a:pPr>
              <a:t>10. 9. 2015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k-SK" noProof="0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noProof="0" smtClean="0"/>
              <a:t>Upravte štýl predlohy textu.</a:t>
            </a:r>
          </a:p>
          <a:p>
            <a:pPr lvl="1"/>
            <a:r>
              <a:rPr lang="sk-SK" noProof="0" smtClean="0"/>
              <a:t>Druhá úroveň</a:t>
            </a:r>
          </a:p>
          <a:p>
            <a:pPr lvl="2"/>
            <a:r>
              <a:rPr lang="sk-SK" noProof="0" smtClean="0"/>
              <a:t>Tretia úroveň</a:t>
            </a:r>
          </a:p>
          <a:p>
            <a:pPr lvl="3"/>
            <a:r>
              <a:rPr lang="sk-SK" noProof="0" smtClean="0"/>
              <a:t>Štvrtá úroveň</a:t>
            </a:r>
          </a:p>
          <a:p>
            <a:pPr lvl="4"/>
            <a:r>
              <a:rPr lang="sk-SK" noProof="0" smtClean="0"/>
              <a:t>Piata úroveň</a:t>
            </a:r>
            <a:endParaRPr lang="sk-SK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449F9FD-8983-4515-A628-C17EB240E0BD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280448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bdĺžnik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bdĺžnik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bdĺžnik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bdĺžnik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Zaoblený obdĺžnik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Zaoblený obdĺžnik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Obdĺžnik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bdĺžnik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bdĺžnik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Obdĺžnik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sk-SK" smtClean="0"/>
              <a:t>Upravte štýl predlohy podnadpisov</a:t>
            </a:r>
            <a:endParaRPr lang="en-US"/>
          </a:p>
        </p:txBody>
      </p:sp>
      <p:sp>
        <p:nvSpPr>
          <p:cNvPr id="17" name="Zástupný symbol dátumu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0D1BF-0144-4615-9F1C-DE131251DF44}" type="datetimeFigureOut">
              <a:rPr lang="sk-SK"/>
              <a:pPr>
                <a:defRPr/>
              </a:pPr>
              <a:t>10. 9. 2015</a:t>
            </a:fld>
            <a:endParaRPr lang="sk-SK"/>
          </a:p>
        </p:txBody>
      </p:sp>
      <p:sp>
        <p:nvSpPr>
          <p:cNvPr id="18" name="Zástupný symbol päty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A5EE138-92B8-4C49-BAA4-9029AECDEAA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44137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DA50C-72C7-4709-976B-82E34C5C24A1}" type="datetimeFigureOut">
              <a:rPr lang="sk-SK"/>
              <a:pPr>
                <a:defRPr/>
              </a:pPr>
              <a:t>10. 9. 2015</a:t>
            </a:fld>
            <a:endParaRPr lang="sk-SK"/>
          </a:p>
        </p:txBody>
      </p:sp>
      <p:sp>
        <p:nvSpPr>
          <p:cNvPr id="5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4F50A-970C-4615-8A8E-B5377D9B56B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0316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B26CA-EB23-4C9C-8999-C06364D5AF25}" type="datetimeFigureOut">
              <a:rPr lang="sk-SK"/>
              <a:pPr>
                <a:defRPr/>
              </a:pPr>
              <a:t>10. 9. 2015</a:t>
            </a:fld>
            <a:endParaRPr lang="sk-SK"/>
          </a:p>
        </p:txBody>
      </p:sp>
      <p:sp>
        <p:nvSpPr>
          <p:cNvPr id="5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18BBF-237C-4803-A0D8-CAE492115D1A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36393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D2F84-4698-4737-8DE5-350D72077943}" type="datetimeFigureOut">
              <a:rPr lang="sk-SK"/>
              <a:pPr>
                <a:defRPr/>
              </a:pPr>
              <a:t>10. 9. 2015</a:t>
            </a:fld>
            <a:endParaRPr lang="sk-SK"/>
          </a:p>
        </p:txBody>
      </p:sp>
      <p:sp>
        <p:nvSpPr>
          <p:cNvPr id="5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7ED38-C076-4C54-BE76-ADD7BED148ED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604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7E725-3EE8-4094-93D3-FEAA07EAB073}" type="datetimeFigureOut">
              <a:rPr lang="sk-SK"/>
              <a:pPr>
                <a:defRPr/>
              </a:pPr>
              <a:t>10. 9. 2015</a:t>
            </a:fld>
            <a:endParaRPr lang="sk-SK"/>
          </a:p>
        </p:txBody>
      </p:sp>
      <p:sp>
        <p:nvSpPr>
          <p:cNvPr id="5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6C292-50E1-4A55-A585-2B01DF78BF7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89508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A4B5B-BB72-4DC6-A819-77F9ACFED1C1}" type="datetimeFigureOut">
              <a:rPr lang="sk-SK"/>
              <a:pPr>
                <a:defRPr/>
              </a:pPr>
              <a:t>10. 9. 2015</a:t>
            </a:fld>
            <a:endParaRPr lang="sk-SK"/>
          </a:p>
        </p:txBody>
      </p:sp>
      <p:sp>
        <p:nvSpPr>
          <p:cNvPr id="6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21BFB-743D-4D1A-AEE8-38E94F009074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20862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Zástupný symbol dátumu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8E94D9C-81CA-4A44-8436-2F70B68B8F15}" type="datetimeFigureOut">
              <a:rPr lang="sk-SK"/>
              <a:pPr>
                <a:defRPr/>
              </a:pPr>
              <a:t>10. 9. 2015</a:t>
            </a:fld>
            <a:endParaRPr lang="sk-SK"/>
          </a:p>
        </p:txBody>
      </p:sp>
      <p:sp>
        <p:nvSpPr>
          <p:cNvPr id="8" name="Zástupný symbol čísla snímky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2E921A9-E81A-49E9-BCE8-3EA7A5CBC6A4}" type="slidenum">
              <a:rPr lang="sk-SK"/>
              <a:pPr>
                <a:defRPr/>
              </a:pPr>
              <a:t>‹#›</a:t>
            </a:fld>
            <a:endParaRPr lang="sk-SK"/>
          </a:p>
        </p:txBody>
      </p:sp>
      <p:sp>
        <p:nvSpPr>
          <p:cNvPr id="9" name="Zástupný symbol päty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23207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B9B1A-4E88-49B7-A5AC-F178A9342792}" type="datetimeFigureOut">
              <a:rPr lang="sk-SK"/>
              <a:pPr>
                <a:defRPr/>
              </a:pPr>
              <a:t>10. 9. 2015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50007-B48D-422E-B73D-B56D20CD97BE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35330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F2348-2A43-4977-81CA-D832C180C15C}" type="datetimeFigureOut">
              <a:rPr lang="sk-SK"/>
              <a:pPr>
                <a:defRPr/>
              </a:pPr>
              <a:t>10. 9. 2015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DC27F-87C6-41F2-B183-DA6F14EF1385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15162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66DAC-9FF9-44AB-9510-A0BAA7080FC4}" type="datetimeFigureOut">
              <a:rPr lang="sk-SK"/>
              <a:pPr>
                <a:defRPr/>
              </a:pPr>
              <a:t>10. 9. 2015</a:t>
            </a:fld>
            <a:endParaRPr lang="sk-SK"/>
          </a:p>
        </p:txBody>
      </p:sp>
      <p:sp>
        <p:nvSpPr>
          <p:cNvPr id="6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26F14-2DC1-48AE-8B78-E44019AFA085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61014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sk-SK" noProof="0" smtClean="0"/>
              <a:t>Ak chcete pridať obrázok, kliknite na ikonu</a:t>
            </a:r>
            <a:endParaRPr lang="en-US" noProof="0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87A1F-6EE5-4A10-BBBD-1EA4A80DAE71}" type="datetimeFigureOut">
              <a:rPr lang="sk-SK"/>
              <a:pPr>
                <a:defRPr/>
              </a:pPr>
              <a:t>10. 9. 2015</a:t>
            </a:fld>
            <a:endParaRPr lang="sk-SK"/>
          </a:p>
        </p:txBody>
      </p:sp>
      <p:sp>
        <p:nvSpPr>
          <p:cNvPr id="6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7C408-530D-460C-9ED6-94759B347952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40552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ĺžnik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Obdĺžnik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Obdĺžnik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Obdĺžnik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Obdĺžnik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Zaoblený obdĺžnik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Zaoblený obdĺžnik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Obdĺžnik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Obdĺžnik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Obdĺžnik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Obdĺžnik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Obdĺžnik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Obdĺžnik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Zástupný symbol nadpisu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Upravte štýly predlohy textu</a:t>
            </a:r>
            <a:endParaRPr lang="en-US" altLang="sk-SK" smtClean="0"/>
          </a:p>
        </p:txBody>
      </p:sp>
      <p:sp>
        <p:nvSpPr>
          <p:cNvPr id="1040" name="Zástupný symbol textu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Upravte štýl predlohy textu.</a:t>
            </a:r>
          </a:p>
          <a:p>
            <a:pPr lvl="1"/>
            <a:r>
              <a:rPr lang="sk-SK" altLang="sk-SK" smtClean="0"/>
              <a:t>Druhá úroveň</a:t>
            </a:r>
          </a:p>
          <a:p>
            <a:pPr lvl="2"/>
            <a:r>
              <a:rPr lang="sk-SK" altLang="sk-SK" smtClean="0"/>
              <a:t>Tretia úroveň</a:t>
            </a:r>
          </a:p>
          <a:p>
            <a:pPr lvl="3"/>
            <a:r>
              <a:rPr lang="sk-SK" altLang="sk-SK" smtClean="0"/>
              <a:t>Štvrtá úroveň</a:t>
            </a:r>
          </a:p>
          <a:p>
            <a:pPr lvl="4"/>
            <a:r>
              <a:rPr lang="sk-SK" altLang="sk-SK" smtClean="0"/>
              <a:t>Piata úroveň</a:t>
            </a:r>
            <a:endParaRPr lang="en-US" altLang="sk-SK" smtClean="0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B11E35-C2D1-4D5D-8975-FA5F693A158F}" type="datetimeFigureOut">
              <a:rPr lang="sk-SK"/>
              <a:pPr>
                <a:defRPr/>
              </a:pPr>
              <a:t>10. 9. 2015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1CD4D04-7545-4A72-97DD-5C5139AAD3F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3" r:id="rId2"/>
    <p:sldLayoutId id="2147483704" r:id="rId3"/>
    <p:sldLayoutId id="2147483705" r:id="rId4"/>
    <p:sldLayoutId id="2147483712" r:id="rId5"/>
    <p:sldLayoutId id="2147483713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5BD078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5BD078"/>
        </a:buClr>
        <a:buFont typeface="Georgia" pitchFamily="18" charset="0"/>
        <a:buChar char="▫"/>
        <a:defRPr sz="2000" kern="1200">
          <a:solidFill>
            <a:srgbClr val="5BD078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ctrTitle"/>
          </p:nvPr>
        </p:nvSpPr>
        <p:spPr>
          <a:xfrm>
            <a:off x="468313" y="2205038"/>
            <a:ext cx="8458200" cy="1470025"/>
          </a:xfrm>
        </p:spPr>
        <p:txBody>
          <a:bodyPr/>
          <a:lstStyle/>
          <a:p>
            <a:pPr algn="ctr" eaLnBrk="1" hangingPunct="1"/>
            <a:r>
              <a:rPr lang="sk-SK" altLang="sk-SK" sz="3200" smtClean="0">
                <a:solidFill>
                  <a:srgbClr val="F6DE98"/>
                </a:solidFill>
              </a:rPr>
              <a:t>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43892" y="3861048"/>
            <a:ext cx="8281615" cy="2708920"/>
          </a:xfrm>
          <a:effectLst>
            <a:outerShdw blurRad="50800" dist="38100" dir="18900000" algn="bl" rotWithShape="0">
              <a:schemeClr val="accent5">
                <a:lumMod val="75000"/>
                <a:alpha val="40000"/>
              </a:schemeClr>
            </a:outerShdw>
          </a:effectLst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sk-SK" sz="2800" b="1" dirty="0" smtClean="0">
              <a:solidFill>
                <a:srgbClr val="06123A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sk-SK" sz="2800" b="1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>Bezpečnosť a ochrana</a:t>
            </a:r>
          </a:p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sk-SK" sz="2800" b="1" dirty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>osobných údajov </a:t>
            </a:r>
            <a:r>
              <a:rPr lang="sk-SK" sz="2800" b="1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>v samospráve</a:t>
            </a:r>
          </a:p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sk-SK" sz="3200" b="1" dirty="0">
              <a:solidFill>
                <a:srgbClr val="06123A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sk-SK" sz="2100" b="1" i="1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>Zuzana Valková</a:t>
            </a:r>
            <a:endParaRPr lang="sk-SK" sz="2100" b="1" i="1" dirty="0">
              <a:solidFill>
                <a:srgbClr val="06123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4" name="Obrázo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712913"/>
            <a:ext cx="7083425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92088"/>
          </a:xfrm>
        </p:spPr>
        <p:txBody>
          <a:bodyPr/>
          <a:lstStyle/>
          <a:p>
            <a:pPr algn="ctr"/>
            <a:r>
              <a:rPr lang="sk-SK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Dôvera v bezpečnosť a ochranu osobných údajov</a:t>
            </a:r>
            <a:endParaRPr lang="sk-SK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39552" y="1916832"/>
            <a:ext cx="8064896" cy="4824536"/>
          </a:xfrm>
        </p:spPr>
        <p:txBody>
          <a:bodyPr/>
          <a:lstStyle/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altLang="sk-S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Vnímanie ochrany osobných údajov ľuďmi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alt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zvyšovanie povedomia v oblasti ochrany osobných údajov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alt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nové výzvy a požiadavky, kde dochádza aj k spracúvaniu osobných údajov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alt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rozvoj informačných technológií a spoločenských vzťahov, ktoré poskytujú väčšiu možnosť „sledovania“ pohybu </a:t>
            </a:r>
            <a:r>
              <a:rPr lang="sk-SK" altLang="sk-SK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ľudí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sk-SK" altLang="sk-SK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altLang="sk-S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Spoľahnutie sa ľudí na prevádzkovateľa, ktorý má ich osobné údaje k dispozícii </a:t>
            </a:r>
            <a:endParaRPr lang="sk-SK" altLang="sk-SK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sk-SK" altLang="sk-SK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altLang="sk-S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Záujem a potreba vybudovania si dôvery u ľudí</a:t>
            </a:r>
          </a:p>
          <a:p>
            <a:pPr marL="342900" indent="-342900" eaLnBrk="1" fontAlgn="auto" hangingPunct="1">
              <a:spcAft>
                <a:spcPts val="0"/>
              </a:spcAft>
              <a:buClr>
                <a:srgbClr val="06123A"/>
              </a:buClr>
              <a:buFont typeface="Georgia"/>
              <a:buChar char="•"/>
              <a:defRPr/>
            </a:pPr>
            <a:endParaRPr lang="sk-SK" altLang="sk-SK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fontAlgn="auto" hangingPunct="1">
              <a:spcAft>
                <a:spcPts val="0"/>
              </a:spcAft>
              <a:buClr>
                <a:srgbClr val="06123A"/>
              </a:buClr>
              <a:buFont typeface="Georgia"/>
              <a:buChar char="•"/>
              <a:defRPr/>
            </a:pPr>
            <a:endParaRPr lang="sk-SK" altLang="sk-SK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971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22313" y="1844824"/>
            <a:ext cx="7772400" cy="2160240"/>
          </a:xfrm>
        </p:spPr>
        <p:txBody>
          <a:bodyPr/>
          <a:lstStyle/>
          <a:p>
            <a:pPr algn="ctr"/>
            <a:r>
              <a:rPr lang="sk-SK" sz="3600" i="1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>Ochrana osobných údajov</a:t>
            </a:r>
            <a:r>
              <a:rPr lang="sk-SK" sz="4400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k-SK" sz="4400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k-SK" sz="4400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>___________________________</a:t>
            </a:r>
            <a:endParaRPr lang="sk-SK" dirty="0"/>
          </a:p>
        </p:txBody>
      </p:sp>
      <p:sp>
        <p:nvSpPr>
          <p:cNvPr id="5" name="Zástupný symbol textu 4"/>
          <p:cNvSpPr>
            <a:spLocks noGrp="1"/>
          </p:cNvSpPr>
          <p:nvPr>
            <p:ph type="body" idx="1"/>
          </p:nvPr>
        </p:nvSpPr>
        <p:spPr>
          <a:xfrm>
            <a:off x="755576" y="4221088"/>
            <a:ext cx="7772400" cy="1584176"/>
          </a:xfrm>
        </p:spPr>
        <p:txBody>
          <a:bodyPr/>
          <a:lstStyle/>
          <a:p>
            <a:pPr algn="ctr"/>
            <a:endParaRPr lang="sk-SK" sz="2400" b="1" dirty="0" smtClean="0">
              <a:solidFill>
                <a:srgbClr val="06123A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k-SK" sz="2400" b="1" i="1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>Na záver, čo nás čaká v najbližšom období?</a:t>
            </a:r>
          </a:p>
        </p:txBody>
      </p:sp>
    </p:spTree>
    <p:extLst>
      <p:ext uri="{BB962C8B-B14F-4D97-AF65-F5344CB8AC3E}">
        <p14:creationId xmlns:p14="http://schemas.microsoft.com/office/powerpoint/2010/main" val="185316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864096"/>
          </a:xfrm>
        </p:spPr>
        <p:txBody>
          <a:bodyPr/>
          <a:lstStyle/>
          <a:p>
            <a:pPr algn="ctr"/>
            <a:r>
              <a:rPr lang="sk-SK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Budúcnosť ochrany osobných údajov</a:t>
            </a:r>
            <a:endParaRPr lang="sk-SK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39552" y="1628800"/>
            <a:ext cx="8064896" cy="5112568"/>
          </a:xfrm>
        </p:spPr>
        <p:txBody>
          <a:bodyPr/>
          <a:lstStyle/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altLang="sk-S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Súčasná filozofia ochrany osobných údajov </a:t>
            </a:r>
            <a:r>
              <a:rPr lang="sk-SK" altLang="sk-SK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sk-SK" altLang="sk-S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budúcnosť</a:t>
            </a: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sk-SK" altLang="sk-SK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altLang="sk-S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Príprava novej legislatívy na európskej úrovni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altLang="sk-SK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charakter novej legislatívy – nariadenie 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altLang="sk-SK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dosah </a:t>
            </a:r>
            <a:r>
              <a:rPr lang="sk-SK" alt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všetky oblasti spoločenského </a:t>
            </a:r>
            <a:r>
              <a:rPr lang="sk-SK" altLang="sk-SK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života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altLang="sk-SK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vplyvy aj na oblasť samosprávy</a:t>
            </a:r>
            <a:endParaRPr lang="sk-SK" altLang="sk-SK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sk-SK" altLang="sk-SK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altLang="sk-S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Kedy bude nová právna úprava?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altLang="sk-SK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dôležitá téma </a:t>
            </a:r>
            <a:r>
              <a:rPr lang="sk-SK" alt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úrovni Európskej </a:t>
            </a:r>
            <a:r>
              <a:rPr lang="sk-SK" altLang="sk-SK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únie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altLang="sk-SK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záujem na včasnom prijatí 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altLang="sk-SK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prechodné obdobie na zosúladenie</a:t>
            </a:r>
            <a:endParaRPr lang="sk-SK" altLang="sk-SK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sk-SK" altLang="sk-SK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altLang="sk-S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Čo nás čaká?</a:t>
            </a:r>
            <a:endParaRPr lang="sk-SK" altLang="sk-SK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fontAlgn="auto" hangingPunct="1">
              <a:spcAft>
                <a:spcPts val="0"/>
              </a:spcAft>
              <a:buClr>
                <a:srgbClr val="06123A"/>
              </a:buClr>
              <a:buFont typeface="Georgia"/>
              <a:buChar char="•"/>
              <a:defRPr/>
            </a:pPr>
            <a:endParaRPr lang="sk-SK" altLang="sk-SK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fontAlgn="auto" hangingPunct="1">
              <a:spcAft>
                <a:spcPts val="0"/>
              </a:spcAft>
              <a:buClr>
                <a:srgbClr val="06123A"/>
              </a:buClr>
              <a:buFont typeface="Georgia"/>
              <a:buChar char="•"/>
              <a:defRPr/>
            </a:pPr>
            <a:endParaRPr lang="sk-SK" altLang="sk-SK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4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ctrTitle"/>
          </p:nvPr>
        </p:nvSpPr>
        <p:spPr>
          <a:xfrm>
            <a:off x="468313" y="764705"/>
            <a:ext cx="8458200" cy="2592287"/>
          </a:xfrm>
        </p:spPr>
        <p:txBody>
          <a:bodyPr/>
          <a:lstStyle/>
          <a:p>
            <a:pPr marL="137160" indent="0" algn="ctr">
              <a:buNone/>
            </a:pPr>
            <a:r>
              <a:rPr lang="sk-SK" sz="1800" b="1" dirty="0">
                <a:latin typeface="Georgia" panose="02040502050405020303" pitchFamily="18" charset="0"/>
              </a:rPr>
              <a:t>Úrad na ochranu osobných údajov </a:t>
            </a:r>
            <a:br>
              <a:rPr lang="sk-SK" sz="1800" b="1" dirty="0">
                <a:latin typeface="Georgia" panose="02040502050405020303" pitchFamily="18" charset="0"/>
              </a:rPr>
            </a:br>
            <a:r>
              <a:rPr lang="sk-SK" sz="1800" b="1" dirty="0">
                <a:latin typeface="Georgia" panose="02040502050405020303" pitchFamily="18" charset="0"/>
              </a:rPr>
              <a:t>Slovenskej republiky</a:t>
            </a:r>
            <a:br>
              <a:rPr lang="sk-SK" sz="1800" b="1" dirty="0">
                <a:latin typeface="Georgia" panose="02040502050405020303" pitchFamily="18" charset="0"/>
              </a:rPr>
            </a:br>
            <a:r>
              <a:rPr lang="sk-SK" sz="1800" b="1" dirty="0">
                <a:latin typeface="Georgia" panose="02040502050405020303" pitchFamily="18" charset="0"/>
              </a:rPr>
              <a:t/>
            </a:r>
            <a:br>
              <a:rPr lang="sk-SK" sz="1800" b="1" dirty="0">
                <a:latin typeface="Georgia" panose="02040502050405020303" pitchFamily="18" charset="0"/>
              </a:rPr>
            </a:br>
            <a:r>
              <a:rPr lang="sk-SK" sz="1800" dirty="0">
                <a:latin typeface="Georgia" panose="02040502050405020303" pitchFamily="18" charset="0"/>
              </a:rPr>
              <a:t>Hraničná 12</a:t>
            </a:r>
            <a:br>
              <a:rPr lang="sk-SK" sz="1800" dirty="0">
                <a:latin typeface="Georgia" panose="02040502050405020303" pitchFamily="18" charset="0"/>
              </a:rPr>
            </a:br>
            <a:r>
              <a:rPr lang="sk-SK" sz="1800" dirty="0">
                <a:latin typeface="Georgia" panose="02040502050405020303" pitchFamily="18" charset="0"/>
              </a:rPr>
              <a:t>820 07 Bratislava</a:t>
            </a:r>
            <a:r>
              <a:rPr lang="sk-SK" sz="1800" b="1" dirty="0">
                <a:latin typeface="Georgia" panose="02040502050405020303" pitchFamily="18" charset="0"/>
              </a:rPr>
              <a:t/>
            </a:r>
            <a:br>
              <a:rPr lang="sk-SK" sz="1800" b="1" dirty="0">
                <a:latin typeface="Georgia" panose="02040502050405020303" pitchFamily="18" charset="0"/>
              </a:rPr>
            </a:br>
            <a:r>
              <a:rPr lang="sk-SK" sz="1800" b="1" dirty="0">
                <a:latin typeface="Georgia" panose="02040502050405020303" pitchFamily="18" charset="0"/>
              </a:rPr>
              <a:t/>
            </a:r>
            <a:br>
              <a:rPr lang="sk-SK" sz="1800" b="1" dirty="0">
                <a:latin typeface="Georgia" panose="02040502050405020303" pitchFamily="18" charset="0"/>
              </a:rPr>
            </a:br>
            <a:r>
              <a:rPr lang="sk-SK" sz="1800" dirty="0">
                <a:latin typeface="Georgia" panose="02040502050405020303" pitchFamily="18" charset="0"/>
              </a:rPr>
              <a:t>tel.: 02/323 231 14</a:t>
            </a:r>
            <a:br>
              <a:rPr lang="sk-SK" sz="1800" dirty="0">
                <a:latin typeface="Georgia" panose="02040502050405020303" pitchFamily="18" charset="0"/>
              </a:rPr>
            </a:br>
            <a:r>
              <a:rPr lang="sk-SK" sz="1800" dirty="0">
                <a:latin typeface="Georgia" panose="02040502050405020303" pitchFamily="18" charset="0"/>
              </a:rPr>
              <a:t>web: www.dataprotection.gov.sk</a:t>
            </a:r>
            <a:br>
              <a:rPr lang="sk-SK" sz="1800" dirty="0">
                <a:latin typeface="Georgia" panose="02040502050405020303" pitchFamily="18" charset="0"/>
              </a:rPr>
            </a:br>
            <a:r>
              <a:rPr lang="sk-SK" sz="1800" dirty="0">
                <a:latin typeface="Georgia" panose="02040502050405020303" pitchFamily="18" charset="0"/>
              </a:rPr>
              <a:t>e-mail: </a:t>
            </a:r>
            <a:r>
              <a:rPr lang="sk-SK" sz="1800" dirty="0" smtClean="0">
                <a:latin typeface="Georgia" panose="02040502050405020303" pitchFamily="18" charset="0"/>
              </a:rPr>
              <a:t>zuzana.valkova@pdp.gov.sk</a:t>
            </a:r>
            <a:endParaRPr lang="sk-SK" altLang="sk-SK" sz="1800" dirty="0" smtClean="0">
              <a:solidFill>
                <a:srgbClr val="F6DE98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43892" y="4581128"/>
            <a:ext cx="8281615" cy="1871663"/>
          </a:xfrm>
          <a:effectLst>
            <a:outerShdw blurRad="50800" dist="38100" dir="18900000" algn="bl" rotWithShape="0">
              <a:schemeClr val="accent5">
                <a:lumMod val="75000"/>
                <a:alpha val="40000"/>
              </a:schemeClr>
            </a:outerShdw>
          </a:effectLst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sk-SK" sz="4400" b="1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>Ďakujem za pozornosť</a:t>
            </a:r>
            <a:endParaRPr lang="sk-SK" sz="4400" b="1" dirty="0">
              <a:solidFill>
                <a:srgbClr val="06123A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32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2023864"/>
          </a:xfrm>
        </p:spPr>
        <p:txBody>
          <a:bodyPr/>
          <a:lstStyle/>
          <a:p>
            <a:pPr algn="ctr"/>
            <a:r>
              <a:rPr lang="sk-SK" sz="3600" i="1" dirty="0" smtClean="0">
                <a:solidFill>
                  <a:srgbClr val="06123A"/>
                </a:solidFill>
              </a:rPr>
              <a:t/>
            </a:r>
            <a:br>
              <a:rPr lang="sk-SK" sz="3600" i="1" dirty="0" smtClean="0">
                <a:solidFill>
                  <a:srgbClr val="06123A"/>
                </a:solidFill>
              </a:rPr>
            </a:br>
            <a:r>
              <a:rPr lang="sk-SK" sz="3600" i="1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>Ochrana osobných údajov</a:t>
            </a:r>
            <a:r>
              <a:rPr lang="sk-SK" sz="4400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k-SK" sz="4400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k-SK" sz="4400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>___________________________</a:t>
            </a:r>
            <a:endParaRPr lang="sk-SK" dirty="0"/>
          </a:p>
        </p:txBody>
      </p:sp>
      <p:sp>
        <p:nvSpPr>
          <p:cNvPr id="5" name="Zástupný symbol textu 4"/>
          <p:cNvSpPr>
            <a:spLocks noGrp="1"/>
          </p:cNvSpPr>
          <p:nvPr>
            <p:ph type="body" idx="1"/>
          </p:nvPr>
        </p:nvSpPr>
        <p:spPr>
          <a:xfrm>
            <a:off x="755576" y="4077072"/>
            <a:ext cx="7772400" cy="1509712"/>
          </a:xfrm>
        </p:spPr>
        <p:txBody>
          <a:bodyPr/>
          <a:lstStyle/>
          <a:p>
            <a:pPr algn="ctr"/>
            <a:endParaRPr lang="sk-SK" sz="2400" b="1" dirty="0" smtClean="0">
              <a:solidFill>
                <a:srgbClr val="06123A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k-SK" sz="2400" b="1" i="1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>Úvod, legislatíva</a:t>
            </a:r>
            <a:endParaRPr lang="sk-SK" sz="2000" b="1" i="1" dirty="0"/>
          </a:p>
        </p:txBody>
      </p:sp>
    </p:spTree>
    <p:extLst>
      <p:ext uri="{BB962C8B-B14F-4D97-AF65-F5344CB8AC3E}">
        <p14:creationId xmlns:p14="http://schemas.microsoft.com/office/powerpoint/2010/main" val="206081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8012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k-SK" sz="2800" b="1" dirty="0" smtClean="0">
                <a:solidFill>
                  <a:srgbClr val="0612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Právny rámec ochrany osobných údajov</a:t>
            </a:r>
            <a:endParaRPr lang="sk-SK" sz="2800" b="1" dirty="0">
              <a:solidFill>
                <a:srgbClr val="0612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1700808"/>
            <a:ext cx="8496944" cy="5040560"/>
          </a:xfrm>
        </p:spPr>
        <p:txBody>
          <a:bodyPr/>
          <a:lstStyle/>
          <a:p>
            <a:pPr marL="452628" indent="-342900" eaLnBrk="1" fontAlgn="auto" hangingPunct="1">
              <a:spcAft>
                <a:spcPts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sk-SK" altLang="sk-S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Osobné </a:t>
            </a:r>
            <a:r>
              <a:rPr lang="sk-SK" altLang="sk-S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údaje sú vstupnou bránou do súkromia každého z nás</a:t>
            </a:r>
          </a:p>
          <a:p>
            <a:pPr marL="452628" indent="-342900" eaLnBrk="1" fontAlgn="auto" hangingPunct="1">
              <a:spcAft>
                <a:spcPts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endParaRPr lang="sk-SK" altLang="sk-SK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2628" indent="-342900" eaLnBrk="1" fontAlgn="auto" hangingPunct="1">
              <a:spcAft>
                <a:spcPts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sk-SK" altLang="sk-S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Ochrana osobných údajov a súkromia jednotlivcov</a:t>
            </a:r>
          </a:p>
          <a:p>
            <a:pPr marL="697230" lvl="1" indent="-285750" eaLnBrk="1" fontAlgn="auto" hangingPunct="1">
              <a:spcAft>
                <a:spcPts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sk-SK" alt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základné práva a slobody garantované Ústavou SR</a:t>
            </a:r>
          </a:p>
          <a:p>
            <a:pPr marL="697230" lvl="1" indent="-285750" eaLnBrk="1" fontAlgn="auto" hangingPunct="1">
              <a:spcAft>
                <a:spcPts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sk-SK" alt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súčasť práva na rešpektovanie súkromného a rodinného života</a:t>
            </a:r>
          </a:p>
          <a:p>
            <a:pPr marL="697230" lvl="1" indent="-285750" eaLnBrk="1" fontAlgn="auto" hangingPunct="1">
              <a:spcAft>
                <a:spcPts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sk-SK" alt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zasahuje takmer do všetkých oblastí života</a:t>
            </a:r>
          </a:p>
          <a:p>
            <a:pPr marL="697230" lvl="1" indent="-285750" eaLnBrk="1" fontAlgn="auto" hangingPunct="1">
              <a:spcAft>
                <a:spcPts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sk-SK" alt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požíva vysoký stupeň ochrany</a:t>
            </a:r>
          </a:p>
          <a:p>
            <a:pPr marL="452628" indent="-342900" eaLnBrk="1" fontAlgn="auto" hangingPunct="1">
              <a:spcAft>
                <a:spcPts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endParaRPr lang="sk-SK" altLang="sk-SK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2628" indent="-342900" eaLnBrk="1" fontAlgn="auto" hangingPunct="1">
              <a:spcAft>
                <a:spcPts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sk-SK" altLang="sk-S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Využitie osobných údajov, najmä</a:t>
            </a:r>
          </a:p>
          <a:p>
            <a:pPr marL="697230" lvl="1" indent="-285750" eaLnBrk="1" fontAlgn="auto" hangingPunct="1">
              <a:spcAft>
                <a:spcPts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sk-SK" alt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úprava a zabezpečenie vzájomných vzťahov</a:t>
            </a:r>
          </a:p>
          <a:p>
            <a:pPr marL="697230" lvl="1" indent="-285750" eaLnBrk="1" fontAlgn="auto" hangingPunct="1">
              <a:spcAft>
                <a:spcPts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sk-SK" alt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plnenie zákonných povinností</a:t>
            </a:r>
          </a:p>
          <a:p>
            <a:pPr marL="452628" indent="-342900" eaLnBrk="1" fontAlgn="auto" hangingPunct="1">
              <a:spcAft>
                <a:spcPts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endParaRPr lang="sk-SK" altLang="sk-SK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2628" indent="-342900" eaLnBrk="1" fontAlgn="auto" hangingPunct="1">
              <a:spcAft>
                <a:spcPts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sk-SK" altLang="sk-S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Únik osobných údajov môže nepríjemne zasiahnuť do osobnej integrity človeka a spôsobiť mu najmä nemateriálnu ujmu</a:t>
            </a:r>
          </a:p>
        </p:txBody>
      </p:sp>
    </p:spTree>
    <p:extLst>
      <p:ext uri="{BB962C8B-B14F-4D97-AF65-F5344CB8AC3E}">
        <p14:creationId xmlns:p14="http://schemas.microsoft.com/office/powerpoint/2010/main" val="164536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idx="1"/>
          </p:nvPr>
        </p:nvSpPr>
        <p:spPr>
          <a:xfrm>
            <a:off x="457200" y="908720"/>
            <a:ext cx="8435280" cy="5760640"/>
          </a:xfrm>
        </p:spPr>
        <p:txBody>
          <a:bodyPr/>
          <a:lstStyle/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sk-S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Legislatíva </a:t>
            </a:r>
            <a:r>
              <a:rPr lang="sk-S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Slovenskej </a:t>
            </a:r>
            <a:r>
              <a:rPr lang="sk-S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republike</a:t>
            </a:r>
          </a:p>
          <a:p>
            <a:pPr marL="635000" lvl="1" indent="-342900"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sk-SK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</a:t>
            </a:r>
            <a:r>
              <a:rPr 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19 ods. 2 a 3 Ústavy Slovenskej republiky </a:t>
            </a:r>
            <a:endParaRPr lang="sk-SK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00" lvl="1" indent="-342900"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sk-SK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 </a:t>
            </a:r>
            <a:r>
              <a:rPr 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ochrane osobných údajov </a:t>
            </a:r>
            <a:endParaRPr lang="sk-SK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00" lvl="1" indent="-342900"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sk-SK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vyhlášky </a:t>
            </a:r>
            <a:r>
              <a:rPr 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Úradu na ochranu osobných údajov Slovenskej republiky </a:t>
            </a:r>
            <a:endParaRPr lang="sk-SK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00" lvl="1" indent="-342900">
              <a:buClr>
                <a:schemeClr val="tx2"/>
              </a:buClr>
              <a:buFont typeface="Arial" panose="020B0604020202020204" pitchFamily="34" charset="0"/>
              <a:buChar char="•"/>
              <a:defRPr/>
            </a:pPr>
            <a:r>
              <a:rPr lang="sk-SK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osobitné </a:t>
            </a:r>
            <a:r>
              <a:rPr 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zákony regulujúce spracúvanie osobných údajov v jednotlivých spoločenských vzťahoch v oblasti samosprávy</a:t>
            </a: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sk-SK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Európska a medzinárodná legislatíva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primárne a sekundárne právo EÚ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Listina základných ľudských práv a slobôd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Lisabonská zmluva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Dohovor 108 a jeho dodatkový protokol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Rozhodnutia Európskej </a:t>
            </a:r>
            <a:r>
              <a:rPr lang="sk-SK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komisie</a:t>
            </a:r>
            <a:endParaRPr lang="sk-SK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9062" indent="0">
              <a:buClr>
                <a:schemeClr val="tx2"/>
              </a:buClr>
              <a:buNone/>
            </a:pPr>
            <a:endParaRPr lang="sk-SK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1962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Reforma ochrany osobných údajov</a:t>
            </a:r>
            <a:endParaRPr lang="sk-SK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65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22313" y="1844824"/>
            <a:ext cx="7772400" cy="2160240"/>
          </a:xfrm>
        </p:spPr>
        <p:txBody>
          <a:bodyPr/>
          <a:lstStyle/>
          <a:p>
            <a:pPr algn="ctr"/>
            <a:r>
              <a:rPr lang="sk-SK" sz="3600" i="1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>Spracúvanie osobných údajov</a:t>
            </a:r>
            <a:r>
              <a:rPr lang="sk-SK" sz="4400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k-SK" sz="4400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k-SK" sz="4400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>___________________________</a:t>
            </a:r>
            <a:endParaRPr lang="sk-SK" dirty="0"/>
          </a:p>
        </p:txBody>
      </p:sp>
      <p:sp>
        <p:nvSpPr>
          <p:cNvPr id="5" name="Zástupný symbol textu 4"/>
          <p:cNvSpPr>
            <a:spLocks noGrp="1"/>
          </p:cNvSpPr>
          <p:nvPr>
            <p:ph type="body" idx="1"/>
          </p:nvPr>
        </p:nvSpPr>
        <p:spPr>
          <a:xfrm>
            <a:off x="755576" y="4077072"/>
            <a:ext cx="7772400" cy="1509712"/>
          </a:xfrm>
        </p:spPr>
        <p:txBody>
          <a:bodyPr/>
          <a:lstStyle/>
          <a:p>
            <a:pPr algn="ctr"/>
            <a:endParaRPr lang="sk-SK" sz="2400" b="1" dirty="0" smtClean="0">
              <a:solidFill>
                <a:srgbClr val="06123A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k-SK" sz="2400" b="1" i="1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>Všeobecný pohľad, osobné údaje, vzťahy </a:t>
            </a:r>
          </a:p>
          <a:p>
            <a:pPr algn="ctr"/>
            <a:r>
              <a:rPr lang="sk-SK" sz="2400" b="1" i="1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>pri spracúvaní osobných údajov</a:t>
            </a:r>
          </a:p>
          <a:p>
            <a:pPr algn="ctr"/>
            <a:endParaRPr lang="sk-SK" sz="2400" b="1" dirty="0" smtClean="0">
              <a:solidFill>
                <a:srgbClr val="06123A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08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648072"/>
          </a:xfrm>
        </p:spPr>
        <p:txBody>
          <a:bodyPr/>
          <a:lstStyle/>
          <a:p>
            <a:pPr algn="ctr"/>
            <a:r>
              <a:rPr lang="sk-SK" sz="2800" b="1" dirty="0" smtClean="0">
                <a:solidFill>
                  <a:srgbClr val="0612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Spracúvanie osobných údajov v samospráve</a:t>
            </a:r>
            <a:endParaRPr lang="sk-SK" sz="2800" b="1" dirty="0">
              <a:solidFill>
                <a:srgbClr val="0612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11560" y="1628800"/>
            <a:ext cx="7776864" cy="5112568"/>
          </a:xfrm>
        </p:spPr>
        <p:txBody>
          <a:bodyPr/>
          <a:lstStyle/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sk-SK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Pôsobnosť </a:t>
            </a:r>
            <a:r>
              <a:rPr lang="sk-S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zákona o ochrane osobných </a:t>
            </a:r>
            <a:r>
              <a:rPr lang="sk-S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údajov </a:t>
            </a:r>
            <a:r>
              <a:rPr lang="sk-S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samospráve (pozitívne vymedzenie)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alt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každého kto spracúva osobné údaje, určuje účel a prostriedky spracúvania a poskytuje osobné údaje na spracúvanie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alt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systematické spracúvanie osobných údajov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alt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rozsah pôsobnosti zákona o ochrane osobných údajov</a:t>
            </a: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sk-SK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Osobné údaje v samospráve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Čo sú to osobné údaje?</a:t>
            </a:r>
          </a:p>
          <a:p>
            <a:pPr lvl="1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 osobitných zákonov pri činnosti obcí a VÚC (miestne dane a poplatky, matrika, stavebné a územné konanie, voľby a pod</a:t>
            </a:r>
            <a:r>
              <a:rPr lang="sk-SK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sk-SK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80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80120"/>
          </a:xfrm>
        </p:spPr>
        <p:txBody>
          <a:bodyPr/>
          <a:lstStyle/>
          <a:p>
            <a:pPr algn="ctr"/>
            <a:r>
              <a:rPr lang="sk-SK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Vzájomné vzťahy pri spracúvaní osobných údajov</a:t>
            </a:r>
            <a:endParaRPr lang="sk-SK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11560" y="1916832"/>
            <a:ext cx="7848872" cy="4608512"/>
          </a:xfrm>
        </p:spPr>
        <p:txBody>
          <a:bodyPr/>
          <a:lstStyle/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vzťah </a:t>
            </a:r>
            <a:r>
              <a:rPr lang="sk-SK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prevádzkovateľ a dotknutá osoba (obyvatelia a pod.)</a:t>
            </a:r>
          </a:p>
          <a:p>
            <a:pPr lvl="2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bezpečné spracúvanie osobných údajov ľudí</a:t>
            </a:r>
          </a:p>
          <a:p>
            <a:pPr lvl="2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 na prístup k informáciám a osobným </a:t>
            </a:r>
            <a:r>
              <a:rPr lang="sk-SK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údajom</a:t>
            </a:r>
          </a:p>
          <a:p>
            <a:pPr marL="979488" lvl="3" indent="0">
              <a:buClr>
                <a:schemeClr val="tx2"/>
              </a:buClr>
              <a:buNone/>
            </a:pPr>
            <a:endParaRPr lang="sk-SK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2300" indent="-457200">
              <a:buClr>
                <a:schemeClr val="tx2"/>
              </a:buClr>
            </a:pPr>
            <a:r>
              <a:rPr lang="sk-SK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vzťah prevádzkovateľ a sprostredkovateľ a iné osoby</a:t>
            </a:r>
          </a:p>
          <a:p>
            <a:pPr lvl="2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prevádzkovateľ</a:t>
            </a:r>
            <a:r>
              <a:rPr 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sprostredkovateľ, subdodávateľ</a:t>
            </a:r>
          </a:p>
          <a:p>
            <a:pPr lvl="2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poskytovanie osobných údajov iným osobám</a:t>
            </a:r>
          </a:p>
          <a:p>
            <a:pPr lvl="3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sk-SK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1962" indent="-342900">
              <a:buClr>
                <a:schemeClr val="tx2"/>
              </a:buClr>
            </a:pPr>
            <a:r>
              <a:rPr lang="sk-SK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vzťah prevádzkovateľ a oprávnená osoba (zamestnanec)</a:t>
            </a:r>
          </a:p>
          <a:p>
            <a:pPr lvl="2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osoby, ktoré prichádzajú do styku s osobnými údajmi</a:t>
            </a:r>
          </a:p>
          <a:p>
            <a:pPr lvl="2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poučenie oprávnených osôb o ich právach a povinnostiach</a:t>
            </a:r>
          </a:p>
        </p:txBody>
      </p:sp>
    </p:spTree>
    <p:extLst>
      <p:ext uri="{BB962C8B-B14F-4D97-AF65-F5344CB8AC3E}">
        <p14:creationId xmlns:p14="http://schemas.microsoft.com/office/powerpoint/2010/main" val="192127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22313" y="1844824"/>
            <a:ext cx="7772400" cy="2160240"/>
          </a:xfrm>
        </p:spPr>
        <p:txBody>
          <a:bodyPr/>
          <a:lstStyle/>
          <a:p>
            <a:pPr algn="ctr"/>
            <a:r>
              <a:rPr lang="sk-SK" sz="3600" i="1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>Bezpečnosť a ochrana osobných údajov</a:t>
            </a:r>
            <a:r>
              <a:rPr lang="sk-SK" sz="4400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k-SK" sz="4400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k-SK" sz="4400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>___________________________</a:t>
            </a:r>
            <a:endParaRPr lang="sk-SK" dirty="0"/>
          </a:p>
        </p:txBody>
      </p:sp>
      <p:sp>
        <p:nvSpPr>
          <p:cNvPr id="5" name="Zástupný symbol textu 4"/>
          <p:cNvSpPr>
            <a:spLocks noGrp="1"/>
          </p:cNvSpPr>
          <p:nvPr>
            <p:ph type="body" idx="1"/>
          </p:nvPr>
        </p:nvSpPr>
        <p:spPr>
          <a:xfrm>
            <a:off x="755576" y="4221088"/>
            <a:ext cx="7772400" cy="1584176"/>
          </a:xfrm>
        </p:spPr>
        <p:txBody>
          <a:bodyPr/>
          <a:lstStyle/>
          <a:p>
            <a:pPr algn="ctr"/>
            <a:endParaRPr lang="sk-SK" sz="2400" b="1" dirty="0" smtClean="0">
              <a:solidFill>
                <a:srgbClr val="06123A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k-SK" sz="2400" b="1" i="1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>Bezpečnosť spracúvania</a:t>
            </a:r>
            <a:r>
              <a:rPr lang="sk-SK" sz="2400" b="1" i="1" dirty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sz="2400" b="1" i="1" dirty="0" smtClean="0">
                <a:solidFill>
                  <a:srgbClr val="06123A"/>
                </a:solidFill>
                <a:latin typeface="Times New Roman" pitchFamily="18" charset="0"/>
                <a:cs typeface="Times New Roman" pitchFamily="18" charset="0"/>
              </a:rPr>
              <a:t>a dôvera</a:t>
            </a:r>
          </a:p>
        </p:txBody>
      </p:sp>
    </p:spTree>
    <p:extLst>
      <p:ext uri="{BB962C8B-B14F-4D97-AF65-F5344CB8AC3E}">
        <p14:creationId xmlns:p14="http://schemas.microsoft.com/office/powerpoint/2010/main" val="403005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864096"/>
          </a:xfrm>
        </p:spPr>
        <p:txBody>
          <a:bodyPr/>
          <a:lstStyle/>
          <a:p>
            <a:pPr algn="ctr"/>
            <a:r>
              <a:rPr lang="sk-SK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Bezpečnosť spracúvania osobných údajov</a:t>
            </a:r>
            <a:endParaRPr lang="sk-SK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Zástupný symbol obsahu 4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68552"/>
          </a:xfrm>
        </p:spPr>
        <p:txBody>
          <a:bodyPr/>
          <a:lstStyle/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Kľúčová otázka pri spracúvaní osobných </a:t>
            </a:r>
            <a:r>
              <a:rPr lang="sk-S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údajov</a:t>
            </a: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sk-SK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altLang="sk-S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Ochrana osobných údajov pri ich spracúvaní pred ich poškodením, zničením, stratou, zmenou, neoprávneným prístupom a sprístupnením, poskytnutím alebo zverejnením ako aj pred akýmikoľvek inými neprípustnými spôsobmi </a:t>
            </a:r>
            <a:r>
              <a:rPr lang="sk-SK" altLang="sk-S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spracúvania</a:t>
            </a: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sk-SK" altLang="sk-SK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Rozsah prijímania bezpečnostných </a:t>
            </a:r>
            <a:r>
              <a:rPr lang="sk-S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opatrení</a:t>
            </a: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k-SK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Bezpečnostná </a:t>
            </a:r>
            <a:r>
              <a:rPr lang="sk-S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dokumentácia</a:t>
            </a: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sk-SK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sk-S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Vyhláška o rozsahu a dokumentácii bezpečnostných opatrení</a:t>
            </a:r>
          </a:p>
        </p:txBody>
      </p:sp>
    </p:spTree>
    <p:extLst>
      <p:ext uri="{BB962C8B-B14F-4D97-AF65-F5344CB8AC3E}">
        <p14:creationId xmlns:p14="http://schemas.microsoft.com/office/powerpoint/2010/main" val="4079498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dustriálne">
  <a:themeElements>
    <a:clrScheme name="Vlastná 4">
      <a:dk1>
        <a:sysClr val="windowText" lastClr="000000"/>
      </a:dk1>
      <a:lt1>
        <a:sysClr val="window" lastClr="FFFFFF"/>
      </a:lt1>
      <a:dk2>
        <a:srgbClr val="061235"/>
      </a:dk2>
      <a:lt2>
        <a:srgbClr val="C6E7FC"/>
      </a:lt2>
      <a:accent1>
        <a:srgbClr val="31B6FD"/>
      </a:accent1>
      <a:accent2>
        <a:srgbClr val="F6DE98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Industriálne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Industriáln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3606</TotalTime>
  <Words>516</Words>
  <Application>Microsoft Office PowerPoint</Application>
  <PresentationFormat>Prezentácia na obrazovke (4:3)</PresentationFormat>
  <Paragraphs>104</Paragraphs>
  <Slides>13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4" baseType="lpstr">
      <vt:lpstr>Industriálne</vt:lpstr>
      <vt:lpstr> </vt:lpstr>
      <vt:lpstr> Ochrana osobných údajov ___________________________</vt:lpstr>
      <vt:lpstr>Právny rámec ochrany osobných údajov</vt:lpstr>
      <vt:lpstr>Prezentácia programu PowerPoint</vt:lpstr>
      <vt:lpstr>Spracúvanie osobných údajov ___________________________</vt:lpstr>
      <vt:lpstr>Spracúvanie osobných údajov v samospráve</vt:lpstr>
      <vt:lpstr>Vzájomné vzťahy pri spracúvaní osobných údajov</vt:lpstr>
      <vt:lpstr>Bezpečnosť a ochrana osobných údajov ___________________________</vt:lpstr>
      <vt:lpstr>Bezpečnosť spracúvania osobných údajov</vt:lpstr>
      <vt:lpstr>Dôvera v bezpečnosť a ochranu osobných údajov</vt:lpstr>
      <vt:lpstr>Ochrana osobných údajov ___________________________</vt:lpstr>
      <vt:lpstr>Budúcnosť ochrany osobných údajov</vt:lpstr>
      <vt:lpstr>Úrad na ochranu osobných údajov  Slovenskej republiky  Hraničná 12 820 07 Bratislava  tel.: 02/323 231 14 web: www.dataprotection.gov.sk e-mail: zuzana.valkova@pdp.gov.sk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uoou</dc:creator>
  <cp:lastModifiedBy>Zuzana Valková</cp:lastModifiedBy>
  <cp:revision>274</cp:revision>
  <dcterms:created xsi:type="dcterms:W3CDTF">2014-11-05T09:41:43Z</dcterms:created>
  <dcterms:modified xsi:type="dcterms:W3CDTF">2015-09-10T11:09:55Z</dcterms:modified>
</cp:coreProperties>
</file>