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87" r:id="rId3"/>
    <p:sldId id="285" r:id="rId4"/>
    <p:sldId id="286" r:id="rId5"/>
    <p:sldId id="302" r:id="rId6"/>
    <p:sldId id="289" r:id="rId7"/>
    <p:sldId id="291" r:id="rId8"/>
    <p:sldId id="292" r:id="rId9"/>
    <p:sldId id="300" r:id="rId10"/>
    <p:sldId id="293" r:id="rId11"/>
    <p:sldId id="298" r:id="rId12"/>
    <p:sldId id="301" r:id="rId13"/>
    <p:sldId id="299" r:id="rId14"/>
    <p:sldId id="283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ris Kordoš" initials="BK" lastIdx="2" clrIdx="0">
    <p:extLst>
      <p:ext uri="{19B8F6BF-5375-455C-9EA6-DF929625EA0E}">
        <p15:presenceInfo xmlns:p15="http://schemas.microsoft.com/office/powerpoint/2012/main" userId="S-1-5-21-4191657961-925056782-2147715638-16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476" autoAdjust="0"/>
  </p:normalViewPr>
  <p:slideViewPr>
    <p:cSldViewPr snapToGrid="0">
      <p:cViewPr varScale="1">
        <p:scale>
          <a:sx n="69" d="100"/>
          <a:sy n="69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3-18T16:22:53.686" idx="2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1C555-29AC-4B11-9AE0-14A8DE6EED6C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E923B-0AD0-4AC3-8C44-D3263DE56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58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Kolko</a:t>
            </a:r>
            <a:r>
              <a:rPr lang="en-US" dirty="0" smtClean="0"/>
              <a:t> </a:t>
            </a:r>
            <a:r>
              <a:rPr lang="en-US" dirty="0" err="1" smtClean="0"/>
              <a:t>rokov</a:t>
            </a:r>
            <a:r>
              <a:rPr lang="en-US" dirty="0" smtClean="0"/>
              <a:t> </a:t>
            </a:r>
            <a:r>
              <a:rPr lang="en-US" dirty="0" err="1" smtClean="0"/>
              <a:t>presne</a:t>
            </a:r>
            <a:r>
              <a:rPr lang="en-US" dirty="0" smtClean="0"/>
              <a:t> ?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E923B-0AD0-4AC3-8C44-D3263DE5604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0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936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9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8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43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27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31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78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31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85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4FC85BE4-9F65-44A9-BF33-3B9969E87D89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33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5BE4-9F65-44A9-BF33-3B9969E87D89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29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FC85BE4-9F65-44A9-BF33-3B9969E87D89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10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k-SK" sz="66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sz="6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sz="66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sz="6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sz="66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sz="6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sz="66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sz="6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sz="66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sz="6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sz="6600" dirty="0" smtClean="0">
                <a:solidFill>
                  <a:schemeClr val="accent1">
                    <a:lumMod val="75000"/>
                  </a:schemeClr>
                </a:solidFill>
              </a:rPr>
              <a:t>Elektronické </a:t>
            </a:r>
            <a:r>
              <a:rPr lang="sk-SK" sz="6600" dirty="0">
                <a:solidFill>
                  <a:schemeClr val="accent1">
                    <a:lumMod val="75000"/>
                  </a:schemeClr>
                </a:solidFill>
              </a:rPr>
              <a:t>verejné obstarávanie</a:t>
            </a:r>
            <a:br>
              <a:rPr lang="sk-SK" sz="6600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6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endParaRPr lang="sk-SK" dirty="0" smtClean="0"/>
          </a:p>
          <a:p>
            <a:pPr algn="ctr"/>
            <a:r>
              <a:rPr lang="sk-SK" dirty="0" smtClean="0"/>
              <a:t>APUMS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marec </a:t>
            </a:r>
            <a:r>
              <a:rPr lang="sk-SK" dirty="0" smtClean="0"/>
              <a:t>2016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8537" y="758952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70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Registrácia záujemcov</a:t>
            </a:r>
            <a:r>
              <a:rPr lang="sk-SK" dirty="0" smtClean="0"/>
              <a:t>	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86090" y="1837024"/>
            <a:ext cx="7543801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063" y="1755109"/>
            <a:ext cx="6303304" cy="45347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14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>
                <a:solidFill>
                  <a:schemeClr val="accent1">
                    <a:lumMod val="75000"/>
                  </a:schemeClr>
                </a:solidFill>
              </a:rPr>
              <a:t>Priebeh zákazky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86090" y="1837024"/>
            <a:ext cx="7543801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sp>
        <p:nvSpPr>
          <p:cNvPr id="7" name="Rectangle 6"/>
          <p:cNvSpPr/>
          <p:nvPr/>
        </p:nvSpPr>
        <p:spPr>
          <a:xfrm>
            <a:off x="886090" y="3237799"/>
            <a:ext cx="7480670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dirty="0" smtClean="0"/>
              <a:t>Prehľadné grafické zobrazenie zákazky</a:t>
            </a:r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dirty="0" smtClean="0"/>
              <a:t>Všetky </a:t>
            </a:r>
            <a:r>
              <a:rPr lang="sk-SK" dirty="0" smtClean="0"/>
              <a:t>potrebné informácie </a:t>
            </a:r>
            <a:r>
              <a:rPr lang="sk-SK" dirty="0" smtClean="0"/>
              <a:t>na jednom mieste</a:t>
            </a:r>
            <a:endParaRPr lang="sk-SK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dirty="0" smtClean="0"/>
              <a:t>Časová os </a:t>
            </a:r>
            <a:r>
              <a:rPr lang="sk-SK" dirty="0" smtClean="0"/>
              <a:t>priebehu zákazky</a:t>
            </a:r>
            <a:endParaRPr lang="sk-SK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dirty="0" smtClean="0"/>
              <a:t>Jednoduchý prístup ku všetkým dokumentom, zoznamom (záujemcov, uchádzačom)</a:t>
            </a:r>
            <a:endParaRPr lang="sk-SK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377" y="1909965"/>
            <a:ext cx="7095226" cy="11375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22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Elektronická aukcia 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86090" y="1837024"/>
            <a:ext cx="7543801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75359" y="19981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sk-SK" sz="2000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/>
              <a:t>Certifikovaný systém na uskutočnenie elektronických aukcií </a:t>
            </a:r>
            <a:br>
              <a:rPr lang="sk-SK" sz="2000" dirty="0"/>
            </a:br>
            <a:r>
              <a:rPr lang="sk-SK" sz="2000" dirty="0" smtClean="0"/>
              <a:t>podľa </a:t>
            </a:r>
            <a:r>
              <a:rPr lang="sk-SK" sz="2000" dirty="0"/>
              <a:t>zákona o verejnom obstarávaní</a:t>
            </a:r>
            <a:endParaRPr lang="sk-SK" sz="2000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Príprava a odoslanie výzvy na účasť v elektronickej aukcii </a:t>
            </a:r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Možnosť sledovania priebehu elektronickej aukcie</a:t>
            </a:r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Automatizované vyhodnocovanie a reporty</a:t>
            </a:r>
            <a:endParaRPr lang="sk-SK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Dokumentácia 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86090" y="1837024"/>
            <a:ext cx="7543801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090" y="1984075"/>
            <a:ext cx="7514453" cy="38803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11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96" y="2129407"/>
            <a:ext cx="8177842" cy="1407423"/>
          </a:xfrm>
        </p:spPr>
        <p:txBody>
          <a:bodyPr numCol="3" anchor="b">
            <a:normAutofit fontScale="85000" lnSpcReduction="20000"/>
          </a:bodyPr>
          <a:lstStyle/>
          <a:p>
            <a:pPr algn="ctr"/>
            <a:endParaRPr lang="sk-SK" dirty="0" smtClean="0"/>
          </a:p>
          <a:p>
            <a:pPr algn="ctr"/>
            <a:r>
              <a:rPr lang="sk-SK" dirty="0" smtClean="0"/>
              <a:t>Ing. Boris Kordoš</a:t>
            </a:r>
          </a:p>
          <a:p>
            <a:pPr algn="ctr"/>
            <a:r>
              <a:rPr lang="sk-SK" dirty="0" smtClean="0"/>
              <a:t>0905 890 522</a:t>
            </a:r>
          </a:p>
          <a:p>
            <a:pPr algn="ctr"/>
            <a:r>
              <a:rPr lang="sk-SK" dirty="0" smtClean="0"/>
              <a:t>boris.kordos@ebiz.sk</a:t>
            </a:r>
            <a:endParaRPr lang="sk-SK" dirty="0"/>
          </a:p>
          <a:p>
            <a:pPr algn="ctr"/>
            <a:endParaRPr lang="sk-SK" dirty="0" smtClean="0"/>
          </a:p>
          <a:p>
            <a:pPr algn="ctr"/>
            <a:r>
              <a:rPr lang="sk-SK" dirty="0" smtClean="0"/>
              <a:t>Mgr. Pavel Aschenbrenner</a:t>
            </a:r>
            <a:endParaRPr lang="sk-SK" dirty="0"/>
          </a:p>
          <a:p>
            <a:pPr marL="0" indent="0" algn="ctr">
              <a:buNone/>
            </a:pPr>
            <a:r>
              <a:rPr lang="sk-SK" dirty="0" smtClean="0"/>
              <a:t>0901 739 852</a:t>
            </a:r>
          </a:p>
          <a:p>
            <a:pPr algn="ctr"/>
            <a:r>
              <a:rPr lang="sk-SK" dirty="0" smtClean="0"/>
              <a:t>aschenbrenner@ebiz.sk</a:t>
            </a:r>
          </a:p>
          <a:p>
            <a:pPr algn="ctr"/>
            <a:endParaRPr lang="sk-SK" dirty="0"/>
          </a:p>
          <a:p>
            <a:pPr algn="ctr"/>
            <a:r>
              <a:rPr lang="sk-SK" dirty="0" smtClean="0"/>
              <a:t>Matej Marcin</a:t>
            </a:r>
          </a:p>
          <a:p>
            <a:pPr algn="ctr"/>
            <a:r>
              <a:rPr lang="sk-SK" dirty="0" smtClean="0"/>
              <a:t>0910 977 071</a:t>
            </a:r>
          </a:p>
          <a:p>
            <a:pPr algn="ctr"/>
            <a:r>
              <a:rPr lang="sk-SK" dirty="0" smtClean="0"/>
              <a:t>matej.marcin@ebiz.sk</a:t>
            </a:r>
            <a:endParaRPr lang="sk-SK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5505" y="478917"/>
            <a:ext cx="2571255" cy="1066130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Kontakt </a:t>
            </a:r>
            <a:endParaRPr lang="sk-SK" dirty="0"/>
          </a:p>
        </p:txBody>
      </p:sp>
      <p:sp>
        <p:nvSpPr>
          <p:cNvPr id="2" name="Rectangle 1"/>
          <p:cNvSpPr/>
          <p:nvPr/>
        </p:nvSpPr>
        <p:spPr>
          <a:xfrm>
            <a:off x="2308860" y="4217689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sk-SK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eBIZ</a:t>
            </a: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sk-SK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Corp</a:t>
            </a: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s.r.o.</a:t>
            </a:r>
            <a:b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Zadunajská cesta 10</a:t>
            </a:r>
            <a:b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851 01 Bratislava</a:t>
            </a:r>
          </a:p>
          <a:p>
            <a:pPr algn="ctr"/>
            <a:endParaRPr lang="sk-SK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sk-S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www.ebiz.sk</a:t>
            </a:r>
            <a:endParaRPr lang="sk-SK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72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chemeClr val="accent1">
                    <a:lumMod val="75000"/>
                  </a:schemeClr>
                </a:solidFill>
              </a:rPr>
              <a:t>eBIZ – </a:t>
            </a: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Kto sme </a:t>
            </a:r>
            <a:r>
              <a:rPr lang="sk-SK" dirty="0" smtClean="0"/>
              <a:t>	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sk-SK" sz="2000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Na trhu pôsobíme od roku 1998</a:t>
            </a:r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12 rokov skúseností s elektronickými aukciami a elektronickým obstarávaním</a:t>
            </a:r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V súčasnosti </a:t>
            </a:r>
            <a:r>
              <a:rPr lang="sk-SK" sz="2000" dirty="0"/>
              <a:t>sa primárne venujeme </a:t>
            </a:r>
            <a:r>
              <a:rPr lang="sk-SK" sz="2000" b="1" dirty="0"/>
              <a:t>verejnému </a:t>
            </a:r>
            <a:r>
              <a:rPr lang="sk-SK" sz="2000" b="1" dirty="0" smtClean="0"/>
              <a:t>obstarávaniu </a:t>
            </a:r>
            <a:r>
              <a:rPr lang="sk-SK" sz="2000" dirty="0" smtClean="0"/>
              <a:t>a </a:t>
            </a:r>
            <a:br>
              <a:rPr lang="sk-SK" sz="2000" dirty="0" smtClean="0"/>
            </a:br>
            <a:r>
              <a:rPr lang="sk-SK" sz="2000" b="1" dirty="0" smtClean="0"/>
              <a:t>vývoju softvérov </a:t>
            </a:r>
            <a:r>
              <a:rPr lang="sk-SK" sz="2000" dirty="0" smtClean="0"/>
              <a:t>na podporu procesov vo verejnom obstarávaní</a:t>
            </a:r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Naši zákazníci sú zo štátnej správy, samosprávy aj zo súkromnej sféry – výroba, obchod, finančný sektor atď.</a:t>
            </a:r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Už cca 6 rokov spolupracujeme s APUMS </a:t>
            </a:r>
            <a:endParaRPr lang="sk-SK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88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>
                <a:solidFill>
                  <a:schemeClr val="accent1">
                    <a:lumMod val="75000"/>
                  </a:schemeClr>
                </a:solidFill>
              </a:rPr>
              <a:t>eBIZ</a:t>
            </a:r>
            <a:r>
              <a:rPr lang="sk-SK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– </a:t>
            </a: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Služby </a:t>
            </a:r>
            <a:r>
              <a:rPr lang="sk-SK" dirty="0" smtClean="0"/>
              <a:t>	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sz="2000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Verejné </a:t>
            </a:r>
            <a:r>
              <a:rPr lang="sk-SK" sz="2000" dirty="0" smtClean="0"/>
              <a:t>obstarávanie</a:t>
            </a:r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dirty="0" smtClean="0"/>
              <a:t>Komplexné služby verejného obstarávania – verejné obstarávanie na kľúč</a:t>
            </a:r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dirty="0" smtClean="0"/>
              <a:t>Konzultačné služby – </a:t>
            </a:r>
            <a:r>
              <a:rPr lang="sk-SK" dirty="0" smtClean="0"/>
              <a:t>zmluvy, </a:t>
            </a:r>
            <a:r>
              <a:rPr lang="sk-SK" dirty="0" smtClean="0"/>
              <a:t>smernice</a:t>
            </a:r>
            <a:r>
              <a:rPr lang="sk-SK" dirty="0" smtClean="0"/>
              <a:t>, </a:t>
            </a:r>
            <a:r>
              <a:rPr lang="sk-SK" dirty="0" smtClean="0"/>
              <a:t>stanoviská</a:t>
            </a:r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dirty="0" smtClean="0"/>
              <a:t>Školenia</a:t>
            </a:r>
            <a:endParaRPr lang="sk-SK" sz="2000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Elektronické aukcie na kľúč</a:t>
            </a:r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dirty="0" smtClean="0"/>
              <a:t>V rámci verejného obstarávanie</a:t>
            </a:r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dirty="0" smtClean="0"/>
              <a:t>Obchodné verejné súťaže</a:t>
            </a:r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dirty="0" smtClean="0"/>
              <a:t>Predaj a prenájom majetku</a:t>
            </a:r>
            <a:endParaRPr lang="sk-SK" dirty="0" smtClean="0"/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4116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07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>
                <a:solidFill>
                  <a:schemeClr val="accent1">
                    <a:lumMod val="75000"/>
                  </a:schemeClr>
                </a:solidFill>
              </a:rPr>
              <a:t>eBIZ</a:t>
            </a:r>
            <a:r>
              <a:rPr lang="sk-SK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– </a:t>
            </a: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Softvér</a:t>
            </a:r>
            <a:r>
              <a:rPr lang="sk-SK" dirty="0" smtClean="0"/>
              <a:t>	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073" y="1837025"/>
            <a:ext cx="7543801" cy="4023360"/>
          </a:xfrm>
        </p:spPr>
        <p:txBody>
          <a:bodyPr>
            <a:normAutofit fontScale="92500" lnSpcReduction="10000"/>
          </a:bodyPr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sz="2000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Vývoj softvérov </a:t>
            </a:r>
            <a:r>
              <a:rPr lang="sk-SK" sz="2000" dirty="0"/>
              <a:t>pre podporu </a:t>
            </a:r>
            <a:r>
              <a:rPr lang="sk-SK" sz="2000" dirty="0" smtClean="0"/>
              <a:t>procesov vo verejnom obstarávaní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sz="2000" dirty="0"/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b="1" dirty="0" smtClean="0"/>
              <a:t>eAukcie</a:t>
            </a:r>
            <a:r>
              <a:rPr lang="sk-SK" sz="2000" dirty="0" smtClean="0"/>
              <a:t> </a:t>
            </a:r>
            <a:r>
              <a:rPr lang="sk-SK" sz="2000" dirty="0"/>
              <a:t>– </a:t>
            </a:r>
            <a:r>
              <a:rPr lang="sk-SK" sz="2000" dirty="0" smtClean="0"/>
              <a:t>Systém elektronických aukcií certifikovaný Úradom pre verejné obstarávanie</a:t>
            </a:r>
            <a:br>
              <a:rPr lang="sk-SK" sz="2000" dirty="0" smtClean="0"/>
            </a:br>
            <a:endParaRPr lang="sk-SK" sz="2000" dirty="0"/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b="1" dirty="0" err="1"/>
              <a:t>eZakazky</a:t>
            </a:r>
            <a:r>
              <a:rPr lang="sk-SK" sz="2000" dirty="0"/>
              <a:t> </a:t>
            </a:r>
            <a:r>
              <a:rPr lang="sk-SK" sz="2000" dirty="0" smtClean="0"/>
              <a:t>– elektronická </a:t>
            </a:r>
            <a:r>
              <a:rPr lang="sk-SK" sz="2000" dirty="0" smtClean="0"/>
              <a:t>komunikácia  vo verejnom obstarávaní</a:t>
            </a:r>
            <a:br>
              <a:rPr lang="sk-SK" sz="2000" dirty="0" smtClean="0"/>
            </a:br>
            <a:endParaRPr lang="sk-SK" sz="2000" dirty="0"/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b="1" dirty="0"/>
              <a:t>eProcurement</a:t>
            </a:r>
            <a:r>
              <a:rPr lang="sk-SK" sz="2000" dirty="0"/>
              <a:t> - Softvérový nástoj na riadenie </a:t>
            </a:r>
            <a:r>
              <a:rPr lang="sk-SK" sz="2000" dirty="0" smtClean="0"/>
              <a:t>verejného obstarávania v rámci organizácie (plánovanie, zber a schvaľovanie požiadaviek, evidencia, riadenie procesov)</a:t>
            </a:r>
            <a:r>
              <a:rPr lang="sk-SK" dirty="0" smtClean="0"/>
              <a:t/>
            </a:r>
            <a:br>
              <a:rPr lang="sk-SK" dirty="0" smtClean="0"/>
            </a:br>
            <a:endParaRPr lang="sk-SK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dirty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98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Legislatíva</a:t>
            </a:r>
            <a:r>
              <a:rPr lang="sk-SK" dirty="0" smtClean="0"/>
              <a:t>	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073" y="1837025"/>
            <a:ext cx="7543801" cy="4023360"/>
          </a:xfrm>
        </p:spPr>
        <p:txBody>
          <a:bodyPr>
            <a:normAutofit/>
          </a:bodyPr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sz="2000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Nový zákon o verejnom obstarávaní č. 343/2015 </a:t>
            </a:r>
            <a:r>
              <a:rPr lang="sk-SK" sz="2000" dirty="0" err="1" smtClean="0"/>
              <a:t>Z.z</a:t>
            </a:r>
            <a:r>
              <a:rPr lang="sk-SK" sz="2000" dirty="0" smtClean="0"/>
              <a:t>. účinný od 18.4.2016</a:t>
            </a:r>
            <a:endParaRPr lang="sk-SK" sz="2000" dirty="0"/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Preferencia elektronickej komunikácie vo verejnom obstarávaní </a:t>
            </a:r>
            <a:br>
              <a:rPr lang="sk-SK" sz="2000" dirty="0" smtClean="0"/>
            </a:br>
            <a:r>
              <a:rPr lang="sk-SK" sz="2000" dirty="0" smtClean="0"/>
              <a:t>(od 1.4.2017 povinná elektronická komunikácia)</a:t>
            </a:r>
            <a:endParaRPr lang="sk-SK" sz="2000" dirty="0" smtClean="0"/>
          </a:p>
          <a:p>
            <a:pPr marL="182880" lvl="2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Výhody elektronickej komunikácie</a:t>
            </a:r>
            <a:endParaRPr lang="sk-SK" sz="2000" dirty="0"/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Kratšie lehoty, nižšie administratívne a finančné náklady a </a:t>
            </a:r>
            <a:r>
              <a:rPr lang="sk-SK" sz="2000" dirty="0" smtClean="0"/>
              <a:t>ľahšia </a:t>
            </a:r>
            <a:r>
              <a:rPr lang="sk-SK" sz="2000" dirty="0" smtClean="0"/>
              <a:t>administratíva celého procesu verejného obstarávania</a:t>
            </a:r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Možnosť využívať na elektronickú komunikáciu a výmenu informácii rôzne nástroje a zariadenia (reálne už viac ako 3 roky)</a:t>
            </a:r>
            <a:endParaRPr lang="sk-SK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dirty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80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eZakazky</a:t>
            </a:r>
            <a:r>
              <a:rPr lang="sk-SK" dirty="0" smtClean="0"/>
              <a:t>	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27" y="1837025"/>
            <a:ext cx="7543801" cy="4023360"/>
          </a:xfrm>
        </p:spPr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</a:pPr>
            <a:endParaRPr lang="sk-SK" dirty="0" smtClean="0"/>
          </a:p>
          <a:p>
            <a:pPr marL="285750" lvl="1" indent="-28575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86090" y="1837024"/>
            <a:ext cx="7543801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sk-SK" sz="2000" dirty="0" smtClean="0"/>
              <a:t>eZakazky - </a:t>
            </a:r>
            <a:r>
              <a:rPr lang="sk-SK" sz="2000" dirty="0"/>
              <a:t>Komplexný softvérový nástoj na riadenie komunikácie pri zadávaní zákaziek medzi verejným obstarávateľom a záujemcami/uchádzačmi</a:t>
            </a:r>
            <a:r>
              <a:rPr lang="sk-SK" sz="2000" dirty="0" smtClean="0"/>
              <a:t>.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/>
              <a:t>Zverejňovanie zákaziek</a:t>
            </a:r>
            <a:endParaRPr lang="en-US" sz="2000" dirty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 smtClean="0"/>
              <a:t>Prijímanie žiadosti </a:t>
            </a:r>
            <a:r>
              <a:rPr lang="sk-SK" sz="2000" dirty="0"/>
              <a:t>o </a:t>
            </a:r>
            <a:r>
              <a:rPr lang="sk-SK" sz="2000" dirty="0" smtClean="0"/>
              <a:t>účasť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sk-SK" sz="2000" dirty="0"/>
              <a:t>Elektronické </a:t>
            </a:r>
            <a:r>
              <a:rPr lang="sk-SK" sz="2000" dirty="0" smtClean="0"/>
              <a:t>poskytovanie</a:t>
            </a:r>
            <a:r>
              <a:rPr lang="sk-SK" sz="2000" dirty="0" smtClean="0"/>
              <a:t/>
            </a:r>
            <a:br>
              <a:rPr lang="sk-SK" sz="2000" dirty="0" smtClean="0"/>
            </a:br>
            <a:r>
              <a:rPr lang="sk-SK" sz="2000" dirty="0" smtClean="0"/>
              <a:t>súťažných </a:t>
            </a:r>
            <a:r>
              <a:rPr lang="sk-SK" sz="2000" dirty="0"/>
              <a:t>podkladov</a:t>
            </a:r>
            <a:endParaRPr lang="en-US" sz="2000" dirty="0"/>
          </a:p>
          <a:p>
            <a:pPr marL="50292" indent="-342900">
              <a:buFont typeface="Arial" panose="020B0604020202020204" pitchFamily="34" charset="0"/>
              <a:buChar char="•"/>
            </a:pPr>
            <a:r>
              <a:rPr lang="sk-SK" dirty="0" smtClean="0"/>
              <a:t>Vysvetľovanie súťažných </a:t>
            </a:r>
            <a:br>
              <a:rPr lang="sk-SK" dirty="0" smtClean="0"/>
            </a:br>
            <a:r>
              <a:rPr lang="sk-SK" dirty="0" smtClean="0"/>
              <a:t>     podkladov</a:t>
            </a:r>
            <a:endParaRPr lang="sk-SK" dirty="0" smtClean="0"/>
          </a:p>
          <a:p>
            <a:pPr marL="50292" indent="-342900">
              <a:buFont typeface="Arial" panose="020B0604020202020204" pitchFamily="34" charset="0"/>
              <a:buChar char="•"/>
            </a:pPr>
            <a:r>
              <a:rPr lang="sk-SK" dirty="0" smtClean="0"/>
              <a:t>Prijímanie ponúk</a:t>
            </a:r>
          </a:p>
          <a:p>
            <a:pPr marL="50292" indent="-342900">
              <a:buFont typeface="Arial" panose="020B0604020202020204" pitchFamily="34" charset="0"/>
              <a:buChar char="•"/>
            </a:pPr>
            <a:r>
              <a:rPr lang="sk-SK" dirty="0" smtClean="0"/>
              <a:t>Vysvetľovanie dokladov a ponúk</a:t>
            </a:r>
            <a:endParaRPr lang="sk-S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3552" y="2448622"/>
            <a:ext cx="3633208" cy="34117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23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Jednoduché </a:t>
            </a: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vytvorenie</a:t>
            </a:r>
            <a:r>
              <a:rPr lang="sk-SK" dirty="0" smtClean="0"/>
              <a:t>	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86090" y="1837024"/>
            <a:ext cx="7543801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090" y="1845734"/>
            <a:ext cx="6218095" cy="428131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86090" y="3183147"/>
            <a:ext cx="3237336" cy="31917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886090" y="3807087"/>
            <a:ext cx="3237336" cy="31917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85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Jednoduché nastavenie</a:t>
            </a:r>
            <a:r>
              <a:rPr lang="sk-SK" dirty="0" smtClean="0"/>
              <a:t>	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86090" y="1837024"/>
            <a:ext cx="7543801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58" y="1746071"/>
            <a:ext cx="7573933" cy="33781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72588" y="2562046"/>
            <a:ext cx="3237336" cy="189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1369717" y="2808358"/>
            <a:ext cx="3237336" cy="1907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Rectangle 9"/>
          <p:cNvSpPr/>
          <p:nvPr/>
        </p:nvSpPr>
        <p:spPr>
          <a:xfrm>
            <a:off x="1369716" y="3072820"/>
            <a:ext cx="3237336" cy="1965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50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Vkladanie </a:t>
            </a: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dokumentov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86090" y="1837024"/>
            <a:ext cx="7543801" cy="42938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sk-S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090" y="1837024"/>
            <a:ext cx="6594232" cy="441100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90777" y="2769079"/>
            <a:ext cx="5789545" cy="10092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4114" y="969191"/>
            <a:ext cx="1852646" cy="7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02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9096</TotalTime>
  <Words>200</Words>
  <Application>Microsoft Office PowerPoint</Application>
  <PresentationFormat>On-screen Show (4:3)</PresentationFormat>
  <Paragraphs>86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Retrospect</vt:lpstr>
      <vt:lpstr>     Elektronické verejné obstarávanie </vt:lpstr>
      <vt:lpstr>eBIZ – Kto sme  </vt:lpstr>
      <vt:lpstr>eBIZ – Služby  </vt:lpstr>
      <vt:lpstr>eBIZ – Softvér </vt:lpstr>
      <vt:lpstr>Legislatíva </vt:lpstr>
      <vt:lpstr>eZakazky </vt:lpstr>
      <vt:lpstr>Jednoduché vytvorenie </vt:lpstr>
      <vt:lpstr>Jednoduché nastavenie </vt:lpstr>
      <vt:lpstr>Vkladanie dokumentov</vt:lpstr>
      <vt:lpstr>Registrácia záujemcov </vt:lpstr>
      <vt:lpstr>Priebeh zákazky</vt:lpstr>
      <vt:lpstr>Elektronická aukcia </vt:lpstr>
      <vt:lpstr>Dokumentácia </vt:lpstr>
      <vt:lpstr>Kontakt </vt:lpstr>
    </vt:vector>
  </TitlesOfParts>
  <Manager>matej.marcin@ebiz.sk</Manager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eProcurement - Požiadavky</dc:title>
  <dc:creator>Matej Marcin</dc:creator>
  <cp:lastModifiedBy>Boris Kordoš</cp:lastModifiedBy>
  <cp:revision>254</cp:revision>
  <cp:lastPrinted>2016-03-18T15:09:30Z</cp:lastPrinted>
  <dcterms:created xsi:type="dcterms:W3CDTF">2015-02-16T11:46:54Z</dcterms:created>
  <dcterms:modified xsi:type="dcterms:W3CDTF">2016-03-22T07:10:47Z</dcterms:modified>
</cp:coreProperties>
</file>