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6" r:id="rId4"/>
    <p:sldId id="267" r:id="rId5"/>
    <p:sldId id="268" r:id="rId6"/>
    <p:sldId id="269" r:id="rId7"/>
    <p:sldId id="270" r:id="rId8"/>
    <p:sldId id="262" r:id="rId9"/>
    <p:sldId id="271" r:id="rId10"/>
    <p:sldId id="261" r:id="rId11"/>
    <p:sldId id="265" r:id="rId12"/>
    <p:sldId id="272" r:id="rId13"/>
    <p:sldId id="260" r:id="rId14"/>
    <p:sldId id="273" r:id="rId15"/>
    <p:sldId id="274" r:id="rId16"/>
    <p:sldId id="275" r:id="rId17"/>
    <p:sldId id="276" r:id="rId18"/>
    <p:sldId id="277" r:id="rId19"/>
    <p:sldId id="258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5BF"/>
    <a:srgbClr val="D0D8E8"/>
    <a:srgbClr val="F79239"/>
    <a:srgbClr val="A6A6A6"/>
    <a:srgbClr val="004F9D"/>
    <a:srgbClr val="0084D6"/>
    <a:srgbClr val="379BFF"/>
    <a:srgbClr val="007DFA"/>
    <a:srgbClr val="0A1124"/>
    <a:srgbClr val="298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DF0063-1A5D-4E57-A0B2-24DCCA1A8690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358DC56B-F2E6-4E2A-A4B8-CD4C1E31AF7B}">
      <dgm:prSet phldrT="[Text]" custT="1"/>
      <dgm:spPr>
        <a:solidFill>
          <a:srgbClr val="D0D8E8"/>
        </a:solidFill>
      </dgm:spPr>
      <dgm:t>
        <a:bodyPr/>
        <a:lstStyle/>
        <a:p>
          <a:r>
            <a:rPr lang="sk-SK" sz="1400" b="1" dirty="0" smtClean="0">
              <a:solidFill>
                <a:schemeClr val="tx1"/>
              </a:solidFill>
            </a:rPr>
            <a:t>50</a:t>
          </a:r>
          <a:br>
            <a:rPr lang="sk-SK" sz="1400" b="1" dirty="0" smtClean="0">
              <a:solidFill>
                <a:schemeClr val="tx1"/>
              </a:solidFill>
            </a:rPr>
          </a:br>
          <a:r>
            <a:rPr lang="sk-SK" sz="1400" b="1" dirty="0" smtClean="0">
              <a:solidFill>
                <a:schemeClr val="tx1"/>
              </a:solidFill>
            </a:rPr>
            <a:t>modulov</a:t>
          </a:r>
          <a:endParaRPr lang="sk-SK" sz="1400" b="1" dirty="0">
            <a:solidFill>
              <a:schemeClr val="tx1"/>
            </a:solidFill>
          </a:endParaRPr>
        </a:p>
      </dgm:t>
    </dgm:pt>
    <dgm:pt modelId="{2FF34898-DF67-4C34-92DF-21938866445A}" type="parTrans" cxnId="{F1D19659-6A59-4BE0-B001-25BFF45442B0}">
      <dgm:prSet/>
      <dgm:spPr/>
      <dgm:t>
        <a:bodyPr/>
        <a:lstStyle/>
        <a:p>
          <a:endParaRPr lang="sk-SK" sz="1400" b="1"/>
        </a:p>
      </dgm:t>
    </dgm:pt>
    <dgm:pt modelId="{4EB6E599-E86F-43A5-B4DB-6E6A399FC891}" type="sibTrans" cxnId="{F1D19659-6A59-4BE0-B001-25BFF45442B0}">
      <dgm:prSet custT="1"/>
      <dgm:spPr/>
      <dgm:t>
        <a:bodyPr/>
        <a:lstStyle/>
        <a:p>
          <a:endParaRPr lang="sk-SK" sz="1100" b="1"/>
        </a:p>
      </dgm:t>
    </dgm:pt>
    <dgm:pt modelId="{D2C4EAA0-5B71-472B-9F42-08DCE7AF7AD2}">
      <dgm:prSet phldrT="[Text]" custT="1"/>
      <dgm:spPr>
        <a:solidFill>
          <a:srgbClr val="D0D8E8"/>
        </a:solidFill>
      </dgm:spPr>
      <dgm:t>
        <a:bodyPr/>
        <a:lstStyle/>
        <a:p>
          <a:r>
            <a:rPr lang="sk-SK" sz="1400" b="1" dirty="0" smtClean="0">
              <a:solidFill>
                <a:schemeClr val="tx1"/>
              </a:solidFill>
            </a:rPr>
            <a:t>cca 3,5 tis.</a:t>
          </a:r>
          <a:br>
            <a:rPr lang="sk-SK" sz="1400" b="1" dirty="0" smtClean="0">
              <a:solidFill>
                <a:schemeClr val="tx1"/>
              </a:solidFill>
            </a:rPr>
          </a:br>
          <a:r>
            <a:rPr lang="sk-SK" sz="1400" b="1" dirty="0" smtClean="0">
              <a:solidFill>
                <a:schemeClr val="tx1"/>
              </a:solidFill>
            </a:rPr>
            <a:t>formulárov</a:t>
          </a:r>
          <a:endParaRPr lang="sk-SK" sz="1400" b="1" dirty="0">
            <a:solidFill>
              <a:schemeClr val="tx1"/>
            </a:solidFill>
          </a:endParaRPr>
        </a:p>
      </dgm:t>
    </dgm:pt>
    <dgm:pt modelId="{87B862B1-4327-46A6-806A-0CEB0A9A122D}" type="parTrans" cxnId="{59AA4EB6-3DCB-4943-92E7-2C7F5C03F0AA}">
      <dgm:prSet/>
      <dgm:spPr/>
      <dgm:t>
        <a:bodyPr/>
        <a:lstStyle/>
        <a:p>
          <a:endParaRPr lang="sk-SK" sz="1400" b="1"/>
        </a:p>
      </dgm:t>
    </dgm:pt>
    <dgm:pt modelId="{68433D12-53F5-4BD0-8BE6-D8FBD063C6F0}" type="sibTrans" cxnId="{59AA4EB6-3DCB-4943-92E7-2C7F5C03F0AA}">
      <dgm:prSet custT="1"/>
      <dgm:spPr/>
      <dgm:t>
        <a:bodyPr/>
        <a:lstStyle/>
        <a:p>
          <a:endParaRPr lang="sk-SK" sz="1100" b="1"/>
        </a:p>
      </dgm:t>
    </dgm:pt>
    <dgm:pt modelId="{FD50E607-6074-460C-9502-40E0EC24A577}">
      <dgm:prSet phldrT="[Text]" custT="1"/>
      <dgm:spPr>
        <a:solidFill>
          <a:srgbClr val="D0D8E8"/>
        </a:solidFill>
      </dgm:spPr>
      <dgm:t>
        <a:bodyPr/>
        <a:lstStyle/>
        <a:p>
          <a:r>
            <a:rPr lang="sk-SK" sz="1400" b="1" dirty="0" smtClean="0">
              <a:solidFill>
                <a:schemeClr val="tx1"/>
              </a:solidFill>
            </a:rPr>
            <a:t>Viac ako 8 tis.</a:t>
          </a:r>
          <a:br>
            <a:rPr lang="sk-SK" sz="1400" b="1" dirty="0" smtClean="0">
              <a:solidFill>
                <a:schemeClr val="tx1"/>
              </a:solidFill>
            </a:rPr>
          </a:br>
          <a:r>
            <a:rPr lang="sk-SK" sz="1400" b="1" dirty="0" smtClean="0">
              <a:solidFill>
                <a:schemeClr val="tx1"/>
              </a:solidFill>
            </a:rPr>
            <a:t>tlačových zostáv </a:t>
          </a:r>
          <a:r>
            <a:rPr lang="sk-SK" sz="1400" b="0" dirty="0" smtClean="0">
              <a:solidFill>
                <a:schemeClr val="tx1"/>
              </a:solidFill>
            </a:rPr>
            <a:t>(originálov)</a:t>
          </a:r>
          <a:endParaRPr lang="sk-SK" sz="1400" b="0" dirty="0">
            <a:solidFill>
              <a:schemeClr val="tx1"/>
            </a:solidFill>
          </a:endParaRPr>
        </a:p>
      </dgm:t>
    </dgm:pt>
    <dgm:pt modelId="{13D745C5-2056-4284-8AD3-D8FCEE16DFB5}" type="parTrans" cxnId="{76A00957-7ED0-45F2-BB3A-21165293BB99}">
      <dgm:prSet/>
      <dgm:spPr/>
      <dgm:t>
        <a:bodyPr/>
        <a:lstStyle/>
        <a:p>
          <a:endParaRPr lang="sk-SK" sz="1400" b="1"/>
        </a:p>
      </dgm:t>
    </dgm:pt>
    <dgm:pt modelId="{654EB6C0-2490-470B-AAB7-0279EFA30FD6}" type="sibTrans" cxnId="{76A00957-7ED0-45F2-BB3A-21165293BB99}">
      <dgm:prSet custT="1"/>
      <dgm:spPr/>
      <dgm:t>
        <a:bodyPr/>
        <a:lstStyle/>
        <a:p>
          <a:endParaRPr lang="sk-SK" sz="1400" b="1"/>
        </a:p>
      </dgm:t>
    </dgm:pt>
    <dgm:pt modelId="{1EA57684-6A7D-45FA-9046-1E11D608B643}">
      <dgm:prSet phldrT="[Text]" custT="1"/>
      <dgm:spPr>
        <a:solidFill>
          <a:srgbClr val="D0D8E8"/>
        </a:solidFill>
      </dgm:spPr>
      <dgm:t>
        <a:bodyPr/>
        <a:lstStyle/>
        <a:p>
          <a:r>
            <a:rPr lang="sk-SK" sz="1400" b="1" dirty="0" smtClean="0">
              <a:solidFill>
                <a:schemeClr val="tx1"/>
              </a:solidFill>
            </a:rPr>
            <a:t>Viac ako 1000 atribútov </a:t>
          </a:r>
          <a:r>
            <a:rPr lang="sk-SK" sz="1400" b="0" dirty="0" smtClean="0">
              <a:solidFill>
                <a:schemeClr val="tx1"/>
              </a:solidFill>
            </a:rPr>
            <a:t>(umiestnení) osobných údajov</a:t>
          </a:r>
          <a:endParaRPr lang="sk-SK" sz="1400" b="0" dirty="0">
            <a:solidFill>
              <a:schemeClr val="tx1"/>
            </a:solidFill>
          </a:endParaRPr>
        </a:p>
      </dgm:t>
    </dgm:pt>
    <dgm:pt modelId="{5BD868F1-EE60-4BF0-8016-5E6D23EA7F59}" type="parTrans" cxnId="{CA367D01-87F8-4DC5-833D-44E36C19E273}">
      <dgm:prSet/>
      <dgm:spPr/>
      <dgm:t>
        <a:bodyPr/>
        <a:lstStyle/>
        <a:p>
          <a:endParaRPr lang="sk-SK" sz="1600"/>
        </a:p>
      </dgm:t>
    </dgm:pt>
    <dgm:pt modelId="{18094C33-86FB-4FF8-B48D-A9DFF8BE1DC1}" type="sibTrans" cxnId="{CA367D01-87F8-4DC5-833D-44E36C19E273}">
      <dgm:prSet/>
      <dgm:spPr/>
      <dgm:t>
        <a:bodyPr/>
        <a:lstStyle/>
        <a:p>
          <a:endParaRPr lang="sk-SK" sz="1600"/>
        </a:p>
      </dgm:t>
    </dgm:pt>
    <dgm:pt modelId="{EAC6D47C-E924-4057-901A-F6E42EE7BA02}" type="pres">
      <dgm:prSet presAssocID="{88DF0063-1A5D-4E57-A0B2-24DCCA1A8690}" presName="Name0" presStyleCnt="0">
        <dgm:presLayoutVars>
          <dgm:dir/>
          <dgm:resizeHandles val="exact"/>
        </dgm:presLayoutVars>
      </dgm:prSet>
      <dgm:spPr/>
    </dgm:pt>
    <dgm:pt modelId="{59E21154-406B-4B2B-9676-898FADB0482A}" type="pres">
      <dgm:prSet presAssocID="{358DC56B-F2E6-4E2A-A4B8-CD4C1E31AF7B}" presName="node" presStyleLbl="node1" presStyleIdx="0" presStyleCnt="4">
        <dgm:presLayoutVars>
          <dgm:bulletEnabled val="1"/>
        </dgm:presLayoutVars>
      </dgm:prSet>
      <dgm:spPr/>
    </dgm:pt>
    <dgm:pt modelId="{2677E32A-8396-44EF-82A5-1D5E7B5AF29C}" type="pres">
      <dgm:prSet presAssocID="{4EB6E599-E86F-43A5-B4DB-6E6A399FC891}" presName="sibTrans" presStyleLbl="sibTrans2D1" presStyleIdx="0" presStyleCnt="3"/>
      <dgm:spPr/>
    </dgm:pt>
    <dgm:pt modelId="{AA4A8841-D33E-4EE7-8C1B-659C00C814ED}" type="pres">
      <dgm:prSet presAssocID="{4EB6E599-E86F-43A5-B4DB-6E6A399FC891}" presName="connectorText" presStyleLbl="sibTrans2D1" presStyleIdx="0" presStyleCnt="3"/>
      <dgm:spPr/>
    </dgm:pt>
    <dgm:pt modelId="{6E1681A8-1A33-48E5-AD7E-850D6EF68223}" type="pres">
      <dgm:prSet presAssocID="{D2C4EAA0-5B71-472B-9F42-08DCE7AF7AD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577EB09-736F-4A47-937F-30CC557E6F75}" type="pres">
      <dgm:prSet presAssocID="{68433D12-53F5-4BD0-8BE6-D8FBD063C6F0}" presName="sibTrans" presStyleLbl="sibTrans2D1" presStyleIdx="1" presStyleCnt="3"/>
      <dgm:spPr/>
    </dgm:pt>
    <dgm:pt modelId="{9D916E07-138F-4EC0-924E-01367858E4E0}" type="pres">
      <dgm:prSet presAssocID="{68433D12-53F5-4BD0-8BE6-D8FBD063C6F0}" presName="connectorText" presStyleLbl="sibTrans2D1" presStyleIdx="1" presStyleCnt="3"/>
      <dgm:spPr/>
    </dgm:pt>
    <dgm:pt modelId="{2D022068-F679-4250-AF85-6B03B9A0EA21}" type="pres">
      <dgm:prSet presAssocID="{FD50E607-6074-460C-9502-40E0EC24A57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0BC1B9D-0A63-4DDD-9578-71A3F57184CB}" type="pres">
      <dgm:prSet presAssocID="{654EB6C0-2490-470B-AAB7-0279EFA30FD6}" presName="sibTrans" presStyleLbl="sibTrans2D1" presStyleIdx="2" presStyleCnt="3"/>
      <dgm:spPr/>
    </dgm:pt>
    <dgm:pt modelId="{6AD3114A-F4C9-44E3-9817-A0037560B262}" type="pres">
      <dgm:prSet presAssocID="{654EB6C0-2490-470B-AAB7-0279EFA30FD6}" presName="connectorText" presStyleLbl="sibTrans2D1" presStyleIdx="2" presStyleCnt="3"/>
      <dgm:spPr/>
    </dgm:pt>
    <dgm:pt modelId="{D6E066B8-0A89-4B4C-A0C2-CF6052BBF08A}" type="pres">
      <dgm:prSet presAssocID="{1EA57684-6A7D-45FA-9046-1E11D608B64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EC52C920-C2FA-4A42-A1F2-7FAE743D65CA}" type="presOf" srcId="{D2C4EAA0-5B71-472B-9F42-08DCE7AF7AD2}" destId="{6E1681A8-1A33-48E5-AD7E-850D6EF68223}" srcOrd="0" destOrd="0" presId="urn:microsoft.com/office/officeart/2005/8/layout/process1"/>
    <dgm:cxn modelId="{71182318-C0D9-434C-8E86-1548E6076462}" type="presOf" srcId="{654EB6C0-2490-470B-AAB7-0279EFA30FD6}" destId="{E0BC1B9D-0A63-4DDD-9578-71A3F57184CB}" srcOrd="0" destOrd="0" presId="urn:microsoft.com/office/officeart/2005/8/layout/process1"/>
    <dgm:cxn modelId="{59D91DD3-8341-49BE-A50B-A8DC3B083F8D}" type="presOf" srcId="{358DC56B-F2E6-4E2A-A4B8-CD4C1E31AF7B}" destId="{59E21154-406B-4B2B-9676-898FADB0482A}" srcOrd="0" destOrd="0" presId="urn:microsoft.com/office/officeart/2005/8/layout/process1"/>
    <dgm:cxn modelId="{A2B7CED3-5564-4BF8-B144-8C49B0022507}" type="presOf" srcId="{68433D12-53F5-4BD0-8BE6-D8FBD063C6F0}" destId="{9D916E07-138F-4EC0-924E-01367858E4E0}" srcOrd="1" destOrd="0" presId="urn:microsoft.com/office/officeart/2005/8/layout/process1"/>
    <dgm:cxn modelId="{49DAFA8A-307E-4420-90B5-7C89DBF56979}" type="presOf" srcId="{4EB6E599-E86F-43A5-B4DB-6E6A399FC891}" destId="{AA4A8841-D33E-4EE7-8C1B-659C00C814ED}" srcOrd="1" destOrd="0" presId="urn:microsoft.com/office/officeart/2005/8/layout/process1"/>
    <dgm:cxn modelId="{8174C472-9823-4EBB-A658-3092034B3771}" type="presOf" srcId="{68433D12-53F5-4BD0-8BE6-D8FBD063C6F0}" destId="{A577EB09-736F-4A47-937F-30CC557E6F75}" srcOrd="0" destOrd="0" presId="urn:microsoft.com/office/officeart/2005/8/layout/process1"/>
    <dgm:cxn modelId="{7F79111B-6C36-41F2-89F3-A8A4D2D1B69A}" type="presOf" srcId="{FD50E607-6074-460C-9502-40E0EC24A577}" destId="{2D022068-F679-4250-AF85-6B03B9A0EA21}" srcOrd="0" destOrd="0" presId="urn:microsoft.com/office/officeart/2005/8/layout/process1"/>
    <dgm:cxn modelId="{41DE557D-011E-46BC-A4CA-A2DEFDDE1CE0}" type="presOf" srcId="{1EA57684-6A7D-45FA-9046-1E11D608B643}" destId="{D6E066B8-0A89-4B4C-A0C2-CF6052BBF08A}" srcOrd="0" destOrd="0" presId="urn:microsoft.com/office/officeart/2005/8/layout/process1"/>
    <dgm:cxn modelId="{76A00957-7ED0-45F2-BB3A-21165293BB99}" srcId="{88DF0063-1A5D-4E57-A0B2-24DCCA1A8690}" destId="{FD50E607-6074-460C-9502-40E0EC24A577}" srcOrd="2" destOrd="0" parTransId="{13D745C5-2056-4284-8AD3-D8FCEE16DFB5}" sibTransId="{654EB6C0-2490-470B-AAB7-0279EFA30FD6}"/>
    <dgm:cxn modelId="{CA367D01-87F8-4DC5-833D-44E36C19E273}" srcId="{88DF0063-1A5D-4E57-A0B2-24DCCA1A8690}" destId="{1EA57684-6A7D-45FA-9046-1E11D608B643}" srcOrd="3" destOrd="0" parTransId="{5BD868F1-EE60-4BF0-8016-5E6D23EA7F59}" sibTransId="{18094C33-86FB-4FF8-B48D-A9DFF8BE1DC1}"/>
    <dgm:cxn modelId="{F1D19659-6A59-4BE0-B001-25BFF45442B0}" srcId="{88DF0063-1A5D-4E57-A0B2-24DCCA1A8690}" destId="{358DC56B-F2E6-4E2A-A4B8-CD4C1E31AF7B}" srcOrd="0" destOrd="0" parTransId="{2FF34898-DF67-4C34-92DF-21938866445A}" sibTransId="{4EB6E599-E86F-43A5-B4DB-6E6A399FC891}"/>
    <dgm:cxn modelId="{6A3E6C21-FB5E-463E-B200-C1214E87B1AB}" type="presOf" srcId="{654EB6C0-2490-470B-AAB7-0279EFA30FD6}" destId="{6AD3114A-F4C9-44E3-9817-A0037560B262}" srcOrd="1" destOrd="0" presId="urn:microsoft.com/office/officeart/2005/8/layout/process1"/>
    <dgm:cxn modelId="{59AA4EB6-3DCB-4943-92E7-2C7F5C03F0AA}" srcId="{88DF0063-1A5D-4E57-A0B2-24DCCA1A8690}" destId="{D2C4EAA0-5B71-472B-9F42-08DCE7AF7AD2}" srcOrd="1" destOrd="0" parTransId="{87B862B1-4327-46A6-806A-0CEB0A9A122D}" sibTransId="{68433D12-53F5-4BD0-8BE6-D8FBD063C6F0}"/>
    <dgm:cxn modelId="{1D7134E1-C4C7-452D-A000-FB61A7AB14E0}" type="presOf" srcId="{88DF0063-1A5D-4E57-A0B2-24DCCA1A8690}" destId="{EAC6D47C-E924-4057-901A-F6E42EE7BA02}" srcOrd="0" destOrd="0" presId="urn:microsoft.com/office/officeart/2005/8/layout/process1"/>
    <dgm:cxn modelId="{6189033D-E920-4C98-B1EB-2B5CC5BE49FA}" type="presOf" srcId="{4EB6E599-E86F-43A5-B4DB-6E6A399FC891}" destId="{2677E32A-8396-44EF-82A5-1D5E7B5AF29C}" srcOrd="0" destOrd="0" presId="urn:microsoft.com/office/officeart/2005/8/layout/process1"/>
    <dgm:cxn modelId="{54BC9DD2-F1DF-4958-AC6D-56FF0B5BD719}" type="presParOf" srcId="{EAC6D47C-E924-4057-901A-F6E42EE7BA02}" destId="{59E21154-406B-4B2B-9676-898FADB0482A}" srcOrd="0" destOrd="0" presId="urn:microsoft.com/office/officeart/2005/8/layout/process1"/>
    <dgm:cxn modelId="{BB0263D0-DADA-4300-A0B7-7EA3FE07EBF6}" type="presParOf" srcId="{EAC6D47C-E924-4057-901A-F6E42EE7BA02}" destId="{2677E32A-8396-44EF-82A5-1D5E7B5AF29C}" srcOrd="1" destOrd="0" presId="urn:microsoft.com/office/officeart/2005/8/layout/process1"/>
    <dgm:cxn modelId="{E7076A0D-44A7-45F7-BE2A-02120944B8BD}" type="presParOf" srcId="{2677E32A-8396-44EF-82A5-1D5E7B5AF29C}" destId="{AA4A8841-D33E-4EE7-8C1B-659C00C814ED}" srcOrd="0" destOrd="0" presId="urn:microsoft.com/office/officeart/2005/8/layout/process1"/>
    <dgm:cxn modelId="{8C304084-21D3-4976-B8BB-0A519957E061}" type="presParOf" srcId="{EAC6D47C-E924-4057-901A-F6E42EE7BA02}" destId="{6E1681A8-1A33-48E5-AD7E-850D6EF68223}" srcOrd="2" destOrd="0" presId="urn:microsoft.com/office/officeart/2005/8/layout/process1"/>
    <dgm:cxn modelId="{0CD204A3-6016-4653-9541-878E514943ED}" type="presParOf" srcId="{EAC6D47C-E924-4057-901A-F6E42EE7BA02}" destId="{A577EB09-736F-4A47-937F-30CC557E6F75}" srcOrd="3" destOrd="0" presId="urn:microsoft.com/office/officeart/2005/8/layout/process1"/>
    <dgm:cxn modelId="{35A40429-FEF0-43A8-89FD-99F6844EC329}" type="presParOf" srcId="{A577EB09-736F-4A47-937F-30CC557E6F75}" destId="{9D916E07-138F-4EC0-924E-01367858E4E0}" srcOrd="0" destOrd="0" presId="urn:microsoft.com/office/officeart/2005/8/layout/process1"/>
    <dgm:cxn modelId="{A4693CA9-0DE8-451C-882D-BB1B1CAB6929}" type="presParOf" srcId="{EAC6D47C-E924-4057-901A-F6E42EE7BA02}" destId="{2D022068-F679-4250-AF85-6B03B9A0EA21}" srcOrd="4" destOrd="0" presId="urn:microsoft.com/office/officeart/2005/8/layout/process1"/>
    <dgm:cxn modelId="{8E03E6F1-FD13-4681-8AC9-5A0D0FF9A1DE}" type="presParOf" srcId="{EAC6D47C-E924-4057-901A-F6E42EE7BA02}" destId="{E0BC1B9D-0A63-4DDD-9578-71A3F57184CB}" srcOrd="5" destOrd="0" presId="urn:microsoft.com/office/officeart/2005/8/layout/process1"/>
    <dgm:cxn modelId="{F829D327-DAE9-4192-8D12-0AFA33215157}" type="presParOf" srcId="{E0BC1B9D-0A63-4DDD-9578-71A3F57184CB}" destId="{6AD3114A-F4C9-44E3-9817-A0037560B262}" srcOrd="0" destOrd="0" presId="urn:microsoft.com/office/officeart/2005/8/layout/process1"/>
    <dgm:cxn modelId="{A3AA4A8B-FCB4-4111-9F6C-6ED95DA6B3A8}" type="presParOf" srcId="{EAC6D47C-E924-4057-901A-F6E42EE7BA02}" destId="{D6E066B8-0A89-4B4C-A0C2-CF6052BBF08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21154-406B-4B2B-9676-898FADB0482A}">
      <dsp:nvSpPr>
        <dsp:cNvPr id="0" name=""/>
        <dsp:cNvSpPr/>
      </dsp:nvSpPr>
      <dsp:spPr>
        <a:xfrm>
          <a:off x="3322" y="295183"/>
          <a:ext cx="1452729" cy="953353"/>
        </a:xfrm>
        <a:prstGeom prst="roundRect">
          <a:avLst>
            <a:gd name="adj" fmla="val 10000"/>
          </a:avLst>
        </a:prstGeom>
        <a:solidFill>
          <a:srgbClr val="D0D8E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b="1" kern="1200" dirty="0" smtClean="0">
              <a:solidFill>
                <a:schemeClr val="tx1"/>
              </a:solidFill>
            </a:rPr>
            <a:t>50</a:t>
          </a:r>
          <a:br>
            <a:rPr lang="sk-SK" sz="1400" b="1" kern="1200" dirty="0" smtClean="0">
              <a:solidFill>
                <a:schemeClr val="tx1"/>
              </a:solidFill>
            </a:rPr>
          </a:br>
          <a:r>
            <a:rPr lang="sk-SK" sz="1400" b="1" kern="1200" dirty="0" smtClean="0">
              <a:solidFill>
                <a:schemeClr val="tx1"/>
              </a:solidFill>
            </a:rPr>
            <a:t>modulov</a:t>
          </a:r>
          <a:endParaRPr lang="sk-SK" sz="1400" b="1" kern="1200" dirty="0">
            <a:solidFill>
              <a:schemeClr val="tx1"/>
            </a:solidFill>
          </a:endParaRPr>
        </a:p>
      </dsp:txBody>
      <dsp:txXfrm>
        <a:off x="31245" y="323106"/>
        <a:ext cx="1396883" cy="897507"/>
      </dsp:txXfrm>
    </dsp:sp>
    <dsp:sp modelId="{2677E32A-8396-44EF-82A5-1D5E7B5AF29C}">
      <dsp:nvSpPr>
        <dsp:cNvPr id="0" name=""/>
        <dsp:cNvSpPr/>
      </dsp:nvSpPr>
      <dsp:spPr>
        <a:xfrm>
          <a:off x="1601325" y="591721"/>
          <a:ext cx="307978" cy="3602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100" b="1" kern="1200"/>
        </a:p>
      </dsp:txBody>
      <dsp:txXfrm>
        <a:off x="1601325" y="663776"/>
        <a:ext cx="215585" cy="216166"/>
      </dsp:txXfrm>
    </dsp:sp>
    <dsp:sp modelId="{6E1681A8-1A33-48E5-AD7E-850D6EF68223}">
      <dsp:nvSpPr>
        <dsp:cNvPr id="0" name=""/>
        <dsp:cNvSpPr/>
      </dsp:nvSpPr>
      <dsp:spPr>
        <a:xfrm>
          <a:off x="2037144" y="295183"/>
          <a:ext cx="1452729" cy="953353"/>
        </a:xfrm>
        <a:prstGeom prst="roundRect">
          <a:avLst>
            <a:gd name="adj" fmla="val 10000"/>
          </a:avLst>
        </a:prstGeom>
        <a:solidFill>
          <a:srgbClr val="D0D8E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b="1" kern="1200" dirty="0" smtClean="0">
              <a:solidFill>
                <a:schemeClr val="tx1"/>
              </a:solidFill>
            </a:rPr>
            <a:t>cca 3,5 tis.</a:t>
          </a:r>
          <a:br>
            <a:rPr lang="sk-SK" sz="1400" b="1" kern="1200" dirty="0" smtClean="0">
              <a:solidFill>
                <a:schemeClr val="tx1"/>
              </a:solidFill>
            </a:rPr>
          </a:br>
          <a:r>
            <a:rPr lang="sk-SK" sz="1400" b="1" kern="1200" dirty="0" smtClean="0">
              <a:solidFill>
                <a:schemeClr val="tx1"/>
              </a:solidFill>
            </a:rPr>
            <a:t>formulárov</a:t>
          </a:r>
          <a:endParaRPr lang="sk-SK" sz="1400" b="1" kern="1200" dirty="0">
            <a:solidFill>
              <a:schemeClr val="tx1"/>
            </a:solidFill>
          </a:endParaRPr>
        </a:p>
      </dsp:txBody>
      <dsp:txXfrm>
        <a:off x="2065067" y="323106"/>
        <a:ext cx="1396883" cy="897507"/>
      </dsp:txXfrm>
    </dsp:sp>
    <dsp:sp modelId="{A577EB09-736F-4A47-937F-30CC557E6F75}">
      <dsp:nvSpPr>
        <dsp:cNvPr id="0" name=""/>
        <dsp:cNvSpPr/>
      </dsp:nvSpPr>
      <dsp:spPr>
        <a:xfrm>
          <a:off x="3635147" y="591721"/>
          <a:ext cx="307978" cy="3602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100" b="1" kern="1200"/>
        </a:p>
      </dsp:txBody>
      <dsp:txXfrm>
        <a:off x="3635147" y="663776"/>
        <a:ext cx="215585" cy="216166"/>
      </dsp:txXfrm>
    </dsp:sp>
    <dsp:sp modelId="{2D022068-F679-4250-AF85-6B03B9A0EA21}">
      <dsp:nvSpPr>
        <dsp:cNvPr id="0" name=""/>
        <dsp:cNvSpPr/>
      </dsp:nvSpPr>
      <dsp:spPr>
        <a:xfrm>
          <a:off x="4070965" y="295183"/>
          <a:ext cx="1452729" cy="953353"/>
        </a:xfrm>
        <a:prstGeom prst="roundRect">
          <a:avLst>
            <a:gd name="adj" fmla="val 10000"/>
          </a:avLst>
        </a:prstGeom>
        <a:solidFill>
          <a:srgbClr val="D0D8E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b="1" kern="1200" dirty="0" smtClean="0">
              <a:solidFill>
                <a:schemeClr val="tx1"/>
              </a:solidFill>
            </a:rPr>
            <a:t>Viac ako 8 tis.</a:t>
          </a:r>
          <a:br>
            <a:rPr lang="sk-SK" sz="1400" b="1" kern="1200" dirty="0" smtClean="0">
              <a:solidFill>
                <a:schemeClr val="tx1"/>
              </a:solidFill>
            </a:rPr>
          </a:br>
          <a:r>
            <a:rPr lang="sk-SK" sz="1400" b="1" kern="1200" dirty="0" smtClean="0">
              <a:solidFill>
                <a:schemeClr val="tx1"/>
              </a:solidFill>
            </a:rPr>
            <a:t>tlačových zostáv </a:t>
          </a:r>
          <a:r>
            <a:rPr lang="sk-SK" sz="1400" b="0" kern="1200" dirty="0" smtClean="0">
              <a:solidFill>
                <a:schemeClr val="tx1"/>
              </a:solidFill>
            </a:rPr>
            <a:t>(originálov)</a:t>
          </a:r>
          <a:endParaRPr lang="sk-SK" sz="1400" b="0" kern="1200" dirty="0">
            <a:solidFill>
              <a:schemeClr val="tx1"/>
            </a:solidFill>
          </a:endParaRPr>
        </a:p>
      </dsp:txBody>
      <dsp:txXfrm>
        <a:off x="4098888" y="323106"/>
        <a:ext cx="1396883" cy="897507"/>
      </dsp:txXfrm>
    </dsp:sp>
    <dsp:sp modelId="{E0BC1B9D-0A63-4DDD-9578-71A3F57184CB}">
      <dsp:nvSpPr>
        <dsp:cNvPr id="0" name=""/>
        <dsp:cNvSpPr/>
      </dsp:nvSpPr>
      <dsp:spPr>
        <a:xfrm>
          <a:off x="5668968" y="591721"/>
          <a:ext cx="307978" cy="3602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400" b="1" kern="1200"/>
        </a:p>
      </dsp:txBody>
      <dsp:txXfrm>
        <a:off x="5668968" y="663776"/>
        <a:ext cx="215585" cy="216166"/>
      </dsp:txXfrm>
    </dsp:sp>
    <dsp:sp modelId="{D6E066B8-0A89-4B4C-A0C2-CF6052BBF08A}">
      <dsp:nvSpPr>
        <dsp:cNvPr id="0" name=""/>
        <dsp:cNvSpPr/>
      </dsp:nvSpPr>
      <dsp:spPr>
        <a:xfrm>
          <a:off x="6104787" y="295183"/>
          <a:ext cx="1452729" cy="953353"/>
        </a:xfrm>
        <a:prstGeom prst="roundRect">
          <a:avLst>
            <a:gd name="adj" fmla="val 10000"/>
          </a:avLst>
        </a:prstGeom>
        <a:solidFill>
          <a:srgbClr val="D0D8E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b="1" kern="1200" dirty="0" smtClean="0">
              <a:solidFill>
                <a:schemeClr val="tx1"/>
              </a:solidFill>
            </a:rPr>
            <a:t>Viac ako 1000 atribútov </a:t>
          </a:r>
          <a:r>
            <a:rPr lang="sk-SK" sz="1400" b="0" kern="1200" dirty="0" smtClean="0">
              <a:solidFill>
                <a:schemeClr val="tx1"/>
              </a:solidFill>
            </a:rPr>
            <a:t>(umiestnení) osobných údajov</a:t>
          </a:r>
          <a:endParaRPr lang="sk-SK" sz="1400" b="0" kern="1200" dirty="0">
            <a:solidFill>
              <a:schemeClr val="tx1"/>
            </a:solidFill>
          </a:endParaRPr>
        </a:p>
      </dsp:txBody>
      <dsp:txXfrm>
        <a:off x="6132710" y="323106"/>
        <a:ext cx="1396883" cy="897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8225F-F5DD-4128-8B94-02CF9C859902}" type="datetimeFigureOut">
              <a:rPr lang="sk-SK" smtClean="0"/>
              <a:t>14. 3. 2018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FF9B4-A868-4BEB-AC31-5D4B2035AC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9464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FF9B4-A868-4BEB-AC31-5D4B2035AC28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9991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 t="7574" b="82912"/>
          <a:stretch/>
        </p:blipFill>
        <p:spPr>
          <a:xfrm>
            <a:off x="0" y="-1"/>
            <a:ext cx="9143999" cy="124473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5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90" b="6416"/>
          <a:stretch/>
        </p:blipFill>
        <p:spPr>
          <a:xfrm>
            <a:off x="-2" y="6457949"/>
            <a:ext cx="9143999" cy="40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7824" y="205905"/>
            <a:ext cx="4834880" cy="558799"/>
          </a:xfrm>
        </p:spPr>
        <p:txBody>
          <a:bodyPr/>
          <a:lstStyle>
            <a:lvl1pPr>
              <a:defRPr>
                <a:solidFill>
                  <a:srgbClr val="0075BF"/>
                </a:solidFill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12776"/>
            <a:ext cx="7431482" cy="4752528"/>
          </a:xfrm>
        </p:spPr>
        <p:txBody>
          <a:bodyPr vert="eaVert"/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7"/>
          <a:stretch/>
        </p:blipFill>
        <p:spPr>
          <a:xfrm>
            <a:off x="7020272" y="6237312"/>
            <a:ext cx="1698230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81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259282" cy="5851525"/>
          </a:xfrm>
        </p:spPr>
        <p:txBody>
          <a:bodyPr vert="eaVert"/>
          <a:lstStyle>
            <a:lvl1pPr>
              <a:defRPr>
                <a:solidFill>
                  <a:srgbClr val="0075B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7"/>
          <a:stretch/>
        </p:blipFill>
        <p:spPr>
          <a:xfrm>
            <a:off x="6012160" y="6237312"/>
            <a:ext cx="1698230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14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 t="7574" b="82912"/>
          <a:stretch/>
        </p:blipFill>
        <p:spPr>
          <a:xfrm>
            <a:off x="0" y="-1"/>
            <a:ext cx="9143999" cy="124473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47864" y="205905"/>
            <a:ext cx="5400600" cy="945145"/>
          </a:xfrm>
        </p:spPr>
        <p:txBody>
          <a:bodyPr>
            <a:normAutofit/>
          </a:bodyPr>
          <a:lstStyle>
            <a:lvl1pPr>
              <a:defRPr sz="2400" b="1">
                <a:solidFill>
                  <a:sysClr val="windowText" lastClr="000000"/>
                </a:solidFill>
                <a:effectLst/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36504"/>
          </a:xfrm>
        </p:spPr>
        <p:txBody>
          <a:bodyPr/>
          <a:lstStyle>
            <a:lvl1pPr>
              <a:buClr>
                <a:srgbClr val="F79239"/>
              </a:buClr>
              <a:defRPr/>
            </a:lvl1pPr>
            <a:lvl2pPr>
              <a:buClr>
                <a:srgbClr val="F79239"/>
              </a:buClr>
              <a:defRPr/>
            </a:lvl2pPr>
            <a:lvl3pPr>
              <a:buClr>
                <a:srgbClr val="F79239"/>
              </a:buClr>
              <a:defRPr/>
            </a:lvl3pPr>
            <a:lvl4pPr>
              <a:buClr>
                <a:srgbClr val="F79239"/>
              </a:buClr>
              <a:defRPr/>
            </a:lvl4pPr>
            <a:lvl5pPr>
              <a:buClr>
                <a:srgbClr val="F79239"/>
              </a:buClr>
              <a:defRPr/>
            </a:lvl5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90" b="6416"/>
          <a:stretch/>
        </p:blipFill>
        <p:spPr>
          <a:xfrm>
            <a:off x="-2" y="6457949"/>
            <a:ext cx="9143999" cy="40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37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 t="7574" b="82912"/>
          <a:stretch/>
        </p:blipFill>
        <p:spPr>
          <a:xfrm>
            <a:off x="0" y="-1"/>
            <a:ext cx="9143999" cy="124473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pic>
        <p:nvPicPr>
          <p:cNvPr id="8" name="Obrázok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90" b="6416"/>
          <a:stretch/>
        </p:blipFill>
        <p:spPr>
          <a:xfrm>
            <a:off x="-2" y="6457949"/>
            <a:ext cx="9143999" cy="40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35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 t="7574" b="82912"/>
          <a:stretch/>
        </p:blipFill>
        <p:spPr>
          <a:xfrm>
            <a:off x="0" y="-1"/>
            <a:ext cx="9143999" cy="124473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347864" y="205905"/>
            <a:ext cx="5400600" cy="945145"/>
          </a:xfrm>
        </p:spPr>
        <p:txBody>
          <a:bodyPr>
            <a:normAutofit/>
          </a:bodyPr>
          <a:lstStyle>
            <a:lvl1pPr>
              <a:defRPr sz="2400" b="1">
                <a:solidFill>
                  <a:sysClr val="windowText" lastClr="000000"/>
                </a:solidFill>
                <a:effectLst/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pic>
        <p:nvPicPr>
          <p:cNvPr id="10" name="Obrázok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90" b="6416"/>
          <a:stretch/>
        </p:blipFill>
        <p:spPr>
          <a:xfrm>
            <a:off x="-2" y="6457949"/>
            <a:ext cx="9143999" cy="40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0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 t="7574" b="82912"/>
          <a:stretch/>
        </p:blipFill>
        <p:spPr>
          <a:xfrm>
            <a:off x="0" y="-1"/>
            <a:ext cx="9143999" cy="124473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3347864" y="205905"/>
            <a:ext cx="5400600" cy="945145"/>
          </a:xfrm>
        </p:spPr>
        <p:txBody>
          <a:bodyPr>
            <a:normAutofit/>
          </a:bodyPr>
          <a:lstStyle>
            <a:lvl1pPr>
              <a:defRPr sz="2400" b="1">
                <a:solidFill>
                  <a:sysClr val="windowText" lastClr="000000"/>
                </a:solidFill>
                <a:effectLst/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pic>
        <p:nvPicPr>
          <p:cNvPr id="12" name="Obrázok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90" b="6416"/>
          <a:stretch/>
        </p:blipFill>
        <p:spPr>
          <a:xfrm>
            <a:off x="-2" y="6457949"/>
            <a:ext cx="9143999" cy="40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01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 t="7574" b="82912"/>
          <a:stretch/>
        </p:blipFill>
        <p:spPr>
          <a:xfrm>
            <a:off x="0" y="-1"/>
            <a:ext cx="9143999" cy="124473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347864" y="205905"/>
            <a:ext cx="5400600" cy="945145"/>
          </a:xfrm>
        </p:spPr>
        <p:txBody>
          <a:bodyPr>
            <a:normAutofit/>
          </a:bodyPr>
          <a:lstStyle>
            <a:lvl1pPr>
              <a:defRPr sz="2400" b="1">
                <a:solidFill>
                  <a:sysClr val="windowText" lastClr="000000"/>
                </a:solidFill>
                <a:effectLst/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90" b="6416"/>
          <a:stretch/>
        </p:blipFill>
        <p:spPr>
          <a:xfrm>
            <a:off x="-2" y="6457949"/>
            <a:ext cx="9143999" cy="40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27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8CBC1-A758-4F47-A1F1-1E94F54A567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0364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 t="7574" b="82912"/>
          <a:stretch/>
        </p:blipFill>
        <p:spPr>
          <a:xfrm>
            <a:off x="0" y="-1"/>
            <a:ext cx="9143999" cy="124473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75BF"/>
                </a:solidFill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204864"/>
            <a:ext cx="5111750" cy="39212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dirty="0" smtClean="0"/>
              <a:t>Upravte štýl predlohy textu.</a:t>
            </a:r>
          </a:p>
        </p:txBody>
      </p:sp>
      <p:pic>
        <p:nvPicPr>
          <p:cNvPr id="9" name="Obrázok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90" b="6416"/>
          <a:stretch/>
        </p:blipFill>
        <p:spPr>
          <a:xfrm>
            <a:off x="-2" y="6457949"/>
            <a:ext cx="9143999" cy="40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9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3" b="67290"/>
          <a:stretch/>
        </p:blipFill>
        <p:spPr>
          <a:xfrm>
            <a:off x="0" y="0"/>
            <a:ext cx="9144000" cy="141277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1556791"/>
            <a:ext cx="5486400" cy="31707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pic>
        <p:nvPicPr>
          <p:cNvPr id="14" name="Obrázok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3" b="14197"/>
          <a:stretch/>
        </p:blipFill>
        <p:spPr>
          <a:xfrm>
            <a:off x="7548304" y="980728"/>
            <a:ext cx="1249142" cy="340644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90" b="6416"/>
          <a:stretch/>
        </p:blipFill>
        <p:spPr>
          <a:xfrm>
            <a:off x="-2" y="6457949"/>
            <a:ext cx="9143999" cy="40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0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3913584" y="205905"/>
            <a:ext cx="4834880" cy="558799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8CBC1-A758-4F47-A1F1-1E94F54A567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904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effectLst>
            <a:outerShdw blurRad="50800" dir="5400000" algn="ctr" rotWithShape="0">
              <a:srgbClr val="000000">
                <a:alpha val="80000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5BF"/>
        </a:buClr>
        <a:buFont typeface="Calibri" panose="020F0502020204030204" pitchFamily="34" charset="0"/>
        <a:buChar char="»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5BF"/>
        </a:buClr>
        <a:buFont typeface="Calibri" panose="020F0502020204030204" pitchFamily="34" charset="0"/>
        <a:buChar char="»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5BF"/>
        </a:buClr>
        <a:buFont typeface="Calibri" panose="020F0502020204030204" pitchFamily="34" charset="0"/>
        <a:buChar char="»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5BF"/>
        </a:buClr>
        <a:buFont typeface="Calibri" panose="020F0502020204030204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75BF"/>
        </a:buClr>
        <a:buFont typeface="Calibri" panose="020F0502020204030204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69"/>
          <a:stretch/>
        </p:blipFill>
        <p:spPr>
          <a:xfrm>
            <a:off x="0" y="1539"/>
            <a:ext cx="9144000" cy="6856462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5148064" y="4509120"/>
            <a:ext cx="3744416" cy="830997"/>
          </a:xfrm>
          <a:custGeom>
            <a:avLst/>
            <a:gdLst>
              <a:gd name="connsiteX0" fmla="*/ 0 w 3888432"/>
              <a:gd name="connsiteY0" fmla="*/ 0 h 738664"/>
              <a:gd name="connsiteX1" fmla="*/ 3888432 w 3888432"/>
              <a:gd name="connsiteY1" fmla="*/ 0 h 738664"/>
              <a:gd name="connsiteX2" fmla="*/ 3888432 w 3888432"/>
              <a:gd name="connsiteY2" fmla="*/ 738664 h 738664"/>
              <a:gd name="connsiteX3" fmla="*/ 0 w 3888432"/>
              <a:gd name="connsiteY3" fmla="*/ 738664 h 738664"/>
              <a:gd name="connsiteX4" fmla="*/ 0 w 3888432"/>
              <a:gd name="connsiteY4" fmla="*/ 0 h 738664"/>
              <a:gd name="connsiteX0" fmla="*/ 0 w 3888432"/>
              <a:gd name="connsiteY0" fmla="*/ 0 h 738664"/>
              <a:gd name="connsiteX1" fmla="*/ 3888432 w 3888432"/>
              <a:gd name="connsiteY1" fmla="*/ 0 h 738664"/>
              <a:gd name="connsiteX2" fmla="*/ 3888432 w 3888432"/>
              <a:gd name="connsiteY2" fmla="*/ 738664 h 738664"/>
              <a:gd name="connsiteX3" fmla="*/ 423080 w 3888432"/>
              <a:gd name="connsiteY3" fmla="*/ 738664 h 738664"/>
              <a:gd name="connsiteX4" fmla="*/ 0 w 3888432"/>
              <a:gd name="connsiteY4" fmla="*/ 0 h 73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8432" h="738664">
                <a:moveTo>
                  <a:pt x="0" y="0"/>
                </a:moveTo>
                <a:lnTo>
                  <a:pt x="3888432" y="0"/>
                </a:lnTo>
                <a:lnTo>
                  <a:pt x="3888432" y="738664"/>
                </a:lnTo>
                <a:lnTo>
                  <a:pt x="423080" y="73866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Martin </a:t>
            </a:r>
            <a:r>
              <a:rPr lang="sk-SK" sz="24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Valluš</a:t>
            </a:r>
            <a:endParaRPr lang="sk-SK" sz="24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sk-SK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Marian Pavuk</a:t>
            </a:r>
          </a:p>
        </p:txBody>
      </p:sp>
      <p:sp>
        <p:nvSpPr>
          <p:cNvPr id="14" name="Nadpis 5"/>
          <p:cNvSpPr txBox="1">
            <a:spLocks/>
          </p:cNvSpPr>
          <p:nvPr/>
        </p:nvSpPr>
        <p:spPr>
          <a:xfrm>
            <a:off x="3995936" y="1543145"/>
            <a:ext cx="4606588" cy="1669831"/>
          </a:xfrm>
          <a:custGeom>
            <a:avLst/>
            <a:gdLst>
              <a:gd name="connsiteX0" fmla="*/ 0 w 4316635"/>
              <a:gd name="connsiteY0" fmla="*/ 0 h 1656184"/>
              <a:gd name="connsiteX1" fmla="*/ 4316635 w 4316635"/>
              <a:gd name="connsiteY1" fmla="*/ 0 h 1656184"/>
              <a:gd name="connsiteX2" fmla="*/ 4316635 w 4316635"/>
              <a:gd name="connsiteY2" fmla="*/ 1656184 h 1656184"/>
              <a:gd name="connsiteX3" fmla="*/ 0 w 4316635"/>
              <a:gd name="connsiteY3" fmla="*/ 1656184 h 1656184"/>
              <a:gd name="connsiteX4" fmla="*/ 0 w 4316635"/>
              <a:gd name="connsiteY4" fmla="*/ 0 h 1656184"/>
              <a:gd name="connsiteX0" fmla="*/ 0 w 4316635"/>
              <a:gd name="connsiteY0" fmla="*/ 0 h 1669831"/>
              <a:gd name="connsiteX1" fmla="*/ 4316635 w 4316635"/>
              <a:gd name="connsiteY1" fmla="*/ 0 h 1669831"/>
              <a:gd name="connsiteX2" fmla="*/ 4316635 w 4316635"/>
              <a:gd name="connsiteY2" fmla="*/ 1656184 h 1669831"/>
              <a:gd name="connsiteX3" fmla="*/ 682388 w 4316635"/>
              <a:gd name="connsiteY3" fmla="*/ 1669831 h 1669831"/>
              <a:gd name="connsiteX4" fmla="*/ 0 w 4316635"/>
              <a:gd name="connsiteY4" fmla="*/ 0 h 1669831"/>
              <a:gd name="connsiteX0" fmla="*/ 0 w 4726068"/>
              <a:gd name="connsiteY0" fmla="*/ 0 h 1669831"/>
              <a:gd name="connsiteX1" fmla="*/ 4726068 w 4726068"/>
              <a:gd name="connsiteY1" fmla="*/ 0 h 1669831"/>
              <a:gd name="connsiteX2" fmla="*/ 4726068 w 4726068"/>
              <a:gd name="connsiteY2" fmla="*/ 1656184 h 1669831"/>
              <a:gd name="connsiteX3" fmla="*/ 1091821 w 4726068"/>
              <a:gd name="connsiteY3" fmla="*/ 1669831 h 1669831"/>
              <a:gd name="connsiteX4" fmla="*/ 0 w 4726068"/>
              <a:gd name="connsiteY4" fmla="*/ 0 h 1669831"/>
              <a:gd name="connsiteX0" fmla="*/ 0 w 4630534"/>
              <a:gd name="connsiteY0" fmla="*/ 0 h 1669831"/>
              <a:gd name="connsiteX1" fmla="*/ 4630534 w 4630534"/>
              <a:gd name="connsiteY1" fmla="*/ 0 h 1669831"/>
              <a:gd name="connsiteX2" fmla="*/ 4630534 w 4630534"/>
              <a:gd name="connsiteY2" fmla="*/ 1656184 h 1669831"/>
              <a:gd name="connsiteX3" fmla="*/ 996287 w 4630534"/>
              <a:gd name="connsiteY3" fmla="*/ 1669831 h 1669831"/>
              <a:gd name="connsiteX4" fmla="*/ 0 w 4630534"/>
              <a:gd name="connsiteY4" fmla="*/ 0 h 1669831"/>
              <a:gd name="connsiteX0" fmla="*/ 0 w 4698773"/>
              <a:gd name="connsiteY0" fmla="*/ 0 h 1669831"/>
              <a:gd name="connsiteX1" fmla="*/ 4698773 w 4698773"/>
              <a:gd name="connsiteY1" fmla="*/ 0 h 1669831"/>
              <a:gd name="connsiteX2" fmla="*/ 4698773 w 4698773"/>
              <a:gd name="connsiteY2" fmla="*/ 1656184 h 1669831"/>
              <a:gd name="connsiteX3" fmla="*/ 1064526 w 4698773"/>
              <a:gd name="connsiteY3" fmla="*/ 1669831 h 1669831"/>
              <a:gd name="connsiteX4" fmla="*/ 0 w 4698773"/>
              <a:gd name="connsiteY4" fmla="*/ 0 h 166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8773" h="1669831">
                <a:moveTo>
                  <a:pt x="0" y="0"/>
                </a:moveTo>
                <a:lnTo>
                  <a:pt x="4698773" y="0"/>
                </a:lnTo>
                <a:lnTo>
                  <a:pt x="4698773" y="1656184"/>
                </a:lnTo>
                <a:lnTo>
                  <a:pt x="1064526" y="166983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sk-SK" sz="2400" b="1" dirty="0">
                <a:solidFill>
                  <a:schemeClr val="tx1"/>
                </a:solidFill>
              </a:rPr>
              <a:t>Odpovede na aktuálne témy a požiadavky samosprávy</a:t>
            </a:r>
          </a:p>
        </p:txBody>
      </p:sp>
      <p:sp>
        <p:nvSpPr>
          <p:cNvPr id="2" name="BlokTextu 1"/>
          <p:cNvSpPr txBox="1"/>
          <p:nvPr/>
        </p:nvSpPr>
        <p:spPr>
          <a:xfrm>
            <a:off x="4572001" y="7274"/>
            <a:ext cx="4584860" cy="609737"/>
          </a:xfrm>
          <a:prstGeom prst="rect">
            <a:avLst/>
          </a:prstGeom>
          <a:noFill/>
        </p:spPr>
        <p:txBody>
          <a:bodyPr wrap="square" lIns="216000" tIns="252000" rIns="108000" bIns="108000" rtlCol="0">
            <a:spAutoFit/>
          </a:bodyPr>
          <a:lstStyle/>
          <a:p>
            <a:r>
              <a:rPr lang="cs-CZ" sz="24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15.- 16. </a:t>
            </a:r>
            <a:r>
              <a:rPr lang="cs-CZ" sz="2400" b="1" baseline="30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marec</a:t>
            </a:r>
            <a:r>
              <a:rPr lang="cs-CZ" sz="24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2018</a:t>
            </a:r>
            <a:r>
              <a:rPr lang="cs-CZ" sz="2400" b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Hotel </a:t>
            </a:r>
            <a:r>
              <a:rPr lang="cs-CZ" sz="2400" b="1" baseline="30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Permon</a:t>
            </a:r>
            <a:r>
              <a:rPr lang="cs-CZ" sz="24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cs-CZ" sz="2400" b="1" baseline="30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Podbanské</a:t>
            </a:r>
            <a:endParaRPr lang="cs-CZ" sz="2400" b="1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680520"/>
            <a:ext cx="2901284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6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1880" y="205905"/>
            <a:ext cx="5256584" cy="945145"/>
          </a:xfrm>
        </p:spPr>
        <p:txBody>
          <a:bodyPr/>
          <a:lstStyle/>
          <a:p>
            <a:r>
              <a:rPr lang="sk-SK" dirty="0" smtClean="0"/>
              <a:t>Pár legislatívnych zmien v elektronizácií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92488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sk-SK" sz="2400" b="1" dirty="0" smtClean="0">
                <a:solidFill>
                  <a:schemeClr val="tx1"/>
                </a:solidFill>
              </a:rPr>
              <a:t>Opäť sa posunie termín automatickej aktivácie schránok </a:t>
            </a:r>
            <a:r>
              <a:rPr lang="sk-SK" sz="2400" dirty="0" smtClean="0">
                <a:solidFill>
                  <a:schemeClr val="tx1"/>
                </a:solidFill>
              </a:rPr>
              <a:t>pre PO nezapísané v OR a to </a:t>
            </a:r>
            <a:r>
              <a:rPr lang="sk-SK" sz="2400" b="1" dirty="0" smtClean="0">
                <a:solidFill>
                  <a:schemeClr val="tx1"/>
                </a:solidFill>
              </a:rPr>
              <a:t>na 1.február 2019 </a:t>
            </a:r>
            <a:r>
              <a:rPr lang="sk-SK" sz="2400" dirty="0">
                <a:solidFill>
                  <a:schemeClr val="tx1"/>
                </a:solidFill>
              </a:rPr>
              <a:t/>
            </a:r>
            <a:br>
              <a:rPr lang="sk-SK" sz="2400" dirty="0">
                <a:solidFill>
                  <a:schemeClr val="tx1"/>
                </a:solidFill>
              </a:rPr>
            </a:br>
            <a:r>
              <a:rPr lang="sk-SK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(novela zákona o kybernetickej bezpečnosti)</a:t>
            </a:r>
          </a:p>
          <a:p>
            <a:pPr>
              <a:spcBef>
                <a:spcPts val="2400"/>
              </a:spcBef>
            </a:pPr>
            <a:r>
              <a:rPr lang="sk-SK" sz="2400" b="1" dirty="0">
                <a:solidFill>
                  <a:schemeClr val="tx1"/>
                </a:solidFill>
              </a:rPr>
              <a:t>Centrálny register elektronických </a:t>
            </a:r>
            <a:r>
              <a:rPr lang="sk-SK" sz="2400" b="1" dirty="0" err="1" smtClean="0">
                <a:solidFill>
                  <a:schemeClr val="tx1"/>
                </a:solidFill>
              </a:rPr>
              <a:t>plnomocenstiev</a:t>
            </a:r>
            <a:endParaRPr lang="sk-SK" sz="2400" b="1" dirty="0" smtClean="0">
              <a:solidFill>
                <a:schemeClr val="tx1"/>
              </a:solidFill>
            </a:endParaRPr>
          </a:p>
          <a:p>
            <a:pPr marL="361950" lvl="1" indent="0">
              <a:buNone/>
            </a:pPr>
            <a:r>
              <a:rPr lang="sk-SK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Ak je elektronické </a:t>
            </a:r>
            <a:r>
              <a:rPr lang="sk-SK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plnomocenstvo</a:t>
            </a:r>
            <a:r>
              <a:rPr lang="sk-SK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uložené v centrálnom registri elektronických </a:t>
            </a:r>
            <a:r>
              <a:rPr lang="sk-SK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plnomocenstiev</a:t>
            </a:r>
            <a:r>
              <a:rPr lang="sk-SK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orgán verejnej moci, ktorý koná vo veci, ktorej sa elektronické </a:t>
            </a:r>
            <a:r>
              <a:rPr lang="sk-SK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plnomocenstvo</a:t>
            </a:r>
            <a:r>
              <a:rPr lang="sk-SK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týka, je povinný získať informácie o rozsahu oprávnenia splnomocnenca z elektronického </a:t>
            </a:r>
            <a:r>
              <a:rPr lang="sk-SK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plnomocenstva</a:t>
            </a:r>
            <a:r>
              <a:rPr lang="sk-SK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nie je oprávnený požadovať od splnomocniteľa alebo splnomocnenca preukázanie tohto oprávnenia, ak nemá odôvodnenú pochybnosť o jeho rozsahu alebo o tom, či oprávnenie trvá. (sankcia 1.000-25.000 eur)</a:t>
            </a:r>
            <a:endParaRPr lang="sk-SK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7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1880" y="205905"/>
            <a:ext cx="5256584" cy="945145"/>
          </a:xfrm>
        </p:spPr>
        <p:txBody>
          <a:bodyPr/>
          <a:lstStyle/>
          <a:p>
            <a:r>
              <a:rPr lang="sk-SK" dirty="0" smtClean="0"/>
              <a:t>Hromadné zasielanie elektronických správ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464496"/>
          </a:xfrm>
        </p:spPr>
        <p:txBody>
          <a:bodyPr>
            <a:normAutofit fontScale="92500"/>
          </a:bodyPr>
          <a:lstStyle/>
          <a:p>
            <a:pPr>
              <a:spcBef>
                <a:spcPts val="1800"/>
              </a:spcBef>
            </a:pPr>
            <a:r>
              <a:rPr lang="sk-SK" sz="2800" b="1" dirty="0" smtClean="0">
                <a:solidFill>
                  <a:schemeClr val="tx1"/>
                </a:solidFill>
              </a:rPr>
              <a:t>Spoločné rozhodnutia, rozhodnutia za TKO</a:t>
            </a:r>
          </a:p>
          <a:p>
            <a:pPr lvl="2">
              <a:spcBef>
                <a:spcPts val="1800"/>
              </a:spcBef>
            </a:pPr>
            <a:r>
              <a:rPr lang="sk-SK" dirty="0" smtClean="0"/>
              <a:t>Pri vyhotovení sa použije rovnaký postup ako pri listinných </a:t>
            </a:r>
          </a:p>
          <a:p>
            <a:pPr lvl="2">
              <a:spcBef>
                <a:spcPts val="1800"/>
              </a:spcBef>
            </a:pPr>
            <a:r>
              <a:rPr lang="sk-SK" dirty="0" smtClean="0"/>
              <a:t>Použiť len KSC (meno oprávnenej osoby sa uvádza bez podpisu)	</a:t>
            </a:r>
          </a:p>
          <a:p>
            <a:pPr lvl="2">
              <a:spcBef>
                <a:spcPts val="1800"/>
              </a:spcBef>
            </a:pPr>
            <a:r>
              <a:rPr lang="sk-SK" dirty="0" smtClean="0"/>
              <a:t>Priorita na ÚPVS (najskôr GUI, ministerstvá, poisťovne až potom individuálne pripojenia)</a:t>
            </a:r>
          </a:p>
          <a:p>
            <a:pPr>
              <a:spcBef>
                <a:spcPts val="1800"/>
              </a:spcBef>
            </a:pPr>
            <a:r>
              <a:rPr lang="sk-SK" sz="3000" b="1" dirty="0" smtClean="0">
                <a:solidFill>
                  <a:schemeClr val="tx1"/>
                </a:solidFill>
              </a:rPr>
              <a:t>V prípade neexistencie systémovej </a:t>
            </a:r>
            <a:r>
              <a:rPr lang="sk-SK" sz="3000" b="1" dirty="0" smtClean="0">
                <a:solidFill>
                  <a:schemeClr val="tx1"/>
                </a:solidFill>
              </a:rPr>
              <a:t>integrácie</a:t>
            </a:r>
          </a:p>
          <a:p>
            <a:pPr lvl="2">
              <a:spcBef>
                <a:spcPts val="1800"/>
              </a:spcBef>
            </a:pPr>
            <a:r>
              <a:rPr lang="sk-SK" dirty="0" smtClean="0"/>
              <a:t>Ručne </a:t>
            </a:r>
            <a:r>
              <a:rPr lang="sk-SK" dirty="0"/>
              <a:t>prostredníctvom </a:t>
            </a:r>
            <a:r>
              <a:rPr lang="sk-SK" dirty="0" err="1"/>
              <a:t>slovensko.sk</a:t>
            </a:r>
            <a:r>
              <a:rPr lang="sk-SK" dirty="0"/>
              <a:t> ...</a:t>
            </a:r>
            <a:r>
              <a:rPr lang="sk-SK" sz="2200" b="1" dirty="0" smtClean="0"/>
              <a:t/>
            </a:r>
            <a:br>
              <a:rPr lang="sk-SK" sz="2200" b="1" dirty="0" smtClean="0"/>
            </a:br>
            <a:r>
              <a:rPr lang="sk-SK" dirty="0"/>
              <a:t>(</a:t>
            </a:r>
            <a:r>
              <a:rPr lang="sk-SK" dirty="0"/>
              <a:t>problém so vznikom elektronického úradného dokumentu)</a:t>
            </a:r>
          </a:p>
        </p:txBody>
      </p:sp>
    </p:spTree>
    <p:extLst>
      <p:ext uri="{BB962C8B-B14F-4D97-AF65-F5344CB8AC3E}">
        <p14:creationId xmlns:p14="http://schemas.microsoft.com/office/powerpoint/2010/main" val="165333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205905"/>
            <a:ext cx="5256584" cy="945145"/>
          </a:xfrm>
        </p:spPr>
        <p:txBody>
          <a:bodyPr/>
          <a:lstStyle/>
          <a:p>
            <a:r>
              <a:rPr lang="sk-SK" dirty="0" smtClean="0"/>
              <a:t>Rozhodnutia - proces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931224" cy="424847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sk-SK" sz="2600" b="1" dirty="0">
                <a:solidFill>
                  <a:schemeClr val="tx1"/>
                </a:solidFill>
              </a:rPr>
              <a:t>Spoločný stavebný úrad – podpísanie (opečatenie) na </a:t>
            </a:r>
            <a:r>
              <a:rPr lang="sk-SK" sz="2600" b="1" dirty="0" smtClean="0">
                <a:solidFill>
                  <a:schemeClr val="tx1"/>
                </a:solidFill>
              </a:rPr>
              <a:t>obci</a:t>
            </a:r>
            <a:br>
              <a:rPr lang="sk-SK" sz="2600" b="1" dirty="0" smtClean="0">
                <a:solidFill>
                  <a:schemeClr val="tx1"/>
                </a:solidFill>
              </a:rPr>
            </a:br>
            <a:endParaRPr lang="sk-SK" sz="2600" b="1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sk-SK" sz="2600" b="1" dirty="0">
                <a:solidFill>
                  <a:schemeClr val="tx1"/>
                </a:solidFill>
              </a:rPr>
              <a:t>Hybridné doručovanie</a:t>
            </a:r>
            <a:r>
              <a:rPr lang="sk-SK" sz="2600" dirty="0">
                <a:solidFill>
                  <a:schemeClr val="tx1"/>
                </a:solidFill>
              </a:rPr>
              <a:t> (časť elektronicky, časť listinne)</a:t>
            </a:r>
          </a:p>
          <a:p>
            <a:pPr lvl="1">
              <a:spcBef>
                <a:spcPts val="1800"/>
              </a:spcBef>
            </a:pPr>
            <a:r>
              <a:rPr lang="sk-SK" sz="2200" dirty="0"/>
              <a:t>Schválenie v listinnej forme </a:t>
            </a:r>
          </a:p>
          <a:p>
            <a:pPr lvl="1">
              <a:spcBef>
                <a:spcPts val="1800"/>
              </a:spcBef>
            </a:pPr>
            <a:r>
              <a:rPr lang="sk-SK" sz="2200" dirty="0"/>
              <a:t>Rýchle schválenie v Registratúre</a:t>
            </a:r>
          </a:p>
          <a:p>
            <a:pPr lvl="1">
              <a:spcBef>
                <a:spcPts val="1800"/>
              </a:spcBef>
            </a:pPr>
            <a:r>
              <a:rPr lang="sk-SK" sz="2200" dirty="0"/>
              <a:t>Odoslanie (úradný dokument)</a:t>
            </a: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135566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1880" y="205905"/>
            <a:ext cx="5256584" cy="945145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Schvaľovanie – ako zabezpečiť aby existovala informácia o použití KSC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1800"/>
              </a:spcBef>
            </a:pPr>
            <a:r>
              <a:rPr lang="sk-SK" sz="3600" b="1" dirty="0">
                <a:solidFill>
                  <a:schemeClr val="tx1"/>
                </a:solidFill>
              </a:rPr>
              <a:t>CG DISS (Registratúra) vyžaduje „absolvované“ schvaľovanie, </a:t>
            </a:r>
            <a:r>
              <a:rPr lang="sk-SK" sz="3600" dirty="0">
                <a:solidFill>
                  <a:schemeClr val="tx1"/>
                </a:solidFill>
              </a:rPr>
              <a:t>inak nedovolí el. odoslanie</a:t>
            </a:r>
          </a:p>
          <a:p>
            <a:pPr>
              <a:spcBef>
                <a:spcPts val="1800"/>
              </a:spcBef>
            </a:pPr>
            <a:r>
              <a:rPr lang="sk-SK" sz="3600" b="1" dirty="0">
                <a:solidFill>
                  <a:schemeClr val="tx1"/>
                </a:solidFill>
              </a:rPr>
              <a:t>Spustiť schvaľovanie (akcia)</a:t>
            </a:r>
            <a:r>
              <a:rPr lang="sk-SK" sz="3600" dirty="0">
                <a:solidFill>
                  <a:schemeClr val="tx1"/>
                </a:solidFill>
              </a:rPr>
              <a:t> – práva </a:t>
            </a:r>
            <a:r>
              <a:rPr lang="sk-SK" sz="3600" dirty="0" smtClean="0">
                <a:solidFill>
                  <a:schemeClr val="tx1"/>
                </a:solidFill>
              </a:rPr>
              <a:t>má zvyčajne </a:t>
            </a:r>
            <a:r>
              <a:rPr lang="sk-SK" sz="3600" dirty="0">
                <a:solidFill>
                  <a:schemeClr val="tx1"/>
                </a:solidFill>
              </a:rPr>
              <a:t>každý zamestnanec</a:t>
            </a:r>
          </a:p>
          <a:p>
            <a:pPr>
              <a:spcBef>
                <a:spcPts val="1800"/>
              </a:spcBef>
            </a:pPr>
            <a:r>
              <a:rPr lang="sk-SK" sz="3600" b="1" dirty="0">
                <a:solidFill>
                  <a:schemeClr val="tx1"/>
                </a:solidFill>
              </a:rPr>
              <a:t>Schvaľovací proces:</a:t>
            </a:r>
          </a:p>
          <a:p>
            <a:pPr lvl="1">
              <a:spcBef>
                <a:spcPts val="1800"/>
              </a:spcBef>
            </a:pPr>
            <a:r>
              <a:rPr lang="sk-SK" sz="2600" dirty="0"/>
              <a:t>Podľa typu a druhu záznamu bez možnosti zmeny – ideálny ale nereálny stav</a:t>
            </a:r>
          </a:p>
          <a:p>
            <a:pPr lvl="1">
              <a:spcBef>
                <a:spcPts val="1800"/>
              </a:spcBef>
            </a:pPr>
            <a:r>
              <a:rPr lang="sk-SK" sz="2600" dirty="0"/>
              <a:t>Výber z predvolených scenárov s alebo bez možnosti zmeny – ? aký je optimálny počet, </a:t>
            </a:r>
            <a:r>
              <a:rPr lang="sk-SK" sz="2600" dirty="0"/>
              <a:t>pomenovania</a:t>
            </a:r>
          </a:p>
          <a:p>
            <a:pPr lvl="1">
              <a:spcBef>
                <a:spcPts val="1800"/>
              </a:spcBef>
            </a:pPr>
            <a:r>
              <a:rPr lang="sk-SK" sz="2600" dirty="0"/>
              <a:t>Zodpovednosť ostáva na referentovi, ktorý pri nastavovaní schvaľovania reflektuje platný podpisový poriadok</a:t>
            </a:r>
            <a:endParaRPr lang="sk-SK" sz="2600" dirty="0"/>
          </a:p>
          <a:p>
            <a:pPr>
              <a:spcBef>
                <a:spcPts val="1800"/>
              </a:spcBef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014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08104" y="2888940"/>
            <a:ext cx="3168352" cy="1944216"/>
          </a:xfrm>
        </p:spPr>
        <p:txBody>
          <a:bodyPr anchor="ctr">
            <a:noAutofit/>
          </a:bodyPr>
          <a:lstStyle/>
          <a:p>
            <a:r>
              <a:rPr lang="sk-SK" sz="36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Vylepšenie úradnej komunikácie medzi OVM cez UPVS</a:t>
            </a:r>
            <a:endParaRPr lang="sk-SK" sz="3600" cap="none" dirty="0">
              <a:effectLst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755576" y="1988840"/>
            <a:ext cx="2808312" cy="3744416"/>
          </a:xfrm>
          <a:prstGeom prst="rect">
            <a:avLst/>
          </a:prstGeom>
          <a:solidFill>
            <a:srgbClr val="D0D8E8"/>
          </a:solidFill>
          <a:ln>
            <a:solidFill>
              <a:srgbClr val="D0D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Modul procesnej integrácie na UPVS</a:t>
            </a:r>
            <a:endParaRPr lang="sk-SK" sz="4000" b="1" dirty="0"/>
          </a:p>
        </p:txBody>
      </p:sp>
      <p:sp>
        <p:nvSpPr>
          <p:cNvPr id="3" name="Rovnoramenný trojuholník 2"/>
          <p:cNvSpPr/>
          <p:nvPr/>
        </p:nvSpPr>
        <p:spPr>
          <a:xfrm rot="5400000">
            <a:off x="3995936" y="3501008"/>
            <a:ext cx="1440160" cy="720080"/>
          </a:xfrm>
          <a:prstGeom prst="triangle">
            <a:avLst/>
          </a:prstGeom>
          <a:solidFill>
            <a:srgbClr val="0075BF"/>
          </a:solidFill>
          <a:ln>
            <a:solidFill>
              <a:srgbClr val="007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639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91880" y="205905"/>
            <a:ext cx="5256584" cy="945145"/>
          </a:xfrm>
        </p:spPr>
        <p:txBody>
          <a:bodyPr/>
          <a:lstStyle/>
          <a:p>
            <a:r>
              <a:rPr lang="sk-SK" dirty="0" smtClean="0"/>
              <a:t>Zákon 305/2013 Z. z. - novela</a:t>
            </a:r>
            <a:endParaRPr lang="sk-S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4824536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sk-SK" sz="2000" b="1" dirty="0" smtClean="0">
                <a:solidFill>
                  <a:schemeClr val="tx1"/>
                </a:solidFill>
              </a:rPr>
              <a:t>Medzi </a:t>
            </a:r>
            <a:r>
              <a:rPr lang="sk-SK" sz="2000" b="1" dirty="0">
                <a:solidFill>
                  <a:schemeClr val="tx1"/>
                </a:solidFill>
              </a:rPr>
              <a:t>hlavné oblasti úpravy zákona platného od 1.11.2017 patrí:</a:t>
            </a:r>
          </a:p>
          <a:p>
            <a:pPr>
              <a:spcBef>
                <a:spcPts val="1200"/>
              </a:spcBef>
            </a:pPr>
            <a:r>
              <a:rPr lang="sk-SK" sz="1800" b="1" dirty="0">
                <a:solidFill>
                  <a:schemeClr val="tx1"/>
                </a:solidFill>
              </a:rPr>
              <a:t>Centrálne elektronické doručovanie </a:t>
            </a:r>
            <a:r>
              <a:rPr lang="sk-SK" sz="1800" dirty="0"/>
              <a:t>- zjednotenie doručovania v prípadoch, kedy nie je elektronická schránka aktivovaná na doručenie </a:t>
            </a:r>
          </a:p>
          <a:p>
            <a:pPr>
              <a:spcBef>
                <a:spcPts val="1200"/>
              </a:spcBef>
            </a:pPr>
            <a:r>
              <a:rPr lang="sk-SK" sz="1800" b="1" dirty="0">
                <a:solidFill>
                  <a:schemeClr val="tx1"/>
                </a:solidFill>
              </a:rPr>
              <a:t>Centrálna elektronická podateľňa </a:t>
            </a:r>
            <a:r>
              <a:rPr lang="sk-SK" sz="1800" dirty="0"/>
              <a:t>- zavedenie povinnosti používania spoločnej elektronickej podateľne na ústrednom portáli</a:t>
            </a:r>
          </a:p>
          <a:p>
            <a:pPr>
              <a:spcBef>
                <a:spcPts val="1200"/>
              </a:spcBef>
            </a:pPr>
            <a:r>
              <a:rPr lang="sk-SK" sz="1800" b="1" dirty="0">
                <a:solidFill>
                  <a:schemeClr val="tx1"/>
                </a:solidFill>
              </a:rPr>
              <a:t>Autorizácia podaní </a:t>
            </a:r>
            <a:r>
              <a:rPr lang="sk-SK" sz="1800" dirty="0"/>
              <a:t>– zavedenie zjednodušenia „podpisovania“ elektronických podaní</a:t>
            </a:r>
          </a:p>
          <a:p>
            <a:pPr>
              <a:spcBef>
                <a:spcPts val="1200"/>
              </a:spcBef>
            </a:pPr>
            <a:r>
              <a:rPr lang="sk-SK" sz="1800" b="1" dirty="0">
                <a:solidFill>
                  <a:schemeClr val="tx1"/>
                </a:solidFill>
              </a:rPr>
              <a:t>Platba kartou </a:t>
            </a:r>
            <a:r>
              <a:rPr lang="sk-SK" sz="1800" dirty="0"/>
              <a:t>- zjednotenie spôsobu platby poplatkov a sprístupnenie platby kartou pre správne a súdne poplatky</a:t>
            </a:r>
          </a:p>
          <a:p>
            <a:pPr>
              <a:spcBef>
                <a:spcPts val="1200"/>
              </a:spcBef>
            </a:pPr>
            <a:r>
              <a:rPr lang="sk-SK" sz="1800" b="1" dirty="0">
                <a:solidFill>
                  <a:schemeClr val="tx1"/>
                </a:solidFill>
              </a:rPr>
              <a:t>Spoločné moduly </a:t>
            </a:r>
            <a:r>
              <a:rPr lang="sk-SK" sz="1800" dirty="0"/>
              <a:t>- posilnenie budovania spoločných modulov a ich opakovaného využívania orgánmi verejnej moci </a:t>
            </a:r>
            <a:r>
              <a:rPr lang="sk-SK" sz="1800" b="1" dirty="0">
                <a:solidFill>
                  <a:srgbClr val="0075BF"/>
                </a:solidFill>
              </a:rPr>
              <a:t>(modul procesnej integrácie a integrácie údajov)</a:t>
            </a:r>
          </a:p>
          <a:p>
            <a:pPr>
              <a:spcBef>
                <a:spcPts val="1200"/>
              </a:spcBef>
            </a:pPr>
            <a:r>
              <a:rPr lang="sk-SK" sz="1800" b="1" dirty="0">
                <a:solidFill>
                  <a:schemeClr val="tx1"/>
                </a:solidFill>
              </a:rPr>
              <a:t>Vládny </a:t>
            </a:r>
            <a:r>
              <a:rPr lang="sk-SK" sz="1800" b="1" dirty="0" err="1">
                <a:solidFill>
                  <a:schemeClr val="tx1"/>
                </a:solidFill>
              </a:rPr>
              <a:t>cloud</a:t>
            </a:r>
            <a:r>
              <a:rPr lang="sk-SK" sz="1800" b="1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sk-SK" sz="1800" b="1" dirty="0">
                <a:solidFill>
                  <a:schemeClr val="tx1"/>
                </a:solidFill>
              </a:rPr>
              <a:t>Zaručená konverzia </a:t>
            </a:r>
            <a:r>
              <a:rPr lang="sk-SK" sz="1800" dirty="0"/>
              <a:t>- úpravy v oblasti zaručenej konverzie  </a:t>
            </a:r>
          </a:p>
          <a:p>
            <a:pPr>
              <a:spcBef>
                <a:spcPts val="1200"/>
              </a:spcBef>
            </a:pP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95917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205905"/>
            <a:ext cx="5256584" cy="945145"/>
          </a:xfrm>
        </p:spPr>
        <p:txBody>
          <a:bodyPr/>
          <a:lstStyle/>
          <a:p>
            <a:r>
              <a:rPr lang="sk-SK" dirty="0"/>
              <a:t>Modul procesnej integrácie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7931224" cy="4392488"/>
          </a:xfrm>
        </p:spPr>
        <p:txBody>
          <a:bodyPr>
            <a:no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sk-SK" sz="2800" b="1" dirty="0" smtClean="0">
                <a:solidFill>
                  <a:srgbClr val="0075BF"/>
                </a:solidFill>
              </a:rPr>
              <a:t>Modul </a:t>
            </a:r>
            <a:r>
              <a:rPr lang="sk-SK" sz="2800" b="1" dirty="0">
                <a:solidFill>
                  <a:srgbClr val="0075BF"/>
                </a:solidFill>
              </a:rPr>
              <a:t>procesnej </a:t>
            </a:r>
            <a:r>
              <a:rPr lang="sk-SK" sz="2800" b="1" dirty="0" smtClean="0">
                <a:solidFill>
                  <a:srgbClr val="0075BF"/>
                </a:solidFill>
              </a:rPr>
              <a:t>integrácie</a:t>
            </a:r>
            <a:r>
              <a:rPr lang="sk-SK" sz="2800" b="1" dirty="0" smtClean="0">
                <a:solidFill>
                  <a:schemeClr val="tx1"/>
                </a:solidFill>
              </a:rPr>
              <a:t/>
            </a:r>
            <a:br>
              <a:rPr lang="sk-SK" sz="2800" b="1" dirty="0" smtClean="0">
                <a:solidFill>
                  <a:schemeClr val="tx1"/>
                </a:solidFill>
              </a:rPr>
            </a:br>
            <a:r>
              <a:rPr lang="sk-SK" sz="2800" dirty="0" smtClean="0"/>
              <a:t>a </a:t>
            </a:r>
            <a:r>
              <a:rPr lang="sk-SK" sz="2800" dirty="0"/>
              <a:t>integrácie údajov </a:t>
            </a:r>
            <a:endParaRPr lang="sk-SK" sz="2800" dirty="0" smtClean="0"/>
          </a:p>
          <a:p>
            <a:pPr>
              <a:spcBef>
                <a:spcPts val="2400"/>
              </a:spcBef>
            </a:pPr>
            <a:r>
              <a:rPr lang="sk-SK" sz="2400" b="1" dirty="0" smtClean="0">
                <a:solidFill>
                  <a:schemeClr val="tx1"/>
                </a:solidFill>
              </a:rPr>
              <a:t>má </a:t>
            </a:r>
            <a:r>
              <a:rPr lang="sk-SK" sz="2400" b="1" dirty="0">
                <a:solidFill>
                  <a:schemeClr val="tx1"/>
                </a:solidFill>
              </a:rPr>
              <a:t>interakčnú, </a:t>
            </a:r>
            <a:r>
              <a:rPr lang="sk-SK" sz="2400" b="1" dirty="0" err="1">
                <a:solidFill>
                  <a:schemeClr val="tx1"/>
                </a:solidFill>
              </a:rPr>
              <a:t>orchestračnú</a:t>
            </a:r>
            <a:r>
              <a:rPr lang="sk-SK" sz="2400" b="1" dirty="0">
                <a:solidFill>
                  <a:schemeClr val="tx1"/>
                </a:solidFill>
              </a:rPr>
              <a:t>, integračnú a dátovú </a:t>
            </a:r>
            <a:r>
              <a:rPr lang="sk-SK" sz="2400" b="1" dirty="0" smtClean="0">
                <a:solidFill>
                  <a:schemeClr val="tx1"/>
                </a:solidFill>
              </a:rPr>
              <a:t>časť</a:t>
            </a:r>
          </a:p>
          <a:p>
            <a:pPr>
              <a:spcBef>
                <a:spcPts val="2400"/>
              </a:spcBef>
            </a:pPr>
            <a:r>
              <a:rPr lang="sk-SK" sz="2400" b="1" dirty="0" smtClean="0">
                <a:solidFill>
                  <a:schemeClr val="tx1"/>
                </a:solidFill>
              </a:rPr>
              <a:t>má </a:t>
            </a:r>
            <a:r>
              <a:rPr lang="sk-SK" sz="2400" b="1" dirty="0">
                <a:solidFill>
                  <a:schemeClr val="tx1"/>
                </a:solidFill>
              </a:rPr>
              <a:t>zabezpečiť prostredie pre elektronickú komunikáciu </a:t>
            </a:r>
            <a:r>
              <a:rPr lang="sk-SK" sz="2400" dirty="0"/>
              <a:t>medzi IS v správe rôznych orgánov verejnej moci pri výkone verejnej moci elektronicky. </a:t>
            </a:r>
            <a:endParaRPr lang="sk-SK" sz="2400" dirty="0" smtClean="0"/>
          </a:p>
          <a:p>
            <a:pPr>
              <a:spcBef>
                <a:spcPts val="2400"/>
              </a:spcBef>
            </a:pPr>
            <a:r>
              <a:rPr lang="sk-SK" sz="2400" b="1" dirty="0" smtClean="0">
                <a:solidFill>
                  <a:schemeClr val="tx1"/>
                </a:solidFill>
              </a:rPr>
              <a:t>Správcom </a:t>
            </a:r>
            <a:r>
              <a:rPr lang="sk-SK" sz="2400" b="1" dirty="0">
                <a:solidFill>
                  <a:schemeClr val="tx1"/>
                </a:solidFill>
              </a:rPr>
              <a:t>modulu je ÚPPVII</a:t>
            </a:r>
            <a:r>
              <a:rPr lang="sk-SK" sz="2400" dirty="0"/>
              <a:t>, </a:t>
            </a:r>
            <a:r>
              <a:rPr lang="sk-SK" sz="2400" dirty="0" smtClean="0"/>
              <a:t>pričom prevádzkovanie </a:t>
            </a:r>
            <a:r>
              <a:rPr lang="sk-SK" sz="2400" dirty="0"/>
              <a:t>jednotlivých častí modulu nie je uzavreté</a:t>
            </a:r>
            <a:r>
              <a:rPr lang="sk-SK" sz="2400" dirty="0" smtClean="0"/>
              <a:t>.</a:t>
            </a:r>
            <a:endParaRPr lang="sk-SK" sz="2400" dirty="0" smtClean="0"/>
          </a:p>
        </p:txBody>
      </p:sp>
    </p:spTree>
    <p:extLst>
      <p:ext uri="{BB962C8B-B14F-4D97-AF65-F5344CB8AC3E}">
        <p14:creationId xmlns:p14="http://schemas.microsoft.com/office/powerpoint/2010/main" val="801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91880" y="205905"/>
            <a:ext cx="5256584" cy="945145"/>
          </a:xfrm>
        </p:spPr>
        <p:txBody>
          <a:bodyPr/>
          <a:lstStyle/>
          <a:p>
            <a:r>
              <a:rPr lang="sk-SK" dirty="0" smtClean="0"/>
              <a:t>Zákon 305/2013 Z. z. </a:t>
            </a:r>
            <a:r>
              <a:rPr lang="sk-SK" dirty="0"/>
              <a:t>- </a:t>
            </a:r>
            <a:r>
              <a:rPr lang="sk-SK" dirty="0" smtClean="0"/>
              <a:t>§ </a:t>
            </a:r>
            <a:r>
              <a:rPr lang="sk-SK" dirty="0"/>
              <a:t>10 ods. </a:t>
            </a:r>
            <a:r>
              <a:rPr lang="sk-SK" dirty="0" smtClean="0"/>
              <a:t>11</a:t>
            </a:r>
            <a:endParaRPr lang="sk-S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44824"/>
            <a:ext cx="8075240" cy="432048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2400"/>
              </a:spcBef>
            </a:pPr>
            <a:r>
              <a:rPr lang="sk-SK" sz="2800" dirty="0" smtClean="0">
                <a:solidFill>
                  <a:schemeClr val="tx1"/>
                </a:solidFill>
              </a:rPr>
              <a:t>V </a:t>
            </a:r>
            <a:r>
              <a:rPr lang="sk-SK" sz="2800" dirty="0">
                <a:solidFill>
                  <a:schemeClr val="tx1"/>
                </a:solidFill>
              </a:rPr>
              <a:t>súčasnosti je modul úradnej komunikácie z hľadiska správcovstva rozdelený na </a:t>
            </a:r>
            <a:r>
              <a:rPr lang="sk-SK" sz="2800" b="1" dirty="0">
                <a:solidFill>
                  <a:schemeClr val="tx1"/>
                </a:solidFill>
              </a:rPr>
              <a:t>štyri časti a medzi troch správcov</a:t>
            </a:r>
            <a:r>
              <a:rPr lang="sk-SK" sz="2800" dirty="0">
                <a:solidFill>
                  <a:schemeClr val="tx1"/>
                </a:solidFill>
              </a:rPr>
              <a:t>. </a:t>
            </a:r>
            <a:endParaRPr lang="sk-SK" sz="2800" dirty="0" smtClean="0">
              <a:solidFill>
                <a:schemeClr val="tx1"/>
              </a:solidFill>
            </a:endParaRPr>
          </a:p>
          <a:p>
            <a:pPr>
              <a:lnSpc>
                <a:spcPts val="3000"/>
              </a:lnSpc>
              <a:spcBef>
                <a:spcPts val="3000"/>
              </a:spcBef>
            </a:pPr>
            <a:r>
              <a:rPr lang="sk-SK" sz="2800" dirty="0" smtClean="0">
                <a:solidFill>
                  <a:schemeClr val="tx1"/>
                </a:solidFill>
              </a:rPr>
              <a:t>V </a:t>
            </a:r>
            <a:r>
              <a:rPr lang="sk-SK" sz="2800" dirty="0" smtClean="0">
                <a:solidFill>
                  <a:schemeClr val="tx1"/>
                </a:solidFill>
              </a:rPr>
              <a:t>novele sa </a:t>
            </a:r>
            <a:r>
              <a:rPr lang="sk-SK" sz="2800" b="1" dirty="0" smtClean="0">
                <a:solidFill>
                  <a:schemeClr val="tx1"/>
                </a:solidFill>
              </a:rPr>
              <a:t>nahradil </a:t>
            </a:r>
            <a:r>
              <a:rPr lang="sk-SK" sz="2800" b="1" dirty="0">
                <a:solidFill>
                  <a:schemeClr val="tx1"/>
                </a:solidFill>
              </a:rPr>
              <a:t>modul úradnej komunikácie </a:t>
            </a:r>
            <a:r>
              <a:rPr lang="sk-SK" sz="2800" b="1" dirty="0" smtClean="0">
                <a:solidFill>
                  <a:schemeClr val="tx1"/>
                </a:solidFill>
              </a:rPr>
              <a:t>(G2G) novým </a:t>
            </a:r>
            <a:r>
              <a:rPr lang="sk-SK" sz="2800" b="1" dirty="0">
                <a:solidFill>
                  <a:schemeClr val="tx1"/>
                </a:solidFill>
              </a:rPr>
              <a:t>modulom procesnej integrácie a integrácie </a:t>
            </a:r>
            <a:r>
              <a:rPr lang="sk-SK" sz="2800" b="1" dirty="0" smtClean="0">
                <a:solidFill>
                  <a:schemeClr val="tx1"/>
                </a:solidFill>
              </a:rPr>
              <a:t>údajov.</a:t>
            </a:r>
            <a:endParaRPr lang="sk-SK" sz="2800" dirty="0">
              <a:solidFill>
                <a:schemeClr val="tx1"/>
              </a:solidFill>
            </a:endParaRPr>
          </a:p>
          <a:p>
            <a:pPr marL="809625" lvl="1">
              <a:lnSpc>
                <a:spcPts val="3000"/>
              </a:lnSpc>
              <a:spcBef>
                <a:spcPts val="600"/>
              </a:spcBef>
            </a:pPr>
            <a:r>
              <a:rPr lang="sk-SK" sz="1800" dirty="0"/>
              <a:t>J</a:t>
            </a:r>
            <a:r>
              <a:rPr lang="sk-SK" sz="1800" dirty="0"/>
              <a:t>eho </a:t>
            </a:r>
            <a:r>
              <a:rPr lang="sk-SK" sz="1800" dirty="0"/>
              <a:t>funkcionality boli rozpracované v súlade s Národnou koncepciou informatizácie verejnej správy 2016 v rámci špecifickej priority Integrácia a </a:t>
            </a:r>
            <a:r>
              <a:rPr lang="sk-SK" sz="1800" dirty="0"/>
              <a:t>Orchestrácia</a:t>
            </a:r>
          </a:p>
          <a:p>
            <a:pPr marL="809625" lvl="1">
              <a:lnSpc>
                <a:spcPts val="3000"/>
              </a:lnSpc>
              <a:spcBef>
                <a:spcPts val="600"/>
              </a:spcBef>
            </a:pPr>
            <a:r>
              <a:rPr lang="sk-SK" sz="1800" dirty="0"/>
              <a:t>Dôvodom je zefektívnenie výkonu správy a budovania tohto modulu.</a:t>
            </a:r>
          </a:p>
        </p:txBody>
      </p:sp>
    </p:spTree>
    <p:extLst>
      <p:ext uri="{BB962C8B-B14F-4D97-AF65-F5344CB8AC3E}">
        <p14:creationId xmlns:p14="http://schemas.microsoft.com/office/powerpoint/2010/main" val="293343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205905"/>
            <a:ext cx="5256584" cy="945145"/>
          </a:xfrm>
        </p:spPr>
        <p:txBody>
          <a:bodyPr/>
          <a:lstStyle/>
          <a:p>
            <a:r>
              <a:rPr lang="sk-SK" dirty="0" smtClean="0"/>
              <a:t>Nekončíme, iba sa rozbiehame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536504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sk-SK" sz="2800" dirty="0" smtClean="0"/>
              <a:t>Procesná integrácia</a:t>
            </a:r>
          </a:p>
          <a:p>
            <a:pPr>
              <a:spcBef>
                <a:spcPts val="1800"/>
              </a:spcBef>
            </a:pPr>
            <a:r>
              <a:rPr lang="sk-SK" sz="2800" dirty="0" smtClean="0"/>
              <a:t>Prístup na registre</a:t>
            </a:r>
          </a:p>
          <a:p>
            <a:pPr>
              <a:spcBef>
                <a:spcPts val="1800"/>
              </a:spcBef>
            </a:pPr>
            <a:r>
              <a:rPr lang="sk-SK" sz="2800" dirty="0" smtClean="0"/>
              <a:t>Register orgánov verejnej moci</a:t>
            </a:r>
          </a:p>
          <a:p>
            <a:pPr>
              <a:spcBef>
                <a:spcPts val="1800"/>
              </a:spcBef>
            </a:pPr>
            <a:r>
              <a:rPr lang="sk-SK" sz="2800" dirty="0" smtClean="0"/>
              <a:t>Povinnosť aktivovať </a:t>
            </a:r>
            <a:r>
              <a:rPr lang="sk-SK" sz="2800" dirty="0" err="1" smtClean="0"/>
              <a:t>eDesk</a:t>
            </a:r>
            <a:r>
              <a:rPr lang="sk-SK" sz="2800" dirty="0" smtClean="0"/>
              <a:t> schránky pre živnostníkov – komunikácia s </a:t>
            </a:r>
            <a:r>
              <a:rPr lang="sk-SK" sz="2800" dirty="0" smtClean="0"/>
              <a:t>Finančnou </a:t>
            </a:r>
            <a:r>
              <a:rPr lang="sk-SK" sz="2800" dirty="0" smtClean="0"/>
              <a:t>správou</a:t>
            </a:r>
          </a:p>
          <a:p>
            <a:pPr>
              <a:spcBef>
                <a:spcPts val="1800"/>
              </a:spcBef>
            </a:pPr>
            <a:r>
              <a:rPr lang="sk-SK" sz="2800" dirty="0" smtClean="0"/>
              <a:t>Právnické osoby mimo </a:t>
            </a:r>
            <a:r>
              <a:rPr lang="sk-SK" sz="2800" dirty="0" smtClean="0"/>
              <a:t>Obchodného registra</a:t>
            </a:r>
            <a:endParaRPr lang="sk-SK" sz="2800" dirty="0" smtClean="0"/>
          </a:p>
          <a:p>
            <a:pPr>
              <a:spcBef>
                <a:spcPts val="1800"/>
              </a:spcBef>
            </a:pPr>
            <a:r>
              <a:rPr lang="sk-SK" sz="2800" dirty="0" smtClean="0"/>
              <a:t>? Register rozhodnutí</a:t>
            </a:r>
          </a:p>
          <a:p>
            <a:pPr>
              <a:spcBef>
                <a:spcPts val="1800"/>
              </a:spcBef>
            </a:pPr>
            <a:r>
              <a:rPr lang="sk-SK" sz="2800" dirty="0" smtClean="0"/>
              <a:t>? Centrálne doručovanie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79642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0" b="68539"/>
          <a:stretch/>
        </p:blipFill>
        <p:spPr>
          <a:xfrm>
            <a:off x="-29118" y="-1467544"/>
            <a:ext cx="9144000" cy="3523274"/>
          </a:xfrm>
          <a:prstGeom prst="rect">
            <a:avLst/>
          </a:prstGeom>
        </p:spPr>
      </p:pic>
      <p:pic>
        <p:nvPicPr>
          <p:cNvPr id="6" name="Zástupný symbol obsahu 5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462" y="548680"/>
            <a:ext cx="2110203" cy="1584176"/>
          </a:xfrm>
        </p:spPr>
      </p:pic>
      <p:sp>
        <p:nvSpPr>
          <p:cNvPr id="8" name="Nadpis 5"/>
          <p:cNvSpPr>
            <a:spLocks noGrp="1"/>
          </p:cNvSpPr>
          <p:nvPr>
            <p:ph type="title" idx="4294967295"/>
          </p:nvPr>
        </p:nvSpPr>
        <p:spPr>
          <a:xfrm>
            <a:off x="4938464" y="3501008"/>
            <a:ext cx="4890120" cy="558800"/>
          </a:xfrm>
          <a:ln>
            <a:noFill/>
          </a:ln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sk-SK" sz="2400" dirty="0">
              <a:solidFill>
                <a:srgbClr val="F79239"/>
              </a:solidFill>
              <a:effectLst/>
            </a:endParaRPr>
          </a:p>
        </p:txBody>
      </p:sp>
      <p:sp>
        <p:nvSpPr>
          <p:cNvPr id="9" name="Nadpis 5"/>
          <p:cNvSpPr txBox="1">
            <a:spLocks/>
          </p:cNvSpPr>
          <p:nvPr/>
        </p:nvSpPr>
        <p:spPr>
          <a:xfrm>
            <a:off x="4938462" y="4429224"/>
            <a:ext cx="3960441" cy="1016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all">
                <a:ln w="19050">
                  <a:noFill/>
                </a:ln>
                <a:solidFill>
                  <a:srgbClr val="004F9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sk-SK" altLang="sk-SK" sz="1800" cap="none" dirty="0" smtClean="0">
                <a:solidFill>
                  <a:srgbClr val="F792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CORA GEO, s. r. o.      </a:t>
            </a:r>
            <a:r>
              <a:rPr lang="en-GB" altLang="sk-SK" sz="1800" b="0" cap="none" dirty="0" smtClean="0">
                <a:solidFill>
                  <a:srgbClr val="F79239"/>
                </a:solidFill>
                <a:latin typeface="Arial" panose="020B0604020202020204" pitchFamily="34" charset="0"/>
                <a:cs typeface="Arial" panose="020B0604020202020204" pitchFamily="34" charset="0"/>
                <a:sym typeface="Webdings" pitchFamily="18" charset="2"/>
              </a:rPr>
              <a:t/>
            </a:r>
            <a:br>
              <a:rPr lang="en-GB" altLang="sk-SK" sz="1800" b="0" cap="none" dirty="0" smtClean="0">
                <a:solidFill>
                  <a:srgbClr val="F79239"/>
                </a:solidFill>
                <a:latin typeface="Arial" panose="020B0604020202020204" pitchFamily="34" charset="0"/>
                <a:cs typeface="Arial" panose="020B0604020202020204" pitchFamily="34" charset="0"/>
                <a:sym typeface="Webdings" pitchFamily="18" charset="2"/>
              </a:rPr>
            </a:br>
            <a:r>
              <a:rPr lang="sk-SK" altLang="sk-SK" sz="1800" b="0" cap="none" dirty="0" err="1" smtClean="0">
                <a:solidFill>
                  <a:srgbClr val="F792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obchod@corageo.sk</a:t>
            </a:r>
            <a:r>
              <a:rPr lang="sk-SK" altLang="sk-SK" sz="1800" b="0" cap="none" dirty="0" smtClean="0">
                <a:solidFill>
                  <a:srgbClr val="F792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altLang="sk-SK" sz="1800" b="0" cap="none" dirty="0" smtClean="0">
                <a:solidFill>
                  <a:srgbClr val="F792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altLang="sk-SK" sz="1800" b="0" cap="none" dirty="0" err="1" smtClean="0">
                <a:solidFill>
                  <a:srgbClr val="F792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www.corageo.sk</a:t>
            </a:r>
            <a:r>
              <a:rPr lang="sk-SK" altLang="sk-SK" sz="1800" dirty="0" smtClean="0">
                <a:solidFill>
                  <a:srgbClr val="F792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altLang="sk-SK" sz="1800" dirty="0" smtClean="0">
                <a:solidFill>
                  <a:srgbClr val="F792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k-SK" sz="1800" dirty="0">
              <a:solidFill>
                <a:srgbClr val="F792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61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5883E-6 L -0.00468 0.6246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1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1880" y="205905"/>
            <a:ext cx="5256584" cy="945145"/>
          </a:xfrm>
        </p:spPr>
        <p:txBody>
          <a:bodyPr/>
          <a:lstStyle/>
          <a:p>
            <a:r>
              <a:rPr lang="sk-SK" dirty="0" smtClean="0"/>
              <a:t>Ak nemáte otázky...</a:t>
            </a:r>
            <a:br>
              <a:rPr lang="sk-SK" dirty="0" smtClean="0"/>
            </a:br>
            <a:r>
              <a:rPr lang="sk-SK" dirty="0" smtClean="0"/>
              <a:t>My sme si pripravili niečo 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99592" y="2060848"/>
            <a:ext cx="7787208" cy="4104456"/>
          </a:xfrm>
        </p:spPr>
        <p:txBody>
          <a:bodyPr/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sk-SK" dirty="0" smtClean="0"/>
              <a:t>GDPR</a:t>
            </a:r>
            <a:r>
              <a:rPr lang="en-US" dirty="0" smtClean="0"/>
              <a:t> – </a:t>
            </a:r>
            <a:r>
              <a:rPr lang="en-US" dirty="0" err="1" smtClean="0"/>
              <a:t>ochrana</a:t>
            </a:r>
            <a:r>
              <a:rPr lang="en-US" dirty="0" smtClean="0"/>
              <a:t> </a:t>
            </a:r>
            <a:r>
              <a:rPr lang="en-US" dirty="0" err="1" smtClean="0"/>
              <a:t>osobn</a:t>
            </a:r>
            <a:r>
              <a:rPr lang="sk-SK" dirty="0" err="1" smtClean="0"/>
              <a:t>ých</a:t>
            </a:r>
            <a:r>
              <a:rPr lang="sk-SK" dirty="0" smtClean="0"/>
              <a:t> údajov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sk-SK" dirty="0" smtClean="0"/>
              <a:t>Elektronických dokumentoch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sk-SK" dirty="0" smtClean="0"/>
              <a:t>Hromadnom zasielaní elektronických správ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sk-SK" dirty="0" smtClean="0"/>
              <a:t>Schvaľovaní	</a:t>
            </a:r>
            <a:endParaRPr lang="sk-SK" dirty="0" smtClean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sk-SK" dirty="0" smtClean="0"/>
              <a:t>Module procesnej integrácie</a:t>
            </a:r>
          </a:p>
          <a:p>
            <a:pPr>
              <a:spcBef>
                <a:spcPts val="1800"/>
              </a:spcBef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677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1880" y="205905"/>
            <a:ext cx="5256584" cy="945145"/>
          </a:xfrm>
        </p:spPr>
        <p:txBody>
          <a:bodyPr/>
          <a:lstStyle/>
          <a:p>
            <a:r>
              <a:rPr lang="en-US" dirty="0" smtClean="0"/>
              <a:t>GDPR </a:t>
            </a:r>
            <a:r>
              <a:rPr lang="sk-SK" dirty="0" smtClean="0"/>
              <a:t>z </a:t>
            </a:r>
            <a:r>
              <a:rPr lang="sk-SK" dirty="0" smtClean="0"/>
              <a:t>pohľadu</a:t>
            </a:r>
            <a:br>
              <a:rPr lang="sk-SK" dirty="0" smtClean="0"/>
            </a:br>
            <a:r>
              <a:rPr lang="sk-SK" dirty="0" smtClean="0"/>
              <a:t>riešení </a:t>
            </a:r>
            <a:r>
              <a:rPr lang="sk-SK" dirty="0" smtClean="0"/>
              <a:t>CORA GEO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628800"/>
            <a:ext cx="8064896" cy="4824536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1200"/>
              </a:spcBef>
            </a:pPr>
            <a:r>
              <a:rPr lang="sk-SK" b="1" dirty="0">
                <a:solidFill>
                  <a:schemeClr val="tx1"/>
                </a:solidFill>
              </a:rPr>
              <a:t>Ide o rozsiahlu normu </a:t>
            </a:r>
            <a:r>
              <a:rPr lang="sk-SK" dirty="0"/>
              <a:t>– pokrýva viaceré oblasti</a:t>
            </a:r>
          </a:p>
          <a:p>
            <a:pPr>
              <a:spcBef>
                <a:spcPts val="1200"/>
              </a:spcBef>
            </a:pPr>
            <a:r>
              <a:rPr lang="sk-SK" b="1" dirty="0">
                <a:solidFill>
                  <a:schemeClr val="tx1"/>
                </a:solidFill>
              </a:rPr>
              <a:t>Primárne </a:t>
            </a:r>
            <a:r>
              <a:rPr lang="sk-SK" b="1" dirty="0" smtClean="0">
                <a:solidFill>
                  <a:schemeClr val="tx1"/>
                </a:solidFill>
              </a:rPr>
              <a:t>komerčný sektor </a:t>
            </a:r>
            <a:r>
              <a:rPr lang="sk-SK" dirty="0" smtClean="0"/>
              <a:t>– reklama, internetové obchody</a:t>
            </a:r>
            <a:endParaRPr lang="sk-SK" dirty="0"/>
          </a:p>
          <a:p>
            <a:pPr>
              <a:spcBef>
                <a:spcPts val="1200"/>
              </a:spcBef>
            </a:pPr>
            <a:r>
              <a:rPr lang="sk-SK" b="1" dirty="0" smtClean="0">
                <a:solidFill>
                  <a:schemeClr val="tx1"/>
                </a:solidFill>
              </a:rPr>
              <a:t>Samospráva (verejná správa) je špecifický </a:t>
            </a:r>
            <a:r>
              <a:rPr lang="sk-SK" b="1" dirty="0" smtClean="0">
                <a:solidFill>
                  <a:schemeClr val="tx1"/>
                </a:solidFill>
              </a:rPr>
              <a:t>segment </a:t>
            </a:r>
            <a:r>
              <a:rPr lang="sk-SK" dirty="0" smtClean="0"/>
              <a:t>(prevažne zákonný dôvod zhromažďovania osobných údajov) – norma ale platí rovnako	</a:t>
            </a:r>
          </a:p>
          <a:p>
            <a:pPr>
              <a:spcBef>
                <a:spcPts val="1200"/>
              </a:spcBef>
            </a:pPr>
            <a:r>
              <a:rPr lang="sk-SK" b="1" dirty="0" smtClean="0">
                <a:solidFill>
                  <a:schemeClr val="tx1"/>
                </a:solidFill>
              </a:rPr>
              <a:t>IS mesta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smtClean="0"/>
              <a:t>- softvér spracovávajúci osobné údaje, vlastní ich mesto, pracuje s nimi mesto (zamestnanci) </a:t>
            </a:r>
            <a:endParaRPr lang="sk-SK" dirty="0"/>
          </a:p>
          <a:p>
            <a:pPr>
              <a:spcBef>
                <a:spcPts val="1200"/>
              </a:spcBef>
            </a:pPr>
            <a:r>
              <a:rPr lang="sk-SK" b="1" dirty="0" smtClean="0">
                <a:solidFill>
                  <a:schemeClr val="tx1"/>
                </a:solidFill>
              </a:rPr>
              <a:t>CORA </a:t>
            </a:r>
            <a:r>
              <a:rPr lang="sk-SK" b="1" dirty="0" smtClean="0">
                <a:solidFill>
                  <a:schemeClr val="tx1"/>
                </a:solidFill>
              </a:rPr>
              <a:t>GEO riešenie </a:t>
            </a:r>
            <a:r>
              <a:rPr lang="sk-SK" dirty="0" smtClean="0"/>
              <a:t>- ide o komplexné a dynamicky meniace sa informácie (dáta o dátach v IS mesta</a:t>
            </a:r>
            <a:r>
              <a:rPr lang="sk-SK" dirty="0" smtClean="0"/>
              <a:t>): </a:t>
            </a:r>
          </a:p>
          <a:p>
            <a:pPr marL="0" indent="0">
              <a:spcBef>
                <a:spcPts val="1200"/>
              </a:spcBef>
              <a:buNone/>
            </a:pPr>
            <a:endParaRPr lang="sk-SK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sk-SK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sk-SK" dirty="0" smtClean="0">
              <a:solidFill>
                <a:schemeClr val="tx1"/>
              </a:solidFill>
            </a:endParaRPr>
          </a:p>
          <a:p>
            <a:pPr marL="361950" indent="0">
              <a:spcBef>
                <a:spcPts val="1200"/>
              </a:spcBef>
              <a:buNone/>
            </a:pPr>
            <a:r>
              <a:rPr lang="sk-SK" i="1" dirty="0" smtClean="0">
                <a:solidFill>
                  <a:srgbClr val="0075BF"/>
                </a:solidFill>
              </a:rPr>
              <a:t>N</a:t>
            </a:r>
            <a:r>
              <a:rPr lang="sk-SK" i="1" dirty="0" smtClean="0">
                <a:solidFill>
                  <a:srgbClr val="0075BF"/>
                </a:solidFill>
              </a:rPr>
              <a:t>ie </a:t>
            </a:r>
            <a:r>
              <a:rPr lang="sk-SK" i="1" dirty="0" smtClean="0">
                <a:solidFill>
                  <a:srgbClr val="0075BF"/>
                </a:solidFill>
              </a:rPr>
              <a:t>je to možné „manuálne“ evidovať a spravovať – čo je a čo nie je osobný údaj, kde je umiestnený, aký je účel spracovania, kto a kedy zaevidoval (štandardne 100 a viac používateľov</a:t>
            </a:r>
            <a:r>
              <a:rPr lang="sk-SK" i="1" dirty="0" smtClean="0">
                <a:solidFill>
                  <a:srgbClr val="0075BF"/>
                </a:solidFill>
              </a:rPr>
              <a:t>)</a:t>
            </a:r>
            <a:endParaRPr lang="sk-SK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75004546"/>
              </p:ext>
            </p:extLst>
          </p:nvPr>
        </p:nvGraphicFramePr>
        <p:xfrm>
          <a:off x="1043608" y="4117528"/>
          <a:ext cx="7560840" cy="154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585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dĺžnik 25"/>
          <p:cNvSpPr/>
          <p:nvPr/>
        </p:nvSpPr>
        <p:spPr>
          <a:xfrm>
            <a:off x="6156176" y="5599160"/>
            <a:ext cx="2987824" cy="400280"/>
          </a:xfrm>
          <a:prstGeom prst="rect">
            <a:avLst/>
          </a:prstGeom>
          <a:solidFill>
            <a:srgbClr val="F79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205905"/>
            <a:ext cx="5256584" cy="945145"/>
          </a:xfrm>
        </p:spPr>
        <p:txBody>
          <a:bodyPr/>
          <a:lstStyle/>
          <a:p>
            <a:r>
              <a:rPr lang="sk-SK" dirty="0" smtClean="0"/>
              <a:t>GDRP – postupnosť </a:t>
            </a:r>
            <a:r>
              <a:rPr lang="sk-SK" dirty="0" smtClean="0"/>
              <a:t>rokovo</a:t>
            </a:r>
            <a:endParaRPr lang="sk-SK" dirty="0"/>
          </a:p>
        </p:txBody>
      </p:sp>
      <p:grpSp>
        <p:nvGrpSpPr>
          <p:cNvPr id="25" name="Skupina 24"/>
          <p:cNvGrpSpPr/>
          <p:nvPr/>
        </p:nvGrpSpPr>
        <p:grpSpPr>
          <a:xfrm>
            <a:off x="611560" y="2132856"/>
            <a:ext cx="635083" cy="635083"/>
            <a:chOff x="1516861" y="2132856"/>
            <a:chExt cx="635083" cy="635083"/>
          </a:xfrm>
        </p:grpSpPr>
        <p:sp>
          <p:nvSpPr>
            <p:cNvPr id="5" name="Ovál 4"/>
            <p:cNvSpPr/>
            <p:nvPr/>
          </p:nvSpPr>
          <p:spPr>
            <a:xfrm>
              <a:off x="1516861" y="2132856"/>
              <a:ext cx="635083" cy="635083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Akord 5"/>
            <p:cNvSpPr/>
            <p:nvPr/>
          </p:nvSpPr>
          <p:spPr>
            <a:xfrm>
              <a:off x="1580369" y="2196364"/>
              <a:ext cx="508066" cy="508066"/>
            </a:xfrm>
            <a:prstGeom prst="chord">
              <a:avLst>
                <a:gd name="adj1" fmla="val 1168272"/>
                <a:gd name="adj2" fmla="val 9631728"/>
              </a:avLst>
            </a:prstGeom>
            <a:solidFill>
              <a:srgbClr val="0075BF"/>
            </a:solidFill>
            <a:ln>
              <a:solidFill>
                <a:srgbClr val="0075B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7" name="Skupina 6"/>
          <p:cNvGrpSpPr/>
          <p:nvPr/>
        </p:nvGrpSpPr>
        <p:grpSpPr>
          <a:xfrm>
            <a:off x="823000" y="4191579"/>
            <a:ext cx="2092816" cy="635083"/>
            <a:chOff x="72016" y="2376266"/>
            <a:chExt cx="2092816" cy="635083"/>
          </a:xfrm>
        </p:grpSpPr>
        <p:sp>
          <p:nvSpPr>
            <p:cNvPr id="18" name="Obdĺžnik 17"/>
            <p:cNvSpPr/>
            <p:nvPr/>
          </p:nvSpPr>
          <p:spPr>
            <a:xfrm>
              <a:off x="72016" y="2376266"/>
              <a:ext cx="1878788" cy="63508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Obdĺžnik 18"/>
            <p:cNvSpPr/>
            <p:nvPr/>
          </p:nvSpPr>
          <p:spPr>
            <a:xfrm>
              <a:off x="286044" y="2376266"/>
              <a:ext cx="1878788" cy="635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b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</a:pPr>
              <a:r>
                <a:rPr lang="sk-SK" sz="1800" kern="1200" noProof="0" dirty="0" smtClean="0"/>
                <a:t>Určenie zodpovednej osoby</a:t>
              </a:r>
            </a:p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</a:pPr>
              <a:r>
                <a:rPr lang="sk-SK" sz="1800" kern="1200" noProof="0" dirty="0" smtClean="0"/>
                <a:t>Analýza stavu</a:t>
              </a:r>
            </a:p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</a:pPr>
              <a:r>
                <a:rPr lang="sk-SK" sz="1800" kern="1200" noProof="0" dirty="0" smtClean="0"/>
                <a:t>Rozdielová analýza</a:t>
              </a:r>
              <a:endParaRPr lang="sk-SK" sz="1800" kern="1200" noProof="0" dirty="0"/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3275856" y="2132856"/>
            <a:ext cx="635083" cy="635083"/>
            <a:chOff x="4300973" y="2132856"/>
            <a:chExt cx="635083" cy="635083"/>
          </a:xfrm>
        </p:grpSpPr>
        <p:sp>
          <p:nvSpPr>
            <p:cNvPr id="8" name="Ovál 7"/>
            <p:cNvSpPr/>
            <p:nvPr/>
          </p:nvSpPr>
          <p:spPr>
            <a:xfrm>
              <a:off x="4300973" y="2132856"/>
              <a:ext cx="635083" cy="635083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Akord 8"/>
            <p:cNvSpPr/>
            <p:nvPr/>
          </p:nvSpPr>
          <p:spPr>
            <a:xfrm>
              <a:off x="4364481" y="2196364"/>
              <a:ext cx="508066" cy="508066"/>
            </a:xfrm>
            <a:prstGeom prst="chord">
              <a:avLst>
                <a:gd name="adj1" fmla="val 20431728"/>
                <a:gd name="adj2" fmla="val 11968272"/>
              </a:avLst>
            </a:prstGeom>
            <a:solidFill>
              <a:srgbClr val="0075BF"/>
            </a:solidFill>
            <a:ln>
              <a:solidFill>
                <a:srgbClr val="0075B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0" name="Skupina 9"/>
          <p:cNvGrpSpPr/>
          <p:nvPr/>
        </p:nvGrpSpPr>
        <p:grpSpPr>
          <a:xfrm>
            <a:off x="3607112" y="4191580"/>
            <a:ext cx="1973000" cy="635083"/>
            <a:chOff x="2808308" y="2592289"/>
            <a:chExt cx="1973000" cy="635083"/>
          </a:xfrm>
        </p:grpSpPr>
        <p:sp>
          <p:nvSpPr>
            <p:cNvPr id="16" name="Obdĺžnik 15"/>
            <p:cNvSpPr/>
            <p:nvPr/>
          </p:nvSpPr>
          <p:spPr>
            <a:xfrm>
              <a:off x="2808308" y="2592289"/>
              <a:ext cx="1878788" cy="63508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Obdĺžnik 16"/>
            <p:cNvSpPr/>
            <p:nvPr/>
          </p:nvSpPr>
          <p:spPr>
            <a:xfrm>
              <a:off x="2902520" y="2592289"/>
              <a:ext cx="1878788" cy="635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b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</a:pPr>
              <a:r>
                <a:rPr lang="sk-SK" sz="1800" kern="1200" dirty="0" smtClean="0"/>
                <a:t>Návrh opatrení</a:t>
              </a:r>
            </a:p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</a:pPr>
              <a:r>
                <a:rPr lang="sk-SK" sz="1800" kern="1200" dirty="0" smtClean="0"/>
                <a:t>Realizácia opatrení</a:t>
              </a:r>
            </a:p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</a:pPr>
              <a:r>
                <a:rPr lang="sk-SK" sz="1800" kern="1200" dirty="0" smtClean="0"/>
                <a:t>Monitoring, evidencia, riešenie incidentov</a:t>
              </a:r>
              <a:endParaRPr lang="sk-SK" sz="1800" kern="1200" dirty="0"/>
            </a:p>
          </p:txBody>
        </p:sp>
      </p:grpSp>
      <p:sp>
        <p:nvSpPr>
          <p:cNvPr id="11" name="Ovál 10"/>
          <p:cNvSpPr/>
          <p:nvPr/>
        </p:nvSpPr>
        <p:spPr>
          <a:xfrm>
            <a:off x="6012160" y="2132856"/>
            <a:ext cx="635083" cy="635083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Akord 11"/>
          <p:cNvSpPr/>
          <p:nvPr/>
        </p:nvSpPr>
        <p:spPr>
          <a:xfrm>
            <a:off x="6075668" y="2196364"/>
            <a:ext cx="508066" cy="508066"/>
          </a:xfrm>
          <a:prstGeom prst="chord">
            <a:avLst>
              <a:gd name="adj1" fmla="val 16200000"/>
              <a:gd name="adj2" fmla="val 16200000"/>
            </a:avLst>
          </a:prstGeom>
          <a:solidFill>
            <a:srgbClr val="0075BF"/>
          </a:solidFill>
          <a:ln>
            <a:solidFill>
              <a:srgbClr val="0075BF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" name="Skupina 12"/>
          <p:cNvGrpSpPr/>
          <p:nvPr/>
        </p:nvGrpSpPr>
        <p:grpSpPr>
          <a:xfrm>
            <a:off x="6289517" y="4934273"/>
            <a:ext cx="2314931" cy="1035362"/>
            <a:chOff x="5760642" y="2520277"/>
            <a:chExt cx="2314931" cy="1035362"/>
          </a:xfrm>
        </p:grpSpPr>
        <p:sp>
          <p:nvSpPr>
            <p:cNvPr id="14" name="Obdĺžnik 13"/>
            <p:cNvSpPr/>
            <p:nvPr/>
          </p:nvSpPr>
          <p:spPr>
            <a:xfrm>
              <a:off x="5760642" y="2520277"/>
              <a:ext cx="1878788" cy="63508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Obdĺžnik 14"/>
            <p:cNvSpPr/>
            <p:nvPr/>
          </p:nvSpPr>
          <p:spPr>
            <a:xfrm>
              <a:off x="5908753" y="2920556"/>
              <a:ext cx="2166820" cy="635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b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</a:pPr>
              <a:r>
                <a:rPr lang="sk-SK" sz="1800" b="1" kern="1200" noProof="0" dirty="0" smtClean="0"/>
                <a:t>Opatrenia/priebežná aktualizácia:</a:t>
              </a:r>
            </a:p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</a:pPr>
              <a:r>
                <a:rPr lang="sk-SK" sz="1800" kern="1200" noProof="0" dirty="0" smtClean="0"/>
                <a:t>Pracovno-právne</a:t>
              </a:r>
            </a:p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</a:pPr>
              <a:r>
                <a:rPr lang="sk-SK" sz="1800" kern="1200" noProof="0" dirty="0" smtClean="0"/>
                <a:t>Metodické</a:t>
              </a:r>
            </a:p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</a:pPr>
              <a:r>
                <a:rPr lang="sk-SK" sz="1800" kern="1200" noProof="0" dirty="0" smtClean="0"/>
                <a:t>Fyzická bezpečnosť</a:t>
              </a:r>
            </a:p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</a:pPr>
              <a:r>
                <a:rPr lang="sk-SK" sz="1800" kern="1200" noProof="0" dirty="0" smtClean="0"/>
                <a:t>Hardvér</a:t>
              </a:r>
            </a:p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</a:pPr>
              <a:r>
                <a:rPr lang="sk-SK" b="1" dirty="0" smtClean="0"/>
                <a:t>SOFTVÉR</a:t>
              </a:r>
              <a:endParaRPr lang="sk-SK" b="1" dirty="0"/>
            </a:p>
          </p:txBody>
        </p:sp>
      </p:grpSp>
      <p:cxnSp>
        <p:nvCxnSpPr>
          <p:cNvPr id="28" name="Rovná spojnica 27"/>
          <p:cNvCxnSpPr>
            <a:stCxn id="5" idx="4"/>
          </p:cNvCxnSpPr>
          <p:nvPr/>
        </p:nvCxnSpPr>
        <p:spPr>
          <a:xfrm>
            <a:off x="929102" y="2767939"/>
            <a:ext cx="0" cy="2058724"/>
          </a:xfrm>
          <a:prstGeom prst="line">
            <a:avLst/>
          </a:prstGeom>
          <a:ln w="19050">
            <a:solidFill>
              <a:srgbClr val="D0D8E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ovná spojnica 32"/>
          <p:cNvCxnSpPr/>
          <p:nvPr/>
        </p:nvCxnSpPr>
        <p:spPr>
          <a:xfrm>
            <a:off x="3613432" y="2767939"/>
            <a:ext cx="0" cy="2058724"/>
          </a:xfrm>
          <a:prstGeom prst="line">
            <a:avLst/>
          </a:prstGeom>
          <a:ln w="19050">
            <a:solidFill>
              <a:srgbClr val="D0D8E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ovná spojnica 33"/>
          <p:cNvCxnSpPr/>
          <p:nvPr/>
        </p:nvCxnSpPr>
        <p:spPr>
          <a:xfrm>
            <a:off x="6329701" y="2767939"/>
            <a:ext cx="0" cy="2801417"/>
          </a:xfrm>
          <a:prstGeom prst="line">
            <a:avLst/>
          </a:prstGeom>
          <a:ln w="19050">
            <a:solidFill>
              <a:srgbClr val="D0D8E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Šípka doprava 36"/>
          <p:cNvSpPr/>
          <p:nvPr/>
        </p:nvSpPr>
        <p:spPr>
          <a:xfrm>
            <a:off x="1976422" y="2276872"/>
            <a:ext cx="726873" cy="360040"/>
          </a:xfrm>
          <a:prstGeom prst="rightArrow">
            <a:avLst/>
          </a:prstGeom>
          <a:solidFill>
            <a:srgbClr val="D0D8E8"/>
          </a:solidFill>
          <a:ln>
            <a:solidFill>
              <a:srgbClr val="D0D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8" name="Šípka doprava 37"/>
          <p:cNvSpPr/>
          <p:nvPr/>
        </p:nvSpPr>
        <p:spPr>
          <a:xfrm>
            <a:off x="4624084" y="2276872"/>
            <a:ext cx="726873" cy="360040"/>
          </a:xfrm>
          <a:prstGeom prst="rightArrow">
            <a:avLst/>
          </a:prstGeom>
          <a:solidFill>
            <a:srgbClr val="D0D8E8"/>
          </a:solidFill>
          <a:ln>
            <a:solidFill>
              <a:srgbClr val="D0D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9" name="Šípka doprava 38"/>
          <p:cNvSpPr/>
          <p:nvPr/>
        </p:nvSpPr>
        <p:spPr>
          <a:xfrm>
            <a:off x="7441432" y="2267744"/>
            <a:ext cx="726873" cy="360040"/>
          </a:xfrm>
          <a:prstGeom prst="rightArrow">
            <a:avLst/>
          </a:prstGeom>
          <a:solidFill>
            <a:srgbClr val="D0D8E8"/>
          </a:solidFill>
          <a:ln>
            <a:solidFill>
              <a:srgbClr val="D0D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581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205905"/>
            <a:ext cx="5256584" cy="945145"/>
          </a:xfrm>
        </p:spPr>
        <p:txBody>
          <a:bodyPr/>
          <a:lstStyle/>
          <a:p>
            <a:r>
              <a:rPr lang="sk-SK" dirty="0" smtClean="0"/>
              <a:t>GDPR – Softvér (IS mesta) - kroky</a:t>
            </a:r>
            <a:endParaRPr lang="sk-SK" dirty="0"/>
          </a:p>
        </p:txBody>
      </p:sp>
      <p:grpSp>
        <p:nvGrpSpPr>
          <p:cNvPr id="25" name="Skupina 24"/>
          <p:cNvGrpSpPr/>
          <p:nvPr/>
        </p:nvGrpSpPr>
        <p:grpSpPr>
          <a:xfrm>
            <a:off x="459772" y="1700808"/>
            <a:ext cx="2507456" cy="4464496"/>
            <a:chOff x="459772" y="1700808"/>
            <a:chExt cx="2507456" cy="4464496"/>
          </a:xfrm>
        </p:grpSpPr>
        <p:grpSp>
          <p:nvGrpSpPr>
            <p:cNvPr id="5" name="Skupina 4"/>
            <p:cNvGrpSpPr/>
            <p:nvPr/>
          </p:nvGrpSpPr>
          <p:grpSpPr>
            <a:xfrm>
              <a:off x="459772" y="1700808"/>
              <a:ext cx="2507456" cy="547200"/>
              <a:chOff x="2571" y="218788"/>
              <a:chExt cx="2507456" cy="547200"/>
            </a:xfrm>
            <a:solidFill>
              <a:srgbClr val="0075BF"/>
            </a:solidFill>
          </p:grpSpPr>
          <p:sp>
            <p:nvSpPr>
              <p:cNvPr id="21" name="Obdĺžnik 20"/>
              <p:cNvSpPr/>
              <p:nvPr/>
            </p:nvSpPr>
            <p:spPr>
              <a:xfrm>
                <a:off x="2571" y="218788"/>
                <a:ext cx="2507456" cy="547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Obdĺžnik 21"/>
              <p:cNvSpPr/>
              <p:nvPr/>
            </p:nvSpPr>
            <p:spPr>
              <a:xfrm>
                <a:off x="2571" y="218788"/>
                <a:ext cx="2507456" cy="54720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5128" tIns="77216" rIns="135128" bIns="77216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k-SK" sz="1900" b="1" kern="1200" dirty="0" smtClean="0"/>
                  <a:t>1. Evidencie</a:t>
                </a:r>
                <a:endParaRPr lang="sk-SK" sz="1900" b="1" kern="1200" dirty="0"/>
              </a:p>
            </p:txBody>
          </p:sp>
        </p:grpSp>
        <p:grpSp>
          <p:nvGrpSpPr>
            <p:cNvPr id="6" name="Skupina 5"/>
            <p:cNvGrpSpPr/>
            <p:nvPr/>
          </p:nvGrpSpPr>
          <p:grpSpPr>
            <a:xfrm>
              <a:off x="459772" y="2248008"/>
              <a:ext cx="2507456" cy="3917296"/>
              <a:chOff x="2571" y="765988"/>
              <a:chExt cx="2507456" cy="3768198"/>
            </a:xfrm>
          </p:grpSpPr>
          <p:sp>
            <p:nvSpPr>
              <p:cNvPr id="19" name="Obdĺžnik 18"/>
              <p:cNvSpPr/>
              <p:nvPr/>
            </p:nvSpPr>
            <p:spPr>
              <a:xfrm>
                <a:off x="2571" y="765988"/>
                <a:ext cx="2507456" cy="3768198"/>
              </a:xfrm>
              <a:prstGeom prst="rect">
                <a:avLst/>
              </a:prstGeom>
              <a:solidFill>
                <a:srgbClr val="D0D8E8">
                  <a:alpha val="90000"/>
                </a:srgbClr>
              </a:solidFill>
              <a:ln>
                <a:solidFill>
                  <a:srgbClr val="D0D8E8">
                    <a:alpha val="90000"/>
                  </a:srgb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Obdĺžnik 19"/>
              <p:cNvSpPr/>
              <p:nvPr/>
            </p:nvSpPr>
            <p:spPr>
              <a:xfrm>
                <a:off x="2571" y="765988"/>
                <a:ext cx="2507456" cy="376819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0000" tIns="144000" rIns="180000" bIns="144000" numCol="1" spcCol="1270" anchor="t" anchorCtr="0">
                <a:noAutofit/>
              </a:bodyPr>
              <a:lstStyle/>
              <a:p>
                <a:pPr marL="0" lvl="1" algn="l" defTabSz="844550">
                  <a:lnSpc>
                    <a:spcPct val="900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sk-SK" sz="1900" b="1" kern="1200" dirty="0" smtClean="0"/>
                  <a:t>Evidencia toho čo sú citlivé (osobné) údaje</a:t>
                </a:r>
                <a:endParaRPr lang="sk-SK" sz="1900" b="1" kern="1200" dirty="0"/>
              </a:p>
              <a:p>
                <a:pPr marL="0" lvl="1" algn="l" defTabSz="844550">
                  <a:lnSpc>
                    <a:spcPct val="900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sk-SK" sz="1900" b="1" kern="1200" dirty="0" smtClean="0"/>
                  <a:t>Evidencia „umiestnení</a:t>
                </a:r>
                <a:r>
                  <a:rPr lang="sk-SK" sz="1900" b="1" kern="1200" dirty="0" smtClean="0"/>
                  <a:t>“ </a:t>
                </a:r>
                <a:r>
                  <a:rPr lang="sk-SK" sz="1900" kern="1200" dirty="0" smtClean="0"/>
                  <a:t>(</a:t>
                </a:r>
                <a:r>
                  <a:rPr lang="sk-SK" sz="1900" kern="1200" dirty="0" smtClean="0"/>
                  <a:t>kde v IS sa to nachádza, je evidované, exportované, použité)</a:t>
                </a:r>
                <a:endParaRPr lang="sk-SK" sz="1900" kern="1200" dirty="0"/>
              </a:p>
              <a:p>
                <a:pPr marL="0" lvl="1" algn="l" defTabSz="844550">
                  <a:lnSpc>
                    <a:spcPct val="900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sk-SK" sz="1900" b="1" kern="1200" dirty="0" smtClean="0"/>
                  <a:t>Evidencia dôvodov </a:t>
                </a:r>
                <a:r>
                  <a:rPr lang="sk-SK" sz="1900" kern="1200" dirty="0" smtClean="0"/>
                  <a:t>(zákonné, oprávnený záujem, ... )</a:t>
                </a:r>
                <a:endParaRPr lang="sk-SK" sz="1900" kern="1200" dirty="0"/>
              </a:p>
            </p:txBody>
          </p:sp>
        </p:grpSp>
      </p:grpSp>
      <p:grpSp>
        <p:nvGrpSpPr>
          <p:cNvPr id="23" name="Skupina 22"/>
          <p:cNvGrpSpPr/>
          <p:nvPr/>
        </p:nvGrpSpPr>
        <p:grpSpPr>
          <a:xfrm>
            <a:off x="3318272" y="1700808"/>
            <a:ext cx="2507456" cy="4464496"/>
            <a:chOff x="3318272" y="1700808"/>
            <a:chExt cx="2507456" cy="4464496"/>
          </a:xfrm>
        </p:grpSpPr>
        <p:grpSp>
          <p:nvGrpSpPr>
            <p:cNvPr id="7" name="Skupina 6"/>
            <p:cNvGrpSpPr/>
            <p:nvPr/>
          </p:nvGrpSpPr>
          <p:grpSpPr>
            <a:xfrm>
              <a:off x="3318272" y="1700808"/>
              <a:ext cx="2507456" cy="547200"/>
              <a:chOff x="2861071" y="218788"/>
              <a:chExt cx="2507456" cy="547200"/>
            </a:xfrm>
            <a:solidFill>
              <a:srgbClr val="0075BF"/>
            </a:solidFill>
          </p:grpSpPr>
          <p:sp>
            <p:nvSpPr>
              <p:cNvPr id="17" name="Obdĺžnik 16"/>
              <p:cNvSpPr/>
              <p:nvPr/>
            </p:nvSpPr>
            <p:spPr>
              <a:xfrm>
                <a:off x="2861071" y="218788"/>
                <a:ext cx="2507456" cy="547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Obdĺžnik 17"/>
              <p:cNvSpPr/>
              <p:nvPr/>
            </p:nvSpPr>
            <p:spPr>
              <a:xfrm>
                <a:off x="2861071" y="218788"/>
                <a:ext cx="2507456" cy="54720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5128" tIns="77216" rIns="135128" bIns="77216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k-SK" sz="1900" b="1" kern="1200" dirty="0" smtClean="0"/>
                  <a:t>2</a:t>
                </a:r>
                <a:r>
                  <a:rPr lang="sk-SK" sz="1900" b="1" kern="1200" dirty="0" smtClean="0"/>
                  <a:t>. Skutkový </a:t>
                </a:r>
                <a:r>
                  <a:rPr lang="sk-SK" sz="1900" b="1" kern="1200" dirty="0" smtClean="0"/>
                  <a:t>stav</a:t>
                </a:r>
                <a:endParaRPr lang="sk-SK" sz="1900" b="1" kern="1200" dirty="0"/>
              </a:p>
            </p:txBody>
          </p:sp>
        </p:grpSp>
        <p:grpSp>
          <p:nvGrpSpPr>
            <p:cNvPr id="8" name="Skupina 7"/>
            <p:cNvGrpSpPr/>
            <p:nvPr/>
          </p:nvGrpSpPr>
          <p:grpSpPr>
            <a:xfrm>
              <a:off x="3318272" y="2248008"/>
              <a:ext cx="2507456" cy="3917296"/>
              <a:chOff x="2861071" y="765988"/>
              <a:chExt cx="2507456" cy="3768198"/>
            </a:xfrm>
          </p:grpSpPr>
          <p:sp>
            <p:nvSpPr>
              <p:cNvPr id="15" name="Obdĺžnik 14"/>
              <p:cNvSpPr/>
              <p:nvPr/>
            </p:nvSpPr>
            <p:spPr>
              <a:xfrm>
                <a:off x="2861071" y="765988"/>
                <a:ext cx="2507456" cy="3768198"/>
              </a:xfrm>
              <a:prstGeom prst="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Obdĺžnik 15"/>
              <p:cNvSpPr/>
              <p:nvPr/>
            </p:nvSpPr>
            <p:spPr>
              <a:xfrm>
                <a:off x="2861071" y="765988"/>
                <a:ext cx="2507456" cy="376819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0000" tIns="144000" rIns="180000" bIns="144000" numCol="1" spcCol="1270" anchor="t" anchorCtr="0">
                <a:noAutofit/>
              </a:bodyPr>
              <a:lstStyle/>
              <a:p>
                <a:pPr marL="0" lvl="1" algn="l" defTabSz="844550">
                  <a:lnSpc>
                    <a:spcPct val="900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sk-SK" sz="1900" b="1" dirty="0"/>
                  <a:t>Pre konkrétny údaj </a:t>
                </a:r>
                <a:r>
                  <a:rPr lang="sk-SK" sz="1900" dirty="0"/>
                  <a:t>(osoba, vzťah osoby k osobe, ... ) či je v systéme, kde a prečo (z akého dôvodu)</a:t>
                </a:r>
                <a:endParaRPr lang="sk-SK" sz="1900" dirty="0"/>
              </a:p>
              <a:p>
                <a:pPr marL="0" lvl="1" algn="l" defTabSz="844550">
                  <a:lnSpc>
                    <a:spcPct val="900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sk-SK" sz="1900" b="1" dirty="0"/>
                  <a:t>Kto vidí </a:t>
                </a:r>
                <a:r>
                  <a:rPr lang="sk-SK" sz="1900" dirty="0"/>
                  <a:t>(má prístup) k jednotlivým umiestneniam – právo na záznam</a:t>
                </a:r>
                <a:endParaRPr lang="sk-SK" sz="1900" dirty="0"/>
              </a:p>
            </p:txBody>
          </p:sp>
        </p:grpSp>
      </p:grpSp>
      <p:grpSp>
        <p:nvGrpSpPr>
          <p:cNvPr id="24" name="Skupina 23"/>
          <p:cNvGrpSpPr/>
          <p:nvPr/>
        </p:nvGrpSpPr>
        <p:grpSpPr>
          <a:xfrm>
            <a:off x="6176772" y="1700808"/>
            <a:ext cx="2507456" cy="4464496"/>
            <a:chOff x="6176772" y="1700808"/>
            <a:chExt cx="2507456" cy="4464496"/>
          </a:xfrm>
        </p:grpSpPr>
        <p:grpSp>
          <p:nvGrpSpPr>
            <p:cNvPr id="9" name="Skupina 8"/>
            <p:cNvGrpSpPr/>
            <p:nvPr/>
          </p:nvGrpSpPr>
          <p:grpSpPr>
            <a:xfrm>
              <a:off x="6176772" y="1700808"/>
              <a:ext cx="2507456" cy="547200"/>
              <a:chOff x="5719571" y="218788"/>
              <a:chExt cx="2507456" cy="547200"/>
            </a:xfrm>
            <a:solidFill>
              <a:srgbClr val="0075BF"/>
            </a:solidFill>
          </p:grpSpPr>
          <p:sp>
            <p:nvSpPr>
              <p:cNvPr id="13" name="Obdĺžnik 12"/>
              <p:cNvSpPr/>
              <p:nvPr/>
            </p:nvSpPr>
            <p:spPr>
              <a:xfrm>
                <a:off x="5719571" y="218788"/>
                <a:ext cx="2507456" cy="547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Obdĺžnik 13"/>
              <p:cNvSpPr/>
              <p:nvPr/>
            </p:nvSpPr>
            <p:spPr>
              <a:xfrm>
                <a:off x="5719571" y="218788"/>
                <a:ext cx="2507456" cy="54720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5128" tIns="77216" rIns="135128" bIns="77216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k-SK" sz="1900" b="1" kern="1200" dirty="0" smtClean="0"/>
                  <a:t>3. Vykonané činnosti</a:t>
                </a:r>
                <a:endParaRPr lang="sk-SK" sz="1900" b="1" kern="1200" dirty="0"/>
              </a:p>
            </p:txBody>
          </p:sp>
        </p:grpSp>
        <p:grpSp>
          <p:nvGrpSpPr>
            <p:cNvPr id="10" name="Skupina 9"/>
            <p:cNvGrpSpPr/>
            <p:nvPr/>
          </p:nvGrpSpPr>
          <p:grpSpPr>
            <a:xfrm>
              <a:off x="6176772" y="2248008"/>
              <a:ext cx="2507456" cy="3917296"/>
              <a:chOff x="5719571" y="765988"/>
              <a:chExt cx="2507456" cy="3768198"/>
            </a:xfrm>
          </p:grpSpPr>
          <p:sp>
            <p:nvSpPr>
              <p:cNvPr id="11" name="Obdĺžnik 10"/>
              <p:cNvSpPr/>
              <p:nvPr/>
            </p:nvSpPr>
            <p:spPr>
              <a:xfrm>
                <a:off x="5719571" y="765988"/>
                <a:ext cx="2507456" cy="3768198"/>
              </a:xfrm>
              <a:prstGeom prst="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Obdĺžnik 11"/>
              <p:cNvSpPr/>
              <p:nvPr/>
            </p:nvSpPr>
            <p:spPr>
              <a:xfrm>
                <a:off x="5719571" y="765988"/>
                <a:ext cx="2507456" cy="376819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0000" tIns="144000" rIns="180000" bIns="144000" numCol="1" spcCol="1270" anchor="t" anchorCtr="0">
                <a:noAutofit/>
              </a:bodyPr>
              <a:lstStyle/>
              <a:p>
                <a:pPr marL="0" lvl="1" algn="l" defTabSz="844550">
                  <a:lnSpc>
                    <a:spcPct val="900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sk-SK" sz="1900" b="1" kern="1200" dirty="0" smtClean="0"/>
                  <a:t>Kto osobný údaj evidoval</a:t>
                </a:r>
                <a:r>
                  <a:rPr lang="sk-SK" sz="1900" kern="1200" dirty="0" smtClean="0"/>
                  <a:t>, kedy, dokedy trvá dôvod (účel)</a:t>
                </a:r>
                <a:endParaRPr lang="sk-SK" sz="1900" kern="1200" dirty="0"/>
              </a:p>
              <a:p>
                <a:pPr marL="0" lvl="1" algn="l" defTabSz="844550">
                  <a:lnSpc>
                    <a:spcPct val="900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sk-SK" sz="1900" b="1" kern="1200" dirty="0" smtClean="0"/>
                  <a:t>Kto k osobnému údaju pristupoval </a:t>
                </a:r>
                <a:r>
                  <a:rPr lang="sk-SK" sz="1900" kern="1200" dirty="0" smtClean="0"/>
                  <a:t>(lustroval – napr. aj bez evidencie nasledovnej) </a:t>
                </a:r>
                <a:r>
                  <a:rPr lang="sk-SK" sz="1900" b="1" kern="1200" dirty="0" smtClean="0"/>
                  <a:t>a z akého účelu</a:t>
                </a:r>
                <a:r>
                  <a:rPr lang="sk-SK" sz="1900" kern="1200" dirty="0" smtClean="0"/>
                  <a:t> (napr. vyhľadanie v module, default účel – ten je možné zmeniť)</a:t>
                </a:r>
                <a:endParaRPr lang="sk-SK" sz="19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272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205905"/>
            <a:ext cx="5256584" cy="945145"/>
          </a:xfrm>
        </p:spPr>
        <p:txBody>
          <a:bodyPr/>
          <a:lstStyle/>
          <a:p>
            <a:r>
              <a:rPr lang="sk-SK" dirty="0" smtClean="0"/>
              <a:t>GDRP – Softvér (IS mesta) – podporné evidencie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16832"/>
            <a:ext cx="7787208" cy="4248472"/>
          </a:xfrm>
        </p:spPr>
        <p:txBody>
          <a:bodyPr>
            <a:normAutofit/>
          </a:bodyPr>
          <a:lstStyle/>
          <a:p>
            <a:r>
              <a:rPr lang="sk-SK" sz="2800" dirty="0" smtClean="0">
                <a:solidFill>
                  <a:schemeClr val="tx1"/>
                </a:solidFill>
              </a:rPr>
              <a:t>Riziká</a:t>
            </a:r>
          </a:p>
          <a:p>
            <a:r>
              <a:rPr lang="sk-SK" sz="2800" dirty="0" smtClean="0">
                <a:solidFill>
                  <a:schemeClr val="tx1"/>
                </a:solidFill>
              </a:rPr>
              <a:t>Opatrenia</a:t>
            </a:r>
          </a:p>
          <a:p>
            <a:r>
              <a:rPr lang="sk-SK" sz="2800" dirty="0" smtClean="0">
                <a:solidFill>
                  <a:schemeClr val="tx1"/>
                </a:solidFill>
              </a:rPr>
              <a:t>Incidenty (vrátane publikácie na </a:t>
            </a:r>
            <a:r>
              <a:rPr lang="sk-SK" sz="2800" dirty="0" smtClean="0">
                <a:solidFill>
                  <a:schemeClr val="tx1"/>
                </a:solidFill>
              </a:rPr>
              <a:t>CG </a:t>
            </a:r>
            <a:r>
              <a:rPr lang="sk-SK" sz="2800" dirty="0" err="1" smtClean="0">
                <a:solidFill>
                  <a:schemeClr val="tx1"/>
                </a:solidFill>
              </a:rPr>
              <a:t>eGOV</a:t>
            </a:r>
            <a:r>
              <a:rPr lang="sk-SK" sz="2800" dirty="0" smtClean="0">
                <a:solidFill>
                  <a:schemeClr val="tx1"/>
                </a:solidFill>
              </a:rPr>
              <a:t> </a:t>
            </a:r>
            <a:r>
              <a:rPr lang="sk-SK" sz="2800" dirty="0" smtClean="0">
                <a:solidFill>
                  <a:schemeClr val="tx1"/>
                </a:solidFill>
              </a:rPr>
              <a:t>mesta)</a:t>
            </a:r>
          </a:p>
          <a:p>
            <a:r>
              <a:rPr lang="sk-SK" sz="2800" dirty="0" smtClean="0">
                <a:solidFill>
                  <a:schemeClr val="tx1"/>
                </a:solidFill>
              </a:rPr>
              <a:t>Žiadosti osôb</a:t>
            </a:r>
          </a:p>
          <a:p>
            <a:r>
              <a:rPr lang="sk-SK" sz="2800" dirty="0" smtClean="0">
                <a:solidFill>
                  <a:schemeClr val="tx1"/>
                </a:solidFill>
              </a:rPr>
              <a:t>Poskytovanie údajov</a:t>
            </a:r>
          </a:p>
          <a:p>
            <a:r>
              <a:rPr lang="sk-SK" sz="2800" dirty="0" smtClean="0">
                <a:solidFill>
                  <a:schemeClr val="tx1"/>
                </a:solidFill>
              </a:rPr>
              <a:t>Spracovatelia, prevádzkovatelia</a:t>
            </a:r>
          </a:p>
          <a:p>
            <a:pPr marL="0" indent="0">
              <a:buNone/>
            </a:pPr>
            <a:endParaRPr lang="sk-SK" sz="2800" dirty="0" smtClean="0"/>
          </a:p>
          <a:p>
            <a:pPr marL="0" indent="0" algn="r">
              <a:buNone/>
            </a:pPr>
            <a:r>
              <a:rPr lang="sk-SK" sz="2800" i="1" dirty="0" smtClean="0">
                <a:solidFill>
                  <a:srgbClr val="0075BF"/>
                </a:solidFill>
              </a:rPr>
              <a:t>...a všetko </a:t>
            </a:r>
            <a:r>
              <a:rPr lang="sk-SK" sz="2800" i="1" dirty="0" smtClean="0">
                <a:solidFill>
                  <a:srgbClr val="0075BF"/>
                </a:solidFill>
              </a:rPr>
              <a:t>ďalšie čo život (norma) prinesie</a:t>
            </a:r>
            <a:endParaRPr lang="sk-SK" sz="2800" i="1" dirty="0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9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1880" y="205905"/>
            <a:ext cx="5256584" cy="945145"/>
          </a:xfrm>
        </p:spPr>
        <p:txBody>
          <a:bodyPr/>
          <a:lstStyle/>
          <a:p>
            <a:r>
              <a:rPr lang="en-US" dirty="0" smtClean="0"/>
              <a:t>GDPR </a:t>
            </a:r>
            <a:r>
              <a:rPr lang="sk-SK" dirty="0" smtClean="0"/>
              <a:t>z </a:t>
            </a:r>
            <a:r>
              <a:rPr lang="sk-SK" dirty="0" smtClean="0"/>
              <a:t>pohľadu</a:t>
            </a:r>
            <a:br>
              <a:rPr lang="sk-SK" dirty="0" smtClean="0"/>
            </a:br>
            <a:r>
              <a:rPr lang="sk-SK" dirty="0" smtClean="0"/>
              <a:t>riešení </a:t>
            </a:r>
            <a:r>
              <a:rPr lang="sk-SK" dirty="0" smtClean="0"/>
              <a:t>CORA GEO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628800"/>
            <a:ext cx="8280920" cy="45365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k-SK" b="1" dirty="0" smtClean="0">
                <a:solidFill>
                  <a:srgbClr val="0075BF"/>
                </a:solidFill>
              </a:rPr>
              <a:t>S </a:t>
            </a:r>
            <a:r>
              <a:rPr lang="sk-SK" b="1" dirty="0" smtClean="0">
                <a:solidFill>
                  <a:srgbClr val="0075BF"/>
                </a:solidFill>
              </a:rPr>
              <a:t>modulom </a:t>
            </a:r>
            <a:r>
              <a:rPr lang="sk-SK" b="1" dirty="0" smtClean="0">
                <a:solidFill>
                  <a:srgbClr val="0075BF"/>
                </a:solidFill>
              </a:rPr>
              <a:t>(IS) „GDPR“ budete mať prehľadne </a:t>
            </a:r>
            <a:r>
              <a:rPr lang="sk-SK" b="1" dirty="0" smtClean="0">
                <a:solidFill>
                  <a:srgbClr val="0075BF"/>
                </a:solidFill>
              </a:rPr>
              <a:t>evidované</a:t>
            </a:r>
            <a:r>
              <a:rPr lang="sk-SK" b="1" dirty="0" smtClean="0">
                <a:solidFill>
                  <a:schemeClr val="tx1"/>
                </a:solidFill>
              </a:rPr>
              <a:t/>
            </a:r>
            <a:br>
              <a:rPr lang="sk-SK" b="1" dirty="0" smtClean="0">
                <a:solidFill>
                  <a:schemeClr val="tx1"/>
                </a:solidFill>
              </a:rPr>
            </a:br>
            <a:r>
              <a:rPr lang="sk-SK" sz="3100" dirty="0"/>
              <a:t>(a za naše </a:t>
            </a:r>
            <a:r>
              <a:rPr lang="sk-SK" sz="3100" dirty="0" smtClean="0"/>
              <a:t>IS </a:t>
            </a:r>
            <a:r>
              <a:rPr lang="sk-SK" sz="3100" dirty="0"/>
              <a:t>aj aktualizované):</a:t>
            </a:r>
          </a:p>
          <a:p>
            <a:pPr>
              <a:spcBef>
                <a:spcPts val="1200"/>
              </a:spcBef>
            </a:pPr>
            <a:r>
              <a:rPr lang="sk-SK" b="1" dirty="0" smtClean="0">
                <a:solidFill>
                  <a:schemeClr val="tx1"/>
                </a:solidFill>
              </a:rPr>
              <a:t>Zoznam citlivých (osobných) údajov </a:t>
            </a:r>
            <a:r>
              <a:rPr lang="sk-SK" dirty="0" smtClean="0"/>
              <a:t>– ich definícia</a:t>
            </a:r>
          </a:p>
          <a:p>
            <a:pPr>
              <a:spcBef>
                <a:spcPts val="1200"/>
              </a:spcBef>
            </a:pPr>
            <a:r>
              <a:rPr lang="sk-SK" b="1" dirty="0" smtClean="0">
                <a:solidFill>
                  <a:schemeClr val="tx1"/>
                </a:solidFill>
              </a:rPr>
              <a:t>Zoznam umiestnení týchto údajov </a:t>
            </a:r>
            <a:r>
              <a:rPr lang="sk-SK" dirty="0" smtClean="0"/>
              <a:t>(modul, formulár, atribút)</a:t>
            </a:r>
          </a:p>
          <a:p>
            <a:pPr>
              <a:spcBef>
                <a:spcPts val="1200"/>
              </a:spcBef>
            </a:pPr>
            <a:r>
              <a:rPr lang="sk-SK" b="1" dirty="0" smtClean="0">
                <a:solidFill>
                  <a:schemeClr val="tx1"/>
                </a:solidFill>
              </a:rPr>
              <a:t>Zoznam dôvodov evidencie </a:t>
            </a:r>
            <a:r>
              <a:rPr lang="sk-SK" dirty="0" smtClean="0"/>
              <a:t>(zákonné, oprávnený záujem, ... )</a:t>
            </a:r>
          </a:p>
          <a:p>
            <a:pPr>
              <a:spcBef>
                <a:spcPts val="1200"/>
              </a:spcBef>
            </a:pPr>
            <a:r>
              <a:rPr lang="sk-SK" b="1" dirty="0" smtClean="0">
                <a:solidFill>
                  <a:schemeClr val="tx1"/>
                </a:solidFill>
              </a:rPr>
              <a:t>Vyhľadanie konkrétnych výskytov </a:t>
            </a:r>
            <a:r>
              <a:rPr lang="sk-SK" dirty="0" smtClean="0"/>
              <a:t>(napr. pre danú osobu, adresu, vzťah osoby k osobe, ... )</a:t>
            </a:r>
          </a:p>
          <a:p>
            <a:pPr>
              <a:spcBef>
                <a:spcPts val="1200"/>
              </a:spcBef>
            </a:pPr>
            <a:r>
              <a:rPr lang="sk-SK" b="1" dirty="0" smtClean="0">
                <a:solidFill>
                  <a:schemeClr val="tx1"/>
                </a:solidFill>
              </a:rPr>
              <a:t>Dátum a čas evidencie </a:t>
            </a:r>
            <a:r>
              <a:rPr lang="sk-SK" dirty="0" smtClean="0"/>
              <a:t>– vznik, platnosť, ...</a:t>
            </a:r>
          </a:p>
          <a:p>
            <a:pPr>
              <a:spcBef>
                <a:spcPts val="1200"/>
              </a:spcBef>
            </a:pPr>
            <a:r>
              <a:rPr lang="sk-SK" b="1" dirty="0" smtClean="0">
                <a:solidFill>
                  <a:schemeClr val="tx1"/>
                </a:solidFill>
              </a:rPr>
              <a:t>Lustrovanie údajov </a:t>
            </a:r>
            <a:r>
              <a:rPr lang="sk-SK" dirty="0" smtClean="0"/>
              <a:t>– dôvod, dátum, čas, osoba</a:t>
            </a:r>
          </a:p>
          <a:p>
            <a:pPr>
              <a:spcBef>
                <a:spcPts val="1200"/>
              </a:spcBef>
            </a:pPr>
            <a:r>
              <a:rPr lang="sk-SK" b="1" dirty="0" smtClean="0">
                <a:solidFill>
                  <a:schemeClr val="tx1"/>
                </a:solidFill>
              </a:rPr>
              <a:t>Prístupy k dátam </a:t>
            </a:r>
            <a:r>
              <a:rPr lang="sk-SK" dirty="0" smtClean="0"/>
              <a:t>– práva na údaje</a:t>
            </a:r>
          </a:p>
          <a:p>
            <a:pPr>
              <a:spcBef>
                <a:spcPts val="1200"/>
              </a:spcBef>
            </a:pPr>
            <a:r>
              <a:rPr lang="sk-SK" b="1" dirty="0" smtClean="0">
                <a:solidFill>
                  <a:schemeClr val="tx1"/>
                </a:solidFill>
              </a:rPr>
              <a:t>Podporné evidencie: </a:t>
            </a:r>
            <a:r>
              <a:rPr lang="sk-SK" dirty="0" smtClean="0"/>
              <a:t>Riziká, Incidenty (</a:t>
            </a:r>
            <a:r>
              <a:rPr lang="sk-SK" dirty="0" smtClean="0"/>
              <a:t>vrátane</a:t>
            </a:r>
            <a:br>
              <a:rPr lang="sk-SK" dirty="0" smtClean="0"/>
            </a:br>
            <a:r>
              <a:rPr lang="sk-SK" dirty="0" smtClean="0"/>
              <a:t>publikácie</a:t>
            </a:r>
            <a:r>
              <a:rPr lang="sk-SK" dirty="0" smtClean="0"/>
              <a:t>), Opatrenia, </a:t>
            </a:r>
            <a:r>
              <a:rPr lang="sk-SK" dirty="0" smtClean="0"/>
              <a:t>...</a:t>
            </a:r>
            <a:endParaRPr lang="sk-SK" dirty="0" smtClean="0"/>
          </a:p>
        </p:txBody>
      </p:sp>
      <p:sp>
        <p:nvSpPr>
          <p:cNvPr id="4" name="BlokTextu 3"/>
          <p:cNvSpPr txBox="1"/>
          <p:nvPr/>
        </p:nvSpPr>
        <p:spPr>
          <a:xfrm>
            <a:off x="9252520" y="4509120"/>
            <a:ext cx="2952328" cy="1398808"/>
          </a:xfrm>
          <a:prstGeom prst="rect">
            <a:avLst/>
          </a:prstGeom>
          <a:solidFill>
            <a:srgbClr val="F79239"/>
          </a:solidFill>
          <a:ln cap="sq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180000" tIns="144000" rIns="720000" bIns="144000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Samostatný metodický </a:t>
            </a:r>
            <a:r>
              <a:rPr lang="sk-SK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deň pre problematiku GDPR </a:t>
            </a:r>
            <a:r>
              <a:rPr lang="sk-SK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19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. apríla 2018 </a:t>
            </a:r>
            <a:endParaRPr lang="sk-SK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20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-7.40741E-7 L -0.28732 -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1880" y="205905"/>
            <a:ext cx="5256584" cy="945145"/>
          </a:xfrm>
        </p:spPr>
        <p:txBody>
          <a:bodyPr/>
          <a:lstStyle/>
          <a:p>
            <a:r>
              <a:rPr lang="sk-SK" dirty="0" smtClean="0"/>
              <a:t>Elektronický úradný dokument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1500" y="1772816"/>
            <a:ext cx="8032948" cy="4392488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2400"/>
              </a:spcBef>
            </a:pPr>
            <a:r>
              <a:rPr lang="sk-SK" sz="2400" b="1" dirty="0">
                <a:solidFill>
                  <a:schemeClr val="tx1"/>
                </a:solidFill>
              </a:rPr>
              <a:t>Od 1.2.2018 musia byť rozhodnutia vydávané ako elektronické úradne </a:t>
            </a:r>
            <a:r>
              <a:rPr lang="sk-SK" sz="2400" b="1" dirty="0" smtClean="0">
                <a:solidFill>
                  <a:schemeClr val="tx1"/>
                </a:solidFill>
              </a:rPr>
              <a:t>dokumenty</a:t>
            </a:r>
            <a:br>
              <a:rPr lang="sk-SK" sz="2400" b="1" dirty="0" smtClean="0">
                <a:solidFill>
                  <a:schemeClr val="tx1"/>
                </a:solidFill>
              </a:rPr>
            </a:br>
            <a:r>
              <a:rPr lang="sk-SK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t.</a:t>
            </a:r>
            <a:r>
              <a:rPr lang="sk-SK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j.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e-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Formul</a:t>
            </a:r>
            <a:r>
              <a:rPr lang="sk-SK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áre alebo </a:t>
            </a:r>
            <a:r>
              <a:rPr lang="sk-SK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elektronické </a:t>
            </a:r>
            <a:r>
              <a:rPr lang="sk-SK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dokumenty, ktoré vznikli zaručenou konverziou, </a:t>
            </a:r>
            <a:r>
              <a:rPr lang="sk-SK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nie PDF</a:t>
            </a:r>
            <a:r>
              <a:rPr lang="sk-SK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342900" lvl="1" indent="-342900">
              <a:spcBef>
                <a:spcPts val="2400"/>
              </a:spcBef>
            </a:pPr>
            <a:r>
              <a:rPr lang="sk-SK" sz="2400" b="1" dirty="0" smtClean="0">
                <a:solidFill>
                  <a:schemeClr val="tx1"/>
                </a:solidFill>
              </a:rPr>
              <a:t>Možnosť vzniku dvoch originálov elektronický/listinný </a:t>
            </a:r>
            <a:endParaRPr lang="sk-SK" sz="2400" b="1" dirty="0">
              <a:solidFill>
                <a:schemeClr val="tx1"/>
              </a:solidFill>
            </a:endParaRPr>
          </a:p>
          <a:p>
            <a:pPr>
              <a:spcBef>
                <a:spcPts val="2400"/>
              </a:spcBef>
            </a:pPr>
            <a:r>
              <a:rPr lang="sk-SK" sz="2400" b="1" dirty="0" smtClean="0">
                <a:solidFill>
                  <a:schemeClr val="tx1"/>
                </a:solidFill>
              </a:rPr>
              <a:t>Vyznačovanie právoplatnosti</a:t>
            </a:r>
            <a:br>
              <a:rPr lang="sk-SK" sz="2400" b="1" dirty="0" smtClean="0">
                <a:solidFill>
                  <a:schemeClr val="tx1"/>
                </a:solidFill>
              </a:rPr>
            </a:br>
            <a:r>
              <a:rPr lang="sk-SK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Ak </a:t>
            </a:r>
            <a:r>
              <a:rPr lang="sk-SK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ide o elektronický úradný dokument podľa § 3 písm. </a:t>
            </a:r>
            <a:r>
              <a:rPr lang="sk-SK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k) tretieho </a:t>
            </a:r>
            <a:r>
              <a:rPr lang="sk-SK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bodu Zákona 305/2013 </a:t>
            </a:r>
            <a:r>
              <a:rPr lang="sk-SK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Zb.z</a:t>
            </a:r>
            <a:r>
              <a:rPr lang="sk-SK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., </a:t>
            </a:r>
            <a:r>
              <a:rPr lang="sk-SK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 účely preukázania právnych skutočností v ňom uvedených musí byť neoddeliteľne spojený s elektronickým úradným dokumentom, ktorého sa tieto právne skutočnosti týkajú, a to tak, že oba tieto elektronické úradné dokumenty sú spoločne autorizované </a:t>
            </a:r>
            <a:r>
              <a:rPr lang="sk-SK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endParaRPr lang="sk-SK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09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205905"/>
            <a:ext cx="5256584" cy="945145"/>
          </a:xfrm>
        </p:spPr>
        <p:txBody>
          <a:bodyPr/>
          <a:lstStyle/>
          <a:p>
            <a:r>
              <a:rPr lang="sk-SK" dirty="0" smtClean="0"/>
              <a:t>Úradný dokument –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err="1" smtClean="0"/>
              <a:t>eForm</a:t>
            </a:r>
            <a:r>
              <a:rPr lang="sk-SK" dirty="0" smtClean="0"/>
              <a:t> </a:t>
            </a:r>
            <a:r>
              <a:rPr lang="sk-SK" dirty="0" smtClean="0"/>
              <a:t>- príklad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286715" cy="470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226" y="1412776"/>
            <a:ext cx="428223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43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667</Words>
  <Application>Microsoft Office PowerPoint</Application>
  <PresentationFormat>Prezentácia na obrazovke (4:3)</PresentationFormat>
  <Paragraphs>128</Paragraphs>
  <Slides>19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0" baseType="lpstr">
      <vt:lpstr>Motív Office</vt:lpstr>
      <vt:lpstr>Prezentácia programu PowerPoint</vt:lpstr>
      <vt:lpstr>Ak nemáte otázky... My sme si pripravili niečo o</vt:lpstr>
      <vt:lpstr>GDPR z pohľadu riešení CORA GEO</vt:lpstr>
      <vt:lpstr>GDRP – postupnosť rokovo</vt:lpstr>
      <vt:lpstr>GDPR – Softvér (IS mesta) - kroky</vt:lpstr>
      <vt:lpstr>GDRP – Softvér (IS mesta) – podporné evidencie</vt:lpstr>
      <vt:lpstr>GDPR z pohľadu riešení CORA GEO</vt:lpstr>
      <vt:lpstr>Elektronický úradný dokument</vt:lpstr>
      <vt:lpstr>Úradný dokument –  eForm - príklad</vt:lpstr>
      <vt:lpstr>Pár legislatívnych zmien v elektronizácií</vt:lpstr>
      <vt:lpstr>Hromadné zasielanie elektronických správ</vt:lpstr>
      <vt:lpstr>Rozhodnutia - proces</vt:lpstr>
      <vt:lpstr>Schvaľovanie – ako zabezpečiť aby existovala informácia o použití KSC</vt:lpstr>
      <vt:lpstr>Vylepšenie úradnej komunikácie medzi OVM cez UPVS</vt:lpstr>
      <vt:lpstr>Zákon 305/2013 Z. z. - novela</vt:lpstr>
      <vt:lpstr>Modul procesnej integrácie</vt:lpstr>
      <vt:lpstr>Zákon 305/2013 Z. z. - § 10 ods. 11</vt:lpstr>
      <vt:lpstr>Nekončíme, iba sa rozbiehame</vt:lpstr>
      <vt:lpstr>Prezentácia programu PowerPoint</vt:lpstr>
    </vt:vector>
  </TitlesOfParts>
  <Company>corageo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oleksak.pavol</dc:creator>
  <cp:lastModifiedBy>oleksak.pavol</cp:lastModifiedBy>
  <cp:revision>78</cp:revision>
  <dcterms:created xsi:type="dcterms:W3CDTF">2015-03-09T11:52:27Z</dcterms:created>
  <dcterms:modified xsi:type="dcterms:W3CDTF">2018-03-14T14:05:29Z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/>
  </property>
  <property fmtid="{D5CDD505-2E9C-101B-9397-08002B2CF9AE}" pid="3" name="SPSDescription">
    <vt:lpwstr/>
  </property>
  <property fmtid="{D5CDD505-2E9C-101B-9397-08002B2CF9AE}" pid="4" name="Status">
    <vt:lpwstr/>
  </property>
</Properties>
</file>