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8" r:id="rId12"/>
    <p:sldId id="269" r:id="rId13"/>
    <p:sldId id="272" r:id="rId14"/>
    <p:sldId id="266" r:id="rId15"/>
    <p:sldId id="267" r:id="rId16"/>
    <p:sldId id="270" r:id="rId17"/>
    <p:sldId id="273" r:id="rId18"/>
    <p:sldId id="275" r:id="rId19"/>
    <p:sldId id="276" r:id="rId20"/>
    <p:sldId id="271" r:id="rId21"/>
    <p:sldId id="277" r:id="rId2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683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7793B-C8AC-47E2-AA9C-BE56A48F5026}" type="datetimeFigureOut">
              <a:rPr lang="sk-SK" smtClean="0"/>
              <a:t>16.02.2015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1D4E5-D066-4973-8990-E876F692B9C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140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1D4E5-D066-4973-8990-E876F692B9C3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0817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A2BD2-768C-4421-B492-EA78016395B2}" type="datetimeFigureOut">
              <a:rPr lang="sk-SK" smtClean="0"/>
              <a:t>16.02.2015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0E83-A59D-4EFB-A139-1EDF90F184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1400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A2BD2-768C-4421-B492-EA78016395B2}" type="datetimeFigureOut">
              <a:rPr lang="sk-SK" smtClean="0"/>
              <a:t>16.02.2015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0E83-A59D-4EFB-A139-1EDF90F184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053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A2BD2-768C-4421-B492-EA78016395B2}" type="datetimeFigureOut">
              <a:rPr lang="sk-SK" smtClean="0"/>
              <a:t>16.02.2015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0E83-A59D-4EFB-A139-1EDF90F184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1192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A2BD2-768C-4421-B492-EA78016395B2}" type="datetimeFigureOut">
              <a:rPr lang="sk-SK" smtClean="0"/>
              <a:t>16.02.2015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0E83-A59D-4EFB-A139-1EDF90F184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5013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A2BD2-768C-4421-B492-EA78016395B2}" type="datetimeFigureOut">
              <a:rPr lang="sk-SK" smtClean="0"/>
              <a:t>16.02.2015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0E83-A59D-4EFB-A139-1EDF90F184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5465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A2BD2-768C-4421-B492-EA78016395B2}" type="datetimeFigureOut">
              <a:rPr lang="sk-SK" smtClean="0"/>
              <a:t>16.02.2015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0E83-A59D-4EFB-A139-1EDF90F184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965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A2BD2-768C-4421-B492-EA78016395B2}" type="datetimeFigureOut">
              <a:rPr lang="sk-SK" smtClean="0"/>
              <a:t>16.02.2015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0E83-A59D-4EFB-A139-1EDF90F184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398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A2BD2-768C-4421-B492-EA78016395B2}" type="datetimeFigureOut">
              <a:rPr lang="sk-SK" smtClean="0"/>
              <a:t>16.02.2015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0E83-A59D-4EFB-A139-1EDF90F184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1167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A2BD2-768C-4421-B492-EA78016395B2}" type="datetimeFigureOut">
              <a:rPr lang="sk-SK" smtClean="0"/>
              <a:t>16.02.2015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0E83-A59D-4EFB-A139-1EDF90F184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0879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A2BD2-768C-4421-B492-EA78016395B2}" type="datetimeFigureOut">
              <a:rPr lang="sk-SK" smtClean="0"/>
              <a:t>16.02.2015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0E83-A59D-4EFB-A139-1EDF90F184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418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A2BD2-768C-4421-B492-EA78016395B2}" type="datetimeFigureOut">
              <a:rPr lang="sk-SK" smtClean="0"/>
              <a:t>16.02.2015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0E83-A59D-4EFB-A139-1EDF90F184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378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2BD2-768C-4421-B492-EA78016395B2}" type="datetimeFigureOut">
              <a:rPr lang="sk-SK" smtClean="0"/>
              <a:t>16.02.2015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B0E83-A59D-4EFB-A139-1EDF90F184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6828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1470025"/>
          </a:xfrm>
        </p:spPr>
        <p:txBody>
          <a:bodyPr/>
          <a:lstStyle/>
          <a:p>
            <a:r>
              <a:rPr lang="sk-SK" b="1" dirty="0" smtClean="0"/>
              <a:t>Vládny audit v samospráve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3140968"/>
            <a:ext cx="7344816" cy="2880320"/>
          </a:xfrm>
        </p:spPr>
        <p:txBody>
          <a:bodyPr>
            <a:normAutofit/>
          </a:bodyPr>
          <a:lstStyle/>
          <a:p>
            <a:r>
              <a:rPr lang="sk-SK" sz="3600" b="1" dirty="0" smtClean="0"/>
              <a:t>Zameraný na použitie prostriedkov poskytnutých zo štátneho rozpočtu</a:t>
            </a:r>
          </a:p>
          <a:p>
            <a:endParaRPr lang="sk-SK" b="1" dirty="0"/>
          </a:p>
          <a:p>
            <a:pPr algn="l"/>
            <a:r>
              <a:rPr lang="sk-SK" sz="2800" b="1" dirty="0" smtClean="0"/>
              <a:t>Ing. Ladislav Vulgan</a:t>
            </a:r>
          </a:p>
          <a:p>
            <a:pPr algn="l"/>
            <a:r>
              <a:rPr lang="sk-SK" sz="2800" b="1" dirty="0" smtClean="0"/>
              <a:t>Správa finančnej kontroly Bratislava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7788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Príklady najčastejšie zisťovaných nedostatkov – </a:t>
            </a:r>
            <a:r>
              <a:rPr lang="sk-SK" dirty="0" smtClean="0"/>
              <a:t>účtovníctvo (I.)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sz="4300" dirty="0" smtClean="0"/>
              <a:t>účtovanie nákladov na nesprávne účty účtovej triedy 5  </a:t>
            </a:r>
          </a:p>
          <a:p>
            <a:r>
              <a:rPr lang="sk-SK" sz="4300" dirty="0" smtClean="0"/>
              <a:t>nesprávne zatriedenie výdavkov podľa rozpočtovej klasifikácie</a:t>
            </a:r>
          </a:p>
          <a:p>
            <a:r>
              <a:rPr lang="sk-SK" sz="4300" dirty="0" smtClean="0"/>
              <a:t>nesprávne účtovanie resp. neúčtovanie poskytnutých preddavkov </a:t>
            </a:r>
          </a:p>
          <a:p>
            <a:r>
              <a:rPr lang="sk-SK" sz="4300" dirty="0" smtClean="0"/>
              <a:t>nesprávne definovanie kódov zdrojov</a:t>
            </a:r>
          </a:p>
          <a:p>
            <a:r>
              <a:rPr lang="sk-SK" sz="4300" dirty="0" smtClean="0"/>
              <a:t>neúčtovanie účtovných prípadov v deň ich vzniku</a:t>
            </a:r>
          </a:p>
          <a:p>
            <a:r>
              <a:rPr lang="sk-SK" sz="4300" dirty="0" smtClean="0"/>
              <a:t>účtovné doklady neobsahujú predpísané náležitosti </a:t>
            </a:r>
          </a:p>
          <a:p>
            <a:pPr marL="0" indent="0">
              <a:buNone/>
            </a:pPr>
            <a:endParaRPr lang="sk-SK" sz="4300" dirty="0"/>
          </a:p>
        </p:txBody>
      </p:sp>
    </p:spTree>
    <p:extLst>
      <p:ext uri="{BB962C8B-B14F-4D97-AF65-F5344CB8AC3E}">
        <p14:creationId xmlns:p14="http://schemas.microsoft.com/office/powerpoint/2010/main" val="957594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Príklady najčastejšie zisťovaných nedostatkov – účtovníctvo (</a:t>
            </a:r>
            <a:r>
              <a:rPr lang="sk-SK" dirty="0" smtClean="0"/>
              <a:t>II.)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neúčtovanie účtovných prípadov priebežne</a:t>
            </a:r>
          </a:p>
          <a:p>
            <a:r>
              <a:rPr lang="sk-SK" dirty="0" smtClean="0"/>
              <a:t> neúčtovanie o vzniku záväzku</a:t>
            </a:r>
          </a:p>
          <a:p>
            <a:r>
              <a:rPr lang="sk-SK" dirty="0"/>
              <a:t>n</a:t>
            </a:r>
            <a:r>
              <a:rPr lang="sk-SK" dirty="0" smtClean="0"/>
              <a:t>edoloženie podpornej dokumentácie k účtovným dokladom</a:t>
            </a:r>
          </a:p>
          <a:p>
            <a:r>
              <a:rPr lang="sk-SK" dirty="0"/>
              <a:t>n</a:t>
            </a:r>
            <a:r>
              <a:rPr lang="sk-SK" dirty="0" smtClean="0"/>
              <a:t>esprávne uvádzanie údajov vo Finančnom výkaze o plnení rozpočtu subjektov verejnej správy</a:t>
            </a:r>
          </a:p>
          <a:p>
            <a:r>
              <a:rPr lang="sk-SK" dirty="0"/>
              <a:t>n</a:t>
            </a:r>
            <a:r>
              <a:rPr lang="sk-SK" dirty="0" smtClean="0"/>
              <a:t>ezabezpečenie trvalosti účtovných záznamov (nečitateľné účtovné doklady)</a:t>
            </a:r>
          </a:p>
          <a:p>
            <a:r>
              <a:rPr lang="sk-SK" dirty="0" smtClean="0"/>
              <a:t>nesprávne účtovanie zásob (spôsob B)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87078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Príklady najčastejšie zisťovaných nedostatkov – účtovníctvo (</a:t>
            </a:r>
            <a:r>
              <a:rPr lang="sk-SK" dirty="0" smtClean="0"/>
              <a:t>III.)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n</a:t>
            </a:r>
            <a:r>
              <a:rPr lang="sk-SK" dirty="0" smtClean="0"/>
              <a:t>eúčtovanie výnosov z bežného transferu v časovej a vecnej súvislosti s nákladmi</a:t>
            </a:r>
          </a:p>
          <a:p>
            <a:r>
              <a:rPr lang="sk-SK" dirty="0" smtClean="0"/>
              <a:t>nesprávne opravy účtovných záznamov</a:t>
            </a:r>
          </a:p>
          <a:p>
            <a:r>
              <a:rPr lang="sk-SK" dirty="0" smtClean="0"/>
              <a:t> nezaradenie obstaraného dlhodobého majetku na správny majetkový účet</a:t>
            </a:r>
          </a:p>
          <a:p>
            <a:r>
              <a:rPr lang="sk-SK" dirty="0" smtClean="0"/>
              <a:t>neúplnosť účtovníctva – neúčtovanie o všetkých vzniknutých účtovných prípadoch </a:t>
            </a:r>
          </a:p>
          <a:p>
            <a:r>
              <a:rPr lang="sk-SK" dirty="0" smtClean="0"/>
              <a:t>nesprávne účtovanie nákupu stravných lístkov</a:t>
            </a:r>
          </a:p>
          <a:p>
            <a:r>
              <a:rPr lang="sk-SK" dirty="0"/>
              <a:t>n</a:t>
            </a:r>
            <a:r>
              <a:rPr lang="sk-SK" dirty="0" smtClean="0"/>
              <a:t>eúčtovanie na účte 211 – Pokladnica pri výdavkových operáciách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23198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Príklady najčastejšie zisťovaných nedostatkov – účtovníctvo (</a:t>
            </a:r>
            <a:r>
              <a:rPr lang="sk-SK" dirty="0" smtClean="0"/>
              <a:t>IV.)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n</a:t>
            </a:r>
            <a:r>
              <a:rPr lang="sk-SK" dirty="0" smtClean="0"/>
              <a:t>edodržanie povinnosti predkladať údaje na účely zostavenia a hodnotenia plnenia </a:t>
            </a:r>
            <a:r>
              <a:rPr lang="sk-SK" dirty="0"/>
              <a:t>rozpočtu verejnej správy </a:t>
            </a:r>
            <a:r>
              <a:rPr lang="sk-SK" dirty="0" smtClean="0"/>
              <a:t>spôsobom určeným MF SR </a:t>
            </a:r>
          </a:p>
          <a:p>
            <a:r>
              <a:rPr lang="sk-SK" dirty="0" smtClean="0"/>
              <a:t>účtovanie nákupu cenín priamo do nákladov</a:t>
            </a:r>
          </a:p>
          <a:p>
            <a:r>
              <a:rPr lang="sk-SK" dirty="0" smtClean="0"/>
              <a:t>neúčtovanie nákladov nasledujúceho účtovného obdobia na účte 381 (časové rozlíšenie)</a:t>
            </a:r>
          </a:p>
          <a:p>
            <a:r>
              <a:rPr lang="sk-SK" dirty="0" smtClean="0"/>
              <a:t>neotváranie a neuzatváranie účtov hlavnej knihy účtovným spôsobom</a:t>
            </a:r>
          </a:p>
          <a:p>
            <a:r>
              <a:rPr lang="sk-SK" dirty="0"/>
              <a:t>n</a:t>
            </a:r>
            <a:r>
              <a:rPr lang="sk-SK" dirty="0" smtClean="0"/>
              <a:t>esprávne účtovanie bežného transferu zo štátneho rozpočtu, kreditných úrokov a zrážkovej dane</a:t>
            </a:r>
          </a:p>
          <a:p>
            <a:r>
              <a:rPr lang="sk-SK" dirty="0"/>
              <a:t>n</a:t>
            </a:r>
            <a:r>
              <a:rPr lang="sk-SK" dirty="0" smtClean="0"/>
              <a:t>esprávne účtovanie prevodov medzi bankovými účtami   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912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Príklady najčastejšie zisťovaných nedostatkov </a:t>
            </a:r>
            <a:r>
              <a:rPr lang="sk-SK" dirty="0" smtClean="0"/>
              <a:t>– prostriedky na voľby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</a:t>
            </a:r>
            <a:r>
              <a:rPr lang="sk-SK" dirty="0" smtClean="0"/>
              <a:t>účtovanie vyšších výdavkov na občerstvenie</a:t>
            </a:r>
          </a:p>
          <a:p>
            <a:r>
              <a:rPr lang="sk-SK" dirty="0"/>
              <a:t>z</a:t>
            </a:r>
            <a:r>
              <a:rPr lang="sk-SK" dirty="0" smtClean="0"/>
              <a:t>účtovanie vyšších výdavkov na stravné</a:t>
            </a:r>
          </a:p>
          <a:p>
            <a:r>
              <a:rPr lang="sk-SK" dirty="0"/>
              <a:t>z</a:t>
            </a:r>
            <a:r>
              <a:rPr lang="sk-SK" dirty="0" smtClean="0"/>
              <a:t>ahrnutie vyššej odmeny do zúčtovania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21717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Príklady najčastejšie zisťovaných nedostatkov </a:t>
            </a:r>
            <a:r>
              <a:rPr lang="sk-SK" dirty="0" smtClean="0"/>
              <a:t>– dohody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n</a:t>
            </a:r>
            <a:r>
              <a:rPr lang="sk-SK" dirty="0" smtClean="0"/>
              <a:t>evedenie evidencie uzatvorených dohôd</a:t>
            </a:r>
          </a:p>
          <a:p>
            <a:r>
              <a:rPr lang="sk-SK" dirty="0"/>
              <a:t>n</a:t>
            </a:r>
            <a:r>
              <a:rPr lang="sk-SK" dirty="0" smtClean="0"/>
              <a:t>euvádzanie pracovného času v dohodách</a:t>
            </a:r>
          </a:p>
          <a:p>
            <a:r>
              <a:rPr lang="sk-SK" dirty="0"/>
              <a:t>n</a:t>
            </a:r>
            <a:r>
              <a:rPr lang="sk-SK" dirty="0" smtClean="0"/>
              <a:t>euzatváranie dohôd o vykonaní práce najneskôr deň pred dňom začatia výkonu práce</a:t>
            </a:r>
          </a:p>
          <a:p>
            <a:r>
              <a:rPr lang="sk-SK" dirty="0"/>
              <a:t>n</a:t>
            </a:r>
            <a:r>
              <a:rPr lang="sk-SK" dirty="0" smtClean="0"/>
              <a:t>euvádzanie druhu dohodnutej práce v dohodách o vykonaní práce</a:t>
            </a:r>
          </a:p>
          <a:p>
            <a:r>
              <a:rPr lang="sk-SK" dirty="0" smtClean="0"/>
              <a:t>prekročenie maximálneho počtu hodín</a:t>
            </a:r>
          </a:p>
          <a:p>
            <a:r>
              <a:rPr lang="sk-SK" dirty="0"/>
              <a:t>v</a:t>
            </a:r>
            <a:r>
              <a:rPr lang="sk-SK" dirty="0" smtClean="0"/>
              <a:t>yplatenie odmeny nad rámec uzatvorenej dohody o pracovnej činnosti   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83392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Príklady najčastejšie zisťovaných nedostatkov – </a:t>
            </a:r>
            <a:r>
              <a:rPr lang="sk-SK" dirty="0" smtClean="0"/>
              <a:t> školstvo (I.)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nesprávne čerpanie prostriedkov na úhradu cestovných nákladov na dopravu žiakov ZŠ</a:t>
            </a:r>
          </a:p>
          <a:p>
            <a:r>
              <a:rPr lang="sk-SK" dirty="0" smtClean="0"/>
              <a:t> nedodržanie účelu použitia pri finančných prostriedkoch určených pre „predškolákov“</a:t>
            </a:r>
          </a:p>
          <a:p>
            <a:r>
              <a:rPr lang="sk-SK" dirty="0" smtClean="0"/>
              <a:t>financovanie materských škôl z prostriedkov ŠR určených pre základné školy</a:t>
            </a:r>
          </a:p>
          <a:p>
            <a:r>
              <a:rPr lang="sk-SK" dirty="0"/>
              <a:t>f</a:t>
            </a:r>
            <a:r>
              <a:rPr lang="sk-SK" dirty="0" smtClean="0"/>
              <a:t>inancovanie školského klubu z prostriedkov ŠR</a:t>
            </a:r>
          </a:p>
          <a:p>
            <a:r>
              <a:rPr lang="sk-SK" dirty="0" smtClean="0"/>
              <a:t>vyplatenie odstupného nad rámec zákona</a:t>
            </a:r>
          </a:p>
          <a:p>
            <a:r>
              <a:rPr lang="sk-SK" dirty="0"/>
              <a:t>n</a:t>
            </a:r>
            <a:r>
              <a:rPr lang="sk-SK" dirty="0" smtClean="0"/>
              <a:t>edodržanie účelu použitia príspevku na žiakov zo sociálne znevýhodneného prostredia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7037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Príklady najčastejšie zisťovaných nedostatkov – </a:t>
            </a:r>
            <a:r>
              <a:rPr lang="sk-SK" dirty="0" smtClean="0"/>
              <a:t> školstvo (II.)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vyplatenie odchodného z druhého pracovného pomeru uzatvoreného s tým istým zamestnancom na rovnaký druh práce </a:t>
            </a:r>
          </a:p>
          <a:p>
            <a:r>
              <a:rPr lang="sk-SK" dirty="0" smtClean="0"/>
              <a:t>zaviazanie sa na také úhrady, na ktoré nie sú zabezpečené prostriedky v rozpočte </a:t>
            </a:r>
          </a:p>
          <a:p>
            <a:r>
              <a:rPr lang="sk-SK" dirty="0" smtClean="0"/>
              <a:t>vystavenie nesprávneho potvrdenia a tým umožnenie bezdôvodného obohatenia</a:t>
            </a:r>
          </a:p>
          <a:p>
            <a:r>
              <a:rPr lang="sk-SK" dirty="0" smtClean="0"/>
              <a:t>oneskorené úhrady záväzkov pri dostatku finančných prostriedkov -&gt; zmluvné pokuty </a:t>
            </a:r>
          </a:p>
          <a:p>
            <a:r>
              <a:rPr lang="sk-SK" dirty="0"/>
              <a:t>p</a:t>
            </a:r>
            <a:r>
              <a:rPr lang="sk-SK" dirty="0" smtClean="0"/>
              <a:t>oužitie  finančných prostriedkov poskytnutých na vzdelávacie poukazy nad rámec oprávnenia</a:t>
            </a:r>
          </a:p>
        </p:txBody>
      </p:sp>
    </p:spTree>
    <p:extLst>
      <p:ext uri="{BB962C8B-B14F-4D97-AF65-F5344CB8AC3E}">
        <p14:creationId xmlns:p14="http://schemas.microsoft.com/office/powerpoint/2010/main" val="3470222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Príklady najčastejšie zisťovaných nedostatkov – </a:t>
            </a:r>
            <a:r>
              <a:rPr lang="sk-SK" dirty="0" smtClean="0"/>
              <a:t>školstvo </a:t>
            </a:r>
            <a:r>
              <a:rPr lang="sk-SK" dirty="0"/>
              <a:t>(III.)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nesprávne určenie výšky vymeriavacieho základu pre výpočet prídelu do soc. fondu</a:t>
            </a:r>
          </a:p>
          <a:p>
            <a:r>
              <a:rPr lang="sk-SK" dirty="0" smtClean="0"/>
              <a:t>neskorý prevod na účet sociálneho fondu</a:t>
            </a:r>
          </a:p>
          <a:p>
            <a:r>
              <a:rPr lang="sk-SK" dirty="0"/>
              <a:t>n</a:t>
            </a:r>
            <a:r>
              <a:rPr lang="sk-SK" dirty="0" smtClean="0"/>
              <a:t>ezúčtovanie prostriedkov sociálneho fondu  </a:t>
            </a:r>
          </a:p>
          <a:p>
            <a:r>
              <a:rPr lang="sk-SK" dirty="0" smtClean="0"/>
              <a:t>použitie preplatku z predchádzajúceho rozpočtového roka v nasledujúcom roku</a:t>
            </a:r>
          </a:p>
          <a:p>
            <a:r>
              <a:rPr lang="sk-SK" dirty="0" smtClean="0"/>
              <a:t>úhrada garančného poistenia (nie je povinné)</a:t>
            </a:r>
          </a:p>
          <a:p>
            <a:r>
              <a:rPr lang="sk-SK" dirty="0" smtClean="0"/>
              <a:t>nesprávne vyplácanie príplatkov za nadčasy </a:t>
            </a:r>
          </a:p>
          <a:p>
            <a:r>
              <a:rPr lang="sk-SK" dirty="0"/>
              <a:t>o</a:t>
            </a:r>
            <a:r>
              <a:rPr lang="sk-SK" dirty="0" smtClean="0"/>
              <a:t>bstaranie materiálu, ktorý sa nevyužíva 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46415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Príklady najčastejšie zisťovaných nedostatkov – školstvo (</a:t>
            </a:r>
            <a:r>
              <a:rPr lang="sk-SK" dirty="0" smtClean="0"/>
              <a:t>IV.)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</a:t>
            </a:r>
            <a:r>
              <a:rPr lang="sk-SK" dirty="0" smtClean="0"/>
              <a:t>oskytnutie stravných lístkov nad rámec oprávnenia</a:t>
            </a:r>
          </a:p>
          <a:p>
            <a:r>
              <a:rPr lang="sk-SK" dirty="0"/>
              <a:t>nevyužitie zakúpených kultúrnych poukazov</a:t>
            </a:r>
          </a:p>
          <a:p>
            <a:r>
              <a:rPr lang="sk-SK" dirty="0"/>
              <a:t>n</a:t>
            </a:r>
            <a:r>
              <a:rPr lang="sk-SK" dirty="0" smtClean="0"/>
              <a:t>esprávne vzájomné započítavanie príjmov a výdavkov v rozpočtovej organizácii</a:t>
            </a:r>
          </a:p>
          <a:p>
            <a:r>
              <a:rPr lang="sk-SK" dirty="0" smtClean="0"/>
              <a:t>vyplácanie miezd za december v decembri </a:t>
            </a:r>
          </a:p>
          <a:p>
            <a:r>
              <a:rPr lang="sk-SK" dirty="0" smtClean="0"/>
              <a:t>úhrada faktúry za členské bez súhlasu zriaďovateľa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93368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Ktoré subjekty podliehajú vládnemu auditu ?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mestá (obce)</a:t>
            </a:r>
          </a:p>
          <a:p>
            <a:r>
              <a:rPr lang="sk-SK" dirty="0" smtClean="0"/>
              <a:t>rozpočtové organizácie v zriaďovateľskej pôsobnosti miest a obcí (najmä základné školy)</a:t>
            </a:r>
          </a:p>
          <a:p>
            <a:r>
              <a:rPr lang="sk-SK" dirty="0"/>
              <a:t>ď</a:t>
            </a:r>
            <a:r>
              <a:rPr lang="sk-SK" dirty="0" smtClean="0"/>
              <a:t>alšie subjekty, ak im prostredníctvom obce boli poskytnuté finančné prostriedky zo štátneho rozpočtu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057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Príklady najčastejšie zisťovaných nedostatkov – </a:t>
            </a:r>
            <a:r>
              <a:rPr lang="sk-SK" dirty="0" smtClean="0"/>
              <a:t>cestovné náhrady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/>
              <a:t>n</a:t>
            </a:r>
            <a:r>
              <a:rPr lang="sk-SK" dirty="0" smtClean="0"/>
              <a:t>evystavovanie cestovných príkazov</a:t>
            </a:r>
          </a:p>
          <a:p>
            <a:r>
              <a:rPr lang="sk-SK" dirty="0" smtClean="0"/>
              <a:t>neuvádzanie času nástupu na pracovnú cestu</a:t>
            </a:r>
          </a:p>
          <a:p>
            <a:r>
              <a:rPr lang="sk-SK" dirty="0" smtClean="0"/>
              <a:t> neuvádzanie času skončenia pracovnej cesty</a:t>
            </a:r>
          </a:p>
          <a:p>
            <a:r>
              <a:rPr lang="sk-SK" dirty="0" smtClean="0"/>
              <a:t>neuzatváranie písomnej dohody o použití súkromného vozidla na služobné účely</a:t>
            </a:r>
          </a:p>
          <a:p>
            <a:r>
              <a:rPr lang="sk-SK" dirty="0" smtClean="0"/>
              <a:t>vyplatenie stravného nad rámec zákona </a:t>
            </a:r>
          </a:p>
          <a:p>
            <a:r>
              <a:rPr lang="sk-SK" dirty="0" smtClean="0"/>
              <a:t>vyplatenie nepreukázaných cestovných výdavkov </a:t>
            </a:r>
          </a:p>
          <a:p>
            <a:pPr marL="0" indent="0">
              <a:buNone/>
            </a:pPr>
            <a:r>
              <a:rPr lang="sk-SK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9318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sz="5300" dirty="0" smtClean="0"/>
              <a:t>Ďakujem za Vašu pozornosť.</a:t>
            </a:r>
            <a:endParaRPr lang="sk-SK" sz="53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/>
          <a:lstStyle/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72053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Predmetom vládneho auditu sú finančné prostriedky poskytnuté zo štátneho rozpočtu napr.</a:t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sk-SK" dirty="0" smtClean="0"/>
              <a:t>z rezervy vlády</a:t>
            </a:r>
          </a:p>
          <a:p>
            <a:r>
              <a:rPr lang="sk-SK" dirty="0" smtClean="0"/>
              <a:t>z rezervy predsedu vlády </a:t>
            </a:r>
          </a:p>
          <a:p>
            <a:r>
              <a:rPr lang="sk-SK" dirty="0" smtClean="0"/>
              <a:t> z rozpočtu ktoréhokoľvek ministerstva</a:t>
            </a:r>
          </a:p>
          <a:p>
            <a:r>
              <a:rPr lang="sk-SK" dirty="0" smtClean="0"/>
              <a:t> zo štátnych </a:t>
            </a:r>
            <a:r>
              <a:rPr lang="sk-SK" dirty="0"/>
              <a:t>fondov (</a:t>
            </a:r>
            <a:r>
              <a:rPr lang="sk-SK" dirty="0" smtClean="0"/>
              <a:t>Environmentálny, ŠFRB)</a:t>
            </a:r>
          </a:p>
          <a:p>
            <a:r>
              <a:rPr lang="sk-SK" dirty="0" smtClean="0"/>
              <a:t>z úradu práce, sociálnych vecí a rodiny</a:t>
            </a:r>
          </a:p>
          <a:p>
            <a:r>
              <a:rPr lang="sk-SK" dirty="0" smtClean="0"/>
              <a:t> z rozpočtu iného orgánu štátnej správy atď.</a:t>
            </a:r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80916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Základné povinnosti príjemcu finančných prostriedkov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p</a:t>
            </a:r>
            <a:r>
              <a:rPr lang="sk-SK" dirty="0" smtClean="0"/>
              <a:t>oužiť finančné prostriedky na stanovený účel (účel môže byť stanovený priamo v zákone alebo individuálne v zmluve)</a:t>
            </a:r>
          </a:p>
          <a:p>
            <a:r>
              <a:rPr lang="sk-SK" dirty="0"/>
              <a:t>p</a:t>
            </a:r>
            <a:r>
              <a:rPr lang="sk-SK" dirty="0" smtClean="0"/>
              <a:t>oužiť fin. prostriedky v stanovenom termíne</a:t>
            </a:r>
          </a:p>
          <a:p>
            <a:r>
              <a:rPr lang="sk-SK" dirty="0" smtClean="0"/>
              <a:t>po uplynutí rozpočtového roka zúčtovať finančné prostriedky so štátnym rozpočtom</a:t>
            </a:r>
          </a:p>
          <a:p>
            <a:r>
              <a:rPr lang="sk-SK" dirty="0" smtClean="0"/>
              <a:t>dodržať pravidlá hospodárnosti, efektívnosti a účinnosti</a:t>
            </a:r>
          </a:p>
          <a:p>
            <a:r>
              <a:rPr lang="sk-SK" dirty="0"/>
              <a:t>d</a:t>
            </a:r>
            <a:r>
              <a:rPr lang="sk-SK" dirty="0" smtClean="0"/>
              <a:t>održať ďalšie povinnosti stanovené v zmluve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0238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Základný rozdiel medzi kapitálovými výdavkami a bežnými výdavkami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bežné (prevádzkové) výdavky štátneho rozpočtu je možné použiť len do konca rozpočtového roka (prostriedky poskytnuté v poslednom štvrťroku je možné použiť až do konca marca nasledujúceho roka)</a:t>
            </a:r>
          </a:p>
          <a:p>
            <a:r>
              <a:rPr lang="sk-SK" dirty="0" smtClean="0"/>
              <a:t>kapitálové (investičné) výdavky možno použiť na určený účel aj v nasledujúcich dvoch rozpočtových rokoch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515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Príklady najčastejšie zisťovaných nedostatkov – všeobecne (I.)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n</a:t>
            </a:r>
            <a:r>
              <a:rPr lang="sk-SK" dirty="0" smtClean="0"/>
              <a:t>eodvedenie nepoužitých prostriedkov ŠR</a:t>
            </a:r>
          </a:p>
          <a:p>
            <a:r>
              <a:rPr lang="sk-SK" dirty="0"/>
              <a:t>n</a:t>
            </a:r>
            <a:r>
              <a:rPr lang="sk-SK" dirty="0" smtClean="0"/>
              <a:t>eskorý odvod nepoužitých prostriedkov ŠR</a:t>
            </a:r>
          </a:p>
          <a:p>
            <a:r>
              <a:rPr lang="sk-SK" dirty="0"/>
              <a:t>n</a:t>
            </a:r>
            <a:r>
              <a:rPr lang="sk-SK" dirty="0" smtClean="0"/>
              <a:t>eodvedenie výnosov  z prostriedkov ŠR</a:t>
            </a:r>
          </a:p>
          <a:p>
            <a:r>
              <a:rPr lang="sk-SK" dirty="0"/>
              <a:t>n</a:t>
            </a:r>
            <a:r>
              <a:rPr lang="sk-SK" dirty="0" smtClean="0"/>
              <a:t>eskorý odvod výnosov z prostriedkov ŠR</a:t>
            </a:r>
          </a:p>
          <a:p>
            <a:r>
              <a:rPr lang="sk-SK" dirty="0" smtClean="0"/>
              <a:t>nevykonanie zúčtovania finančných prostriedkov so štátnym rozpočtom </a:t>
            </a:r>
          </a:p>
          <a:p>
            <a:r>
              <a:rPr lang="sk-SK" dirty="0"/>
              <a:t>nedodržanie podielu spolufinancovania projektu z vlastných </a:t>
            </a:r>
            <a:r>
              <a:rPr lang="sk-SK" dirty="0" smtClean="0"/>
              <a:t>zdrojov</a:t>
            </a:r>
          </a:p>
          <a:p>
            <a:r>
              <a:rPr lang="sk-SK" dirty="0"/>
              <a:t>transferovanie dotácie inému právnemu subjektu bez právneho dôvodu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985857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Príklady najčastejšie zisťovaných nedostatkov – všeobecne (</a:t>
            </a:r>
            <a:r>
              <a:rPr lang="sk-SK" dirty="0" smtClean="0"/>
              <a:t>II.)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zúčtovanie vyšších výdavkov v porovnaní s nárokom stanoveným v predpise alebo zmluve</a:t>
            </a:r>
          </a:p>
          <a:p>
            <a:r>
              <a:rPr lang="sk-SK" dirty="0" smtClean="0"/>
              <a:t>nevykonávanie resp. nesprávne vykonávanie predbežnej finančnej kontroly</a:t>
            </a:r>
          </a:p>
          <a:p>
            <a:r>
              <a:rPr lang="sk-SK" dirty="0"/>
              <a:t>nedodržanie predpisov pri zverejňovaní </a:t>
            </a:r>
            <a:r>
              <a:rPr lang="sk-SK" dirty="0" smtClean="0"/>
              <a:t>zmlúv, dodatkov k zmluvám, faktúr a objednávok</a:t>
            </a:r>
          </a:p>
          <a:p>
            <a:r>
              <a:rPr lang="sk-SK" dirty="0"/>
              <a:t>p</a:t>
            </a:r>
            <a:r>
              <a:rPr lang="sk-SK" dirty="0" smtClean="0"/>
              <a:t>oužitie prostriedkov po stanovenom termíne</a:t>
            </a:r>
          </a:p>
          <a:p>
            <a:r>
              <a:rPr lang="sk-SK" dirty="0"/>
              <a:t> svojvoľné vykonávanie zmien v rámci jednotlivých položiek štruktúrovaného rozpočtu bez súhlasu poskytovateľa</a:t>
            </a:r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37873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Príklady najčastejšie zisťovaných nedostatkov – všeobecne (</a:t>
            </a:r>
            <a:r>
              <a:rPr lang="sk-SK" dirty="0" smtClean="0"/>
              <a:t>III.)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sk-SK" dirty="0" smtClean="0"/>
          </a:p>
          <a:p>
            <a:r>
              <a:rPr lang="sk-SK" dirty="0" smtClean="0"/>
              <a:t>nevedenie prostriedkov na osobitnom účte, pričom zmluva túto povinnosť ustanovuje</a:t>
            </a:r>
          </a:p>
          <a:p>
            <a:r>
              <a:rPr lang="sk-SK" dirty="0"/>
              <a:t>r</a:t>
            </a:r>
            <a:r>
              <a:rPr lang="sk-SK" dirty="0" smtClean="0"/>
              <a:t>ealizácia finančných operácií nesúvisiacich s dotáciou na </a:t>
            </a:r>
            <a:r>
              <a:rPr lang="sk-SK" dirty="0"/>
              <a:t>osobitnom </a:t>
            </a:r>
            <a:r>
              <a:rPr lang="sk-SK" dirty="0" smtClean="0"/>
              <a:t>účte</a:t>
            </a:r>
          </a:p>
          <a:p>
            <a:r>
              <a:rPr lang="sk-SK" dirty="0" smtClean="0"/>
              <a:t>nedodržanie rozpisu použitia dotácie na jednotlivé stavebné objekty </a:t>
            </a:r>
          </a:p>
          <a:p>
            <a:r>
              <a:rPr lang="sk-SK" dirty="0" smtClean="0"/>
              <a:t>nesúlad interných predpisov s platnou legislatívou</a:t>
            </a:r>
          </a:p>
          <a:p>
            <a:r>
              <a:rPr lang="sk-SK" dirty="0"/>
              <a:t>financovanie obstarania dlhodobého majetku resp. jeho technického zhodnotenia z bežných výdavkov </a:t>
            </a:r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455575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Príklady najčastejšie zisťovaných nedostatkov </a:t>
            </a:r>
            <a:r>
              <a:rPr lang="sk-SK" dirty="0" smtClean="0"/>
              <a:t>– verejné obstarávanie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nevykonanie určeného postupu zadávania zákazky pri obstaraní tovarov a služieb </a:t>
            </a:r>
          </a:p>
          <a:p>
            <a:r>
              <a:rPr lang="sk-SK" dirty="0"/>
              <a:t>n</a:t>
            </a:r>
            <a:r>
              <a:rPr lang="sk-SK" dirty="0" smtClean="0"/>
              <a:t>ezverejnenie súhrnnej správy o zákazkách s cenami vyššími ako 1 000,- € (štvrťročne)</a:t>
            </a:r>
          </a:p>
          <a:p>
            <a:r>
              <a:rPr lang="sk-SK" dirty="0"/>
              <a:t>n</a:t>
            </a:r>
            <a:r>
              <a:rPr lang="sk-SK" dirty="0" smtClean="0"/>
              <a:t>ezaslanie informácie o uzatvorení zmluvy ÚVO v zákonom stanovenom termíne </a:t>
            </a:r>
          </a:p>
          <a:p>
            <a:r>
              <a:rPr lang="sk-SK" dirty="0"/>
              <a:t>n</a:t>
            </a:r>
            <a:r>
              <a:rPr lang="sk-SK" dirty="0" smtClean="0"/>
              <a:t>epredloženie úplnej dokumentácie k verejnému obstarávaniu</a:t>
            </a:r>
          </a:p>
          <a:p>
            <a:r>
              <a:rPr lang="sk-SK" dirty="0" smtClean="0"/>
              <a:t>uzatvorenie zmluvy o dielo s úspešným uchádzačom po lehote viazanosti ponúk 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8363131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1000</Words>
  <Application>Microsoft Office PowerPoint</Application>
  <PresentationFormat>Prezentácia na obrazovke (4:3)</PresentationFormat>
  <Paragraphs>135</Paragraphs>
  <Slides>21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21</vt:i4>
      </vt:variant>
    </vt:vector>
  </HeadingPairs>
  <TitlesOfParts>
    <vt:vector size="22" baseType="lpstr">
      <vt:lpstr>Motív Office</vt:lpstr>
      <vt:lpstr>Vládny audit v samospráve</vt:lpstr>
      <vt:lpstr>Ktoré subjekty podliehajú vládnemu auditu ? </vt:lpstr>
      <vt:lpstr> Predmetom vládneho auditu sú finančné prostriedky poskytnuté zo štátneho rozpočtu napr.  </vt:lpstr>
      <vt:lpstr>Základné povinnosti príjemcu finančných prostriedkov </vt:lpstr>
      <vt:lpstr>Základný rozdiel medzi kapitálovými výdavkami a bežnými výdavkami</vt:lpstr>
      <vt:lpstr>Príklady najčastejšie zisťovaných nedostatkov – všeobecne (I.)</vt:lpstr>
      <vt:lpstr>Príklady najčastejšie zisťovaných nedostatkov – všeobecne (II.)</vt:lpstr>
      <vt:lpstr>Príklady najčastejšie zisťovaných nedostatkov – všeobecne (III.)</vt:lpstr>
      <vt:lpstr>Príklady najčastejšie zisťovaných nedostatkov – verejné obstarávanie</vt:lpstr>
      <vt:lpstr>Príklady najčastejšie zisťovaných nedostatkov – účtovníctvo (I.)</vt:lpstr>
      <vt:lpstr>Príklady najčastejšie zisťovaných nedostatkov – účtovníctvo (II.)</vt:lpstr>
      <vt:lpstr>Príklady najčastejšie zisťovaných nedostatkov – účtovníctvo (III.)</vt:lpstr>
      <vt:lpstr>Príklady najčastejšie zisťovaných nedostatkov – účtovníctvo (IV.)</vt:lpstr>
      <vt:lpstr>Príklady najčastejšie zisťovaných nedostatkov – prostriedky na voľby</vt:lpstr>
      <vt:lpstr>Príklady najčastejšie zisťovaných nedostatkov – dohody</vt:lpstr>
      <vt:lpstr>Príklady najčastejšie zisťovaných nedostatkov –  školstvo (I.)</vt:lpstr>
      <vt:lpstr>Príklady najčastejšie zisťovaných nedostatkov –  školstvo (II.) </vt:lpstr>
      <vt:lpstr>Príklady najčastejšie zisťovaných nedostatkov – školstvo (III.)</vt:lpstr>
      <vt:lpstr>Príklady najčastejšie zisťovaných nedostatkov – školstvo (IV.)</vt:lpstr>
      <vt:lpstr>Príklady najčastejšie zisťovaných nedostatkov – cestovné náhrady</vt:lpstr>
      <vt:lpstr>       Ďakujem za Vašu pozornosť.</vt:lpstr>
    </vt:vector>
  </TitlesOfParts>
  <Company>SFK Bratislava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Vládny audit v samospráve</dc:title>
  <dc:creator>Ing. Ladislav Vulgan</dc:creator>
  <cp:lastModifiedBy>VERES</cp:lastModifiedBy>
  <cp:revision>86</cp:revision>
  <dcterms:created xsi:type="dcterms:W3CDTF">2015-02-12T10:41:45Z</dcterms:created>
  <dcterms:modified xsi:type="dcterms:W3CDTF">2015-02-16T12:24:45Z</dcterms:modified>
</cp:coreProperties>
</file>