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1"/>
  </p:notesMasterIdLst>
  <p:sldIdLst>
    <p:sldId id="256" r:id="rId2"/>
    <p:sldId id="262" r:id="rId3"/>
    <p:sldId id="270" r:id="rId4"/>
    <p:sldId id="257" r:id="rId5"/>
    <p:sldId id="267" r:id="rId6"/>
    <p:sldId id="258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</p:showPr>
  <p:clrMru>
    <a:srgbClr val="663300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CD29A-E8B5-47B8-BA4B-05D232B650DD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ABA31-AA15-497D-9CDD-2E48F9A73D8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 advTm="25422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A0BC2-52D0-422E-A343-B7231248C272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F3912-99FB-43C0-B8F2-CA22477796D9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 advTm="25422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ocugroup.sk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772400" cy="893961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accent3">
                    <a:lumMod val="50000"/>
                  </a:schemeClr>
                </a:solidFill>
              </a:rPr>
              <a:t>DOCUGROUP Slovakia, s.r.o.</a:t>
            </a:r>
            <a:br>
              <a:rPr lang="sk-SK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sk-SK" sz="3600" dirty="0" smtClean="0">
                <a:solidFill>
                  <a:schemeClr val="accent3">
                    <a:lumMod val="50000"/>
                  </a:schemeClr>
                </a:solidFill>
              </a:rPr>
              <a:t>externý správca registratúry</a:t>
            </a:r>
            <a:endParaRPr lang="sk-SK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>
          <a:xfrm>
            <a:off x="1331640" y="4653136"/>
            <a:ext cx="6400800" cy="1800200"/>
          </a:xfrm>
        </p:spPr>
        <p:txBody>
          <a:bodyPr>
            <a:normAutofit fontScale="92500" lnSpcReduction="20000"/>
          </a:bodyPr>
          <a:lstStyle/>
          <a:p>
            <a:r>
              <a:rPr lang="sk-SK" sz="3500" dirty="0" smtClean="0">
                <a:solidFill>
                  <a:schemeClr val="accent3">
                    <a:lumMod val="50000"/>
                  </a:schemeClr>
                </a:solidFill>
              </a:rPr>
              <a:t>Odborná konferencia APÚMS SR</a:t>
            </a:r>
          </a:p>
          <a:p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27.-28. október 2016</a:t>
            </a:r>
          </a:p>
          <a:p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Ing. Milan Hunka, konateľ spoločnosti</a:t>
            </a:r>
          </a:p>
          <a:p>
            <a:r>
              <a:rPr lang="sk-SK" sz="1800" dirty="0" smtClean="0">
                <a:solidFill>
                  <a:schemeClr val="tx1"/>
                </a:solidFill>
              </a:rPr>
              <a:t>Tel.:+421 905 201 023 Email: </a:t>
            </a:r>
            <a:r>
              <a:rPr lang="sk-SK" sz="1800" dirty="0" err="1" smtClean="0">
                <a:solidFill>
                  <a:schemeClr val="tx1"/>
                </a:solidFill>
              </a:rPr>
              <a:t>m.hunka@docugroup.sk</a:t>
            </a:r>
            <a:endParaRPr lang="sk-SK" sz="1800" dirty="0" smtClean="0">
              <a:solidFill>
                <a:schemeClr val="tx1"/>
              </a:solidFill>
            </a:endParaRPr>
          </a:p>
          <a:p>
            <a:r>
              <a:rPr lang="sk-SK" sz="2400" dirty="0" err="1" smtClean="0">
                <a:solidFill>
                  <a:srgbClr val="663300"/>
                </a:solidFill>
                <a:hlinkClick r:id="rId2"/>
              </a:rPr>
              <a:t>www.docugroup.sk</a:t>
            </a:r>
            <a:endParaRPr lang="sk-SK" sz="2400" dirty="0" smtClean="0">
              <a:solidFill>
                <a:srgbClr val="663300"/>
              </a:solidFill>
            </a:endParaRPr>
          </a:p>
          <a:p>
            <a:endParaRPr lang="sk-SK" sz="1800" dirty="0">
              <a:solidFill>
                <a:schemeClr val="tx1"/>
              </a:solidFill>
            </a:endParaRPr>
          </a:p>
        </p:txBody>
      </p:sp>
      <p:pic>
        <p:nvPicPr>
          <p:cNvPr id="6" name="Picture 2" descr="C:\Documents and Settings\chef\Desktop\Fotky k prednáške\Aktuálne budova 20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204864"/>
            <a:ext cx="8621486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476672"/>
            <a:ext cx="3600400" cy="4829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254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92696"/>
            <a:ext cx="8244000" cy="5976664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sk-SK" sz="2800" b="1" dirty="0" smtClean="0">
                <a:solidFill>
                  <a:srgbClr val="663300"/>
                </a:solidFill>
              </a:rPr>
              <a:t>DOCUGROUP Slovakia a APÚMS  </a:t>
            </a:r>
            <a:endParaRPr lang="sk-SK" sz="2800" dirty="0" smtClean="0">
              <a:solidFill>
                <a:srgbClr val="663300"/>
              </a:solidFill>
            </a:endParaRPr>
          </a:p>
          <a:p>
            <a:pPr>
              <a:buNone/>
            </a:pPr>
            <a:endParaRPr lang="sk-SK" sz="1600" dirty="0" smtClean="0"/>
          </a:p>
          <a:p>
            <a:pPr>
              <a:buNone/>
            </a:pPr>
            <a:r>
              <a:rPr lang="sk-SK" sz="2000" b="1" u="sng" dirty="0" smtClean="0">
                <a:solidFill>
                  <a:srgbClr val="663300"/>
                </a:solidFill>
              </a:rPr>
              <a:t>Rok 2012</a:t>
            </a:r>
            <a:r>
              <a:rPr lang="sk-SK" sz="2000" u="sng" dirty="0" smtClean="0">
                <a:solidFill>
                  <a:srgbClr val="663300"/>
                </a:solidFill>
              </a:rPr>
              <a:t> - naša prvá účasť na konferencii APÚMS 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Mesto Nové Zámky	</a:t>
            </a:r>
            <a:endParaRPr lang="sk-SK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2000" dirty="0"/>
          </a:p>
        </p:txBody>
      </p:sp>
      <p:pic>
        <p:nvPicPr>
          <p:cNvPr id="6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88640"/>
            <a:ext cx="3600400" cy="4829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92696"/>
            <a:ext cx="8244000" cy="5976664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sk-SK" sz="2800" b="1" dirty="0" smtClean="0">
                <a:solidFill>
                  <a:srgbClr val="663300"/>
                </a:solidFill>
              </a:rPr>
              <a:t>DOCUGROUP Slovakia a APÚMS  </a:t>
            </a:r>
            <a:endParaRPr lang="sk-SK" sz="1600" dirty="0" smtClean="0"/>
          </a:p>
          <a:p>
            <a:pPr>
              <a:buNone/>
            </a:pPr>
            <a:r>
              <a:rPr lang="sk-SK" sz="2000" b="1" u="sng" dirty="0" smtClean="0">
                <a:solidFill>
                  <a:srgbClr val="663300"/>
                </a:solidFill>
              </a:rPr>
              <a:t>Rok 2016 </a:t>
            </a:r>
            <a:r>
              <a:rPr lang="sk-SK" sz="2000" u="sng" dirty="0" smtClean="0">
                <a:solidFill>
                  <a:srgbClr val="663300"/>
                </a:solidFill>
              </a:rPr>
              <a:t>- konferencia APÚMS 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Mesto Nové Zámky			Obec Bellova Ves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Mesto Tlmače 				Obec Veľké Dvorníky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Mesto Vrbové 				Obec Bánov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Mesto Šurany				Obec Horné Saliby</a:t>
            </a:r>
          </a:p>
          <a:p>
            <a:pPr lvl="0"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Mesto Veľký Meder			Obec Tomášikovo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MsKS Levice</a:t>
            </a:r>
          </a:p>
          <a:p>
            <a:pPr>
              <a:buNone/>
            </a:pPr>
            <a:endParaRPr lang="sk-SK" sz="2000" dirty="0" smtClean="0">
              <a:solidFill>
                <a:srgbClr val="663300"/>
              </a:solidFill>
            </a:endParaRP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Jeseň Života, ZSS Levice 			Stredná zdravotnícka škola v Nitre 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Penzión, ZSS Topoľčany 			ZŠ Hradná Nové Zámky </a:t>
            </a:r>
          </a:p>
          <a:p>
            <a:pPr>
              <a:buNone/>
            </a:pPr>
            <a:r>
              <a:rPr lang="sk-SK" sz="2000" dirty="0" err="1" smtClean="0">
                <a:solidFill>
                  <a:srgbClr val="663300"/>
                </a:solidFill>
              </a:rPr>
              <a:t>Clementia</a:t>
            </a:r>
            <a:r>
              <a:rPr lang="sk-SK" sz="2000" dirty="0" smtClean="0">
                <a:solidFill>
                  <a:srgbClr val="663300"/>
                </a:solidFill>
              </a:rPr>
              <a:t>, ZSS Kovarce 			ZŠ s MŠ Rastislavice </a:t>
            </a:r>
          </a:p>
          <a:p>
            <a:pPr>
              <a:buNone/>
            </a:pPr>
            <a:r>
              <a:rPr lang="sk-SK" sz="2000" dirty="0" err="1" smtClean="0">
                <a:solidFill>
                  <a:srgbClr val="663300"/>
                </a:solidFill>
              </a:rPr>
              <a:t>Benefit</a:t>
            </a:r>
            <a:r>
              <a:rPr lang="sk-SK" sz="2000" dirty="0" smtClean="0">
                <a:solidFill>
                  <a:srgbClr val="663300"/>
                </a:solidFill>
              </a:rPr>
              <a:t>, ZSS Ľudovítová 			ZŠ s MŠ Horné Saliby </a:t>
            </a:r>
          </a:p>
          <a:p>
            <a:pPr lvl="0"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Fénix, ZSS Levice</a:t>
            </a:r>
          </a:p>
          <a:p>
            <a:pPr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V kaštieli, ZSS Horné Obdokovce</a:t>
            </a:r>
          </a:p>
          <a:p>
            <a:pPr lvl="0"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Zariadenie pre seniorov Dunajská Streda</a:t>
            </a:r>
          </a:p>
          <a:p>
            <a:pPr lvl="0"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Magnólia, ZSS Hurbanovo</a:t>
            </a:r>
          </a:p>
          <a:p>
            <a:pPr>
              <a:buNone/>
            </a:pPr>
            <a:endParaRPr lang="sk-SK" sz="2000" dirty="0"/>
          </a:p>
        </p:txBody>
      </p:sp>
      <p:pic>
        <p:nvPicPr>
          <p:cNvPr id="6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88640"/>
            <a:ext cx="3600400" cy="4829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>
              <a:buFont typeface="Wingdings" pitchFamily="2" charset="2"/>
              <a:buChar char="Ø"/>
            </a:pPr>
            <a:endParaRPr lang="sk-SK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sk-SK" sz="2800" dirty="0" smtClean="0">
                <a:solidFill>
                  <a:schemeClr val="accent3">
                    <a:lumMod val="50000"/>
                  </a:schemeClr>
                </a:solidFill>
              </a:rPr>
              <a:t>Zákon č. 395/2002 Z.z. o archívoch a registratúrach a </a:t>
            </a:r>
            <a:br>
              <a:rPr lang="sk-SK" sz="28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sk-SK" sz="2800" dirty="0" smtClean="0">
                <a:solidFill>
                  <a:schemeClr val="accent3">
                    <a:lumMod val="50000"/>
                  </a:schemeClr>
                </a:solidFill>
              </a:rPr>
              <a:t>o doplnení niektorých zákonov</a:t>
            </a:r>
          </a:p>
          <a:p>
            <a:pPr>
              <a:buNone/>
            </a:pPr>
            <a:endParaRPr lang="sk-SK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endParaRPr lang="sk-SK" sz="2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sk-SK" sz="2800" b="1" dirty="0" smtClean="0">
                <a:solidFill>
                  <a:schemeClr val="accent3">
                    <a:lumMod val="50000"/>
                  </a:schemeClr>
                </a:solidFill>
              </a:rPr>
              <a:t>Novela č. 266/2015 účinná od 1. novembra 2015</a:t>
            </a: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68000">
              <a:buNone/>
            </a:pPr>
            <a:endParaRPr lang="sk-SK" dirty="0"/>
          </a:p>
        </p:txBody>
      </p:sp>
      <p:pic>
        <p:nvPicPr>
          <p:cNvPr id="7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76672"/>
            <a:ext cx="3600400" cy="4829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364902"/>
          </a:xfrm>
        </p:spPr>
        <p:txBody>
          <a:bodyPr>
            <a:noAutofit/>
          </a:bodyPr>
          <a:lstStyle/>
          <a:p>
            <a:r>
              <a:rPr lang="sk-SK" sz="2800" b="1" dirty="0" smtClean="0">
                <a:solidFill>
                  <a:schemeClr val="accent3">
                    <a:lumMod val="50000"/>
                  </a:schemeClr>
                </a:solidFill>
              </a:rPr>
              <a:t>Štruktúra archívov</a:t>
            </a:r>
            <a:endParaRPr lang="sk-SK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>
              <a:buFont typeface="Wingdings" pitchFamily="2" charset="2"/>
              <a:buChar char="Ø"/>
            </a:pPr>
            <a:endParaRPr lang="sk-SK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</a:rPr>
              <a:t>Štátny ústredný archív   </a:t>
            </a:r>
            <a:r>
              <a:rPr lang="sk-SK" sz="2000" dirty="0" smtClean="0">
                <a:solidFill>
                  <a:schemeClr val="accent3">
                    <a:lumMod val="50000"/>
                  </a:schemeClr>
                </a:solidFill>
              </a:rPr>
              <a:t>-   SLOVENSKÝ NÁRODNÝ ARCHÍV</a:t>
            </a:r>
          </a:p>
          <a:p>
            <a:pPr>
              <a:buNone/>
            </a:pP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</a:p>
          <a:p>
            <a:pPr>
              <a:buNone/>
            </a:pPr>
            <a:endParaRPr lang="sk-SK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720000">
              <a:buFont typeface="Wingdings" pitchFamily="2" charset="2"/>
              <a:buChar char="Ø"/>
            </a:pP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</a:rPr>
              <a:t> Štátne archívy s regionálnou pôsobnosťou</a:t>
            </a:r>
            <a:r>
              <a:rPr lang="sk-SK" sz="2000" dirty="0" smtClean="0">
                <a:solidFill>
                  <a:schemeClr val="accent3">
                    <a:lumMod val="50000"/>
                  </a:schemeClr>
                </a:solidFill>
              </a:rPr>
              <a:t>  -    v sídlach  vyšších         </a:t>
            </a:r>
            <a:br>
              <a:rPr lang="sk-SK" sz="20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sk-SK" sz="2000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                                 územných celkov</a:t>
            </a:r>
          </a:p>
          <a:p>
            <a:pPr marL="720000">
              <a:buNone/>
            </a:pPr>
            <a:endParaRPr lang="sk-SK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720000">
              <a:buNone/>
            </a:pPr>
            <a:endParaRPr lang="sk-SK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080000">
              <a:buFont typeface="Wingdings" pitchFamily="2" charset="2"/>
              <a:buChar char="Ø"/>
            </a:pP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</a:rPr>
              <a:t>Pracoviská  </a:t>
            </a:r>
            <a:r>
              <a:rPr lang="sk-SK" sz="2000" dirty="0" smtClean="0">
                <a:solidFill>
                  <a:schemeClr val="accent3">
                    <a:lumMod val="50000"/>
                  </a:schemeClr>
                </a:solidFill>
              </a:rPr>
              <a:t>-  vo väčšine okresných miest</a:t>
            </a: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0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68000">
              <a:buNone/>
            </a:pPr>
            <a:endParaRPr lang="sk-SK" dirty="0"/>
          </a:p>
        </p:txBody>
      </p:sp>
      <p:pic>
        <p:nvPicPr>
          <p:cNvPr id="7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76672"/>
            <a:ext cx="3600400" cy="4829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360040"/>
          </a:xfrm>
        </p:spPr>
        <p:txBody>
          <a:bodyPr>
            <a:noAutofit/>
          </a:bodyPr>
          <a:lstStyle/>
          <a:p>
            <a:r>
              <a:rPr lang="sk-SK" sz="2800" b="1" dirty="0" smtClean="0">
                <a:solidFill>
                  <a:schemeClr val="accent3">
                    <a:lumMod val="50000"/>
                  </a:schemeClr>
                </a:solidFill>
              </a:rPr>
              <a:t>Povinnosti pôvodcu registratúry</a:t>
            </a:r>
            <a:endParaRPr lang="sk-SK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1600" dirty="0" smtClean="0">
                <a:solidFill>
                  <a:srgbClr val="663300"/>
                </a:solidFill>
              </a:rPr>
              <a:t>	</a:t>
            </a:r>
            <a:r>
              <a:rPr lang="sk-SK" sz="1600" b="1" dirty="0" smtClean="0">
                <a:solidFill>
                  <a:srgbClr val="663300"/>
                </a:solidFill>
              </a:rPr>
              <a:t>Pôvodca registratúry je povinný</a:t>
            </a:r>
          </a:p>
          <a:p>
            <a:pPr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evidovať záznamy, ktoré vznikli z jeho činnosti, a došlé záznamy</a:t>
            </a:r>
          </a:p>
          <a:p>
            <a:pPr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zabezpečovať správu registratúry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vypracovať  registratúrny poriadok a plán  a predložiť ho na schválenie štátnemu archívu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zabezpečiť  trvanlivosť registratúrneho záznamu, ak je registratúrny záznam vyhotovený na papieri, papier musí spĺňať požiadavky technickej normy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uchovať registratúrny záznam, z ktorého vyhotovil elektronickú kópiu, počas lehoty jeho uloženia; to neplatí, ak vyhotovil elektronickú kópiu prostredníctvom zaručenej konverzie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zabezpečovať, aby správu registratúry vykonávali osoby, ktoré majú najmenej úplné stredné vzdelanie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umiestniť registratúru v priestoroch, ktoré zaručujú jej zachovanie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vyraďovať pravidelne registratúrne záznamy len so súhlasom ministerstva</a:t>
            </a:r>
          </a:p>
          <a:p>
            <a:pPr>
              <a:buNone/>
            </a:pPr>
            <a:r>
              <a:rPr lang="sk-SK" sz="1600" b="1" dirty="0" smtClean="0">
                <a:solidFill>
                  <a:srgbClr val="663300"/>
                </a:solidFill>
              </a:rPr>
              <a:t>	</a:t>
            </a:r>
          </a:p>
          <a:p>
            <a:pPr>
              <a:buNone/>
            </a:pPr>
            <a:r>
              <a:rPr lang="sk-SK" sz="1600" b="1" dirty="0" smtClean="0">
                <a:solidFill>
                  <a:srgbClr val="663300"/>
                </a:solidFill>
              </a:rPr>
              <a:t>	Pôvodca registratúry je oprávnený</a:t>
            </a:r>
          </a:p>
          <a:p>
            <a:pPr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663300"/>
                </a:solidFill>
              </a:rPr>
              <a:t>zveriť správu registratúry inej osobe</a:t>
            </a:r>
          </a:p>
          <a:p>
            <a:pPr algn="just">
              <a:buFont typeface="Wingdings" pitchFamily="2" charset="2"/>
              <a:buChar char="Ø"/>
            </a:pPr>
            <a:endParaRPr lang="sk-SK" sz="1600" dirty="0" smtClean="0"/>
          </a:p>
          <a:p>
            <a:pPr>
              <a:buNone/>
            </a:pPr>
            <a:endParaRPr lang="sk-SK" sz="1600" dirty="0" smtClean="0">
              <a:solidFill>
                <a:srgbClr val="663300"/>
              </a:solidFill>
            </a:endParaRPr>
          </a:p>
          <a:p>
            <a:pPr>
              <a:buNone/>
            </a:pPr>
            <a:endParaRPr lang="sk-SK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1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11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sz="9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sk-SK" dirty="0"/>
          </a:p>
        </p:txBody>
      </p:sp>
      <p:pic>
        <p:nvPicPr>
          <p:cNvPr id="7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76672"/>
            <a:ext cx="3600400" cy="4829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k-SK" sz="2400" b="1" dirty="0" smtClean="0">
                <a:solidFill>
                  <a:srgbClr val="663300"/>
                </a:solidFill>
              </a:rPr>
              <a:t>Vyhláška Ministerstva vnútra SR č. 410/2015 o podrobnostiach výkonu správy registratúry orgánov verejnej moci a </a:t>
            </a:r>
            <a:br>
              <a:rPr lang="sk-SK" sz="2400" b="1" dirty="0" smtClean="0">
                <a:solidFill>
                  <a:srgbClr val="663300"/>
                </a:solidFill>
              </a:rPr>
            </a:br>
            <a:r>
              <a:rPr lang="sk-SK" sz="2400" b="1" dirty="0" smtClean="0">
                <a:solidFill>
                  <a:srgbClr val="663300"/>
                </a:solidFill>
              </a:rPr>
              <a:t>o tvorbe spisu </a:t>
            </a:r>
          </a:p>
          <a:p>
            <a:pPr algn="just">
              <a:buFont typeface="Wingdings" pitchFamily="2" charset="2"/>
              <a:buChar char="Ø"/>
            </a:pPr>
            <a:r>
              <a:rPr lang="sk-SK" sz="2000" dirty="0" smtClean="0">
                <a:solidFill>
                  <a:srgbClr val="663300"/>
                </a:solidFill>
              </a:rPr>
              <a:t>Účinná od 1. januára 2016</a:t>
            </a:r>
          </a:p>
          <a:p>
            <a:pPr algn="just">
              <a:buFont typeface="Wingdings" pitchFamily="2" charset="2"/>
              <a:buChar char="Ø"/>
            </a:pPr>
            <a:r>
              <a:rPr lang="sk-SK" sz="2000" dirty="0" smtClean="0">
                <a:solidFill>
                  <a:srgbClr val="663300"/>
                </a:solidFill>
              </a:rPr>
              <a:t>Povinnosť uviesť registratúrny poriadok do súladu s vyhláškou </a:t>
            </a:r>
            <a:br>
              <a:rPr lang="sk-SK" sz="2000" dirty="0" smtClean="0">
                <a:solidFill>
                  <a:srgbClr val="663300"/>
                </a:solidFill>
              </a:rPr>
            </a:br>
            <a:r>
              <a:rPr lang="sk-SK" sz="2000" dirty="0" smtClean="0">
                <a:solidFill>
                  <a:srgbClr val="663300"/>
                </a:solidFill>
              </a:rPr>
              <a:t>do 1. apríla 2016         30. júna 2016</a:t>
            </a:r>
          </a:p>
          <a:p>
            <a:pPr algn="just">
              <a:buFont typeface="Wingdings" pitchFamily="2" charset="2"/>
              <a:buChar char="Ø"/>
            </a:pPr>
            <a:r>
              <a:rPr lang="sk-SK" sz="2000" dirty="0" smtClean="0">
                <a:solidFill>
                  <a:srgbClr val="663300"/>
                </a:solidFill>
              </a:rPr>
              <a:t>Nový spôsob evidovania a tvorby spisu – zavedenie pojmu „Obsah spisu“</a:t>
            </a:r>
          </a:p>
          <a:p>
            <a:pPr algn="just">
              <a:buFont typeface="Wingdings" pitchFamily="2" charset="2"/>
              <a:buChar char="Ø"/>
            </a:pPr>
            <a:r>
              <a:rPr lang="sk-SK" sz="2000" dirty="0" smtClean="0">
                <a:solidFill>
                  <a:srgbClr val="663300"/>
                </a:solidFill>
              </a:rPr>
              <a:t>Elektronické registratúrne záznamy, výstupné formáty</a:t>
            </a:r>
          </a:p>
          <a:p>
            <a:pPr algn="just">
              <a:buNone/>
            </a:pPr>
            <a:r>
              <a:rPr lang="sk-SK" sz="2000" dirty="0" smtClean="0">
                <a:solidFill>
                  <a:srgbClr val="663300"/>
                </a:solidFill>
              </a:rPr>
              <a:t>     </a:t>
            </a:r>
          </a:p>
          <a:p>
            <a:pPr algn="just">
              <a:buNone/>
            </a:pPr>
            <a:endParaRPr lang="sk-SK" sz="2400" dirty="0">
              <a:solidFill>
                <a:srgbClr val="663300"/>
              </a:solidFill>
            </a:endParaRPr>
          </a:p>
        </p:txBody>
      </p:sp>
      <p:pic>
        <p:nvPicPr>
          <p:cNvPr id="4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76672"/>
            <a:ext cx="3600400" cy="482980"/>
          </a:xfrm>
          <a:prstGeom prst="rect">
            <a:avLst/>
          </a:prstGeom>
          <a:noFill/>
        </p:spPr>
      </p:pic>
      <p:cxnSp>
        <p:nvCxnSpPr>
          <p:cNvPr id="10" name="Rovná spojovacia šípka 9"/>
          <p:cNvCxnSpPr/>
          <p:nvPr/>
        </p:nvCxnSpPr>
        <p:spPr>
          <a:xfrm>
            <a:off x="2699792" y="3356992"/>
            <a:ext cx="360040" cy="0"/>
          </a:xfrm>
          <a:prstGeom prst="straightConnector1">
            <a:avLst/>
          </a:prstGeom>
          <a:ln>
            <a:solidFill>
              <a:srgbClr val="66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8918"/>
          </a:xfrm>
        </p:spPr>
        <p:txBody>
          <a:bodyPr>
            <a:noAutofit/>
          </a:bodyPr>
          <a:lstStyle/>
          <a:p>
            <a:r>
              <a:rPr lang="sk-SK" sz="2800" b="1" dirty="0" smtClean="0">
                <a:solidFill>
                  <a:schemeClr val="accent3">
                    <a:lumMod val="50000"/>
                  </a:schemeClr>
                </a:solidFill>
              </a:rPr>
              <a:t>Prečo vaše dokumenty v správnych rukách?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buNone/>
            </a:pPr>
            <a:endParaRPr lang="sk-SK" sz="2600" u="sng" dirty="0" smtClean="0">
              <a:solidFill>
                <a:srgbClr val="663300"/>
              </a:solidFill>
            </a:endParaRPr>
          </a:p>
          <a:p>
            <a:pPr algn="ctr">
              <a:buNone/>
            </a:pPr>
            <a:r>
              <a:rPr lang="sk-SK" sz="2600" u="sng" dirty="0" smtClean="0">
                <a:solidFill>
                  <a:srgbClr val="663300"/>
                </a:solidFill>
              </a:rPr>
              <a:t>Naše skúsenosti </a:t>
            </a:r>
          </a:p>
          <a:p>
            <a:pPr algn="ctr">
              <a:buNone/>
            </a:pPr>
            <a:endParaRPr lang="sk-SK" sz="2600" u="sng" dirty="0" smtClean="0">
              <a:solidFill>
                <a:srgbClr val="663300"/>
              </a:solidFill>
            </a:endParaRPr>
          </a:p>
          <a:p>
            <a:pPr algn="ctr">
              <a:buNone/>
            </a:pPr>
            <a:r>
              <a:rPr lang="sk-SK" sz="2400" dirty="0" smtClean="0">
                <a:solidFill>
                  <a:srgbClr val="663300"/>
                </a:solidFill>
              </a:rPr>
              <a:t>neplnenie povinností </a:t>
            </a:r>
          </a:p>
          <a:p>
            <a:pPr algn="ctr">
              <a:buNone/>
            </a:pPr>
            <a:r>
              <a:rPr lang="sk-SK" sz="2400" dirty="0" smtClean="0">
                <a:solidFill>
                  <a:srgbClr val="663300"/>
                </a:solidFill>
              </a:rPr>
              <a:t> neorganizovanosť</a:t>
            </a:r>
          </a:p>
          <a:p>
            <a:pPr algn="ctr">
              <a:buNone/>
            </a:pPr>
            <a:r>
              <a:rPr lang="sk-SK" sz="2400" dirty="0" smtClean="0">
                <a:solidFill>
                  <a:srgbClr val="663300"/>
                </a:solidFill>
              </a:rPr>
              <a:t>nedostupnosť</a:t>
            </a:r>
          </a:p>
          <a:p>
            <a:pPr algn="ctr">
              <a:buNone/>
            </a:pPr>
            <a:r>
              <a:rPr lang="sk-SK" sz="2400" dirty="0" err="1" smtClean="0">
                <a:solidFill>
                  <a:srgbClr val="663300"/>
                </a:solidFill>
              </a:rPr>
              <a:t>nevyhľadateľnosť</a:t>
            </a:r>
            <a:endParaRPr lang="sk-SK" sz="2400" dirty="0" smtClean="0">
              <a:solidFill>
                <a:srgbClr val="663300"/>
              </a:solidFill>
            </a:endParaRPr>
          </a:p>
          <a:p>
            <a:pPr algn="ctr">
              <a:buNone/>
            </a:pPr>
            <a:endParaRPr lang="sk-SK" sz="2400" dirty="0" smtClean="0">
              <a:solidFill>
                <a:srgbClr val="663300"/>
              </a:solidFill>
            </a:endParaRPr>
          </a:p>
        </p:txBody>
      </p:sp>
      <p:pic>
        <p:nvPicPr>
          <p:cNvPr id="4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76672"/>
            <a:ext cx="3600400" cy="482980"/>
          </a:xfrm>
          <a:prstGeom prst="rect">
            <a:avLst/>
          </a:prstGeom>
          <a:noFill/>
        </p:spPr>
      </p:pic>
      <p:pic>
        <p:nvPicPr>
          <p:cNvPr id="10" name="Picture 2" descr="RS Šurany 2012 (8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628800"/>
            <a:ext cx="2808316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3" descr="Uložené RZ (1)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1628800"/>
            <a:ext cx="3024336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76064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solidFill>
                  <a:schemeClr val="accent3">
                    <a:lumMod val="50000"/>
                  </a:schemeClr>
                </a:solidFill>
              </a:rPr>
              <a:t>Zhrnutie</a:t>
            </a:r>
            <a:endParaRPr lang="sk-SK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1373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200" b="1" u="sng" dirty="0" smtClean="0">
                <a:solidFill>
                  <a:schemeClr val="accent3">
                    <a:lumMod val="50000"/>
                  </a:schemeClr>
                </a:solidFill>
              </a:rPr>
              <a:t>Mestá, mestské úrady</a:t>
            </a:r>
            <a:r>
              <a:rPr lang="sk-SK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– RZ uložené v priestoroch DOCUGROUP</a:t>
            </a:r>
          </a:p>
          <a:p>
            <a:pPr>
              <a:buNone/>
            </a:pPr>
            <a:r>
              <a:rPr lang="sk-SK" sz="2200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		            – doba prevzatia: 5-10 dní</a:t>
            </a:r>
          </a:p>
          <a:p>
            <a:pPr>
              <a:buNone/>
            </a:pPr>
            <a:r>
              <a:rPr lang="sk-SK" sz="2200" b="1" u="sng" dirty="0" smtClean="0">
                <a:solidFill>
                  <a:schemeClr val="accent3">
                    <a:lumMod val="50000"/>
                  </a:schemeClr>
                </a:solidFill>
              </a:rPr>
              <a:t>Mestá, mestské úrady</a:t>
            </a:r>
            <a:r>
              <a:rPr lang="sk-SK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– RZ uložené v priestoroch mesta</a:t>
            </a:r>
          </a:p>
          <a:p>
            <a:pPr>
              <a:buNone/>
            </a:pPr>
            <a:r>
              <a:rPr lang="sk-SK" sz="2200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		            – doba spracovania: 10 dní</a:t>
            </a:r>
          </a:p>
          <a:p>
            <a:pPr>
              <a:buNone/>
            </a:pPr>
            <a:r>
              <a:rPr lang="sk-SK" sz="2200" b="1" u="sng" dirty="0" smtClean="0">
                <a:solidFill>
                  <a:schemeClr val="accent3">
                    <a:lumMod val="50000"/>
                  </a:schemeClr>
                </a:solidFill>
              </a:rPr>
              <a:t>Obce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 – doba spracovania: 3 dni</a:t>
            </a:r>
          </a:p>
          <a:p>
            <a:pPr>
              <a:buNone/>
            </a:pPr>
            <a:r>
              <a:rPr lang="sk-SK" sz="2200" b="1" u="sng" dirty="0" smtClean="0">
                <a:solidFill>
                  <a:schemeClr val="accent3">
                    <a:lumMod val="50000"/>
                  </a:schemeClr>
                </a:solidFill>
              </a:rPr>
              <a:t>MsKS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 – doba spracovania: 3 dni</a:t>
            </a:r>
          </a:p>
          <a:p>
            <a:pPr>
              <a:buNone/>
            </a:pPr>
            <a:r>
              <a:rPr lang="sk-SK" sz="2200" b="1" u="sng" dirty="0" smtClean="0">
                <a:solidFill>
                  <a:schemeClr val="accent3">
                    <a:lumMod val="50000"/>
                  </a:schemeClr>
                </a:solidFill>
              </a:rPr>
              <a:t>Správcovia bytov 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– doba spracovania: 5 dní  </a:t>
            </a:r>
          </a:p>
          <a:p>
            <a:pPr>
              <a:buNone/>
            </a:pPr>
            <a:r>
              <a:rPr lang="sk-SK" sz="2200" b="1" u="sng" dirty="0" smtClean="0">
                <a:solidFill>
                  <a:schemeClr val="accent3">
                    <a:lumMod val="50000"/>
                  </a:schemeClr>
                </a:solidFill>
              </a:rPr>
              <a:t>Zariadenia sociálnych služieb</a:t>
            </a:r>
            <a:r>
              <a:rPr lang="sk-SK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– doba spracovania: 3 dni</a:t>
            </a:r>
          </a:p>
          <a:p>
            <a:pPr>
              <a:buNone/>
            </a:pPr>
            <a:r>
              <a:rPr lang="sk-SK" sz="2200" b="1" u="sng" dirty="0" smtClean="0">
                <a:solidFill>
                  <a:schemeClr val="accent3">
                    <a:lumMod val="50000"/>
                  </a:schemeClr>
                </a:solidFill>
              </a:rPr>
              <a:t>Základné a stredné školy</a:t>
            </a:r>
            <a:r>
              <a:rPr lang="sk-SK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k-SK" sz="2200" dirty="0" smtClean="0">
                <a:solidFill>
                  <a:schemeClr val="accent3">
                    <a:lumMod val="50000"/>
                  </a:schemeClr>
                </a:solidFill>
              </a:rPr>
              <a:t>– doba spracovania: 4 dni</a:t>
            </a:r>
            <a:endParaRPr lang="sk-SK" sz="22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 descr="S:\Kuzmická\COREL\DOCUGROUP-LOGO\docugroup logo consortium nélkü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548680"/>
            <a:ext cx="3600400" cy="4829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25422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</TotalTime>
  <Words>136</Words>
  <Application>Microsoft Office PowerPoint</Application>
  <PresentationFormat>Prezentácia na obrazovke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DOCUGROUP Slovakia, s.r.o. externý správca registratúry</vt:lpstr>
      <vt:lpstr>Snímka 2</vt:lpstr>
      <vt:lpstr>Snímka 3</vt:lpstr>
      <vt:lpstr>Snímka 4</vt:lpstr>
      <vt:lpstr>Štruktúra archívov</vt:lpstr>
      <vt:lpstr>Povinnosti pôvodcu registratúry</vt:lpstr>
      <vt:lpstr>Snímka 7</vt:lpstr>
      <vt:lpstr>Prečo vaše dokumenty v správnych rukách?</vt:lpstr>
      <vt:lpstr>Zhrnutie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DOCUGROUP Slovakia, s.r.o. externý správca registratúry</dc:title>
  <dc:creator>Mgr. Zuzana Kuzmická</dc:creator>
  <cp:lastModifiedBy>hunka</cp:lastModifiedBy>
  <cp:revision>149</cp:revision>
  <dcterms:created xsi:type="dcterms:W3CDTF">2012-09-12T12:37:58Z</dcterms:created>
  <dcterms:modified xsi:type="dcterms:W3CDTF">2016-10-26T06:52:56Z</dcterms:modified>
</cp:coreProperties>
</file>