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657" r:id="rId3"/>
  </p:sldMasterIdLst>
  <p:notesMasterIdLst>
    <p:notesMasterId r:id="rId22"/>
  </p:notesMasterIdLst>
  <p:handoutMasterIdLst>
    <p:handoutMasterId r:id="rId23"/>
  </p:handoutMasterIdLst>
  <p:sldIdLst>
    <p:sldId id="271" r:id="rId4"/>
    <p:sldId id="304" r:id="rId5"/>
    <p:sldId id="307" r:id="rId6"/>
    <p:sldId id="306" r:id="rId7"/>
    <p:sldId id="308" r:id="rId8"/>
    <p:sldId id="275" r:id="rId9"/>
    <p:sldId id="305" r:id="rId10"/>
    <p:sldId id="303" r:id="rId11"/>
    <p:sldId id="290" r:id="rId12"/>
    <p:sldId id="291" r:id="rId13"/>
    <p:sldId id="297" r:id="rId14"/>
    <p:sldId id="302" r:id="rId15"/>
    <p:sldId id="289" r:id="rId16"/>
    <p:sldId id="309" r:id="rId17"/>
    <p:sldId id="279" r:id="rId18"/>
    <p:sldId id="310" r:id="rId19"/>
    <p:sldId id="311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F769A41F-6ED9-45A5-9276-0BB538AA80CD}">
          <p14:sldIdLst>
            <p14:sldId id="271"/>
            <p14:sldId id="304"/>
            <p14:sldId id="307"/>
            <p14:sldId id="306"/>
            <p14:sldId id="308"/>
            <p14:sldId id="275"/>
            <p14:sldId id="305"/>
            <p14:sldId id="303"/>
            <p14:sldId id="290"/>
            <p14:sldId id="291"/>
            <p14:sldId id="297"/>
            <p14:sldId id="302"/>
            <p14:sldId id="289"/>
            <p14:sldId id="309"/>
            <p14:sldId id="279"/>
            <p14:sldId id="310"/>
            <p14:sldId id="311"/>
          </p14:sldIdLst>
        </p14:section>
        <p14:section name="Sekcia bez názvu" id="{B2ADDE58-3CB8-47B8-971B-E5B805997EA4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E"/>
    <a:srgbClr val="000040"/>
    <a:srgbClr val="152758"/>
    <a:srgbClr val="FF17DA"/>
    <a:srgbClr val="009FEE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68" d="100"/>
          <a:sy n="68" d="100"/>
        </p:scale>
        <p:origin x="1362" y="54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100" d="100"/>
        <a:sy n="100" d="100"/>
      </p:scale>
      <p:origin x="0" y="-102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99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 ČR iba zmluvy</a:t>
            </a:r>
            <a:r>
              <a:rPr lang="sk-SK" baseline="0" dirty="0" smtClean="0"/>
              <a:t> nad 1850 eur, len mestá, obce nie a FA a O sa nezverejňujú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8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Stanovy – poslanci</a:t>
            </a:r>
            <a:r>
              <a:rPr lang="sk-SK" baseline="0" dirty="0" smtClean="0"/>
              <a:t> – členovia dozorných rád BA podnikov – nemali informácie, preto chceli do predstavenstva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1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Všetky firmy – 38%, Štátne – 44%, Mestské – 31%, Župné – 26%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 </a:t>
            </a:r>
            <a:r>
              <a:rPr lang="sk-SK" dirty="0"/>
              <a:t>prvej </a:t>
            </a:r>
            <a:r>
              <a:rPr lang="sk-SK" dirty="0" smtClean="0"/>
              <a:t>polovici </a:t>
            </a:r>
            <a:r>
              <a:rPr lang="sk-SK" b="1" dirty="0" smtClean="0"/>
              <a:t>iba </a:t>
            </a:r>
            <a:r>
              <a:rPr lang="sk-SK" b="1" dirty="0"/>
              <a:t>sedem mestských </a:t>
            </a:r>
            <a:r>
              <a:rPr lang="sk-SK" b="1" dirty="0" smtClean="0"/>
              <a:t>firiem, </a:t>
            </a:r>
            <a:r>
              <a:rPr lang="sk-SK" dirty="0" smtClean="0"/>
              <a:t>Najlepší z nich Dopravný </a:t>
            </a:r>
            <a:r>
              <a:rPr lang="sk-SK" dirty="0"/>
              <a:t>podnik </a:t>
            </a:r>
            <a:r>
              <a:rPr lang="sk-SK" dirty="0" smtClean="0"/>
              <a:t>Bratislava, Do </a:t>
            </a:r>
            <a:r>
              <a:rPr lang="sk-SK" dirty="0"/>
              <a:t>prvej štyridsiatky sa </a:t>
            </a:r>
            <a:r>
              <a:rPr lang="sk-SK" dirty="0" smtClean="0"/>
              <a:t>nezmestil SPP s </a:t>
            </a:r>
            <a:r>
              <a:rPr lang="sk-SK" dirty="0"/>
              <a:t>výškou tržieb </a:t>
            </a:r>
            <a:r>
              <a:rPr lang="sk-SK" dirty="0" smtClean="0"/>
              <a:t>1,9 miliárd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Služobné cesty – nedopovedali alebo nesprístupnili – 67%, Telefónne faktúry – </a:t>
            </a:r>
            <a:r>
              <a:rPr lang="sk-SK" dirty="0" smtClean="0"/>
              <a:t>59%. Až štvrtina z 81 firiem nereagovala vôbec, alebo ju iba odbila. Bez vykrúcania na obe položené otázky odpovedala iba pätina firiem. TIS – Platy nesprístupnila</a:t>
            </a:r>
            <a:r>
              <a:rPr lang="sk-SK" baseline="0" dirty="0" smtClean="0"/>
              <a:t> viac ako polovica firiem.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Mestské lesy odmietli odpovedať aj na také otázky, ako kam dávajú 2% z daní, koľko zamestnancov prijali cez výberové konanie alebo či majú pravidlá pre poskytovanie grantov a dotácií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16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srgbClr val="00003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bvsas.sk/sk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andlova.sk/zverejnovanie-zmluv-objednavok-a-faktur-2011.phtml?id_menu=58856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y.s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org/cpi2014/infograph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my.transparency.s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irmy.transparency.sk/transparency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my.transparency.sk/transparency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324148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400" dirty="0" smtClean="0"/>
              <a:t>Uzavretý svet Mestských firiem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5400"/>
            <a:ext cx="7543800" cy="297646"/>
          </a:xfrm>
          <a:ln>
            <a:noFill/>
          </a:ln>
        </p:spPr>
        <p:txBody>
          <a:bodyPr/>
          <a:lstStyle/>
          <a:p>
            <a:r>
              <a:rPr lang="sk-SK" sz="2000" dirty="0" err="1" smtClean="0"/>
              <a:t>Infozákon</a:t>
            </a:r>
            <a:r>
              <a:rPr lang="sk-SK" sz="2000" dirty="0" smtClean="0"/>
              <a:t> v prostredí miest a mestských firiem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Konferencia Asociácie prednostov úradov </a:t>
            </a:r>
            <a:r>
              <a:rPr lang="sk-SK" dirty="0"/>
              <a:t>miestnej samosprávy </a:t>
            </a:r>
            <a:r>
              <a:rPr lang="sk-SK" dirty="0" smtClean="0"/>
              <a:t>v SR, Podbanské, 6. október 2015 </a:t>
            </a:r>
            <a:r>
              <a:rPr lang="en-US" dirty="0" smtClean="0"/>
              <a:t>Transparency </a:t>
            </a:r>
            <a:r>
              <a:rPr lang="en-US" dirty="0"/>
              <a:t>International </a:t>
            </a:r>
            <a:r>
              <a:rPr lang="en-US" dirty="0" err="1" smtClean="0"/>
              <a:t>Slovensko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81508" cy="154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+mj-lt"/>
              </a:rPr>
              <a:t>odpovede na žiadosť občana </a:t>
            </a:r>
            <a:endParaRPr lang="en-US" sz="2800" dirty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8084" y="1534693"/>
            <a:ext cx="5936124" cy="38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Automobilové opravovne ministerstva vnútra 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3" y="3933056"/>
            <a:ext cx="7598537" cy="816233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540000" y="3374607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Rudné bane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8" y="1980615"/>
            <a:ext cx="6119296" cy="1221658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512049" y="4749289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Vodárenská spoločnosť Ružomberok</a:t>
            </a: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5291250"/>
            <a:ext cx="7738413" cy="8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+mj-lt"/>
              </a:rPr>
              <a:t>Sporný výklad </a:t>
            </a:r>
            <a:r>
              <a:rPr lang="sk-SK" sz="2800" dirty="0" err="1" smtClean="0">
                <a:latin typeface="+mj-lt"/>
              </a:rPr>
              <a:t>infozákona</a:t>
            </a:r>
            <a:r>
              <a:rPr lang="sk-SK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741782" y="1677791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Niektoré spoločnosti si výnimku pre verejné obchodné spoločnosti v </a:t>
            </a:r>
            <a:r>
              <a:rPr lang="sk-SK" dirty="0" err="1" smtClean="0"/>
              <a:t>infozákone</a:t>
            </a:r>
            <a:r>
              <a:rPr lang="sk-SK" dirty="0" smtClean="0"/>
              <a:t> vysvetľujú tak široko, že o nich nezistíte prakticky nič. Takto na väčšinu otázok odpovedali </a:t>
            </a:r>
            <a:r>
              <a:rPr lang="sk-SK" b="1" dirty="0" smtClean="0"/>
              <a:t>Mestské lesy Košice</a:t>
            </a:r>
            <a:r>
              <a:rPr lang="sk-SK" dirty="0" smtClean="0"/>
              <a:t>, TIS rozhodnutie napadne na súde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12049" y="4749289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366838"/>
            <a:ext cx="5237709" cy="5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Zverejňovanie zmlúv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556792"/>
            <a:ext cx="7992440" cy="4752528"/>
          </a:xfrm>
        </p:spPr>
        <p:txBody>
          <a:bodyPr/>
          <a:lstStyle/>
          <a:p>
            <a:pPr algn="just"/>
            <a:r>
              <a:rPr lang="sk-SK" dirty="0" err="1" smtClean="0"/>
              <a:t>Infozákon</a:t>
            </a:r>
            <a:r>
              <a:rPr lang="sk-SK" dirty="0" smtClean="0"/>
              <a:t> – silný nástroj verejnej kontrolu - </a:t>
            </a:r>
            <a:r>
              <a:rPr lang="sk-SK" b="1" dirty="0" smtClean="0"/>
              <a:t>zverejňovanie zmlúv, faktúr a objednávok </a:t>
            </a:r>
            <a:r>
              <a:rPr lang="sk-SK" dirty="0" smtClean="0"/>
              <a:t>(od roku 2011)</a:t>
            </a:r>
          </a:p>
          <a:p>
            <a:pPr algn="just"/>
            <a:r>
              <a:rPr lang="sk-SK" b="1" dirty="0" smtClean="0"/>
              <a:t>Svetový unikát </a:t>
            </a:r>
            <a:r>
              <a:rPr lang="sk-SK" dirty="0" smtClean="0"/>
              <a:t>– záujem v USA</a:t>
            </a:r>
            <a:r>
              <a:rPr lang="sk-SK" dirty="0"/>
              <a:t>, Gruzínsku </a:t>
            </a:r>
            <a:r>
              <a:rPr lang="sk-SK" dirty="0" smtClean="0"/>
              <a:t>či Slovinsku</a:t>
            </a:r>
            <a:r>
              <a:rPr lang="sk-SK" dirty="0"/>
              <a:t>. Český parlament </a:t>
            </a:r>
            <a:r>
              <a:rPr lang="sk-SK" dirty="0" smtClean="0"/>
              <a:t>prijal obdobnú novelu</a:t>
            </a:r>
          </a:p>
          <a:p>
            <a:pPr algn="just"/>
            <a:r>
              <a:rPr lang="sk-SK" dirty="0"/>
              <a:t>Dôležitý nástroj verejnej kontroly na </a:t>
            </a:r>
            <a:r>
              <a:rPr lang="sk-SK" b="1" dirty="0"/>
              <a:t>odhaľovanie mrhania </a:t>
            </a:r>
            <a:r>
              <a:rPr lang="sk-SK" dirty="0"/>
              <a:t>(piešťanské CT</a:t>
            </a:r>
            <a:r>
              <a:rPr lang="sk-SK" dirty="0" smtClean="0"/>
              <a:t>, </a:t>
            </a:r>
            <a:r>
              <a:rPr lang="sk-SK" dirty="0" smtClean="0"/>
              <a:t>zmluvy vo </a:t>
            </a:r>
            <a:r>
              <a:rPr lang="sk-SK" dirty="0" err="1" smtClean="0"/>
              <a:t>VšZP</a:t>
            </a:r>
            <a:r>
              <a:rPr lang="sk-SK" dirty="0" smtClean="0"/>
              <a:t>, predražené </a:t>
            </a:r>
            <a:r>
              <a:rPr lang="sk-SK" dirty="0"/>
              <a:t>nákupy alkoholu či kvetov na MŠ)</a:t>
            </a:r>
          </a:p>
          <a:p>
            <a:pPr algn="just"/>
            <a:r>
              <a:rPr lang="sk-SK" b="1" dirty="0"/>
              <a:t>Rýchla a efektívna kontrola </a:t>
            </a:r>
            <a:r>
              <a:rPr lang="sk-SK" dirty="0"/>
              <a:t>– zrušenie zmluvy na nákup morských plodov pre ÚV za 300-tisíc </a:t>
            </a:r>
            <a:r>
              <a:rPr lang="sk-SK" dirty="0" smtClean="0"/>
              <a:t>premiérom v </a:t>
            </a:r>
            <a:r>
              <a:rPr lang="sk-SK" dirty="0"/>
              <a:t>roku 2014</a:t>
            </a:r>
          </a:p>
          <a:p>
            <a:pPr algn="just"/>
            <a:r>
              <a:rPr lang="sk-SK" dirty="0"/>
              <a:t>Podľa prieskumu </a:t>
            </a:r>
            <a:r>
              <a:rPr lang="sk-SK" dirty="0" err="1"/>
              <a:t>Focusu</a:t>
            </a:r>
            <a:r>
              <a:rPr lang="sk-SK" dirty="0"/>
              <a:t> z februára 2015 pre TIS si aspoň jednu zmluvu či faktúru na webe pozrelo za posledný rok až </a:t>
            </a:r>
            <a:r>
              <a:rPr lang="sk-SK" b="1" dirty="0"/>
              <a:t>osem percent občanov </a:t>
            </a:r>
            <a:r>
              <a:rPr lang="sk-SK" dirty="0"/>
              <a:t>(cez </a:t>
            </a:r>
            <a:r>
              <a:rPr lang="sk-SK" dirty="0" err="1"/>
              <a:t>infožiadosť</a:t>
            </a:r>
            <a:r>
              <a:rPr lang="sk-SK" dirty="0"/>
              <a:t> 3 percentá)</a:t>
            </a:r>
          </a:p>
          <a:p>
            <a:pPr algn="just"/>
            <a:r>
              <a:rPr lang="sk-SK" dirty="0"/>
              <a:t>Prospešný </a:t>
            </a:r>
            <a:r>
              <a:rPr lang="sk-SK" dirty="0" smtClean="0"/>
              <a:t>aj pre </a:t>
            </a:r>
            <a:r>
              <a:rPr lang="sk-SK" b="1" dirty="0"/>
              <a:t>vzory zmlúv, porovnanie podmienok a cien</a:t>
            </a:r>
          </a:p>
          <a:p>
            <a:pPr algn="just"/>
            <a:r>
              <a:rPr lang="sk-SK" b="1" dirty="0"/>
              <a:t>Administratívna záťaž </a:t>
            </a:r>
            <a:r>
              <a:rPr lang="sk-SK" b="1" dirty="0" smtClean="0"/>
              <a:t>– </a:t>
            </a:r>
            <a:r>
              <a:rPr lang="sk-SK" dirty="0" smtClean="0"/>
              <a:t>zastavenie </a:t>
            </a:r>
            <a:r>
              <a:rPr lang="sk-SK" dirty="0" err="1" smtClean="0"/>
              <a:t>nástenkový</a:t>
            </a:r>
            <a:r>
              <a:rPr lang="sk-SK" dirty="0" smtClean="0"/>
              <a:t> </a:t>
            </a:r>
            <a:r>
              <a:rPr lang="sk-SK" dirty="0"/>
              <a:t>tender – </a:t>
            </a:r>
            <a:r>
              <a:rPr lang="sk-SK" b="1" dirty="0"/>
              <a:t>úspora</a:t>
            </a:r>
            <a:r>
              <a:rPr lang="sk-SK" dirty="0"/>
              <a:t> v hodnote nákladov na zverejňovanie za desaťročia</a:t>
            </a:r>
          </a:p>
        </p:txBody>
      </p:sp>
    </p:spTree>
    <p:extLst>
      <p:ext uri="{BB962C8B-B14F-4D97-AF65-F5344CB8AC3E}">
        <p14:creationId xmlns:p14="http://schemas.microsoft.com/office/powerpoint/2010/main" val="35233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KVALITA ZVEREJŇOVANIA </a:t>
            </a:r>
            <a:r>
              <a:rPr lang="en-US" sz="2800" dirty="0" smtClean="0"/>
              <a:t>ZMLÚV</a:t>
            </a:r>
            <a:endParaRPr lang="en-US" sz="2800" dirty="0"/>
          </a:p>
        </p:txBody>
      </p:sp>
      <p:pic>
        <p:nvPicPr>
          <p:cNvPr id="11" name="Picture 4" descr="zmluvy_faktu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82960"/>
            <a:ext cx="8820472" cy="52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smtClean="0"/>
              <a:t>Kvalita zverejňovania zmlúv </a:t>
            </a:r>
            <a:endParaRPr lang="en-US" sz="28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412776"/>
            <a:ext cx="844293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/>
              <a:t>Ako zmluvy </a:t>
            </a:r>
            <a:r>
              <a:rPr lang="sk-SK" sz="2800" dirty="0" smtClean="0"/>
              <a:t>nezverejňovať</a:t>
            </a:r>
            <a:endParaRPr lang="en-US" sz="2800" dirty="0"/>
          </a:p>
        </p:txBody>
      </p:sp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896544" cy="461451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868144" y="1628800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/>
              <a:t>Ak by firma chcela verejnosti maximálne sťažiť prístup k informáciám zo zmlúv neurobila by to inak:</a:t>
            </a:r>
          </a:p>
          <a:p>
            <a:pPr marL="173038" algn="just">
              <a:buClr>
                <a:srgbClr val="00ABE2"/>
              </a:buClr>
            </a:pPr>
            <a:r>
              <a:rPr lang="sk-SK" dirty="0">
                <a:hlinkClick r:id="rId2"/>
              </a:rPr>
              <a:t>Bratislavská vodárenská      spoločnosť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0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40000" y="1700809"/>
            <a:ext cx="7920432" cy="1728192"/>
          </a:xfrm>
        </p:spPr>
        <p:txBody>
          <a:bodyPr/>
          <a:lstStyle/>
          <a:p>
            <a:pPr algn="just"/>
            <a:r>
              <a:rPr lang="sk-SK" dirty="0"/>
              <a:t>kompletné </a:t>
            </a:r>
            <a:r>
              <a:rPr lang="sk-SK" b="1" dirty="0"/>
              <a:t>metadáta</a:t>
            </a:r>
            <a:r>
              <a:rPr lang="sk-SK" dirty="0"/>
              <a:t> (hodnota, dátum, protistrana, predmet) – napríklad portál </a:t>
            </a:r>
            <a:r>
              <a:rPr lang="sk-SK" dirty="0" err="1" smtClean="0"/>
              <a:t>eGov</a:t>
            </a:r>
            <a:endParaRPr lang="sk-SK" dirty="0"/>
          </a:p>
          <a:p>
            <a:pPr algn="just"/>
            <a:r>
              <a:rPr lang="sk-SK" dirty="0" smtClean="0"/>
              <a:t>zmluvy s </a:t>
            </a:r>
            <a:r>
              <a:rPr lang="sk-SK" b="1" dirty="0" smtClean="0"/>
              <a:t>prílohami</a:t>
            </a:r>
            <a:r>
              <a:rPr lang="sk-SK" dirty="0" smtClean="0"/>
              <a:t>, </a:t>
            </a:r>
            <a:r>
              <a:rPr lang="sk-SK" dirty="0"/>
              <a:t>čitateľné strojom, </a:t>
            </a:r>
            <a:r>
              <a:rPr lang="sk-SK" b="1" dirty="0"/>
              <a:t>kopírovateľné</a:t>
            </a:r>
          </a:p>
          <a:p>
            <a:pPr algn="just"/>
            <a:r>
              <a:rPr lang="sk-SK" b="1" dirty="0"/>
              <a:t>export dát</a:t>
            </a:r>
            <a:r>
              <a:rPr lang="sk-SK" dirty="0"/>
              <a:t>, </a:t>
            </a:r>
            <a:r>
              <a:rPr lang="sk-SK" dirty="0" smtClean="0"/>
              <a:t>upozornenie </a:t>
            </a:r>
            <a:r>
              <a:rPr lang="sk-SK" dirty="0"/>
              <a:t>na nové dáta</a:t>
            </a:r>
          </a:p>
          <a:p>
            <a:pPr algn="just"/>
            <a:r>
              <a:rPr lang="sk-SK" dirty="0"/>
              <a:t>„bonus“ - prepojenie s faktúrami, dodatkami (</a:t>
            </a:r>
            <a:r>
              <a:rPr lang="sk-SK" b="1" dirty="0"/>
              <a:t>Stará Turá</a:t>
            </a:r>
            <a:r>
              <a:rPr lang="sk-SK" dirty="0"/>
              <a:t>)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algn="just"/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err="1" smtClean="0"/>
              <a:t>PozitívnY</a:t>
            </a:r>
            <a:r>
              <a:rPr lang="sk-SK" sz="2800" dirty="0" smtClean="0"/>
              <a:t> príklad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62972"/>
            <a:ext cx="6648966" cy="231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6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err="1" smtClean="0"/>
              <a:t>Pozitívn</a:t>
            </a:r>
            <a:r>
              <a:rPr lang="sk-SK" sz="2800" dirty="0" err="1"/>
              <a:t>Y</a:t>
            </a:r>
            <a:r>
              <a:rPr lang="sk-SK" sz="2800" dirty="0" smtClean="0"/>
              <a:t> príklad</a:t>
            </a:r>
            <a:endParaRPr lang="en-US" sz="2800" dirty="0"/>
          </a:p>
        </p:txBody>
      </p:sp>
      <p:sp>
        <p:nvSpPr>
          <p:cNvPr id="5" name="Obdĺžnik 4"/>
          <p:cNvSpPr/>
          <p:nvPr/>
        </p:nvSpPr>
        <p:spPr>
          <a:xfrm flipH="1">
            <a:off x="6858000" y="1700808"/>
            <a:ext cx="1818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 smtClean="0"/>
              <a:t>Handlová </a:t>
            </a:r>
            <a:r>
              <a:rPr lang="sk-SK" dirty="0" smtClean="0"/>
              <a:t>skončila 7/100 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Získala 74%</a:t>
            </a:r>
          </a:p>
          <a:p>
            <a:pPr marL="173038" indent="-173038" algn="just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Zmluvy zverejňujú cez vlastnú platformu na stránke</a:t>
            </a:r>
          </a:p>
        </p:txBody>
      </p:sp>
      <p:pic>
        <p:nvPicPr>
          <p:cNvPr id="2" name="Obrázo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2" y="1391990"/>
            <a:ext cx="5558456" cy="50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26393" y="3306638"/>
            <a:ext cx="8640960" cy="20162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Font typeface="Arial"/>
              <a:buNone/>
            </a:pPr>
            <a:r>
              <a:rPr lang="en-US" sz="2000" dirty="0" err="1" smtClean="0">
                <a:solidFill>
                  <a:prstClr val="white"/>
                </a:solidFill>
                <a:cs typeface="Arial Narrow Bold"/>
              </a:rPr>
              <a:t>firmy.transparency.sk</a:t>
            </a:r>
            <a:endParaRPr lang="en-US" sz="1400" dirty="0" smtClean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1750"/>
              </a:spcAft>
              <a:buFont typeface="Arial"/>
              <a:buNone/>
            </a:pPr>
            <a:endParaRPr lang="en-US" sz="14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Font typeface="Arial"/>
              <a:buNone/>
            </a:pPr>
            <a:r>
              <a:rPr lang="en-US" sz="1400" dirty="0" smtClean="0">
                <a:solidFill>
                  <a:prstClr val="white"/>
                </a:solidFill>
                <a:cs typeface="Arial Narrow Bold"/>
                <a:hlinkClick r:id="rId3"/>
              </a:rPr>
              <a:t>www.transparency.sk</a:t>
            </a:r>
            <a:endParaRPr lang="en-US" sz="14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Font typeface="Arial"/>
              <a:buNone/>
            </a:pPr>
            <a:endParaRPr lang="en-US" sz="12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buFont typeface="Arial"/>
              <a:buNone/>
            </a:pPr>
            <a:endParaRPr lang="en-US" sz="1500" dirty="0">
              <a:solidFill>
                <a:prstClr val="white"/>
              </a:solidFill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65823"/>
            <a:ext cx="2581508" cy="154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ĎAKUJEM </a:t>
            </a:r>
            <a:r>
              <a:rPr lang="en-US" sz="3600" dirty="0" smtClean="0">
                <a:solidFill>
                  <a:prstClr val="white"/>
                </a:solidFill>
              </a:rPr>
              <a:t>ZA POZORNOSŤ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4" name="Picture 3" descr="OS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214772"/>
            <a:ext cx="3384376" cy="1526596"/>
          </a:xfrm>
          <a:prstGeom prst="rect">
            <a:avLst/>
          </a:prstGeom>
        </p:spPr>
      </p:pic>
      <p:pic>
        <p:nvPicPr>
          <p:cNvPr id="7" name="Picture 6" descr="90x30mm_blac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05197"/>
            <a:ext cx="4392488" cy="14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+mj-lt"/>
              </a:rPr>
              <a:t>Verejná kontrola</a:t>
            </a:r>
            <a:endParaRPr lang="en-US" sz="28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39552" y="1844824"/>
            <a:ext cx="7910864" cy="3960440"/>
          </a:xfrm>
        </p:spPr>
        <p:txBody>
          <a:bodyPr/>
          <a:lstStyle/>
          <a:p>
            <a:r>
              <a:rPr lang="sk-SK" sz="2000" dirty="0" smtClean="0"/>
              <a:t>Nezisková</a:t>
            </a:r>
            <a:r>
              <a:rPr lang="sk-SK" sz="2000" dirty="0"/>
              <a:t>, nestranícka MVO, na Slovensku od roku </a:t>
            </a:r>
            <a:r>
              <a:rPr lang="sk-SK" sz="2000" b="1" dirty="0"/>
              <a:t>1998</a:t>
            </a:r>
          </a:p>
          <a:p>
            <a:r>
              <a:rPr lang="sk-SK" sz="2000" dirty="0"/>
              <a:t>Naše témy: </a:t>
            </a:r>
            <a:r>
              <a:rPr lang="sk-SK" sz="2000" b="1" dirty="0"/>
              <a:t>transparentnosť</a:t>
            </a:r>
            <a:r>
              <a:rPr lang="sk-SK" sz="2000" dirty="0"/>
              <a:t> a </a:t>
            </a:r>
            <a:r>
              <a:rPr lang="sk-SK" sz="2000" b="1" dirty="0"/>
              <a:t>boj proti korupcii </a:t>
            </a:r>
            <a:r>
              <a:rPr lang="sk-SK" sz="2000" dirty="0"/>
              <a:t>a klientelizmu vo verejnej sfére  </a:t>
            </a:r>
          </a:p>
          <a:p>
            <a:r>
              <a:rPr lang="sk-SK" sz="2000" b="1" dirty="0" smtClean="0"/>
              <a:t>Korupcia </a:t>
            </a:r>
            <a:r>
              <a:rPr lang="sk-SK" sz="2000" b="1" dirty="0"/>
              <a:t>na Slovensku</a:t>
            </a:r>
            <a:r>
              <a:rPr lang="sk-SK" sz="2000" dirty="0"/>
              <a:t> – odhady 500 miliónov až 1 miliarda. Rozpočet MZ 1,2 </a:t>
            </a:r>
            <a:r>
              <a:rPr lang="sk-SK" sz="2000" dirty="0" err="1"/>
              <a:t>mld</a:t>
            </a:r>
            <a:r>
              <a:rPr lang="sk-SK" sz="2000" dirty="0"/>
              <a:t> </a:t>
            </a:r>
            <a:r>
              <a:rPr lang="sk-SK" sz="2000" dirty="0" smtClean="0"/>
              <a:t>eur</a:t>
            </a:r>
          </a:p>
          <a:p>
            <a:r>
              <a:rPr lang="sk-SK" sz="2000" dirty="0" smtClean="0"/>
              <a:t>Slovensko v Indexe vnímania korupcie 54 zo 174</a:t>
            </a:r>
            <a:endParaRPr lang="sk-SK" sz="2000" dirty="0"/>
          </a:p>
          <a:p>
            <a:pPr algn="just"/>
            <a:endParaRPr lang="ga-IE" b="1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Slovensko a korupcia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0000" y="1484784"/>
            <a:ext cx="8352480" cy="576064"/>
          </a:xfrm>
        </p:spPr>
        <p:txBody>
          <a:bodyPr/>
          <a:lstStyle/>
          <a:p>
            <a:pPr algn="just"/>
            <a:r>
              <a:rPr lang="sk-SK" dirty="0" smtClean="0"/>
              <a:t>Index vnímania korupcie 2014 (úroveň vnímania korupcie v 175 krajinách)</a:t>
            </a:r>
          </a:p>
        </p:txBody>
      </p:sp>
      <p:pic>
        <p:nvPicPr>
          <p:cNvPr id="4" name="Obrázo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2" y="1772816"/>
            <a:ext cx="731005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+mj-lt"/>
              </a:rPr>
              <a:t>Rebríčky transparentnosti</a:t>
            </a:r>
            <a:endParaRPr lang="en-US" sz="28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36213" y="1556792"/>
            <a:ext cx="7982871" cy="4824536"/>
          </a:xfrm>
        </p:spPr>
        <p:txBody>
          <a:bodyPr/>
          <a:lstStyle/>
          <a:p>
            <a:r>
              <a:rPr lang="sk-SK" sz="2000" dirty="0"/>
              <a:t>Najlepšia </a:t>
            </a:r>
            <a:r>
              <a:rPr lang="sk-SK" sz="2000" b="1" dirty="0"/>
              <a:t>prevencia</a:t>
            </a:r>
            <a:r>
              <a:rPr lang="sk-SK" sz="2000" dirty="0"/>
              <a:t> – otvorená správa a verejná kontrola </a:t>
            </a:r>
          </a:p>
          <a:p>
            <a:r>
              <a:rPr lang="sk-SK" sz="2000" dirty="0"/>
              <a:t>Osvedčeným nástrojom na poukazovanie nedostatkov pri verejnej kontrole je </a:t>
            </a:r>
            <a:r>
              <a:rPr lang="sk-SK" sz="2000" b="1" dirty="0"/>
              <a:t>rebríček transparentnosti</a:t>
            </a:r>
            <a:r>
              <a:rPr lang="pl-PL" sz="2000" b="1" dirty="0"/>
              <a:t> </a:t>
            </a:r>
            <a:r>
              <a:rPr lang="pl-PL" sz="2000" dirty="0"/>
              <a:t>(mestá, župy, firmy – od 2010)</a:t>
            </a:r>
          </a:p>
          <a:p>
            <a:pPr lvl="0" algn="just"/>
            <a:r>
              <a:rPr lang="sk-SK" sz="2000" dirty="0"/>
              <a:t>Od roku </a:t>
            </a:r>
            <a:r>
              <a:rPr lang="sk-SK" sz="2000" b="1" dirty="0"/>
              <a:t>2010</a:t>
            </a:r>
            <a:r>
              <a:rPr lang="sk-SK" sz="2000" dirty="0"/>
              <a:t> 3x rebríček miest, 2x rebríček žúp, 2x verejných </a:t>
            </a:r>
            <a:r>
              <a:rPr lang="sk-SK" sz="2000" dirty="0" smtClean="0"/>
              <a:t>firiem</a:t>
            </a:r>
          </a:p>
          <a:p>
            <a:pPr lvl="0" algn="just"/>
            <a:r>
              <a:rPr lang="sk-SK" sz="2000" dirty="0"/>
              <a:t>Rebríček nemeria korupciu, ale </a:t>
            </a:r>
            <a:r>
              <a:rPr lang="sk-SK" sz="2000" dirty="0" smtClean="0"/>
              <a:t>otvorenosť </a:t>
            </a:r>
            <a:r>
              <a:rPr lang="sk-SK" sz="2000" dirty="0"/>
              <a:t>zverejňovania a pravidlá. V žiadnom prípade sa </a:t>
            </a:r>
            <a:r>
              <a:rPr lang="sk-SK" sz="2000" dirty="0" smtClean="0"/>
              <a:t>vysoko </a:t>
            </a:r>
            <a:r>
              <a:rPr lang="sk-SK" sz="2000" dirty="0"/>
              <a:t>otvorená firma nedá označiť za nekorupčnú, a </a:t>
            </a:r>
            <a:r>
              <a:rPr lang="sk-SK" sz="2000" dirty="0" smtClean="0"/>
              <a:t>naopak</a:t>
            </a:r>
            <a:endParaRPr lang="sk-SK" sz="2000" dirty="0"/>
          </a:p>
          <a:p>
            <a:pPr lvl="0" algn="just"/>
            <a:r>
              <a:rPr lang="sk-SK" sz="2000" dirty="0"/>
              <a:t>Merané politiky: </a:t>
            </a:r>
            <a:r>
              <a:rPr lang="sk-SK" sz="2000" b="1" dirty="0"/>
              <a:t>Prístup k informáciám</a:t>
            </a:r>
            <a:r>
              <a:rPr lang="sk-SK" sz="2000" dirty="0"/>
              <a:t>; predaj majetku; verejné obstarávanie; personalistika; etika; dotácie a dary...   </a:t>
            </a:r>
          </a:p>
          <a:p>
            <a:pPr lvl="0" algn="just"/>
            <a:r>
              <a:rPr lang="sk-SK" sz="2000" dirty="0"/>
              <a:t>Zdroj informácií: webstránky; </a:t>
            </a:r>
            <a:r>
              <a:rPr lang="sk-SK" sz="2000" b="1" dirty="0" err="1"/>
              <a:t>infožiadosti</a:t>
            </a:r>
            <a:r>
              <a:rPr lang="sk-SK" sz="2000" b="1" dirty="0"/>
              <a:t>; </a:t>
            </a:r>
            <a:r>
              <a:rPr lang="sk-SK" sz="2000" b="1" dirty="0" err="1"/>
              <a:t>mystery</a:t>
            </a:r>
            <a:r>
              <a:rPr lang="sk-SK" sz="2000" b="1" dirty="0"/>
              <a:t> </a:t>
            </a:r>
            <a:r>
              <a:rPr lang="sk-SK" sz="2000" b="1" dirty="0" err="1"/>
              <a:t>shopping</a:t>
            </a:r>
            <a:r>
              <a:rPr lang="sk-SK" sz="2000" dirty="0"/>
              <a:t>; tender.sme.sk; ÚVO; CRZ; novinári...</a:t>
            </a:r>
          </a:p>
          <a:p>
            <a:pPr algn="just"/>
            <a:endParaRPr lang="ga-IE" b="1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sz="2400" dirty="0" smtClean="0">
                <a:latin typeface="+mj-lt"/>
              </a:rPr>
              <a:t>Rebríček transparentnosti firiem</a:t>
            </a: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9568" y="1556792"/>
            <a:ext cx="7982871" cy="4824536"/>
          </a:xfrm>
        </p:spPr>
        <p:txBody>
          <a:bodyPr/>
          <a:lstStyle/>
          <a:p>
            <a:r>
              <a:rPr lang="sk-SK" sz="2000" dirty="0" smtClean="0"/>
              <a:t>Rebríček </a:t>
            </a:r>
            <a:r>
              <a:rPr lang="sk-SK" sz="2000" dirty="0" smtClean="0"/>
              <a:t>meral otvorenosť v </a:t>
            </a:r>
            <a:r>
              <a:rPr lang="sk-SK" sz="2000" b="1" dirty="0" smtClean="0"/>
              <a:t>81 verejných firmách</a:t>
            </a:r>
            <a:r>
              <a:rPr lang="sk-SK" sz="2000" dirty="0" smtClean="0"/>
              <a:t>, z toho v 46 štátnych, 31 mestských a 4 župných</a:t>
            </a:r>
          </a:p>
          <a:p>
            <a:pPr algn="just"/>
            <a:r>
              <a:rPr lang="sk-SK" sz="2000" dirty="0" smtClean="0"/>
              <a:t>Slovenské </a:t>
            </a:r>
            <a:r>
              <a:rPr lang="sk-SK" sz="2000" dirty="0"/>
              <a:t>verejné firmy sú v priemere transparentné len na </a:t>
            </a:r>
            <a:r>
              <a:rPr lang="sk-SK" sz="2000" b="1" dirty="0"/>
              <a:t>38 percent </a:t>
            </a:r>
            <a:endParaRPr lang="sk-SK" sz="2000" b="1" dirty="0" smtClean="0"/>
          </a:p>
          <a:p>
            <a:pPr algn="just"/>
            <a:r>
              <a:rPr lang="sk-SK" sz="2000" dirty="0" smtClean="0"/>
              <a:t>Zahraničné </a:t>
            </a:r>
            <a:r>
              <a:rPr lang="sk-SK" sz="2000" dirty="0" smtClean="0"/>
              <a:t>verejné </a:t>
            </a:r>
            <a:r>
              <a:rPr lang="sk-SK" sz="2000" dirty="0"/>
              <a:t>firmy sú takmer </a:t>
            </a:r>
            <a:r>
              <a:rPr lang="sk-SK" sz="2000" b="1" dirty="0"/>
              <a:t>dvakrát také </a:t>
            </a:r>
            <a:r>
              <a:rPr lang="sk-SK" sz="2000" b="1" dirty="0" smtClean="0"/>
              <a:t>otvorené </a:t>
            </a:r>
            <a:r>
              <a:rPr lang="sk-SK" sz="2000" dirty="0" smtClean="0"/>
              <a:t>ako naše</a:t>
            </a:r>
            <a:endParaRPr lang="ga-IE" sz="2000" dirty="0" smtClean="0"/>
          </a:p>
          <a:p>
            <a:pPr algn="just"/>
            <a:r>
              <a:rPr lang="sk-SK" sz="2000" dirty="0" smtClean="0"/>
              <a:t>Naše verejné firmy zverejňujú na stránkach o svojom </a:t>
            </a:r>
            <a:r>
              <a:rPr lang="sk-SK" sz="2000" b="1" dirty="0" smtClean="0"/>
              <a:t>hospodárení, manažmente</a:t>
            </a:r>
            <a:r>
              <a:rPr lang="sk-SK" sz="2000" dirty="0" smtClean="0"/>
              <a:t> a </a:t>
            </a:r>
            <a:r>
              <a:rPr lang="sk-SK" sz="2000" b="1" dirty="0" smtClean="0"/>
              <a:t>pravidlách</a:t>
            </a:r>
            <a:r>
              <a:rPr lang="sk-SK" sz="2000" dirty="0" smtClean="0"/>
              <a:t> len minimum, neprehľadné je často aj zverejňovanie </a:t>
            </a:r>
            <a:r>
              <a:rPr lang="sk-SK" sz="2000" b="1" dirty="0" smtClean="0"/>
              <a:t>zmlúv, faktúr a objednávok</a:t>
            </a:r>
          </a:p>
          <a:p>
            <a:pPr algn="just"/>
            <a:r>
              <a:rPr lang="sk-SK" sz="2000" dirty="0" smtClean="0"/>
              <a:t>Často nepomôže ani infozákon, ktorý sa na obchodné spoločnosti vzťahuje len </a:t>
            </a:r>
            <a:r>
              <a:rPr lang="sk-SK" sz="2000" dirty="0" smtClean="0"/>
              <a:t>obmedzene a firmy výnimku aj nadužívajú</a:t>
            </a:r>
            <a:endParaRPr lang="sk-SK" sz="2000" dirty="0" smtClean="0"/>
          </a:p>
          <a:p>
            <a:pPr lvl="0" algn="just"/>
            <a:r>
              <a:rPr lang="sk-SK" sz="2000" dirty="0" smtClean="0">
                <a:hlinkClick r:id="rId3"/>
              </a:rPr>
              <a:t>www.firmy.transparency.sk</a:t>
            </a:r>
            <a:endParaRPr lang="sk-SK" sz="2000" dirty="0"/>
          </a:p>
          <a:p>
            <a:pPr algn="just"/>
            <a:endParaRPr lang="ga-IE" b="1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smtClean="0"/>
              <a:t>Poradie firiem </a:t>
            </a:r>
            <a:endParaRPr lang="en-US" sz="2800" dirty="0"/>
          </a:p>
        </p:txBody>
      </p:sp>
      <p:pic>
        <p:nvPicPr>
          <p:cNvPr id="6" name="Picture 11" descr="Screen Shot 2015-04-30 at 13.30.59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406900" cy="2273300"/>
          </a:xfrm>
          <a:prstGeom prst="rect">
            <a:avLst/>
          </a:prstGeom>
        </p:spPr>
      </p:pic>
      <p:pic>
        <p:nvPicPr>
          <p:cNvPr id="7" name="Picture 14" descr="Screen Shot 2015-04-30 at 13.31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3" y="1484784"/>
            <a:ext cx="2019300" cy="2273300"/>
          </a:xfrm>
          <a:prstGeom prst="rect">
            <a:avLst/>
          </a:prstGeom>
        </p:spPr>
      </p:pic>
      <p:sp>
        <p:nvSpPr>
          <p:cNvPr id="10" name="Oval 16"/>
          <p:cNvSpPr/>
          <p:nvPr/>
        </p:nvSpPr>
        <p:spPr>
          <a:xfrm>
            <a:off x="1043608" y="378904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6"/>
          <p:cNvSpPr/>
          <p:nvPr/>
        </p:nvSpPr>
        <p:spPr>
          <a:xfrm>
            <a:off x="1331640" y="378904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6"/>
          <p:cNvSpPr/>
          <p:nvPr/>
        </p:nvSpPr>
        <p:spPr>
          <a:xfrm>
            <a:off x="1619672" y="378620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Screen Shot 2015-04-30 at 13.34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2912"/>
            <a:ext cx="5803900" cy="2184400"/>
          </a:xfrm>
          <a:prstGeom prst="rect">
            <a:avLst/>
          </a:prstGeom>
        </p:spPr>
      </p:pic>
      <p:pic>
        <p:nvPicPr>
          <p:cNvPr id="16" name="Picture 15" descr="Screen Shot 2015-04-30 at 13.34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76" y="4021598"/>
            <a:ext cx="193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Poradie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PoDĽa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typu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firiem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6243"/>
            <a:ext cx="8352928" cy="5011757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40000" y="1487889"/>
            <a:ext cx="792043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000" dirty="0"/>
              <a:t>Štátne firmy </a:t>
            </a:r>
            <a:r>
              <a:rPr lang="sk-SK" sz="2000" b="1" dirty="0"/>
              <a:t>sú transparentnejšie </a:t>
            </a:r>
            <a:r>
              <a:rPr lang="sk-SK" sz="2000" dirty="0"/>
              <a:t>ako mestské a </a:t>
            </a:r>
            <a:r>
              <a:rPr lang="sk-SK" sz="2000" dirty="0" smtClean="0"/>
              <a:t>župné</a:t>
            </a:r>
            <a:endParaRPr lang="ga-IE" sz="1900" b="1" dirty="0">
              <a:solidFill>
                <a:srgbClr val="002C4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00ABE2"/>
              </a:buClr>
              <a:buSzPct val="100000"/>
            </a:pPr>
            <a:endParaRPr lang="en-US" sz="1900" dirty="0">
              <a:solidFill>
                <a:srgbClr val="002C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+mj-lt"/>
              </a:rPr>
              <a:t>Poradie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PoDľa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Veľkosti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tržieb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korelác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96752"/>
            <a:ext cx="8064897" cy="52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DODRŽIAVANIE INFOZÁKONA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 descr="infozákon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1398984"/>
            <a:ext cx="9144000" cy="54864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4104456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67%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668344" y="38703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59%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0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Vlastné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1987</TotalTime>
  <Words>648</Words>
  <Application>Microsoft Office PowerPoint</Application>
  <PresentationFormat>Prezentácia na obrazovke (4:3)</PresentationFormat>
  <Paragraphs>83</Paragraphs>
  <Slides>18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Arial Narrow Bold</vt:lpstr>
      <vt:lpstr>Calibri</vt:lpstr>
      <vt:lpstr>ti-presentation-template-2014</vt:lpstr>
      <vt:lpstr>Office Theme</vt:lpstr>
      <vt:lpstr>1_ti-presentation-template-2014</vt:lpstr>
      <vt:lpstr>Uzavretý svet Mestských firiem</vt:lpstr>
      <vt:lpstr>Verejná kontrola</vt:lpstr>
      <vt:lpstr>Slovensko a korupcia</vt:lpstr>
      <vt:lpstr>Rebríčky transparentnosti</vt:lpstr>
      <vt:lpstr>Rebríček transparentnosti firiem</vt:lpstr>
      <vt:lpstr>Poradie firiem </vt:lpstr>
      <vt:lpstr>Poradie PoDĽa typu firiem</vt:lpstr>
      <vt:lpstr>Poradie PoDľa Veľkosti tržieb</vt:lpstr>
      <vt:lpstr>DODRŽIAVANIE INFOZÁKONA</vt:lpstr>
      <vt:lpstr>odpovede na žiadosť občana </vt:lpstr>
      <vt:lpstr>Sporný výklad infozákona </vt:lpstr>
      <vt:lpstr>Zverejňovanie zmlúv</vt:lpstr>
      <vt:lpstr>KVALITA ZVEREJŇOVANIA ZMLÚV</vt:lpstr>
      <vt:lpstr>Kvalita zverejňovania zmlúv </vt:lpstr>
      <vt:lpstr>Ako zmluvy nezverejňovať</vt:lpstr>
      <vt:lpstr>PozitívnY príklad</vt:lpstr>
      <vt:lpstr>PozitívnY príklad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TIS</cp:lastModifiedBy>
  <cp:revision>250</cp:revision>
  <dcterms:created xsi:type="dcterms:W3CDTF">2013-10-14T13:11:05Z</dcterms:created>
  <dcterms:modified xsi:type="dcterms:W3CDTF">2015-10-06T07:48:30Z</dcterms:modified>
  <cp:category/>
</cp:coreProperties>
</file>