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0" r:id="rId2"/>
    <p:sldId id="288" r:id="rId3"/>
    <p:sldId id="305" r:id="rId4"/>
    <p:sldId id="310" r:id="rId5"/>
    <p:sldId id="303" r:id="rId6"/>
    <p:sldId id="306" r:id="rId7"/>
    <p:sldId id="309" r:id="rId8"/>
    <p:sldId id="308" r:id="rId9"/>
    <p:sldId id="304" r:id="rId10"/>
    <p:sldId id="307" r:id="rId11"/>
    <p:sldId id="301" r:id="rId12"/>
    <p:sldId id="302" r:id="rId13"/>
    <p:sldId id="268" r:id="rId14"/>
  </p:sldIdLst>
  <p:sldSz cx="9144000" cy="6858000" type="screen4x3"/>
  <p:notesSz cx="6705600" cy="98425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redný štýl 3 - zvýrazneni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60709" autoAdjust="0"/>
  </p:normalViewPr>
  <p:slideViewPr>
    <p:cSldViewPr>
      <p:cViewPr varScale="1">
        <p:scale>
          <a:sx n="51" d="100"/>
          <a:sy n="51" d="100"/>
        </p:scale>
        <p:origin x="-18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05760" cy="492125"/>
          </a:xfrm>
          <a:prstGeom prst="rect">
            <a:avLst/>
          </a:prstGeom>
        </p:spPr>
        <p:txBody>
          <a:bodyPr vert="horz" lIns="90361" tIns="45181" rIns="90361" bIns="45181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798289" y="1"/>
            <a:ext cx="2905760" cy="492125"/>
          </a:xfrm>
          <a:prstGeom prst="rect">
            <a:avLst/>
          </a:prstGeom>
        </p:spPr>
        <p:txBody>
          <a:bodyPr vert="horz" lIns="90361" tIns="45181" rIns="90361" bIns="45181" rtlCol="0"/>
          <a:lstStyle>
            <a:lvl1pPr algn="r">
              <a:defRPr sz="1200"/>
            </a:lvl1pPr>
          </a:lstStyle>
          <a:p>
            <a:fld id="{A6655CB2-2F04-4EE5-A724-8A67CB38CDA4}" type="datetimeFigureOut">
              <a:rPr lang="sk-SK" smtClean="0"/>
              <a:t>8.10.2014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38188"/>
            <a:ext cx="4919662" cy="3690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61" tIns="45181" rIns="90361" bIns="45181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0560" y="4675188"/>
            <a:ext cx="5364480" cy="4429125"/>
          </a:xfrm>
          <a:prstGeom prst="rect">
            <a:avLst/>
          </a:prstGeom>
        </p:spPr>
        <p:txBody>
          <a:bodyPr vert="horz" lIns="90361" tIns="45181" rIns="90361" bIns="45181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1" y="9348667"/>
            <a:ext cx="2905760" cy="492125"/>
          </a:xfrm>
          <a:prstGeom prst="rect">
            <a:avLst/>
          </a:prstGeom>
        </p:spPr>
        <p:txBody>
          <a:bodyPr vert="horz" lIns="90361" tIns="45181" rIns="90361" bIns="45181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798289" y="9348667"/>
            <a:ext cx="2905760" cy="492125"/>
          </a:xfrm>
          <a:prstGeom prst="rect">
            <a:avLst/>
          </a:prstGeom>
        </p:spPr>
        <p:txBody>
          <a:bodyPr vert="horz" lIns="90361" tIns="45181" rIns="90361" bIns="45181" rtlCol="0" anchor="b"/>
          <a:lstStyle>
            <a:lvl1pPr algn="r">
              <a:defRPr sz="1200"/>
            </a:lvl1pPr>
          </a:lstStyle>
          <a:p>
            <a:fld id="{072BB830-76AA-4D0A-8A77-9CD80A04302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757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BB830-76AA-4D0A-8A77-9CD80A04302D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7929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BB830-76AA-4D0A-8A77-9CD80A04302D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0508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1" dirty="0" err="1" smtClean="0"/>
              <a:t>Consulting</a:t>
            </a:r>
            <a:endParaRPr lang="sk-SK" sz="1200" dirty="0" smtClean="0"/>
          </a:p>
          <a:p>
            <a:r>
              <a:rPr lang="sk-SK" sz="1200" dirty="0" smtClean="0"/>
              <a:t>Stojíme na strane klienta pri plánovaní, realizácii a kontrole jeho náročných projektov. Pracujeme tvrdo na dosiahnutí najvyššej kvality a spoľahlivosti našich služieb. Sme expertom, poradcom a partnerom v oblastiach geodézie a katastra nehnuteľností, informačných technológií a priestorových dát. Poskytujeme komplexné riešenia, vytvárame strategické partnerstvá a maximalizujeme hodnotu služieb pre zákazníka.</a:t>
            </a:r>
          </a:p>
          <a:p>
            <a:endParaRPr lang="sk-SK" sz="1200" dirty="0" smtClean="0"/>
          </a:p>
          <a:p>
            <a:pPr marL="0" indent="0">
              <a:buNone/>
            </a:pPr>
            <a:r>
              <a:rPr lang="sk-SK" sz="1200" b="1" dirty="0" err="1" smtClean="0"/>
              <a:t>Information</a:t>
            </a:r>
            <a:r>
              <a:rPr lang="sk-SK" sz="1200" b="1" dirty="0" smtClean="0"/>
              <a:t> Technologies</a:t>
            </a:r>
            <a:endParaRPr lang="sk-SK" sz="1200" dirty="0" smtClean="0"/>
          </a:p>
          <a:p>
            <a:r>
              <a:rPr lang="sk-SK" sz="1200" dirty="0" smtClean="0"/>
              <a:t>Prostredníctvom vlastných sofistikovaných nástrojov podporujeme efektívne rozhodovanie našich klientov, umožňujeme im využívať a spravovať dôležité informácie nevyhnutné pre ich podnikanie a prácu. Využívame neobmedzenú dostupnosť a rozsiahle možnosti poskytovania software ako služby (</a:t>
            </a:r>
            <a:r>
              <a:rPr lang="sk-SK" sz="1200" dirty="0" err="1" smtClean="0"/>
              <a:t>SaaS</a:t>
            </a:r>
            <a:r>
              <a:rPr lang="sk-SK" sz="1200" dirty="0" smtClean="0"/>
              <a:t>) prostredníctvom siete internet a mobilných aplikácií. Zavádzame automatizované systémy pre meranie vlastností objektov. Prevádzame výskum v oblasti tvorby informačných systémov.</a:t>
            </a:r>
          </a:p>
          <a:p>
            <a:endParaRPr lang="sk-SK" sz="1200" dirty="0" smtClean="0"/>
          </a:p>
          <a:p>
            <a:pPr marL="0" indent="0">
              <a:buNone/>
            </a:pPr>
            <a:r>
              <a:rPr lang="sk-SK" sz="1200" b="1" dirty="0" err="1" smtClean="0"/>
              <a:t>Geodata</a:t>
            </a:r>
            <a:endParaRPr lang="sk-SK" sz="1200" dirty="0" smtClean="0"/>
          </a:p>
          <a:p>
            <a:pPr marL="0" indent="0">
              <a:buNone/>
            </a:pPr>
            <a:r>
              <a:rPr lang="sk-SK" sz="1200" dirty="0" smtClean="0"/>
              <a:t>Využívame najmodernejšie technológie a metódy na zber, spracovanie, publikovanie a interpretáciu obrazových a priestorových dát. Kombinujeme rôzne zdroje dát pre detailné popísanie objektov, javov a procesov. Pri zbere a spracovaní priestorových dát využívame aj technológie, ktoré sú produktom vlastného výskumu a vývoja.</a:t>
            </a:r>
          </a:p>
          <a:p>
            <a:endParaRPr lang="sk-SK" sz="1200" dirty="0" smtClean="0"/>
          </a:p>
          <a:p>
            <a:endParaRPr lang="sk-SK" sz="1200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BB830-76AA-4D0A-8A77-9CD80A04302D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0508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1" dirty="0" err="1" smtClean="0"/>
              <a:t>Consulting</a:t>
            </a:r>
            <a:endParaRPr lang="sk-SK" sz="1200" dirty="0" smtClean="0"/>
          </a:p>
          <a:p>
            <a:r>
              <a:rPr lang="sk-SK" sz="1200" dirty="0" smtClean="0"/>
              <a:t>Stojíme na strane klienta pri plánovaní, realizácii a kontrole jeho náročných projektov. Pracujeme tvrdo na dosiahnutí najvyššej kvality a spoľahlivosti našich služieb. Sme expertom, poradcom a partnerom v oblastiach geodézie a katastra nehnuteľností, informačných technológií a priestorových dát. Poskytujeme komplexné riešenia, vytvárame strategické partnerstvá a maximalizujeme hodnotu služieb pre zákazníka.</a:t>
            </a:r>
          </a:p>
          <a:p>
            <a:endParaRPr lang="sk-SK" sz="1200" dirty="0" smtClean="0"/>
          </a:p>
          <a:p>
            <a:pPr marL="0" indent="0">
              <a:buNone/>
            </a:pPr>
            <a:r>
              <a:rPr lang="sk-SK" sz="1200" b="1" dirty="0" err="1" smtClean="0"/>
              <a:t>Information</a:t>
            </a:r>
            <a:r>
              <a:rPr lang="sk-SK" sz="1200" b="1" dirty="0" smtClean="0"/>
              <a:t> Technologies</a:t>
            </a:r>
            <a:endParaRPr lang="sk-SK" sz="1200" dirty="0" smtClean="0"/>
          </a:p>
          <a:p>
            <a:r>
              <a:rPr lang="sk-SK" sz="1200" dirty="0" smtClean="0"/>
              <a:t>Prostredníctvom vlastných sofistikovaných nástrojov podporujeme efektívne rozhodovanie našich klientov, umožňujeme im využívať a spravovať dôležité informácie nevyhnutné pre ich podnikanie a prácu. Využívame neobmedzenú dostupnosť a rozsiahle možnosti poskytovania software ako služby (</a:t>
            </a:r>
            <a:r>
              <a:rPr lang="sk-SK" sz="1200" dirty="0" err="1" smtClean="0"/>
              <a:t>SaaS</a:t>
            </a:r>
            <a:r>
              <a:rPr lang="sk-SK" sz="1200" dirty="0" smtClean="0"/>
              <a:t>) prostredníctvom siete internet a mobilných aplikácií. Zavádzame automatizované systémy pre meranie vlastností objektov. Prevádzame výskum v oblasti tvorby informačných systémov.</a:t>
            </a:r>
          </a:p>
          <a:p>
            <a:endParaRPr lang="sk-SK" sz="1200" dirty="0" smtClean="0"/>
          </a:p>
          <a:p>
            <a:pPr marL="0" indent="0">
              <a:buNone/>
            </a:pPr>
            <a:r>
              <a:rPr lang="sk-SK" sz="1200" b="1" dirty="0" err="1" smtClean="0"/>
              <a:t>Geodata</a:t>
            </a:r>
            <a:endParaRPr lang="sk-SK" sz="1200" dirty="0" smtClean="0"/>
          </a:p>
          <a:p>
            <a:pPr marL="0" indent="0">
              <a:buNone/>
            </a:pPr>
            <a:r>
              <a:rPr lang="sk-SK" sz="1200" dirty="0" smtClean="0"/>
              <a:t>Využívame najmodernejšie technológie a metódy na zber, spracovanie, publikovanie a interpretáciu obrazových a priestorových dát. Kombinujeme rôzne zdroje dát pre detailné popísanie objektov, javov a procesov. </a:t>
            </a:r>
            <a:r>
              <a:rPr lang="sk-SK" sz="1200" smtClean="0"/>
              <a:t>Pri zbere a spracovaní priestorových dát využívame aj technológie, ktoré sú produktom vlastného výskumu a vývoja.</a:t>
            </a:r>
          </a:p>
          <a:p>
            <a:endParaRPr lang="sk-SK" sz="1200" smtClean="0"/>
          </a:p>
          <a:p>
            <a:endParaRPr lang="sk-SK" sz="1200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BB830-76AA-4D0A-8A77-9CD80A04302D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0508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Samosprávy nie sú žiadnou výnimkou v dobe informatizácie,</a:t>
            </a:r>
            <a:r>
              <a:rPr lang="sk-SK" baseline="0" dirty="0" smtClean="0"/>
              <a:t> ktorej dôsledkom je presýtenie informáciami. Tieto informácie majú rôznu mieru dôležitosti, pravdivosti či relevantnosti, čo kladie vysoké nároky na komunálnych manažérov, aby dokázali tieto informácie vhodne filtrovať, triediť a vyhodnotiť s cieľom urobiť dobré rozhodnutia.</a:t>
            </a:r>
          </a:p>
          <a:p>
            <a:endParaRPr lang="sk-SK" baseline="0" dirty="0" smtClean="0"/>
          </a:p>
          <a:p>
            <a:r>
              <a:rPr lang="sk-SK" baseline="0" dirty="0" smtClean="0"/>
              <a:t>Problémom však nie je len veľké množstvo informácií ale aj zložité vzťahy medzi nimi. Toto ovplyvňuje Vaše rozhodovanie v každodenných otázkach ale aj veľmi dôležitých strategických rozhodnutiach.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BB830-76AA-4D0A-8A77-9CD80A04302D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0508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Všetky informácie s ktorými pracujete majú</a:t>
            </a:r>
            <a:r>
              <a:rPr lang="sk-SK" baseline="0" dirty="0" smtClean="0"/>
              <a:t> však jeden spoločný znak a to je územie mesta alebo obce. Veď Vaše rozhodovanie je predovšetkým o správe územia.</a:t>
            </a:r>
          </a:p>
          <a:p>
            <a:endParaRPr lang="sk-SK" baseline="0" dirty="0" smtClean="0"/>
          </a:p>
          <a:p>
            <a:r>
              <a:rPr lang="sk-SK" baseline="0" dirty="0" smtClean="0"/>
              <a:t>Cez geografickú polohu je možné prepojiť aj zdanlivo neprepojiteľné informácie. Viete napríklad ovplyvniť svoje investičné rozhodnutia podľa počtu a vekovej štruktúry obyvateľstva. To je veľmi dôležité hlavne v situácii, keď vaše finančné možnosti sú limitované. Nemôžete si predsa dovoliť zriadiť škôlku alebo detské ihrisko v mieste, kde nebývajú mladé rodiny s deťmi. To by nedávalo zmysel.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BB830-76AA-4D0A-8A77-9CD80A04302D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0508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BB830-76AA-4D0A-8A77-9CD80A04302D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0508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BB830-76AA-4D0A-8A77-9CD80A04302D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0508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aseline="0" dirty="0" smtClean="0"/>
              <a:t>Nie je žiadnou novinkou, že medzi dôležitý zdroj informácií o území aj vy na svojich úradoch považujete digitálne ortofotomapy. </a:t>
            </a:r>
          </a:p>
          <a:p>
            <a:endParaRPr lang="sk-SK" baseline="0" dirty="0" smtClean="0"/>
          </a:p>
          <a:p>
            <a:r>
              <a:rPr lang="sk-SK" baseline="0" dirty="0" smtClean="0"/>
              <a:t>Ortofotomapy sú nevyhnutné pre presnú lokalizáciu na území. Určite často využívate katastrálne mapy, ktoré v </a:t>
            </a:r>
            <a:r>
              <a:rPr lang="sk-SK" baseline="0" dirty="0" err="1" smtClean="0"/>
              <a:t>sútlači</a:t>
            </a:r>
            <a:r>
              <a:rPr lang="sk-SK" baseline="0" dirty="0" smtClean="0"/>
              <a:t> s ortofotomapou získavajú úplne nový rozmer. Dokážete relatívne presne určiť hranice parciel v reálnom teréne.</a:t>
            </a:r>
          </a:p>
          <a:p>
            <a:endParaRPr lang="sk-SK" baseline="0" dirty="0" smtClean="0"/>
          </a:p>
          <a:p>
            <a:r>
              <a:rPr lang="sk-SK" baseline="0" dirty="0" smtClean="0"/>
              <a:t>Ortofotomapy však nie sú iba podkladovou mapou s vysokým detailom. </a:t>
            </a:r>
          </a:p>
          <a:p>
            <a:endParaRPr lang="sk-SK" baseline="0" dirty="0" smtClean="0"/>
          </a:p>
          <a:p>
            <a:r>
              <a:rPr lang="sk-SK" baseline="0" dirty="0" smtClean="0"/>
              <a:t>Ortofotomapy v sebe nesú veľmi dôležité informácie o všetkých objektoch, ktoré na mape vidíme. dokážeme pri ich tvorbe získať terénny model mesta, vrstevnicový model či 3D model budov. Dokážeme z nich získať detailné informácie o cestách, chodníkoch, parkovacích miestach, o zeleni, umiestnení reklamných tabúľ, </a:t>
            </a:r>
            <a:r>
              <a:rPr lang="sk-SK" baseline="0" dirty="0" err="1" smtClean="0"/>
              <a:t>mobiliáru</a:t>
            </a:r>
            <a:r>
              <a:rPr lang="sk-SK" baseline="0" dirty="0" smtClean="0"/>
              <a:t>. Získame reálny pohľad na existujúce stavby (aj čierne), drobné stavby ako aj identifikovať čierne skládky odpadu. </a:t>
            </a:r>
          </a:p>
          <a:p>
            <a:endParaRPr lang="sk-SK" baseline="0" dirty="0" smtClean="0"/>
          </a:p>
          <a:p>
            <a:r>
              <a:rPr lang="sk-SK" baseline="0" dirty="0" smtClean="0"/>
              <a:t>Všetky tieto informácie v konečnom dôsledku majú dopad na príjmy alebo výdavky samosprávy.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BB830-76AA-4D0A-8A77-9CD80A04302D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0508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aseline="0" dirty="0" smtClean="0"/>
              <a:t>Tvorba ortofotomáp je založená na fotogrametrii, teda na spracovaní digitálnych snímok. Táto metóda sa využíva aj pri mobilnom mapovaní území miest. Výhodou je rýchlosť a komplexnosť zberu dát.</a:t>
            </a:r>
          </a:p>
          <a:p>
            <a:endParaRPr lang="sk-SK" baseline="0" dirty="0" smtClean="0"/>
          </a:p>
          <a:p>
            <a:r>
              <a:rPr lang="sk-SK" baseline="0" dirty="0" smtClean="0"/>
              <a:t>Jedným mapovaním je možné získať rôznorodé informácie vo forme geodatabázy. Dokážeme identifikovať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baseline="0" dirty="0" smtClean="0"/>
              <a:t>Vodorovné a zvislé dopravné značenie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baseline="0" dirty="0" smtClean="0"/>
              <a:t>Reklamné zariadenia a tieto potom porovnať s tými povolenými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baseline="0" dirty="0" err="1" smtClean="0"/>
              <a:t>Mobiliár</a:t>
            </a:r>
            <a:endParaRPr lang="sk-SK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baseline="0" dirty="0" smtClean="0"/>
              <a:t>Existujúce parkovacie miesta, resp. potenciálne plochy pre nové parkovacie miesta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baseline="0" dirty="0" smtClean="0"/>
              <a:t>A veľa ďalších.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BB830-76AA-4D0A-8A77-9CD80A04302D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0508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BB830-76AA-4D0A-8A77-9CD80A04302D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0508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BB830-76AA-4D0A-8A77-9CD80A04302D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050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8.10.2014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8.10.2014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8.10.2014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8.10.2014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8.10.2014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8.10.2014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8.10.2014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8.10.2014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8.10.2014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8.10.2014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8.10.2014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8.10.2014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obchod@geodeticca.s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5472608" cy="1008112"/>
          </a:xfrm>
        </p:spPr>
        <p:txBody>
          <a:bodyPr>
            <a:normAutofit/>
          </a:bodyPr>
          <a:lstStyle/>
          <a:p>
            <a:pPr algn="ctr"/>
            <a:r>
              <a:rPr lang="sk-SK" sz="1400" b="0" cap="none" dirty="0" smtClean="0">
                <a:solidFill>
                  <a:schemeClr val="bg1"/>
                </a:solidFill>
                <a:latin typeface="+mn-lt"/>
                <a:cs typeface="Lucida Sans" pitchFamily="34" charset="0"/>
              </a:rPr>
              <a:t>Podbanské, 9. október, </a:t>
            </a:r>
            <a:r>
              <a:rPr lang="sk-SK" sz="1400" b="0" cap="none" dirty="0" smtClean="0">
                <a:solidFill>
                  <a:schemeClr val="bg1"/>
                </a:solidFill>
                <a:latin typeface="+mn-lt"/>
                <a:cs typeface="Lucida Sans" pitchFamily="34" charset="0"/>
              </a:rPr>
              <a:t>2014</a:t>
            </a:r>
            <a:endParaRPr lang="sk-SK" sz="1400" b="0" cap="none" dirty="0">
              <a:solidFill>
                <a:schemeClr val="bg1"/>
              </a:solidFill>
              <a:latin typeface="+mn-lt"/>
              <a:cs typeface="Lucida Sans" pitchFamily="34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-22460" y="2708921"/>
            <a:ext cx="5912621" cy="1152128"/>
          </a:xfrm>
        </p:spPr>
        <p:txBody>
          <a:bodyPr anchor="ctr">
            <a:noAutofit/>
          </a:bodyPr>
          <a:lstStyle/>
          <a:p>
            <a:pPr algn="ctr"/>
            <a:r>
              <a:rPr lang="sk-SK" sz="3200" b="1" cap="small" dirty="0" err="1" smtClean="0">
                <a:solidFill>
                  <a:schemeClr val="bg1"/>
                </a:solidFill>
                <a:cs typeface="Lucida Sans" pitchFamily="34" charset="0"/>
              </a:rPr>
              <a:t>Cognito</a:t>
            </a:r>
            <a:r>
              <a:rPr lang="sk-SK" sz="3200" b="1" cap="small" dirty="0" smtClean="0">
                <a:solidFill>
                  <a:schemeClr val="bg1"/>
                </a:solidFill>
                <a:cs typeface="Lucida Sans" pitchFamily="34" charset="0"/>
              </a:rPr>
              <a:t>,</a:t>
            </a:r>
            <a:r>
              <a:rPr lang="sk-SK" sz="3200" cap="small" dirty="0" smtClean="0">
                <a:solidFill>
                  <a:schemeClr val="bg1"/>
                </a:solidFill>
                <a:cs typeface="Lucida Sans" pitchFamily="34" charset="0"/>
              </a:rPr>
              <a:t> ergo </a:t>
            </a:r>
            <a:r>
              <a:rPr lang="sk-SK" sz="3200" cap="small" dirty="0" err="1">
                <a:solidFill>
                  <a:schemeClr val="bg1"/>
                </a:solidFill>
                <a:cs typeface="Lucida Sans" pitchFamily="34" charset="0"/>
              </a:rPr>
              <a:t>s</a:t>
            </a:r>
            <a:r>
              <a:rPr lang="sk-SK" sz="3200" cap="small" dirty="0" err="1" smtClean="0">
                <a:solidFill>
                  <a:schemeClr val="bg1"/>
                </a:solidFill>
                <a:cs typeface="Lucida Sans" pitchFamily="34" charset="0"/>
              </a:rPr>
              <a:t>um</a:t>
            </a:r>
            <a:endParaRPr lang="sk-SK" sz="3200" cap="small" dirty="0" smtClean="0">
              <a:solidFill>
                <a:schemeClr val="bg1"/>
              </a:solidFill>
              <a:cs typeface="Lucida Sans" pitchFamily="34" charset="0"/>
            </a:endParaRPr>
          </a:p>
          <a:p>
            <a:pPr algn="ctr"/>
            <a:r>
              <a:rPr lang="sk-SK" sz="3200" b="1" cap="small" dirty="0" smtClean="0">
                <a:solidFill>
                  <a:schemeClr val="bg1"/>
                </a:solidFill>
                <a:cs typeface="Lucida Sans" pitchFamily="34" charset="0"/>
              </a:rPr>
              <a:t>Poznávam,</a:t>
            </a:r>
            <a:r>
              <a:rPr lang="sk-SK" sz="3200" cap="small" dirty="0" smtClean="0">
                <a:solidFill>
                  <a:schemeClr val="bg1"/>
                </a:solidFill>
                <a:cs typeface="Lucida Sans" pitchFamily="34" charset="0"/>
              </a:rPr>
              <a:t> teda som</a:t>
            </a:r>
            <a:endParaRPr lang="sk-SK" sz="3200" cap="small" dirty="0">
              <a:solidFill>
                <a:schemeClr val="bg1"/>
              </a:solidFill>
              <a:cs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5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5517263" cy="576065"/>
          </a:xfrm>
        </p:spPr>
        <p:txBody>
          <a:bodyPr>
            <a:noAutofit/>
          </a:bodyPr>
          <a:lstStyle/>
          <a:p>
            <a:pPr algn="l"/>
            <a:r>
              <a:rPr lang="sk-SK" sz="2800" cap="small" dirty="0" smtClean="0"/>
              <a:t>WebGIS mesta Modra</a:t>
            </a:r>
            <a:endParaRPr lang="sk-SK" sz="2800" cap="small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2" b="31744"/>
          <a:stretch/>
        </p:blipFill>
        <p:spPr>
          <a:xfrm>
            <a:off x="323528" y="6309320"/>
            <a:ext cx="1224136" cy="299866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b="1" dirty="0" smtClean="0">
                <a:solidFill>
                  <a:srgbClr val="FF0000"/>
                </a:solidFill>
              </a:rPr>
              <a:t>Ďalšie možnosti:</a:t>
            </a:r>
          </a:p>
          <a:p>
            <a:r>
              <a:rPr lang="sk-SK" sz="1800" dirty="0"/>
              <a:t>Implementácia </a:t>
            </a:r>
            <a:r>
              <a:rPr lang="sk-SK" sz="1800" dirty="0" err="1"/>
              <a:t>FrontOffice</a:t>
            </a:r>
            <a:r>
              <a:rPr lang="sk-SK" sz="1800" dirty="0"/>
              <a:t> pre verejnosť</a:t>
            </a:r>
          </a:p>
          <a:p>
            <a:r>
              <a:rPr lang="sk-SK" sz="1800" dirty="0" smtClean="0"/>
              <a:t>Mapovanie a pasportizácia</a:t>
            </a:r>
          </a:p>
          <a:p>
            <a:r>
              <a:rPr lang="sk-SK" sz="1800" dirty="0" smtClean="0"/>
              <a:t>Tvorba vlastných mapových podkladov</a:t>
            </a:r>
          </a:p>
          <a:p>
            <a:r>
              <a:rPr lang="sk-SK" sz="1800" dirty="0" smtClean="0"/>
              <a:t>Integrácia s IS samosprávy</a:t>
            </a:r>
          </a:p>
          <a:p>
            <a:endParaRPr lang="sk-SK" sz="1800" dirty="0"/>
          </a:p>
          <a:p>
            <a:endParaRPr lang="sk-SK" sz="1800" dirty="0" smtClean="0"/>
          </a:p>
        </p:txBody>
      </p:sp>
      <p:sp>
        <p:nvSpPr>
          <p:cNvPr id="4" name="BlokTextu 3"/>
          <p:cNvSpPr txBox="1"/>
          <p:nvPr/>
        </p:nvSpPr>
        <p:spPr>
          <a:xfrm>
            <a:off x="3275856" y="4221088"/>
            <a:ext cx="47371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/>
              <a:t>Dodávka a aktualizácia </a:t>
            </a:r>
          </a:p>
          <a:p>
            <a:r>
              <a:rPr lang="sk-SK" sz="2400" dirty="0" smtClean="0"/>
              <a:t>nevyhnutných dátových vrstiev v GIS</a:t>
            </a:r>
            <a:endParaRPr lang="sk-SK" sz="2400" dirty="0"/>
          </a:p>
        </p:txBody>
      </p:sp>
      <p:sp>
        <p:nvSpPr>
          <p:cNvPr id="5" name="BlokTextu 4"/>
          <p:cNvSpPr txBox="1"/>
          <p:nvPr/>
        </p:nvSpPr>
        <p:spPr>
          <a:xfrm>
            <a:off x="3898672" y="3068960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dirty="0" smtClean="0"/>
              <a:t>+</a:t>
            </a:r>
            <a:endParaRPr lang="sk-SK" sz="5400" dirty="0"/>
          </a:p>
        </p:txBody>
      </p:sp>
    </p:spTree>
    <p:extLst>
      <p:ext uri="{BB962C8B-B14F-4D97-AF65-F5344CB8AC3E}">
        <p14:creationId xmlns:p14="http://schemas.microsoft.com/office/powerpoint/2010/main" val="265474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9772" y="373194"/>
            <a:ext cx="4740759" cy="494989"/>
          </a:xfrm>
        </p:spPr>
        <p:txBody>
          <a:bodyPr>
            <a:noAutofit/>
          </a:bodyPr>
          <a:lstStyle/>
          <a:p>
            <a:pPr algn="l"/>
            <a:r>
              <a:rPr lang="sk-SK" sz="2800" cap="small" dirty="0" smtClean="0"/>
              <a:t>GEODETICCA</a:t>
            </a:r>
            <a:endParaRPr lang="sk-SK" sz="2800" cap="small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2" b="31744"/>
          <a:stretch/>
        </p:blipFill>
        <p:spPr>
          <a:xfrm>
            <a:off x="323528" y="6309320"/>
            <a:ext cx="1224136" cy="299866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9" y="1124744"/>
            <a:ext cx="4032446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b="1" dirty="0" err="1"/>
              <a:t>Consulting</a:t>
            </a:r>
            <a:endParaRPr lang="sk-SK" sz="1800" dirty="0"/>
          </a:p>
          <a:p>
            <a:pPr marL="0" indent="0">
              <a:buNone/>
            </a:pPr>
            <a:r>
              <a:rPr lang="sk-SK" sz="1800" dirty="0" smtClean="0"/>
              <a:t>• </a:t>
            </a:r>
            <a:r>
              <a:rPr lang="sk-SK" sz="1800" dirty="0"/>
              <a:t>Expertné služby a poradenstvo v oblasti geodézie a katastra nehnuteľností, informačných technológií a priestorových dát • Kvalifikovaná podpora významných súkromných a verejných projektov • Analýza, návrh, simulácia a realizácia riešenia </a:t>
            </a:r>
            <a:r>
              <a:rPr lang="sk-SK" sz="1800" dirty="0" smtClean="0"/>
              <a:t>•</a:t>
            </a:r>
            <a:endParaRPr lang="sk-SK" sz="18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" r="-1"/>
          <a:stretch/>
        </p:blipFill>
        <p:spPr>
          <a:xfrm>
            <a:off x="323528" y="3501008"/>
            <a:ext cx="8280920" cy="2625155"/>
          </a:xfrm>
          <a:prstGeom prst="rect">
            <a:avLst/>
          </a:prstGeom>
        </p:spPr>
      </p:pic>
      <p:sp>
        <p:nvSpPr>
          <p:cNvPr id="8" name="Zástupný symbol obsahu 2"/>
          <p:cNvSpPr txBox="1">
            <a:spLocks/>
          </p:cNvSpPr>
          <p:nvPr/>
        </p:nvSpPr>
        <p:spPr>
          <a:xfrm>
            <a:off x="4355975" y="1124744"/>
            <a:ext cx="4483225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k-SK" sz="1800" b="1" dirty="0" err="1" smtClean="0"/>
              <a:t>Information</a:t>
            </a:r>
            <a:r>
              <a:rPr lang="sk-SK" sz="1800" b="1" dirty="0" smtClean="0"/>
              <a:t> Technologies</a:t>
            </a:r>
            <a:endParaRPr lang="sk-SK" sz="1800" dirty="0" smtClean="0"/>
          </a:p>
          <a:p>
            <a:pPr marL="0" indent="0">
              <a:buFont typeface="Arial" pitchFamily="34" charset="0"/>
              <a:buNone/>
            </a:pPr>
            <a:r>
              <a:rPr lang="sk-SK" sz="1800" dirty="0" smtClean="0"/>
              <a:t>• Jedinečné riešenia informačných požiadaviek zákazníkov s využitím vlastných technológií GIS, virtuálnej a rozšírenej reality • Monitorovacie systémy • Mobilné aplikácie•</a:t>
            </a:r>
          </a:p>
          <a:p>
            <a:pPr marL="0" indent="0">
              <a:buFont typeface="Arial" pitchFamily="34" charset="0"/>
              <a:buNone/>
            </a:pPr>
            <a:endParaRPr lang="sk-SK" sz="1800" dirty="0" smtClean="0"/>
          </a:p>
        </p:txBody>
      </p:sp>
    </p:spTree>
    <p:extLst>
      <p:ext uri="{BB962C8B-B14F-4D97-AF65-F5344CB8AC3E}">
        <p14:creationId xmlns:p14="http://schemas.microsoft.com/office/powerpoint/2010/main" val="128179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5517263" cy="576065"/>
          </a:xfrm>
        </p:spPr>
        <p:txBody>
          <a:bodyPr>
            <a:noAutofit/>
          </a:bodyPr>
          <a:lstStyle/>
          <a:p>
            <a:pPr algn="l"/>
            <a:r>
              <a:rPr lang="sk-SK" sz="2800" cap="small" dirty="0" smtClean="0"/>
              <a:t>GEODETICCA</a:t>
            </a:r>
            <a:endParaRPr lang="sk-SK" sz="2800" cap="small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2" b="31744"/>
          <a:stretch/>
        </p:blipFill>
        <p:spPr>
          <a:xfrm>
            <a:off x="323528" y="6309320"/>
            <a:ext cx="1224136" cy="299866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b="1" dirty="0" err="1" smtClean="0"/>
              <a:t>Geodata</a:t>
            </a:r>
            <a:endParaRPr lang="sk-SK" sz="1800" b="1" dirty="0" smtClean="0"/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r>
              <a:rPr lang="sk-SK" sz="1800" dirty="0" smtClean="0"/>
              <a:t>• </a:t>
            </a:r>
            <a:r>
              <a:rPr lang="sk-SK" sz="1800" dirty="0"/>
              <a:t>Zber a spracovanie originálnych obrazových a priestorových  dát, tvorba </a:t>
            </a:r>
            <a:r>
              <a:rPr lang="sk-SK" sz="1800" dirty="0" err="1"/>
              <a:t>geodatabáz</a:t>
            </a:r>
            <a:r>
              <a:rPr lang="sk-SK" sz="1800" dirty="0"/>
              <a:t>, použitím technológií leteckej a pozemnej fotogrametrie, laserového skenovania, mobilného mapovania a senzorických meraní • Mapovanie, digitalizácia, 3D modelovanie objektov •	</a:t>
            </a:r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"/>
          <a:stretch/>
        </p:blipFill>
        <p:spPr>
          <a:xfrm>
            <a:off x="539552" y="3140968"/>
            <a:ext cx="790799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792088"/>
          </a:xfrm>
        </p:spPr>
        <p:txBody>
          <a:bodyPr anchor="t"/>
          <a:lstStyle/>
          <a:p>
            <a:r>
              <a:rPr lang="sk-SK" b="1" dirty="0" smtClean="0"/>
              <a:t>Ďakujem za pozornosť!</a:t>
            </a:r>
            <a:endParaRPr lang="sk-SK" sz="1400" dirty="0"/>
          </a:p>
        </p:txBody>
      </p:sp>
      <p:sp>
        <p:nvSpPr>
          <p:cNvPr id="3" name="BlokTextu 2"/>
          <p:cNvSpPr txBox="1"/>
          <p:nvPr/>
        </p:nvSpPr>
        <p:spPr>
          <a:xfrm>
            <a:off x="935596" y="3861048"/>
            <a:ext cx="71647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/>
              <a:t>Ing. Radomír Reviľák</a:t>
            </a:r>
          </a:p>
          <a:p>
            <a:pPr algn="ctr"/>
            <a:endParaRPr lang="sk-SK" sz="2000" dirty="0" smtClean="0"/>
          </a:p>
          <a:p>
            <a:pPr algn="ctr"/>
            <a:r>
              <a:rPr lang="sk-SK" sz="2000" dirty="0" smtClean="0"/>
              <a:t>GEODETICCA, s.r.o.</a:t>
            </a:r>
          </a:p>
          <a:p>
            <a:pPr algn="ctr"/>
            <a:r>
              <a:rPr lang="sk-SK" sz="2000" dirty="0" smtClean="0"/>
              <a:t>Floriánska 19, Košice</a:t>
            </a:r>
          </a:p>
          <a:p>
            <a:pPr algn="ctr"/>
            <a:endParaRPr lang="sk-SK" sz="2000" dirty="0"/>
          </a:p>
          <a:p>
            <a:pPr algn="ctr"/>
            <a:r>
              <a:rPr lang="sk-SK" sz="2000" dirty="0" err="1" smtClean="0">
                <a:hlinkClick r:id="rId2"/>
              </a:rPr>
              <a:t>obchod@geodeticca.sk</a:t>
            </a:r>
            <a:endParaRPr lang="sk-SK" sz="2000" dirty="0" smtClean="0"/>
          </a:p>
          <a:p>
            <a:endParaRPr lang="sk-SK" sz="20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2" b="31744"/>
          <a:stretch/>
        </p:blipFill>
        <p:spPr>
          <a:xfrm>
            <a:off x="323528" y="6309320"/>
            <a:ext cx="1224136" cy="29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5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5517263" cy="576065"/>
          </a:xfrm>
        </p:spPr>
        <p:txBody>
          <a:bodyPr>
            <a:noAutofit/>
          </a:bodyPr>
          <a:lstStyle/>
          <a:p>
            <a:pPr algn="l"/>
            <a:r>
              <a:rPr lang="sk-SK" sz="2800" cap="small" dirty="0" smtClean="0"/>
              <a:t>Poznávam...</a:t>
            </a:r>
            <a:endParaRPr lang="sk-SK" sz="2800" cap="small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2" b="31744"/>
          <a:stretch/>
        </p:blipFill>
        <p:spPr>
          <a:xfrm>
            <a:off x="323528" y="6309320"/>
            <a:ext cx="1224136" cy="299866"/>
          </a:xfrm>
          <a:prstGeom prst="rect">
            <a:avLst/>
          </a:prstGeom>
        </p:spPr>
      </p:pic>
      <p:grpSp>
        <p:nvGrpSpPr>
          <p:cNvPr id="32" name="Skupina 31"/>
          <p:cNvGrpSpPr/>
          <p:nvPr/>
        </p:nvGrpSpPr>
        <p:grpSpPr>
          <a:xfrm>
            <a:off x="945427" y="1448219"/>
            <a:ext cx="1809883" cy="1809599"/>
            <a:chOff x="-599903" y="973642"/>
            <a:chExt cx="1185786" cy="1185600"/>
          </a:xfrm>
        </p:grpSpPr>
        <p:sp>
          <p:nvSpPr>
            <p:cNvPr id="33" name="Ovál 32"/>
            <p:cNvSpPr/>
            <p:nvPr/>
          </p:nvSpPr>
          <p:spPr>
            <a:xfrm>
              <a:off x="-599903" y="973642"/>
              <a:ext cx="1185786" cy="1185600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Ovál 5"/>
            <p:cNvSpPr/>
            <p:nvPr/>
          </p:nvSpPr>
          <p:spPr>
            <a:xfrm>
              <a:off x="-430390" y="1140515"/>
              <a:ext cx="846759" cy="8467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kern="1200" dirty="0" smtClean="0"/>
                <a:t>Informačné systémy samosprávy</a:t>
              </a:r>
              <a:endParaRPr lang="sk-SK" kern="1200" dirty="0"/>
            </a:p>
          </p:txBody>
        </p:sp>
      </p:grpSp>
      <p:grpSp>
        <p:nvGrpSpPr>
          <p:cNvPr id="35" name="Skupina 34"/>
          <p:cNvGrpSpPr/>
          <p:nvPr/>
        </p:nvGrpSpPr>
        <p:grpSpPr>
          <a:xfrm>
            <a:off x="1043608" y="3478075"/>
            <a:ext cx="2002014" cy="2002011"/>
            <a:chOff x="432028" y="747236"/>
            <a:chExt cx="1414713" cy="1414711"/>
          </a:xfrm>
        </p:grpSpPr>
        <p:sp>
          <p:nvSpPr>
            <p:cNvPr id="36" name="Ovál 35"/>
            <p:cNvSpPr/>
            <p:nvPr/>
          </p:nvSpPr>
          <p:spPr>
            <a:xfrm>
              <a:off x="432028" y="747236"/>
              <a:ext cx="1414713" cy="1414711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Ovál 5"/>
            <p:cNvSpPr/>
            <p:nvPr/>
          </p:nvSpPr>
          <p:spPr>
            <a:xfrm>
              <a:off x="549991" y="827998"/>
              <a:ext cx="1198181" cy="1197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kern="1200" dirty="0" smtClean="0"/>
                <a:t>Projekty a rozvojové dokumenty</a:t>
              </a:r>
              <a:endParaRPr lang="sk-SK" kern="1200" dirty="0"/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3071588" y="4794125"/>
            <a:ext cx="1547525" cy="1547254"/>
            <a:chOff x="722256" y="-405945"/>
            <a:chExt cx="1547525" cy="1547254"/>
          </a:xfrm>
        </p:grpSpPr>
        <p:sp>
          <p:nvSpPr>
            <p:cNvPr id="39" name="Ovál 38"/>
            <p:cNvSpPr/>
            <p:nvPr/>
          </p:nvSpPr>
          <p:spPr>
            <a:xfrm>
              <a:off x="722256" y="-405945"/>
              <a:ext cx="1547525" cy="154725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Ovál 4"/>
            <p:cNvSpPr/>
            <p:nvPr/>
          </p:nvSpPr>
          <p:spPr>
            <a:xfrm>
              <a:off x="963261" y="-211218"/>
              <a:ext cx="1105375" cy="1105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kern="1200" dirty="0" smtClean="0"/>
                <a:t>Územné </a:t>
              </a:r>
              <a:r>
                <a:rPr lang="sk-SK" kern="1200" dirty="0" smtClean="0"/>
                <a:t>plány, regulácia</a:t>
              </a:r>
              <a:endParaRPr lang="sk-SK" kern="1200" dirty="0"/>
            </a:p>
          </p:txBody>
        </p:sp>
      </p:grpSp>
      <p:grpSp>
        <p:nvGrpSpPr>
          <p:cNvPr id="41" name="Skupina 40"/>
          <p:cNvGrpSpPr/>
          <p:nvPr/>
        </p:nvGrpSpPr>
        <p:grpSpPr>
          <a:xfrm>
            <a:off x="5414765" y="1241675"/>
            <a:ext cx="1547525" cy="1547254"/>
            <a:chOff x="2656486" y="680977"/>
            <a:chExt cx="1547525" cy="1547254"/>
          </a:xfrm>
        </p:grpSpPr>
        <p:sp>
          <p:nvSpPr>
            <p:cNvPr id="42" name="Ovál 41"/>
            <p:cNvSpPr/>
            <p:nvPr/>
          </p:nvSpPr>
          <p:spPr>
            <a:xfrm>
              <a:off x="2656486" y="680977"/>
              <a:ext cx="1547525" cy="154725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Ovál 4"/>
            <p:cNvSpPr/>
            <p:nvPr/>
          </p:nvSpPr>
          <p:spPr>
            <a:xfrm>
              <a:off x="2776328" y="803837"/>
              <a:ext cx="1283019" cy="12826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kern="1200" dirty="0" smtClean="0"/>
                <a:t>Kataster, majetok mesta</a:t>
              </a:r>
              <a:endParaRPr lang="sk-SK" kern="1200" dirty="0"/>
            </a:p>
          </p:txBody>
        </p:sp>
      </p:grpSp>
      <p:grpSp>
        <p:nvGrpSpPr>
          <p:cNvPr id="44" name="Skupina 43"/>
          <p:cNvGrpSpPr/>
          <p:nvPr/>
        </p:nvGrpSpPr>
        <p:grpSpPr>
          <a:xfrm>
            <a:off x="6444208" y="4735715"/>
            <a:ext cx="1547525" cy="1547254"/>
            <a:chOff x="4369640" y="680977"/>
            <a:chExt cx="1547525" cy="1547254"/>
          </a:xfrm>
        </p:grpSpPr>
        <p:sp>
          <p:nvSpPr>
            <p:cNvPr id="45" name="Ovál 44"/>
            <p:cNvSpPr/>
            <p:nvPr/>
          </p:nvSpPr>
          <p:spPr>
            <a:xfrm>
              <a:off x="4369640" y="680977"/>
              <a:ext cx="1547525" cy="154725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Ovál 4"/>
            <p:cNvSpPr/>
            <p:nvPr/>
          </p:nvSpPr>
          <p:spPr>
            <a:xfrm>
              <a:off x="4418272" y="727722"/>
              <a:ext cx="1453851" cy="14534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kern="1200" dirty="0" smtClean="0"/>
                <a:t>Technická dokumentácia</a:t>
              </a:r>
              <a:endParaRPr lang="sk-SK" kern="1200" dirty="0"/>
            </a:p>
          </p:txBody>
        </p:sp>
      </p:grpSp>
      <p:grpSp>
        <p:nvGrpSpPr>
          <p:cNvPr id="47" name="Skupina 46"/>
          <p:cNvGrpSpPr/>
          <p:nvPr/>
        </p:nvGrpSpPr>
        <p:grpSpPr>
          <a:xfrm>
            <a:off x="3510279" y="397578"/>
            <a:ext cx="1547525" cy="1547254"/>
            <a:chOff x="6082795" y="680977"/>
            <a:chExt cx="1547525" cy="1547254"/>
          </a:xfrm>
        </p:grpSpPr>
        <p:sp>
          <p:nvSpPr>
            <p:cNvPr id="48" name="Ovál 47"/>
            <p:cNvSpPr/>
            <p:nvPr/>
          </p:nvSpPr>
          <p:spPr>
            <a:xfrm>
              <a:off x="6082795" y="680977"/>
              <a:ext cx="1547525" cy="154725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Ovál 4"/>
            <p:cNvSpPr/>
            <p:nvPr/>
          </p:nvSpPr>
          <p:spPr>
            <a:xfrm>
              <a:off x="6213629" y="779801"/>
              <a:ext cx="1326450" cy="1326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kern="1200" dirty="0" smtClean="0"/>
                <a:t>Komunikácia s verejnosťou</a:t>
              </a:r>
              <a:endParaRPr lang="sk-SK" kern="1200" dirty="0"/>
            </a:p>
          </p:txBody>
        </p:sp>
      </p:grpSp>
      <p:grpSp>
        <p:nvGrpSpPr>
          <p:cNvPr id="50" name="Skupina 49"/>
          <p:cNvGrpSpPr/>
          <p:nvPr/>
        </p:nvGrpSpPr>
        <p:grpSpPr>
          <a:xfrm>
            <a:off x="6382573" y="2934628"/>
            <a:ext cx="1547525" cy="1547254"/>
            <a:chOff x="4369640" y="680977"/>
            <a:chExt cx="1547525" cy="1547254"/>
          </a:xfrm>
        </p:grpSpPr>
        <p:sp>
          <p:nvSpPr>
            <p:cNvPr id="51" name="Ovál 50"/>
            <p:cNvSpPr/>
            <p:nvPr/>
          </p:nvSpPr>
          <p:spPr>
            <a:xfrm>
              <a:off x="4369640" y="680977"/>
              <a:ext cx="1547525" cy="154725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Ovál 4"/>
            <p:cNvSpPr/>
            <p:nvPr/>
          </p:nvSpPr>
          <p:spPr>
            <a:xfrm>
              <a:off x="4418272" y="727722"/>
              <a:ext cx="1453851" cy="14534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kern="1200" dirty="0" smtClean="0"/>
                <a:t>Pasporty, zoznamy, evidencie</a:t>
              </a:r>
              <a:endParaRPr lang="sk-SK" kern="1200" dirty="0"/>
            </a:p>
          </p:txBody>
        </p:sp>
      </p:grpSp>
      <p:grpSp>
        <p:nvGrpSpPr>
          <p:cNvPr id="84" name="Skupina 83"/>
          <p:cNvGrpSpPr/>
          <p:nvPr/>
        </p:nvGrpSpPr>
        <p:grpSpPr>
          <a:xfrm>
            <a:off x="2490259" y="1718242"/>
            <a:ext cx="4666077" cy="3849510"/>
            <a:chOff x="2490259" y="1718242"/>
            <a:chExt cx="4666077" cy="3849510"/>
          </a:xfrm>
        </p:grpSpPr>
        <p:cxnSp>
          <p:nvCxnSpPr>
            <p:cNvPr id="54" name="Rovná spojovacia šípka 53"/>
            <p:cNvCxnSpPr>
              <a:stCxn id="48" idx="4"/>
              <a:endCxn id="39" idx="0"/>
            </p:cNvCxnSpPr>
            <p:nvPr/>
          </p:nvCxnSpPr>
          <p:spPr>
            <a:xfrm flipH="1">
              <a:off x="3845351" y="1944832"/>
              <a:ext cx="438691" cy="284929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ovná spojovacia šípka 55"/>
            <p:cNvCxnSpPr>
              <a:stCxn id="48" idx="3"/>
              <a:endCxn id="33" idx="6"/>
            </p:cNvCxnSpPr>
            <p:nvPr/>
          </p:nvCxnSpPr>
          <p:spPr>
            <a:xfrm flipH="1">
              <a:off x="2755310" y="1718242"/>
              <a:ext cx="981599" cy="63477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ovná spojovacia šípka 57"/>
            <p:cNvCxnSpPr>
              <a:stCxn id="48" idx="3"/>
              <a:endCxn id="36" idx="7"/>
            </p:cNvCxnSpPr>
            <p:nvPr/>
          </p:nvCxnSpPr>
          <p:spPr>
            <a:xfrm flipH="1">
              <a:off x="2752434" y="1718242"/>
              <a:ext cx="984475" cy="205302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ovná spojovacia šípka 62"/>
            <p:cNvCxnSpPr>
              <a:stCxn id="33" idx="5"/>
              <a:endCxn id="51" idx="2"/>
            </p:cNvCxnSpPr>
            <p:nvPr/>
          </p:nvCxnSpPr>
          <p:spPr>
            <a:xfrm>
              <a:off x="2490259" y="2992808"/>
              <a:ext cx="3892314" cy="71544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ovná spojovacia šípka 64"/>
            <p:cNvCxnSpPr>
              <a:stCxn id="42" idx="2"/>
              <a:endCxn id="33" idx="6"/>
            </p:cNvCxnSpPr>
            <p:nvPr/>
          </p:nvCxnSpPr>
          <p:spPr>
            <a:xfrm flipH="1">
              <a:off x="2755310" y="2015302"/>
              <a:ext cx="2659455" cy="33771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ovná spojovacia šípka 66"/>
            <p:cNvCxnSpPr>
              <a:stCxn id="36" idx="5"/>
            </p:cNvCxnSpPr>
            <p:nvPr/>
          </p:nvCxnSpPr>
          <p:spPr>
            <a:xfrm flipV="1">
              <a:off x="2752434" y="4988852"/>
              <a:ext cx="560159" cy="19804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ovná spojovacia šípka 68"/>
            <p:cNvCxnSpPr>
              <a:stCxn id="45" idx="2"/>
              <a:endCxn id="33" idx="5"/>
            </p:cNvCxnSpPr>
            <p:nvPr/>
          </p:nvCxnSpPr>
          <p:spPr>
            <a:xfrm flipH="1" flipV="1">
              <a:off x="2490259" y="2992808"/>
              <a:ext cx="3953949" cy="251653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ovná spojovacia šípka 70"/>
            <p:cNvCxnSpPr>
              <a:stCxn id="42" idx="4"/>
              <a:endCxn id="45" idx="2"/>
            </p:cNvCxnSpPr>
            <p:nvPr/>
          </p:nvCxnSpPr>
          <p:spPr>
            <a:xfrm>
              <a:off x="6188528" y="2788929"/>
              <a:ext cx="255680" cy="272041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Rovná spojovacia šípka 73"/>
            <p:cNvCxnSpPr>
              <a:stCxn id="51" idx="4"/>
              <a:endCxn id="39" idx="6"/>
            </p:cNvCxnSpPr>
            <p:nvPr/>
          </p:nvCxnSpPr>
          <p:spPr>
            <a:xfrm flipH="1">
              <a:off x="4619113" y="4481882"/>
              <a:ext cx="2537223" cy="108587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Rovná spojovacia šípka 75"/>
            <p:cNvCxnSpPr>
              <a:stCxn id="42" idx="3"/>
              <a:endCxn id="39" idx="7"/>
            </p:cNvCxnSpPr>
            <p:nvPr/>
          </p:nvCxnSpPr>
          <p:spPr>
            <a:xfrm flipH="1">
              <a:off x="4392483" y="2562339"/>
              <a:ext cx="1248912" cy="245837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ovná spojovacia šípka 77"/>
            <p:cNvCxnSpPr>
              <a:stCxn id="48" idx="5"/>
              <a:endCxn id="51" idx="2"/>
            </p:cNvCxnSpPr>
            <p:nvPr/>
          </p:nvCxnSpPr>
          <p:spPr>
            <a:xfrm>
              <a:off x="4831174" y="1718242"/>
              <a:ext cx="1551399" cy="199001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Rovná spojovacia šípka 82"/>
            <p:cNvCxnSpPr>
              <a:stCxn id="51" idx="3"/>
              <a:endCxn id="36" idx="6"/>
            </p:cNvCxnSpPr>
            <p:nvPr/>
          </p:nvCxnSpPr>
          <p:spPr>
            <a:xfrm flipH="1">
              <a:off x="3045622" y="4255292"/>
              <a:ext cx="3563581" cy="22378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523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6752"/>
            <a:ext cx="4229581" cy="470879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5517263" cy="576065"/>
          </a:xfrm>
        </p:spPr>
        <p:txBody>
          <a:bodyPr>
            <a:noAutofit/>
          </a:bodyPr>
          <a:lstStyle/>
          <a:p>
            <a:pPr algn="l"/>
            <a:r>
              <a:rPr lang="sk-SK" sz="2800" cap="small" dirty="0" smtClean="0"/>
              <a:t>Poznávam územie...</a:t>
            </a:r>
            <a:endParaRPr lang="sk-SK" sz="2800" cap="small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2" b="31744"/>
          <a:stretch/>
        </p:blipFill>
        <p:spPr>
          <a:xfrm>
            <a:off x="323528" y="6309320"/>
            <a:ext cx="1224136" cy="299866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945427" y="1448219"/>
            <a:ext cx="1809883" cy="1809599"/>
            <a:chOff x="-599903" y="973642"/>
            <a:chExt cx="1185786" cy="1185600"/>
          </a:xfrm>
        </p:grpSpPr>
        <p:sp>
          <p:nvSpPr>
            <p:cNvPr id="11" name="Ovál 10"/>
            <p:cNvSpPr/>
            <p:nvPr/>
          </p:nvSpPr>
          <p:spPr>
            <a:xfrm>
              <a:off x="-599903" y="973642"/>
              <a:ext cx="1185786" cy="1185600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Ovál 5"/>
            <p:cNvSpPr/>
            <p:nvPr/>
          </p:nvSpPr>
          <p:spPr>
            <a:xfrm>
              <a:off x="-430390" y="1140515"/>
              <a:ext cx="846759" cy="8467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kern="1200" dirty="0" smtClean="0"/>
                <a:t>Informačné systémy samosprávy</a:t>
              </a:r>
              <a:endParaRPr lang="sk-SK" kern="1200" dirty="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1043608" y="3478075"/>
            <a:ext cx="2002014" cy="2002011"/>
            <a:chOff x="432028" y="747236"/>
            <a:chExt cx="1414713" cy="1414711"/>
          </a:xfrm>
        </p:grpSpPr>
        <p:sp>
          <p:nvSpPr>
            <p:cNvPr id="15" name="Ovál 14"/>
            <p:cNvSpPr/>
            <p:nvPr/>
          </p:nvSpPr>
          <p:spPr>
            <a:xfrm>
              <a:off x="432028" y="747236"/>
              <a:ext cx="1414713" cy="1414711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Ovál 5"/>
            <p:cNvSpPr/>
            <p:nvPr/>
          </p:nvSpPr>
          <p:spPr>
            <a:xfrm>
              <a:off x="549991" y="827998"/>
              <a:ext cx="1198181" cy="1197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kern="1200" dirty="0" smtClean="0"/>
                <a:t>Projekty a rozvojové dokumenty</a:t>
              </a:r>
              <a:endParaRPr lang="sk-SK" kern="1200" dirty="0"/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3071588" y="4794125"/>
            <a:ext cx="1547525" cy="1547254"/>
            <a:chOff x="722256" y="-405945"/>
            <a:chExt cx="1547525" cy="1547254"/>
          </a:xfrm>
        </p:grpSpPr>
        <p:sp>
          <p:nvSpPr>
            <p:cNvPr id="18" name="Ovál 17"/>
            <p:cNvSpPr/>
            <p:nvPr/>
          </p:nvSpPr>
          <p:spPr>
            <a:xfrm>
              <a:off x="722256" y="-405945"/>
              <a:ext cx="1547525" cy="154725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Ovál 4"/>
            <p:cNvSpPr/>
            <p:nvPr/>
          </p:nvSpPr>
          <p:spPr>
            <a:xfrm>
              <a:off x="963261" y="-211218"/>
              <a:ext cx="1105375" cy="1105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kern="1200" dirty="0" smtClean="0"/>
                <a:t>Územné </a:t>
              </a:r>
              <a:r>
                <a:rPr lang="sk-SK" kern="1200" dirty="0" smtClean="0"/>
                <a:t>plány, regulácia</a:t>
              </a:r>
              <a:endParaRPr lang="sk-SK" kern="1200" dirty="0"/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5414765" y="1241675"/>
            <a:ext cx="1547525" cy="1547254"/>
            <a:chOff x="2656486" y="680977"/>
            <a:chExt cx="1547525" cy="1547254"/>
          </a:xfrm>
        </p:grpSpPr>
        <p:sp>
          <p:nvSpPr>
            <p:cNvPr id="21" name="Ovál 20"/>
            <p:cNvSpPr/>
            <p:nvPr/>
          </p:nvSpPr>
          <p:spPr>
            <a:xfrm>
              <a:off x="2656486" y="680977"/>
              <a:ext cx="1547525" cy="154725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Ovál 4"/>
            <p:cNvSpPr/>
            <p:nvPr/>
          </p:nvSpPr>
          <p:spPr>
            <a:xfrm>
              <a:off x="2776328" y="803837"/>
              <a:ext cx="1283019" cy="12826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kern="1200" dirty="0" smtClean="0"/>
                <a:t>Kataster, majetok mesta</a:t>
              </a:r>
              <a:endParaRPr lang="sk-SK" kern="1200" dirty="0"/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6444208" y="4735715"/>
            <a:ext cx="1547525" cy="1547254"/>
            <a:chOff x="4369640" y="680977"/>
            <a:chExt cx="1547525" cy="1547254"/>
          </a:xfrm>
        </p:grpSpPr>
        <p:sp>
          <p:nvSpPr>
            <p:cNvPr id="24" name="Ovál 23"/>
            <p:cNvSpPr/>
            <p:nvPr/>
          </p:nvSpPr>
          <p:spPr>
            <a:xfrm>
              <a:off x="4369640" y="680977"/>
              <a:ext cx="1547525" cy="154725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Ovál 4"/>
            <p:cNvSpPr/>
            <p:nvPr/>
          </p:nvSpPr>
          <p:spPr>
            <a:xfrm>
              <a:off x="4418272" y="727722"/>
              <a:ext cx="1453851" cy="14534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kern="1200" dirty="0" smtClean="0"/>
                <a:t>Technická dokumentácia</a:t>
              </a:r>
              <a:endParaRPr lang="sk-SK" kern="1200" dirty="0"/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3510279" y="397578"/>
            <a:ext cx="1547525" cy="1547254"/>
            <a:chOff x="6082795" y="680977"/>
            <a:chExt cx="1547525" cy="1547254"/>
          </a:xfrm>
        </p:grpSpPr>
        <p:sp>
          <p:nvSpPr>
            <p:cNvPr id="27" name="Ovál 26"/>
            <p:cNvSpPr/>
            <p:nvPr/>
          </p:nvSpPr>
          <p:spPr>
            <a:xfrm>
              <a:off x="6082795" y="680977"/>
              <a:ext cx="1547525" cy="154725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Ovál 4"/>
            <p:cNvSpPr/>
            <p:nvPr/>
          </p:nvSpPr>
          <p:spPr>
            <a:xfrm>
              <a:off x="6213629" y="779801"/>
              <a:ext cx="1326450" cy="1326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kern="1200" dirty="0" smtClean="0"/>
                <a:t>Komunikácia s verejnosťou</a:t>
              </a:r>
              <a:endParaRPr lang="sk-SK" kern="1200" dirty="0"/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6382573" y="2934628"/>
            <a:ext cx="1547525" cy="1547254"/>
            <a:chOff x="4369640" y="680977"/>
            <a:chExt cx="1547525" cy="1547254"/>
          </a:xfrm>
        </p:grpSpPr>
        <p:sp>
          <p:nvSpPr>
            <p:cNvPr id="30" name="Ovál 29"/>
            <p:cNvSpPr/>
            <p:nvPr/>
          </p:nvSpPr>
          <p:spPr>
            <a:xfrm>
              <a:off x="4369640" y="680977"/>
              <a:ext cx="1547525" cy="154725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Ovál 4"/>
            <p:cNvSpPr/>
            <p:nvPr/>
          </p:nvSpPr>
          <p:spPr>
            <a:xfrm>
              <a:off x="4418272" y="727722"/>
              <a:ext cx="1453851" cy="14534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kern="1200" dirty="0" smtClean="0"/>
                <a:t>Pasporty, zoznamy, evidencie</a:t>
              </a:r>
              <a:endParaRPr lang="sk-SK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415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5517263" cy="576065"/>
          </a:xfrm>
        </p:spPr>
        <p:txBody>
          <a:bodyPr>
            <a:noAutofit/>
          </a:bodyPr>
          <a:lstStyle/>
          <a:p>
            <a:pPr algn="l"/>
            <a:r>
              <a:rPr lang="sk-SK" sz="2800" cap="small" dirty="0" smtClean="0"/>
              <a:t>Poznávam územie...</a:t>
            </a:r>
            <a:endParaRPr lang="sk-SK" sz="2800" cap="small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2" b="31744"/>
          <a:stretch/>
        </p:blipFill>
        <p:spPr>
          <a:xfrm>
            <a:off x="323528" y="6309320"/>
            <a:ext cx="1224136" cy="299866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8" y="2132856"/>
            <a:ext cx="4171900" cy="3140968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3851920" y="1052736"/>
            <a:ext cx="5112568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dirty="0" smtClean="0">
                <a:solidFill>
                  <a:srgbClr val="FF0000"/>
                </a:solidFill>
              </a:rPr>
              <a:t>• </a:t>
            </a:r>
            <a:r>
              <a:rPr lang="sk-SK" dirty="0" smtClean="0"/>
              <a:t>Rôznorodé dáta a formáty dát</a:t>
            </a:r>
          </a:p>
          <a:p>
            <a:pPr>
              <a:lnSpc>
                <a:spcPct val="150000"/>
              </a:lnSpc>
            </a:pPr>
            <a:r>
              <a:rPr lang="sk-SK" dirty="0">
                <a:solidFill>
                  <a:srgbClr val="FF0000"/>
                </a:solidFill>
              </a:rPr>
              <a:t>• </a:t>
            </a:r>
            <a:r>
              <a:rPr lang="sk-SK" dirty="0" smtClean="0"/>
              <a:t>Množstvo analógovej dokumentácie</a:t>
            </a:r>
          </a:p>
          <a:p>
            <a:pPr>
              <a:lnSpc>
                <a:spcPct val="150000"/>
              </a:lnSpc>
            </a:pPr>
            <a:r>
              <a:rPr lang="sk-SK" dirty="0">
                <a:solidFill>
                  <a:srgbClr val="FF0000"/>
                </a:solidFill>
              </a:rPr>
              <a:t>• </a:t>
            </a:r>
            <a:r>
              <a:rPr lang="sk-SK" dirty="0" smtClean="0"/>
              <a:t>Existujúce systémy nepodporujú geodetické dáta </a:t>
            </a:r>
          </a:p>
          <a:p>
            <a:pPr>
              <a:lnSpc>
                <a:spcPct val="150000"/>
              </a:lnSpc>
            </a:pPr>
            <a:r>
              <a:rPr lang="sk-SK" dirty="0" smtClean="0">
                <a:solidFill>
                  <a:srgbClr val="FF0000"/>
                </a:solidFill>
              </a:rPr>
              <a:t>• </a:t>
            </a:r>
            <a:r>
              <a:rPr lang="sk-SK" dirty="0" smtClean="0"/>
              <a:t>Vysoké náklady na prepracovanie dokumentácie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329608"/>
            <a:ext cx="463745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8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5517263" cy="576065"/>
          </a:xfrm>
        </p:spPr>
        <p:txBody>
          <a:bodyPr>
            <a:noAutofit/>
          </a:bodyPr>
          <a:lstStyle/>
          <a:p>
            <a:pPr algn="l"/>
            <a:r>
              <a:rPr lang="sk-SK" sz="2800" cap="small" dirty="0" smtClean="0"/>
              <a:t>Viem, rozhodujem</a:t>
            </a:r>
            <a:endParaRPr lang="sk-SK" sz="2800" cap="small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2" b="31744"/>
          <a:stretch/>
        </p:blipFill>
        <p:spPr>
          <a:xfrm>
            <a:off x="323528" y="6309320"/>
            <a:ext cx="1224136" cy="299866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2160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b="1" dirty="0" smtClean="0">
                <a:solidFill>
                  <a:srgbClr val="FF0000"/>
                </a:solidFill>
              </a:rPr>
              <a:t>WebGIS - informácie v súvislostiach</a:t>
            </a:r>
          </a:p>
          <a:p>
            <a:r>
              <a:rPr lang="sk-SK" sz="1800" dirty="0" smtClean="0"/>
              <a:t>Geografický informačný systém poskytovaný ako služba  bez nutnosti investícií do IT technológií</a:t>
            </a:r>
          </a:p>
          <a:p>
            <a:r>
              <a:rPr lang="sk-SK" sz="1800" dirty="0" smtClean="0"/>
              <a:t>Vytvorená na základe reálnych požiadaviek  pracovníkov MsÚ, OcÚ</a:t>
            </a:r>
          </a:p>
          <a:p>
            <a:r>
              <a:rPr lang="sk-SK" sz="1800" dirty="0" smtClean="0"/>
              <a:t>Maximálne využíva existujúce dátové podklady mesta</a:t>
            </a:r>
          </a:p>
          <a:p>
            <a:r>
              <a:rPr lang="sk-SK" sz="1800" dirty="0" smtClean="0"/>
              <a:t>GEODETICCA dodáva originálnu dokumentáciu do GIS (napr. ortofotomapy)</a:t>
            </a:r>
          </a:p>
          <a:p>
            <a:pPr marL="0" indent="0">
              <a:buNone/>
            </a:pPr>
            <a:endParaRPr lang="sk-SK" sz="1800" dirty="0" smtClean="0"/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65"/>
          <a:stretch/>
        </p:blipFill>
        <p:spPr>
          <a:xfrm>
            <a:off x="324543" y="3227313"/>
            <a:ext cx="8279905" cy="293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9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5517263" cy="576065"/>
          </a:xfrm>
        </p:spPr>
        <p:txBody>
          <a:bodyPr>
            <a:noAutofit/>
          </a:bodyPr>
          <a:lstStyle/>
          <a:p>
            <a:pPr algn="l"/>
            <a:r>
              <a:rPr lang="sk-SK" sz="2800" cap="small" dirty="0" smtClean="0"/>
              <a:t>Vidím skutočnosť...</a:t>
            </a:r>
            <a:endParaRPr lang="sk-SK" sz="2800" cap="small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2" b="31744"/>
          <a:stretch/>
        </p:blipFill>
        <p:spPr>
          <a:xfrm>
            <a:off x="323528" y="6309320"/>
            <a:ext cx="1224136" cy="299866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b="11667"/>
          <a:stretch/>
        </p:blipFill>
        <p:spPr>
          <a:xfrm>
            <a:off x="360901" y="1772816"/>
            <a:ext cx="8315555" cy="3330368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251520" y="1124744"/>
            <a:ext cx="6871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Digitálne ortofotomapy ako nevyhnutný zdroj informácií o území</a:t>
            </a:r>
            <a:endParaRPr lang="sk-SK" sz="2000" dirty="0"/>
          </a:p>
        </p:txBody>
      </p:sp>
      <p:sp>
        <p:nvSpPr>
          <p:cNvPr id="32" name="BlokTextu 31"/>
          <p:cNvSpPr txBox="1"/>
          <p:nvPr/>
        </p:nvSpPr>
        <p:spPr>
          <a:xfrm>
            <a:off x="251520" y="5229200"/>
            <a:ext cx="82961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solidFill>
                  <a:srgbClr val="FF0000"/>
                </a:solidFill>
              </a:rPr>
              <a:t>• </a:t>
            </a:r>
            <a:r>
              <a:rPr lang="sk-SK" sz="2000" dirty="0" smtClean="0"/>
              <a:t>Identifikácia stavieb a objektov (čierne stavby, drobné stavby, čierne skládky)</a:t>
            </a:r>
          </a:p>
          <a:p>
            <a:r>
              <a:rPr lang="sk-SK" sz="2000" dirty="0">
                <a:solidFill>
                  <a:srgbClr val="FF0000"/>
                </a:solidFill>
              </a:rPr>
              <a:t>• </a:t>
            </a:r>
            <a:r>
              <a:rPr lang="sk-SK" sz="2000" dirty="0" smtClean="0"/>
              <a:t>Pasportizácia zelene, dopravnej infraštruktúry, technickej infraštruktúry)</a:t>
            </a:r>
          </a:p>
          <a:p>
            <a:r>
              <a:rPr lang="sk-SK" sz="2000" dirty="0">
                <a:solidFill>
                  <a:srgbClr val="FF0000"/>
                </a:solidFill>
              </a:rPr>
              <a:t>• </a:t>
            </a:r>
            <a:r>
              <a:rPr lang="sk-SK" sz="2000" dirty="0" smtClean="0"/>
              <a:t>Podpora rozhodovania (územné plánovanie, investičné príležitosti, výstavba)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76137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5517263" cy="576065"/>
          </a:xfrm>
        </p:spPr>
        <p:txBody>
          <a:bodyPr>
            <a:noAutofit/>
          </a:bodyPr>
          <a:lstStyle/>
          <a:p>
            <a:pPr algn="l"/>
            <a:r>
              <a:rPr lang="sk-SK" sz="2800" cap="small" dirty="0" smtClean="0"/>
              <a:t>Vidím súvislosti...</a:t>
            </a:r>
            <a:endParaRPr lang="sk-SK" sz="2800" cap="small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2" b="31744"/>
          <a:stretch/>
        </p:blipFill>
        <p:spPr>
          <a:xfrm>
            <a:off x="323528" y="6309320"/>
            <a:ext cx="1224136" cy="299866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251520" y="980728"/>
            <a:ext cx="6276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Fotogrametria – efektívna metóda pre mobilné mapovanie</a:t>
            </a:r>
            <a:endParaRPr lang="sk-SK" sz="2000" dirty="0"/>
          </a:p>
        </p:txBody>
      </p:sp>
      <p:pic>
        <p:nvPicPr>
          <p:cNvPr id="8" name="Picture 4" descr="D:\01_GRAF\Graf_Prezentacia_pjur\pjur\tabulka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258944" y="3290718"/>
            <a:ext cx="5917284" cy="921051"/>
          </a:xfrm>
          <a:prstGeom prst="rect">
            <a:avLst/>
          </a:prstGeom>
          <a:noFill/>
        </p:spPr>
      </p:pic>
      <p:pic>
        <p:nvPicPr>
          <p:cNvPr id="9" name="Obrázok 8" descr="orto_znack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5084" y="4161370"/>
            <a:ext cx="2902287" cy="2147950"/>
          </a:xfrm>
          <a:prstGeom prst="round2DiagRect">
            <a:avLst>
              <a:gd name="adj1" fmla="val 16667"/>
              <a:gd name="adj2" fmla="val 600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Obrázok 9" descr="IMG_0007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1536502"/>
            <a:ext cx="2881460" cy="15429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Obrázok 10" descr="IMG_0007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0039" y="1536775"/>
            <a:ext cx="2881460" cy="15426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8" descr="D:\01_GRAF\Graf_Prezentacia_pjur\pjur\sipka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 rot="5400000">
            <a:off x="5868144" y="3812687"/>
            <a:ext cx="1749458" cy="17494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Ovál 13"/>
          <p:cNvSpPr/>
          <p:nvPr/>
        </p:nvSpPr>
        <p:spPr>
          <a:xfrm>
            <a:off x="7524328" y="5229200"/>
            <a:ext cx="545272" cy="545272"/>
          </a:xfrm>
          <a:prstGeom prst="ellipse">
            <a:avLst/>
          </a:prstGeom>
          <a:noFill/>
          <a:ln w="57150"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467544" y="4704658"/>
            <a:ext cx="2737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•</a:t>
            </a:r>
            <a:r>
              <a:rPr lang="sk-SK" dirty="0" smtClean="0"/>
              <a:t> Dopravné značenie</a:t>
            </a:r>
          </a:p>
          <a:p>
            <a:r>
              <a:rPr lang="sk-SK" dirty="0">
                <a:solidFill>
                  <a:srgbClr val="FF0000"/>
                </a:solidFill>
              </a:rPr>
              <a:t>• </a:t>
            </a:r>
            <a:r>
              <a:rPr lang="sk-SK" dirty="0" smtClean="0"/>
              <a:t>Reklamné zariadenia</a:t>
            </a:r>
          </a:p>
          <a:p>
            <a:r>
              <a:rPr lang="sk-SK" dirty="0">
                <a:solidFill>
                  <a:srgbClr val="FF0000"/>
                </a:solidFill>
              </a:rPr>
              <a:t>• </a:t>
            </a:r>
            <a:r>
              <a:rPr lang="sk-SK" dirty="0" err="1" smtClean="0"/>
              <a:t>Mobiliár</a:t>
            </a:r>
            <a:endParaRPr lang="sk-SK" dirty="0" smtClean="0"/>
          </a:p>
          <a:p>
            <a:r>
              <a:rPr lang="sk-SK" dirty="0">
                <a:solidFill>
                  <a:srgbClr val="FF0000"/>
                </a:solidFill>
              </a:rPr>
              <a:t>• </a:t>
            </a:r>
            <a:r>
              <a:rPr lang="sk-SK" dirty="0" smtClean="0"/>
              <a:t>Parkovacie miesta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1771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5517263" cy="576065"/>
          </a:xfrm>
        </p:spPr>
        <p:txBody>
          <a:bodyPr>
            <a:noAutofit/>
          </a:bodyPr>
          <a:lstStyle/>
          <a:p>
            <a:pPr algn="l"/>
            <a:r>
              <a:rPr lang="sk-SK" sz="2800" cap="small" dirty="0" smtClean="0"/>
              <a:t>WebGIS mesta Modra</a:t>
            </a:r>
            <a:endParaRPr lang="sk-SK" sz="2800" cap="small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2" b="31744"/>
          <a:stretch/>
        </p:blipFill>
        <p:spPr>
          <a:xfrm>
            <a:off x="323528" y="6309320"/>
            <a:ext cx="1224136" cy="299866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b="1" dirty="0" smtClean="0">
                <a:solidFill>
                  <a:srgbClr val="FF0000"/>
                </a:solidFill>
              </a:rPr>
              <a:t>Ciele implementácie GIS:</a:t>
            </a:r>
          </a:p>
          <a:p>
            <a:pPr marL="0" indent="0">
              <a:buNone/>
            </a:pPr>
            <a:endParaRPr lang="sk-SK" sz="1800" b="1" dirty="0" smtClean="0">
              <a:solidFill>
                <a:srgbClr val="FF0000"/>
              </a:solidFill>
            </a:endParaRPr>
          </a:p>
          <a:p>
            <a:r>
              <a:rPr lang="sk-SK" sz="1800" dirty="0" smtClean="0"/>
              <a:t>Podpora kľúčových útvarov mesta </a:t>
            </a:r>
          </a:p>
          <a:p>
            <a:pPr lvl="1"/>
            <a:r>
              <a:rPr lang="sk-SK" sz="1800" dirty="0" smtClean="0"/>
              <a:t>správa majetku,</a:t>
            </a:r>
          </a:p>
          <a:p>
            <a:pPr lvl="1"/>
            <a:r>
              <a:rPr lang="sk-SK" sz="1800" dirty="0" smtClean="0"/>
              <a:t>správa daní a poplatkov, </a:t>
            </a:r>
          </a:p>
          <a:p>
            <a:pPr lvl="1"/>
            <a:r>
              <a:rPr lang="sk-SK" sz="1800" dirty="0" smtClean="0"/>
              <a:t>stavebný úrad, </a:t>
            </a:r>
          </a:p>
          <a:p>
            <a:pPr lvl="1"/>
            <a:r>
              <a:rPr lang="sk-SK" sz="1800" dirty="0" smtClean="0"/>
              <a:t>územné plánovanie, </a:t>
            </a:r>
          </a:p>
          <a:p>
            <a:pPr lvl="1"/>
            <a:r>
              <a:rPr lang="sk-SK" sz="1800" dirty="0" smtClean="0"/>
              <a:t>doprava</a:t>
            </a:r>
          </a:p>
          <a:p>
            <a:endParaRPr lang="sk-SK" sz="1800" dirty="0" smtClean="0"/>
          </a:p>
          <a:p>
            <a:r>
              <a:rPr lang="sk-SK" sz="1800" dirty="0" smtClean="0"/>
              <a:t>Integrácia najdôležitejších dátových vrstiev (kataster, územný plán, technická infraštruktúra, ortofotomapy)</a:t>
            </a:r>
          </a:p>
          <a:p>
            <a:endParaRPr lang="sk-SK" sz="1800" dirty="0" smtClean="0"/>
          </a:p>
          <a:p>
            <a:r>
              <a:rPr lang="sk-SK" sz="1800" dirty="0" smtClean="0"/>
              <a:t>Zlepšenie práce spoločného obecného úradu so sídlom v Modre</a:t>
            </a: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3950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5517263" cy="576065"/>
          </a:xfrm>
        </p:spPr>
        <p:txBody>
          <a:bodyPr>
            <a:noAutofit/>
          </a:bodyPr>
          <a:lstStyle/>
          <a:p>
            <a:pPr algn="l"/>
            <a:r>
              <a:rPr lang="sk-SK" sz="2800" cap="small" dirty="0" smtClean="0"/>
              <a:t>WebGIS mesta Modra</a:t>
            </a:r>
            <a:endParaRPr lang="sk-SK" sz="2800" cap="small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2" b="31744"/>
          <a:stretch/>
        </p:blipFill>
        <p:spPr>
          <a:xfrm>
            <a:off x="323528" y="6309320"/>
            <a:ext cx="1224136" cy="299866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b="1" dirty="0" smtClean="0">
                <a:solidFill>
                  <a:srgbClr val="FF0000"/>
                </a:solidFill>
              </a:rPr>
              <a:t>Implementácia:</a:t>
            </a:r>
          </a:p>
          <a:p>
            <a:r>
              <a:rPr lang="sk-SK" sz="1800" dirty="0" smtClean="0"/>
              <a:t>Analýza reálnych požiadaviek MsÚ a </a:t>
            </a:r>
            <a:r>
              <a:rPr lang="sk-SK" sz="1800" dirty="0" err="1" smtClean="0"/>
              <a:t>prioritizácia</a:t>
            </a:r>
            <a:endParaRPr lang="sk-SK" sz="1800" dirty="0" smtClean="0"/>
          </a:p>
          <a:p>
            <a:r>
              <a:rPr lang="sk-SK" sz="1800" dirty="0" smtClean="0"/>
              <a:t>Analýza dátových podkladov pre použitie v GIS</a:t>
            </a:r>
          </a:p>
          <a:p>
            <a:r>
              <a:rPr lang="sk-SK" sz="1800" dirty="0" smtClean="0"/>
              <a:t>Implementácia základného riešenia pre mestský úrad</a:t>
            </a:r>
          </a:p>
          <a:p>
            <a:r>
              <a:rPr lang="sk-SK" sz="1800" dirty="0" smtClean="0"/>
              <a:t>Zapojenie území v pôsobnosti SOÚ</a:t>
            </a:r>
          </a:p>
          <a:p>
            <a:r>
              <a:rPr lang="sk-SK" sz="1800" dirty="0" smtClean="0"/>
              <a:t>Dodanie aktualizovaných dátových podkladov (ortofotomapy, adresné body...)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5"/>
          <a:stretch/>
        </p:blipFill>
        <p:spPr>
          <a:xfrm>
            <a:off x="323528" y="3362490"/>
            <a:ext cx="8280920" cy="280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3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12412</TotalTime>
  <Words>814</Words>
  <Application>Microsoft Office PowerPoint</Application>
  <PresentationFormat>Prezentácia na obrazovke (4:3)</PresentationFormat>
  <Paragraphs>139</Paragraphs>
  <Slides>13</Slides>
  <Notes>12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Podbanské, 9. október, 2014</vt:lpstr>
      <vt:lpstr>Poznávam...</vt:lpstr>
      <vt:lpstr>Poznávam územie...</vt:lpstr>
      <vt:lpstr>Poznávam územie...</vt:lpstr>
      <vt:lpstr>Viem, rozhodujem</vt:lpstr>
      <vt:lpstr>Vidím skutočnosť...</vt:lpstr>
      <vt:lpstr>Vidím súvislosti...</vt:lpstr>
      <vt:lpstr>WebGIS mesta Modra</vt:lpstr>
      <vt:lpstr>WebGIS mesta Modra</vt:lpstr>
      <vt:lpstr>WebGIS mesta Modra</vt:lpstr>
      <vt:lpstr>GEODETICCA</vt:lpstr>
      <vt:lpstr>GEODETICCA</vt:lpstr>
      <vt:lpstr>Ďakujem za pozornosť!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Marketingové centrum SOVA eMIL</dc:title>
  <dc:creator>Emil Sova</dc:creator>
  <cp:lastModifiedBy>Radomir Revilak</cp:lastModifiedBy>
  <cp:revision>231</cp:revision>
  <cp:lastPrinted>2014-06-06T13:15:30Z</cp:lastPrinted>
  <dcterms:created xsi:type="dcterms:W3CDTF">2012-01-12T10:33:36Z</dcterms:created>
  <dcterms:modified xsi:type="dcterms:W3CDTF">2014-10-09T12:05:35Z</dcterms:modified>
</cp:coreProperties>
</file>