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11" r:id="rId4"/>
    <p:sldMasterId id="2147483728" r:id="rId5"/>
    <p:sldMasterId id="2147483745" r:id="rId6"/>
    <p:sldMasterId id="2147483762" r:id="rId7"/>
    <p:sldMasterId id="2147483779" r:id="rId8"/>
  </p:sldMasterIdLst>
  <p:notesMasterIdLst>
    <p:notesMasterId r:id="rId28"/>
  </p:notesMasterIdLst>
  <p:sldIdLst>
    <p:sldId id="282" r:id="rId9"/>
    <p:sldId id="274" r:id="rId10"/>
    <p:sldId id="275" r:id="rId11"/>
    <p:sldId id="276" r:id="rId12"/>
    <p:sldId id="277" r:id="rId13"/>
    <p:sldId id="280" r:id="rId14"/>
    <p:sldId id="281" r:id="rId15"/>
    <p:sldId id="257" r:id="rId16"/>
    <p:sldId id="269" r:id="rId17"/>
    <p:sldId id="258" r:id="rId18"/>
    <p:sldId id="259" r:id="rId19"/>
    <p:sldId id="270" r:id="rId20"/>
    <p:sldId id="266" r:id="rId21"/>
    <p:sldId id="264" r:id="rId22"/>
    <p:sldId id="265" r:id="rId23"/>
    <p:sldId id="267" r:id="rId24"/>
    <p:sldId id="268" r:id="rId25"/>
    <p:sldId id="261" r:id="rId26"/>
    <p:sldId id="262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k-SK" dirty="0" smtClean="0"/>
              <a:t>Celkovo</a:t>
            </a:r>
            <a:r>
              <a:rPr lang="sk-SK" baseline="0" dirty="0" smtClean="0"/>
              <a:t> som veľmi spokojný s fungovaním tohto úradu</a:t>
            </a:r>
            <a:endParaRPr lang="en-US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List33!$A$40</c:f>
              <c:strCache>
                <c:ptCount val="1"/>
                <c:pt idx="0">
                  <c:v>Fungování úradu</c:v>
                </c:pt>
              </c:strCache>
            </c:strRef>
          </c:tx>
          <c:explosion val="25"/>
          <c:dLbls>
            <c:dLbl>
              <c:idx val="4"/>
              <c:layout>
                <c:manualLayout>
                  <c:x val="2.5000000000000001E-2"/>
                  <c:y val="-9.259259259259220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List33!$B$42:$B$46</c:f>
              <c:strCache>
                <c:ptCount val="5"/>
                <c:pt idx="0">
                  <c:v>rozhodne súhlasím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rozhodne nesúhlasím</c:v>
                </c:pt>
              </c:strCache>
            </c:strRef>
          </c:cat>
          <c:val>
            <c:numRef>
              <c:f>List33!$E$42:$E$46</c:f>
              <c:numCache>
                <c:formatCode>###0.0</c:formatCode>
                <c:ptCount val="5"/>
                <c:pt idx="0">
                  <c:v>56.770833333333343</c:v>
                </c:pt>
                <c:pt idx="1">
                  <c:v>33.59375</c:v>
                </c:pt>
                <c:pt idx="2">
                  <c:v>7.291666666666667</c:v>
                </c:pt>
                <c:pt idx="3">
                  <c:v>1.1284722222222221</c:v>
                </c:pt>
                <c:pt idx="4">
                  <c:v>1.2152777777777779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sk-SK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k-SK" dirty="0" smtClean="0"/>
              <a:t>Celkovo som veľmi spokojný so svojim zamestnaním</a:t>
            </a:r>
            <a:endParaRPr lang="en-US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'139 140'!$A$4</c:f>
              <c:strCache>
                <c:ptCount val="1"/>
                <c:pt idx="0">
                  <c:v>Celkovo som veľmi spokojný/á so svojou prácou</c:v>
                </c:pt>
              </c:strCache>
            </c:strRef>
          </c:tx>
          <c:explosion val="25"/>
          <c:dLbls>
            <c:dLbl>
              <c:idx val="4"/>
              <c:layout>
                <c:manualLayout>
                  <c:x val="1.1111111111111099E-2"/>
                  <c:y val="-6.9540048873201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'139 140'!$A$5:$A$9</c:f>
              <c:strCache>
                <c:ptCount val="5"/>
                <c:pt idx="0">
                  <c:v>rozhodne spokojný</c:v>
                </c:pt>
                <c:pt idx="1">
                  <c:v>spokojný</c:v>
                </c:pt>
                <c:pt idx="2">
                  <c:v>ani spokojný, ani nespokojný</c:v>
                </c:pt>
                <c:pt idx="3">
                  <c:v>nespokojný</c:v>
                </c:pt>
                <c:pt idx="4">
                  <c:v>rozhodne nespokojný</c:v>
                </c:pt>
              </c:strCache>
            </c:strRef>
          </c:cat>
          <c:val>
            <c:numRef>
              <c:f>'139 140'!$B$5:$B$9</c:f>
              <c:numCache>
                <c:formatCode>General</c:formatCode>
                <c:ptCount val="5"/>
                <c:pt idx="0">
                  <c:v>21.6</c:v>
                </c:pt>
                <c:pt idx="1">
                  <c:v>50.8</c:v>
                </c:pt>
                <c:pt idx="2">
                  <c:v>19.100000000000001</c:v>
                </c:pt>
                <c:pt idx="3">
                  <c:v>6.7</c:v>
                </c:pt>
                <c:pt idx="4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sk-SK"/>
        </a:p>
      </c:txPr>
    </c:legend>
    <c:plotVisOnly val="1"/>
    <c:dispBlanksAs val="zero"/>
    <c:showDLblsOverMax val="0"/>
  </c:chart>
  <c:txPr>
    <a:bodyPr/>
    <a:lstStyle/>
    <a:p>
      <a:pPr>
        <a:defRPr sz="900"/>
      </a:pPr>
      <a:endParaRPr lang="sk-SK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k-SK" dirty="0" smtClean="0"/>
              <a:t>Celkovo som spokojný s fungovaním nášho úradu</a:t>
            </a:r>
            <a:endParaRPr lang="sk-SK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'139 140'!$A$32</c:f>
              <c:strCache>
                <c:ptCount val="1"/>
                <c:pt idx="0">
                  <c:v>Celkovo som veľmi spokojný/á s fungovaním nášho úradu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'139 140'!$A$33:$A$37</c:f>
              <c:strCache>
                <c:ptCount val="5"/>
                <c:pt idx="0">
                  <c:v>rozhodne spokojný</c:v>
                </c:pt>
                <c:pt idx="1">
                  <c:v>spokojný</c:v>
                </c:pt>
                <c:pt idx="2">
                  <c:v>ani spokojný, ani nespokojný</c:v>
                </c:pt>
                <c:pt idx="3">
                  <c:v>nespokojný</c:v>
                </c:pt>
                <c:pt idx="4">
                  <c:v>rozhodne nespokojný</c:v>
                </c:pt>
              </c:strCache>
            </c:strRef>
          </c:cat>
          <c:val>
            <c:numRef>
              <c:f>'139 140'!$B$33:$B$37</c:f>
              <c:numCache>
                <c:formatCode>General</c:formatCode>
                <c:ptCount val="5"/>
                <c:pt idx="0">
                  <c:v>11</c:v>
                </c:pt>
                <c:pt idx="1">
                  <c:v>40.700000000000003</c:v>
                </c:pt>
                <c:pt idx="2">
                  <c:v>26.1</c:v>
                </c:pt>
                <c:pt idx="3">
                  <c:v>15.8</c:v>
                </c:pt>
                <c:pt idx="4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sk-SK"/>
        </a:p>
      </c:txPr>
    </c:legend>
    <c:plotVisOnly val="1"/>
    <c:dispBlanksAs val="zero"/>
    <c:showDLblsOverMax val="0"/>
  </c:chart>
  <c:txPr>
    <a:bodyPr/>
    <a:lstStyle/>
    <a:p>
      <a:pPr>
        <a:defRPr sz="900"/>
      </a:pPr>
      <a:endParaRPr lang="sk-SK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63413-B7E3-42D0-B94C-3B7A544221AE}" type="datetimeFigureOut">
              <a:rPr lang="sk-SK" smtClean="0"/>
              <a:t>21. 3. 2016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A971E-4272-47E9-B69F-594450D826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943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5FC90-6FF5-4702-83A5-ED7178A4C33F}" type="slidenum">
              <a:rPr lang="sk-SK" smtClean="0">
                <a:solidFill>
                  <a:prstClr val="black"/>
                </a:solidFill>
              </a:rPr>
              <a:pPr/>
              <a:t>1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14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Priorita viditeľné pre občana a zároveň procesné mapovanie s pohľadu občana a jeho riešenia</a:t>
            </a:r>
            <a:r>
              <a:rPr lang="sk-SK" baseline="0" dirty="0" smtClean="0"/>
              <a:t> jeho životných situácií podporené </a:t>
            </a:r>
            <a:r>
              <a:rPr lang="sk-SK" baseline="0" dirty="0" err="1" smtClean="0"/>
              <a:t>E-gov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CF68-2566-4B61-86FC-8BC1365D4899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456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CF68-2566-4B61-86FC-8BC1365D4899}" type="slidenum">
              <a:rPr lang="sk-SK" smtClean="0">
                <a:solidFill>
                  <a:prstClr val="black"/>
                </a:solidFill>
              </a:rPr>
              <a:pPr/>
              <a:t>18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62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CF68-2566-4B61-86FC-8BC1365D4899}" type="slidenum">
              <a:rPr lang="sk-SK" smtClean="0">
                <a:solidFill>
                  <a:prstClr val="black"/>
                </a:solidFill>
              </a:rPr>
              <a:pPr/>
              <a:t>19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5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CF68-2566-4B61-86FC-8BC1365D4899}" type="slidenum">
              <a:rPr lang="sk-SK" smtClean="0">
                <a:solidFill>
                  <a:prstClr val="black"/>
                </a:solidFill>
              </a:rPr>
              <a:pPr/>
              <a:t>8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CF68-2566-4B61-86FC-8BC1365D4899}" type="slidenum">
              <a:rPr lang="sk-SK" smtClean="0">
                <a:solidFill>
                  <a:prstClr val="black"/>
                </a:solidFill>
              </a:rPr>
              <a:pPr/>
              <a:t>9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9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ZDROJE A KAPACITY 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CF68-2566-4B61-86FC-8BC1365D4899}" type="slidenum">
              <a:rPr lang="sk-SK" smtClean="0">
                <a:solidFill>
                  <a:prstClr val="black"/>
                </a:solidFill>
              </a:rPr>
              <a:pPr/>
              <a:t>10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CF68-2566-4B61-86FC-8BC1365D4899}" type="slidenum">
              <a:rPr lang="sk-SK" smtClean="0">
                <a:solidFill>
                  <a:prstClr val="black"/>
                </a:solidFill>
              </a:rPr>
              <a:pPr/>
              <a:t>11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7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CF68-2566-4B61-86FC-8BC1365D4899}" type="slidenum">
              <a:rPr lang="sk-SK" smtClean="0">
                <a:solidFill>
                  <a:prstClr val="black"/>
                </a:solidFill>
              </a:rPr>
              <a:pPr/>
              <a:t>12</a:t>
            </a:fld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7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CF68-2566-4B61-86FC-8BC1365D4899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6422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CF68-2566-4B61-86FC-8BC1365D4899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5747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CF68-2566-4B61-86FC-8BC1365D4899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011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3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63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7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8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4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558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2780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987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59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3038-0E2C-4DBB-AFBF-6264D7707ABC}" type="datetimeFigureOut">
              <a:rPr lang="sk-SK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21. 3. 2016</a:t>
            </a:fld>
            <a:endParaRPr lang="sk-SK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0986-0A01-45FA-8B66-AB985BC99BFA}" type="slidenum">
              <a:rPr lang="sk-SK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076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87852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74579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444368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05285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75416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35213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463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74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860135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dirty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581059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29184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00850" y="1604963"/>
            <a:ext cx="2112963" cy="452437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191250" cy="452437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377982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3657600"/>
            <a:ext cx="7770813" cy="104457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0595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843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7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3038-0E2C-4DBB-AFBF-6264D7707ABC}" type="datetimeFigureOut">
              <a:rPr lang="sk-SK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21. 3. 2016</a:t>
            </a:fld>
            <a:endParaRPr lang="sk-SK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0986-0A01-45FA-8B66-AB985BC99BFA}" type="slidenum">
              <a:rPr lang="sk-SK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58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91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6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2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8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4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6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6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673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211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288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269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1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3038-0E2C-4DBB-AFBF-6264D7707ABC}" type="datetimeFigureOut">
              <a:rPr lang="sk-SK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21. 3. 2016</a:t>
            </a:fld>
            <a:endParaRPr lang="sk-SK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0986-0A01-45FA-8B66-AB985BC99BFA}" type="slidenum">
              <a:rPr lang="sk-SK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07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6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364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4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4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1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1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1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177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9525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259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3038-0E2C-4DBB-AFBF-6264D7707ABC}" type="datetimeFigureOut">
              <a:rPr lang="sk-SK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21. 3. 2016</a:t>
            </a:fld>
            <a:endParaRPr lang="sk-SK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0986-0A01-45FA-8B66-AB985BC99BFA}" type="slidenum">
              <a:rPr lang="sk-SK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12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9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22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1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0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5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014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06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68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7386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0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3038-0E2C-4DBB-AFBF-6264D7707ABC}" type="datetimeFigureOut">
              <a:rPr lang="sk-SK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21. 3. 2016</a:t>
            </a:fld>
            <a:endParaRPr lang="sk-SK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0986-0A01-45FA-8B66-AB985BC99BFA}" type="slidenum">
              <a:rPr lang="sk-SK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56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9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9735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1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9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1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031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867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17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2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3038-0E2C-4DBB-AFBF-6264D7707ABC}" type="datetimeFigureOut">
              <a:rPr lang="sk-SK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21. 3. 2016</a:t>
            </a:fld>
            <a:endParaRPr lang="sk-SK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0986-0A01-45FA-8B66-AB985BC99BFA}" type="slidenum">
              <a:rPr lang="sk-SK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022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8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5368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04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9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9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458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752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232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0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3038-0E2C-4DBB-AFBF-6264D7707ABC}" type="datetimeFigureOut">
              <a:rPr lang="sk-SK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21. 3. 2016</a:t>
            </a:fld>
            <a:endParaRPr lang="sk-SK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0986-0A01-45FA-8B66-AB985BC99BFA}" type="slidenum">
              <a:rPr lang="sk-SK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928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67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9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3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1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3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4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6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4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3200400"/>
            <a:ext cx="9144000" cy="3657600"/>
          </a:xfrm>
          <a:prstGeom prst="rect">
            <a:avLst/>
          </a:prstGeom>
          <a:solidFill>
            <a:srgbClr val="2234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6738"/>
            <a:ext cx="91440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657600"/>
            <a:ext cx="7770813" cy="1044575"/>
          </a:xfrm>
          <a:prstGeom prst="rect">
            <a:avLst/>
          </a:prstGeom>
          <a:solidFill>
            <a:srgbClr val="2234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944563"/>
            <a:ext cx="1835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425676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0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0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0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0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0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457200" algn="l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0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914400" algn="l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0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1371600" algn="l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0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1828800" algn="l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000" b="1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284163" indent="-284163" algn="l" defTabSz="449263" rtl="0" eaLnBrk="1" fontAlgn="base" hangingPunct="1">
        <a:lnSpc>
          <a:spcPct val="115000"/>
        </a:lnSpc>
        <a:spcBef>
          <a:spcPts val="500"/>
        </a:spcBef>
        <a:spcAft>
          <a:spcPct val="0"/>
        </a:spcAft>
        <a:buClr>
          <a:srgbClr val="EF4136"/>
        </a:buClr>
        <a:buSzPct val="120000"/>
        <a:buFont typeface="Arial" charset="0"/>
        <a:buChar char="•"/>
        <a:defRPr sz="2000" b="1">
          <a:solidFill>
            <a:srgbClr val="22345E"/>
          </a:solidFill>
          <a:latin typeface="+mn-lt"/>
          <a:ea typeface="+mn-ea"/>
          <a:cs typeface="+mn-cs"/>
        </a:defRPr>
      </a:lvl1pPr>
      <a:lvl2pPr marL="665163" indent="-190500" algn="l" defTabSz="449263" rtl="0" eaLnBrk="1" fontAlgn="base" hangingPunct="1">
        <a:spcBef>
          <a:spcPts val="450"/>
        </a:spcBef>
        <a:spcAft>
          <a:spcPct val="0"/>
        </a:spcAft>
        <a:buClr>
          <a:srgbClr val="EF4136"/>
        </a:buClr>
        <a:buSzPct val="120000"/>
        <a:buFont typeface="Arial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084263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EF4136"/>
        </a:buClr>
        <a:buSzPct val="120000"/>
        <a:buFont typeface="Arial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503363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EF4136"/>
        </a:buClr>
        <a:buSzPct val="120000"/>
        <a:buFont typeface="Arial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922463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EF4136"/>
        </a:buClr>
        <a:buSzPct val="120000"/>
        <a:buFont typeface="Arial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379663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EF4136"/>
        </a:buClr>
        <a:buSzPct val="120000"/>
        <a:buFont typeface="Arial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836863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EF4136"/>
        </a:buClr>
        <a:buSzPct val="120000"/>
        <a:buFont typeface="Arial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294063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EF4136"/>
        </a:buClr>
        <a:buSzPct val="120000"/>
        <a:buFont typeface="Arial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751263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EF4136"/>
        </a:buClr>
        <a:buSzPct val="120000"/>
        <a:buFont typeface="Arial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mj.svs@minv.s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5.jpeg"/><Relationship Id="rId4" Type="http://schemas.openxmlformats.org/officeDocument/2006/relationships/hyperlink" Target="mailto:Oipvs.svs@minv.s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18.jpeg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973" y="3784755"/>
            <a:ext cx="8784976" cy="1732477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3600" dirty="0" smtClean="0">
                <a:latin typeface="Arial" charset="0"/>
                <a:cs typeface="WenQuanYi Zen Hei" charset="0"/>
              </a:rPr>
              <a:t/>
            </a:r>
            <a:br>
              <a:rPr lang="en-US" sz="3600" dirty="0" smtClean="0">
                <a:latin typeface="Arial" charset="0"/>
                <a:cs typeface="WenQuanYi Zen Hei" charset="0"/>
              </a:rPr>
            </a:br>
            <a:r>
              <a:rPr lang="en-US" sz="3600" dirty="0" smtClean="0">
                <a:latin typeface="Arial" charset="0"/>
                <a:cs typeface="WenQuanYi Zen Hei" charset="0"/>
              </a:rPr>
              <a:t/>
            </a:r>
            <a:br>
              <a:rPr lang="en-US" sz="3600" dirty="0" smtClean="0">
                <a:latin typeface="Arial" charset="0"/>
                <a:cs typeface="WenQuanYi Zen Hei" charset="0"/>
              </a:rPr>
            </a:br>
            <a:r>
              <a:rPr lang="en-US" sz="2800" dirty="0" smtClean="0">
                <a:latin typeface="Arial" charset="0"/>
                <a:cs typeface="WenQuanYi Zen Hei" charset="0"/>
              </a:rPr>
              <a:t/>
            </a:r>
            <a:br>
              <a:rPr lang="en-US" sz="2800" dirty="0" smtClean="0">
                <a:latin typeface="Arial" charset="0"/>
                <a:cs typeface="WenQuanYi Zen Hei" charset="0"/>
              </a:rPr>
            </a:br>
            <a:r>
              <a:rPr lang="sk-SK" sz="4000" dirty="0">
                <a:latin typeface="Arial" charset="0"/>
                <a:cs typeface="WenQuanYi Zen Hei" charset="0"/>
              </a:rPr>
              <a:t>Moderná verejná správa v SR</a:t>
            </a:r>
            <a:r>
              <a:rPr lang="sk-SK" sz="2800" dirty="0" smtClean="0">
                <a:latin typeface="Arial" charset="0"/>
                <a:cs typeface="WenQuanYi Zen Hei" charset="0"/>
              </a:rPr>
              <a:t/>
            </a:r>
            <a:br>
              <a:rPr lang="sk-SK" sz="2800" dirty="0" smtClean="0">
                <a:latin typeface="Arial" charset="0"/>
                <a:cs typeface="WenQuanYi Zen Hei" charset="0"/>
              </a:rPr>
            </a:br>
            <a:r>
              <a:rPr lang="en-US" sz="1000" dirty="0" smtClean="0">
                <a:latin typeface="Arial" charset="0"/>
                <a:cs typeface="WenQuanYi Zen Hei" charset="0"/>
              </a:rPr>
              <a:t/>
            </a:r>
            <a:br>
              <a:rPr lang="en-US" sz="1000" dirty="0" smtClean="0">
                <a:latin typeface="Arial" charset="0"/>
                <a:cs typeface="WenQuanYi Zen Hei" charset="0"/>
              </a:rPr>
            </a:br>
            <a:r>
              <a:rPr lang="en-US" sz="3600" dirty="0" smtClean="0">
                <a:latin typeface="Arial" charset="0"/>
                <a:cs typeface="WenQuanYi Zen Hei" charset="0"/>
              </a:rPr>
              <a:t/>
            </a:r>
            <a:br>
              <a:rPr lang="en-US" sz="3600" dirty="0" smtClean="0">
                <a:latin typeface="Arial" charset="0"/>
                <a:cs typeface="WenQuanYi Zen Hei" charset="0"/>
              </a:rPr>
            </a:br>
            <a:r>
              <a:rPr lang="en-US" sz="1800" b="0" dirty="0" smtClean="0">
                <a:latin typeface="Arial" charset="0"/>
                <a:cs typeface="WenQuanYi Zen Hei" charset="0"/>
              </a:rPr>
              <a:t/>
            </a:r>
            <a:br>
              <a:rPr lang="en-US" sz="1800" b="0" dirty="0" smtClean="0">
                <a:latin typeface="Arial" charset="0"/>
                <a:cs typeface="WenQuanYi Zen Hei" charset="0"/>
              </a:rPr>
            </a:br>
            <a:r>
              <a:rPr lang="en-US" sz="1800" b="0" dirty="0" smtClean="0">
                <a:latin typeface="Arial" charset="0"/>
                <a:cs typeface="WenQuanYi Zen Hei" charset="0"/>
              </a:rPr>
              <a:t/>
            </a:r>
            <a:br>
              <a:rPr lang="en-US" sz="1800" b="0" dirty="0" smtClean="0">
                <a:latin typeface="Arial" charset="0"/>
                <a:cs typeface="WenQuanYi Zen Hei" charset="0"/>
              </a:rPr>
            </a:br>
            <a:r>
              <a:rPr lang="en-US" sz="1800" b="0" dirty="0" smtClean="0">
                <a:latin typeface="Arial" charset="0"/>
                <a:cs typeface="WenQuanYi Zen Hei" charset="0"/>
              </a:rPr>
              <a:t>																	</a:t>
            </a:r>
            <a:br>
              <a:rPr lang="en-US" sz="1800" b="0" dirty="0" smtClean="0">
                <a:latin typeface="Arial" charset="0"/>
                <a:cs typeface="WenQuanYi Zen Hei" charset="0"/>
              </a:rPr>
            </a:br>
            <a:r>
              <a:rPr lang="en-US" sz="1800" b="0" dirty="0" smtClean="0">
                <a:latin typeface="Arial" charset="0"/>
                <a:cs typeface="WenQuanYi Zen Hei" charset="0"/>
              </a:rPr>
              <a:t>	</a:t>
            </a:r>
            <a:br>
              <a:rPr lang="en-US" sz="1800" b="0" dirty="0" smtClean="0">
                <a:latin typeface="Arial" charset="0"/>
                <a:cs typeface="WenQuanYi Zen Hei" charset="0"/>
              </a:rPr>
            </a:br>
            <a:r>
              <a:rPr lang="en-US" sz="1800" b="0" dirty="0" smtClean="0">
                <a:latin typeface="Arial" charset="0"/>
                <a:cs typeface="WenQuanYi Zen Hei" charset="0"/>
              </a:rPr>
              <a:t>																	 </a:t>
            </a:r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95536" y="5013176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FFFF"/>
                </a:solidFill>
                <a:cs typeface="WenQuanYi Zen Hei" charset="0"/>
              </a:rPr>
              <a:t>Matúš Šesták</a:t>
            </a:r>
            <a:endParaRPr lang="sk-SK" b="1" dirty="0" smtClean="0">
              <a:solidFill>
                <a:srgbClr val="FFFFFF"/>
              </a:solidFill>
              <a:cs typeface="WenQuanYi Zen Hei" charset="0"/>
            </a:endParaRPr>
          </a:p>
          <a:p>
            <a:r>
              <a:rPr lang="sk-SK" dirty="0" smtClean="0">
                <a:solidFill>
                  <a:srgbClr val="FFFFFF"/>
                </a:solidFill>
                <a:cs typeface="WenQuanYi Zen Hei" charset="0"/>
              </a:rPr>
              <a:t>Analyticko-metodická jednotka verejnej </a:t>
            </a:r>
            <a:r>
              <a:rPr lang="sk-SK" dirty="0" smtClean="0">
                <a:solidFill>
                  <a:srgbClr val="FFFFFF"/>
                </a:solidFill>
                <a:cs typeface="WenQuanYi Zen Hei" charset="0"/>
              </a:rPr>
              <a:t>správy</a:t>
            </a:r>
          </a:p>
          <a:p>
            <a:endParaRPr lang="sk-SK" dirty="0" smtClean="0">
              <a:solidFill>
                <a:srgbClr val="FFFFFF"/>
              </a:solidFill>
              <a:cs typeface="WenQuanYi Zen Hei" charset="0"/>
            </a:endParaRPr>
          </a:p>
          <a:p>
            <a:r>
              <a:rPr lang="sk-SK" b="1" dirty="0" smtClean="0">
                <a:solidFill>
                  <a:srgbClr val="FFFFFF"/>
                </a:solidFill>
                <a:cs typeface="WenQuanYi Zen Hei" charset="0"/>
              </a:rPr>
              <a:t>Ivana Michalcová</a:t>
            </a:r>
            <a:endParaRPr lang="sk-SK" b="1" dirty="0">
              <a:solidFill>
                <a:srgbClr val="FFFFFF"/>
              </a:solidFill>
              <a:cs typeface="WenQuanYi Zen Hei" charset="0"/>
            </a:endParaRPr>
          </a:p>
          <a:p>
            <a:r>
              <a:rPr lang="sk-SK" dirty="0" smtClean="0">
                <a:solidFill>
                  <a:srgbClr val="FFFFFF"/>
                </a:solidFill>
                <a:cs typeface="WenQuanYi Zen Hei" charset="0"/>
              </a:rPr>
              <a:t>Odbor implementácie projektov </a:t>
            </a:r>
            <a:r>
              <a:rPr lang="sk-SK" dirty="0">
                <a:solidFill>
                  <a:srgbClr val="FFFFFF"/>
                </a:solidFill>
                <a:cs typeface="WenQuanYi Zen Hei" charset="0"/>
              </a:rPr>
              <a:t>verejnej správy</a:t>
            </a:r>
          </a:p>
          <a:p>
            <a:r>
              <a:rPr lang="sk-SK" dirty="0" smtClean="0">
                <a:solidFill>
                  <a:srgbClr val="FFFFFF"/>
                </a:solidFill>
                <a:cs typeface="WenQuanYi Zen Hei" charset="0"/>
              </a:rPr>
              <a:t>Ministerstvo </a:t>
            </a:r>
            <a:r>
              <a:rPr lang="sk-SK" dirty="0" smtClean="0">
                <a:solidFill>
                  <a:srgbClr val="FFFFFF"/>
                </a:solidFill>
                <a:cs typeface="WenQuanYi Zen Hei" charset="0"/>
              </a:rPr>
              <a:t>vnútra Slovenskej republiky </a:t>
            </a:r>
          </a:p>
        </p:txBody>
      </p:sp>
    </p:spTree>
    <p:extLst>
      <p:ext uri="{BB962C8B-B14F-4D97-AF65-F5344CB8AC3E}">
        <p14:creationId xmlns:p14="http://schemas.microsoft.com/office/powerpoint/2010/main" val="4135042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98"/>
            <a:ext cx="9144000" cy="914400"/>
          </a:xfrm>
        </p:spPr>
        <p:txBody>
          <a:bodyPr>
            <a:normAutofit/>
          </a:bodyPr>
          <a:lstStyle/>
          <a:p>
            <a:r>
              <a:rPr lang="sk-SK" dirty="0" smtClean="0"/>
              <a:t>SVS a OP EVS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295828" y="1428482"/>
            <a:ext cx="855234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b="1" dirty="0">
                <a:solidFill>
                  <a:prstClr val="black"/>
                </a:solidFill>
              </a:rPr>
              <a:t>NP </a:t>
            </a:r>
            <a:r>
              <a:rPr lang="en-US" dirty="0" err="1">
                <a:solidFill>
                  <a:prstClr val="black"/>
                </a:solidFill>
              </a:rPr>
              <a:t>Meranie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efektívnosti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poskytovaných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služieb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verejnej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správy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inštitucionálny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rozvoj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klientskych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centier</a:t>
            </a:r>
            <a:r>
              <a:rPr lang="en-US" dirty="0">
                <a:solidFill>
                  <a:prstClr val="black"/>
                </a:solidFill>
              </a:rPr>
              <a:t> a </a:t>
            </a:r>
            <a:r>
              <a:rPr lang="en-US" dirty="0" err="1">
                <a:solidFill>
                  <a:prstClr val="black"/>
                </a:solidFill>
              </a:rPr>
              <a:t>integrácia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spätnej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väzby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klientov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sk-SK" dirty="0">
              <a:solidFill>
                <a:prstClr val="black"/>
              </a:solidFill>
            </a:endParaRPr>
          </a:p>
          <a:p>
            <a:pPr algn="just"/>
            <a:endParaRPr lang="sk-SK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b="1" dirty="0">
                <a:solidFill>
                  <a:prstClr val="black"/>
                </a:solidFill>
              </a:rPr>
              <a:t>NP </a:t>
            </a:r>
            <a:r>
              <a:rPr lang="en-US" dirty="0" err="1">
                <a:solidFill>
                  <a:prstClr val="black"/>
                </a:solidFill>
              </a:rPr>
              <a:t>Optimalizácia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procesov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verejnej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správe</a:t>
            </a:r>
            <a:endParaRPr lang="sk-SK" dirty="0">
              <a:solidFill>
                <a:prstClr val="black"/>
              </a:solidFill>
            </a:endParaRPr>
          </a:p>
          <a:p>
            <a:pPr algn="just"/>
            <a:endParaRPr lang="en-US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b="1" dirty="0">
                <a:solidFill>
                  <a:prstClr val="black"/>
                </a:solidFill>
              </a:rPr>
              <a:t>NP </a:t>
            </a:r>
            <a:r>
              <a:rPr lang="en-US" dirty="0" err="1">
                <a:solidFill>
                  <a:prstClr val="black"/>
                </a:solidFill>
              </a:rPr>
              <a:t>Vybudovanie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systému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riadenia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kvality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vo</a:t>
            </a:r>
            <a:r>
              <a:rPr lang="en-US" dirty="0">
                <a:solidFill>
                  <a:prstClr val="black"/>
                </a:solidFill>
              </a:rPr>
              <a:t> VS v </a:t>
            </a:r>
            <a:r>
              <a:rPr lang="en-US" dirty="0" err="1">
                <a:solidFill>
                  <a:prstClr val="black"/>
                </a:solidFill>
              </a:rPr>
              <a:t>záujme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podpory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efektívnosti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služieb</a:t>
            </a:r>
            <a:r>
              <a:rPr lang="en-US" dirty="0">
                <a:solidFill>
                  <a:prstClr val="black"/>
                </a:solidFill>
              </a:rPr>
              <a:t> a </a:t>
            </a:r>
            <a:r>
              <a:rPr lang="en-US" dirty="0" err="1">
                <a:solidFill>
                  <a:prstClr val="black"/>
                </a:solidFill>
              </a:rPr>
              <a:t>zvýšenia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výkonnosti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organizácií</a:t>
            </a:r>
            <a:r>
              <a:rPr lang="en-US" dirty="0">
                <a:solidFill>
                  <a:prstClr val="black"/>
                </a:solidFill>
              </a:rPr>
              <a:t> VS </a:t>
            </a:r>
            <a:r>
              <a:rPr lang="en-US" dirty="0" err="1">
                <a:solidFill>
                  <a:prstClr val="black"/>
                </a:solidFill>
              </a:rPr>
              <a:t>prostredníctvom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zavedenia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komplexného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manažérstva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kvalit</a:t>
            </a:r>
            <a:r>
              <a:rPr lang="sk-SK" dirty="0">
                <a:solidFill>
                  <a:prstClr val="black"/>
                </a:solidFill>
              </a:rPr>
              <a:t>y</a:t>
            </a:r>
          </a:p>
          <a:p>
            <a:pPr algn="just"/>
            <a:endParaRPr lang="en-US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b="1" dirty="0">
                <a:solidFill>
                  <a:prstClr val="black"/>
                </a:solidFill>
              </a:rPr>
              <a:t>NP </a:t>
            </a:r>
            <a:r>
              <a:rPr lang="en-US" dirty="0" err="1">
                <a:solidFill>
                  <a:prstClr val="black"/>
                </a:solidFill>
              </a:rPr>
              <a:t>Budovanie</a:t>
            </a:r>
            <a:r>
              <a:rPr lang="en-US" dirty="0">
                <a:solidFill>
                  <a:prstClr val="black"/>
                </a:solidFill>
              </a:rPr>
              <a:t> a </a:t>
            </a:r>
            <a:r>
              <a:rPr lang="en-US" dirty="0" err="1">
                <a:solidFill>
                  <a:prstClr val="black"/>
                </a:solidFill>
              </a:rPr>
              <a:t>rozvoj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kapacít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analytických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jednotiek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vybraných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ústredných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orgánoch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štátnej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správy</a:t>
            </a:r>
            <a:endParaRPr lang="sk-SK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sk-SK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b="1" dirty="0">
                <a:solidFill>
                  <a:prstClr val="black"/>
                </a:solidFill>
              </a:rPr>
              <a:t>NP </a:t>
            </a:r>
            <a:r>
              <a:rPr lang="en-US" dirty="0" err="1">
                <a:solidFill>
                  <a:prstClr val="black"/>
                </a:solidFill>
              </a:rPr>
              <a:t>Podpora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medzinárodnej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spolupráce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zameranej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posilnenie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výmeny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skúseností</a:t>
            </a:r>
            <a:r>
              <a:rPr lang="en-US" dirty="0">
                <a:solidFill>
                  <a:prstClr val="black"/>
                </a:solidFill>
              </a:rPr>
              <a:t> a </a:t>
            </a:r>
            <a:r>
              <a:rPr lang="en-US" dirty="0" err="1">
                <a:solidFill>
                  <a:prstClr val="black"/>
                </a:solidFill>
              </a:rPr>
              <a:t>príkladov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dobrej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praxe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medzi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krajinami</a:t>
            </a:r>
            <a:r>
              <a:rPr lang="en-US" dirty="0">
                <a:solidFill>
                  <a:prstClr val="black"/>
                </a:solidFill>
              </a:rPr>
              <a:t> EÚ a OECD v </a:t>
            </a:r>
            <a:r>
              <a:rPr lang="en-US" dirty="0" err="1">
                <a:solidFill>
                  <a:prstClr val="black"/>
                </a:solidFill>
              </a:rPr>
              <a:t>oblasti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reformy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verejnej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správy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sk-SK" dirty="0">
              <a:solidFill>
                <a:prstClr val="black"/>
              </a:solidFill>
            </a:endParaRPr>
          </a:p>
          <a:p>
            <a:pPr algn="just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7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95426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+mn-lt"/>
              </a:rPr>
              <a:t>NP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Meranie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efektívnosti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poskytovaných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služieb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verejnej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správy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inštitucionálny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rozvoj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klientskych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centier</a:t>
            </a:r>
            <a:r>
              <a:rPr lang="en-GB" sz="2400" dirty="0">
                <a:latin typeface="+mn-lt"/>
              </a:rPr>
              <a:t> a </a:t>
            </a:r>
            <a:r>
              <a:rPr lang="en-GB" sz="2400" dirty="0" err="1">
                <a:latin typeface="+mn-lt"/>
              </a:rPr>
              <a:t>integrácia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spätnej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väzby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klientov</a:t>
            </a:r>
            <a:r>
              <a:rPr lang="en-GB" sz="2400" dirty="0">
                <a:latin typeface="+mn-lt"/>
              </a:rPr>
              <a:t> 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67544" y="1700808"/>
            <a:ext cx="8208912" cy="500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spcBef>
                <a:spcPts val="2000"/>
              </a:spcBef>
              <a:buClr>
                <a:prstClr val="black"/>
              </a:buClr>
            </a:pPr>
            <a:r>
              <a:rPr lang="sk-SK" sz="2200" b="1" dirty="0">
                <a:solidFill>
                  <a:prstClr val="black"/>
                </a:solidFill>
              </a:rPr>
              <a:t>Cieľ</a:t>
            </a:r>
            <a:r>
              <a:rPr lang="en-US" sz="2200" b="1" dirty="0">
                <a:solidFill>
                  <a:prstClr val="black"/>
                </a:solidFill>
              </a:rPr>
              <a:t>:</a:t>
            </a:r>
            <a:endParaRPr lang="sk-SK" sz="2200" b="1" dirty="0">
              <a:solidFill>
                <a:prstClr val="black"/>
              </a:solidFill>
            </a:endParaRPr>
          </a:p>
          <a:p>
            <a:pPr algn="just">
              <a:lnSpc>
                <a:spcPct val="80000"/>
              </a:lnSpc>
              <a:spcBef>
                <a:spcPts val="2000"/>
              </a:spcBef>
              <a:buClr>
                <a:prstClr val="black"/>
              </a:buClr>
            </a:pPr>
            <a:r>
              <a:rPr lang="sk-SK" sz="2200" dirty="0" smtClean="0"/>
              <a:t>Zefektívnenie </a:t>
            </a:r>
            <a:r>
              <a:rPr lang="sk-SK" sz="2200" dirty="0"/>
              <a:t>služieb poskytovaných verejnou správou prostredníctvom posilnenia inštitucionálnych kapacít verejnej správy a integrácie spätnej väzby jej klientov. </a:t>
            </a:r>
          </a:p>
          <a:p>
            <a:pPr algn="just">
              <a:lnSpc>
                <a:spcPct val="80000"/>
              </a:lnSpc>
              <a:spcBef>
                <a:spcPts val="2000"/>
              </a:spcBef>
              <a:buClr>
                <a:prstClr val="black"/>
              </a:buClr>
            </a:pPr>
            <a:r>
              <a:rPr lang="sk-SK" sz="2200" b="1" dirty="0" smtClean="0">
                <a:solidFill>
                  <a:prstClr val="black"/>
                </a:solidFill>
              </a:rPr>
              <a:t>Aktivity</a:t>
            </a:r>
            <a:r>
              <a:rPr lang="en-US" sz="2200" b="1" dirty="0">
                <a:solidFill>
                  <a:prstClr val="black"/>
                </a:solidFill>
              </a:rPr>
              <a:t>:</a:t>
            </a:r>
            <a:endParaRPr lang="sk-SK" sz="2200" b="1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k-SK" sz="2200" dirty="0"/>
              <a:t>Zefektívňovanie kvality samospráv pre účely vytvárania partnerstiev s klientskymi centrami </a:t>
            </a:r>
            <a:endParaRPr lang="sk-SK" sz="2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k-SK" sz="2200" dirty="0" smtClean="0"/>
              <a:t>Komplexná </a:t>
            </a:r>
            <a:r>
              <a:rPr lang="sk-SK" sz="2200" dirty="0"/>
              <a:t>analýza a zefektívnenie fungovania klientskych centier </a:t>
            </a:r>
            <a:endParaRPr lang="sk-SK" sz="2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k-SK" sz="2200" dirty="0" smtClean="0"/>
              <a:t>Rozširovanie </a:t>
            </a:r>
            <a:r>
              <a:rPr lang="sk-SK" sz="2200" dirty="0"/>
              <a:t>siete klientskych centier a monitoring ich činnosti </a:t>
            </a:r>
            <a:endParaRPr lang="sk-SK" sz="2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k-SK" sz="2200" dirty="0" smtClean="0"/>
              <a:t>Rozvoj </a:t>
            </a:r>
            <a:r>
              <a:rPr lang="sk-SK" sz="2200" dirty="0"/>
              <a:t>ľudských zdrojov </a:t>
            </a:r>
            <a:endParaRPr lang="sk-SK" sz="2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k-SK" sz="2200" dirty="0" smtClean="0"/>
              <a:t>Meranie </a:t>
            </a:r>
            <a:r>
              <a:rPr lang="sk-SK" sz="2200" dirty="0"/>
              <a:t>spokojnosti s poskytovaním služieb verejnej </a:t>
            </a:r>
            <a:r>
              <a:rPr lang="sk-SK" sz="2200" dirty="0" smtClean="0"/>
              <a:t>správy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35069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80995"/>
            <a:ext cx="9144000" cy="1476260"/>
          </a:xfrm>
        </p:spPr>
        <p:txBody>
          <a:bodyPr/>
          <a:lstStyle/>
          <a:p>
            <a:pPr algn="ctr"/>
            <a:r>
              <a:rPr lang="sk-SK" dirty="0" smtClean="0"/>
              <a:t>Ďakujem za pozornosť.</a:t>
            </a:r>
            <a:endParaRPr lang="en-US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064526" y="2564904"/>
            <a:ext cx="7251890" cy="2304256"/>
          </a:xfrm>
          <a:prstGeom prst="rect">
            <a:avLst/>
          </a:prstGeom>
          <a:solidFill>
            <a:schemeClr val="bg1"/>
          </a:solidFill>
        </p:spPr>
        <p:txBody>
          <a:bodyPr vert="horz" lIns="1188720" tIns="45720" rIns="27432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4400" dirty="0" smtClean="0">
              <a:solidFill>
                <a:srgbClr val="4F81BD">
                  <a:lumMod val="75000"/>
                </a:srgbClr>
              </a:solidFill>
              <a:hlinkClick r:id="rId3"/>
            </a:endParaRPr>
          </a:p>
          <a:p>
            <a:r>
              <a:rPr lang="sk-SK" sz="3900" dirty="0" smtClean="0">
                <a:solidFill>
                  <a:srgbClr val="4F81BD">
                    <a:lumMod val="75000"/>
                  </a:srgbClr>
                </a:solidFill>
                <a:hlinkClick r:id="rId3"/>
              </a:rPr>
              <a:t>amj.svs@minv.sk</a:t>
            </a:r>
            <a:endParaRPr lang="sk-SK" sz="3900" dirty="0" smtClean="0">
              <a:solidFill>
                <a:srgbClr val="4F81BD">
                  <a:lumMod val="75000"/>
                </a:srgbClr>
              </a:solidFill>
            </a:endParaRPr>
          </a:p>
          <a:p>
            <a:endParaRPr lang="sk-SK" sz="3900" dirty="0" smtClean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sk-SK" sz="3900" dirty="0">
                <a:solidFill>
                  <a:srgbClr val="4F81BD">
                    <a:lumMod val="75000"/>
                  </a:srgbClr>
                </a:solidFill>
                <a:hlinkClick r:id="rId4"/>
              </a:rPr>
              <a:t>o</a:t>
            </a:r>
            <a:r>
              <a:rPr lang="sk-SK" sz="3900" dirty="0" smtClean="0">
                <a:solidFill>
                  <a:srgbClr val="4F81BD">
                    <a:lumMod val="75000"/>
                  </a:srgbClr>
                </a:solidFill>
                <a:hlinkClick r:id="rId4"/>
              </a:rPr>
              <a:t>ipvs.svs@minv.sk</a:t>
            </a:r>
            <a:endParaRPr lang="sk-SK" sz="3900" dirty="0" smtClean="0">
              <a:solidFill>
                <a:srgbClr val="4F81BD">
                  <a:lumMod val="75000"/>
                </a:srgbClr>
              </a:solidFill>
            </a:endParaRPr>
          </a:p>
          <a:p>
            <a:endParaRPr lang="en-US" sz="4400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4" name="Picture 2" descr="image00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852382" cy="167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4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osodĺžnik 8"/>
          <p:cNvSpPr/>
          <p:nvPr/>
        </p:nvSpPr>
        <p:spPr>
          <a:xfrm>
            <a:off x="784986" y="4360344"/>
            <a:ext cx="8217725" cy="2410691"/>
          </a:xfrm>
          <a:prstGeom prst="parallelogram">
            <a:avLst>
              <a:gd name="adj" fmla="val 3879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4" name="Obojsmerná zvislá šípka 23"/>
          <p:cNvSpPr/>
          <p:nvPr/>
        </p:nvSpPr>
        <p:spPr>
          <a:xfrm>
            <a:off x="5762497" y="4513063"/>
            <a:ext cx="510639" cy="86689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3" name="Obojsmerná zvislá šípka 22"/>
          <p:cNvSpPr/>
          <p:nvPr/>
        </p:nvSpPr>
        <p:spPr>
          <a:xfrm>
            <a:off x="3689263" y="4513062"/>
            <a:ext cx="510639" cy="86689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2" name="Obojsmerná zvislá šípka 21"/>
          <p:cNvSpPr/>
          <p:nvPr/>
        </p:nvSpPr>
        <p:spPr>
          <a:xfrm>
            <a:off x="1874317" y="4513064"/>
            <a:ext cx="510639" cy="86689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55" y="180000"/>
            <a:ext cx="8913813" cy="9144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k-SK" dirty="0" smtClean="0"/>
              <a:t>Klientske centrá - poskytované služby</a:t>
            </a:r>
          </a:p>
        </p:txBody>
      </p:sp>
      <p:sp>
        <p:nvSpPr>
          <p:cNvPr id="2" name="Kosodĺžnik 1"/>
          <p:cNvSpPr/>
          <p:nvPr/>
        </p:nvSpPr>
        <p:spPr>
          <a:xfrm>
            <a:off x="558138" y="2250823"/>
            <a:ext cx="8217725" cy="2410691"/>
          </a:xfrm>
          <a:prstGeom prst="parallelogram">
            <a:avLst>
              <a:gd name="adj" fmla="val 38793"/>
            </a:avLst>
          </a:prstGeom>
          <a:solidFill>
            <a:schemeClr val="accent6">
              <a:lumMod val="40000"/>
              <a:lumOff val="60000"/>
              <a:alpha val="7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520039" y="2260400"/>
            <a:ext cx="4548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KC</a:t>
            </a:r>
            <a:r>
              <a:rPr lang="sk-SK" dirty="0" smtClean="0"/>
              <a:t>/ priamy kontakt s občanmi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977734" y="6247815"/>
            <a:ext cx="557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Okresný úrad </a:t>
            </a:r>
            <a:r>
              <a:rPr lang="sk-SK" dirty="0" smtClean="0"/>
              <a:t>/ priamy výkon agendy</a:t>
            </a:r>
            <a:endParaRPr lang="sk-SK" dirty="0"/>
          </a:p>
        </p:txBody>
      </p:sp>
      <p:sp>
        <p:nvSpPr>
          <p:cNvPr id="17" name="Obojsmerná zvislá šípka 16"/>
          <p:cNvSpPr/>
          <p:nvPr/>
        </p:nvSpPr>
        <p:spPr>
          <a:xfrm>
            <a:off x="7968340" y="4513064"/>
            <a:ext cx="510639" cy="86689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1423055" y="5466726"/>
            <a:ext cx="1246912" cy="3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00" dirty="0" smtClean="0">
                <a:solidFill>
                  <a:schemeClr val="tx1"/>
                </a:solidFill>
              </a:rPr>
              <a:t>Vnútornej Správy</a:t>
            </a:r>
            <a:endParaRPr lang="sk-SK" sz="1000" dirty="0">
              <a:solidFill>
                <a:schemeClr val="tx1"/>
              </a:solidFill>
            </a:endParaRPr>
          </a:p>
        </p:txBody>
      </p:sp>
      <p:sp>
        <p:nvSpPr>
          <p:cNvPr id="26" name="Obdĺžnik 25"/>
          <p:cNvSpPr/>
          <p:nvPr/>
        </p:nvSpPr>
        <p:spPr>
          <a:xfrm>
            <a:off x="2798616" y="5466726"/>
            <a:ext cx="1246912" cy="3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00" dirty="0" smtClean="0">
                <a:solidFill>
                  <a:schemeClr val="tx1"/>
                </a:solidFill>
              </a:rPr>
              <a:t>Živnosť. podnikania</a:t>
            </a:r>
            <a:endParaRPr lang="sk-SK" sz="1000" dirty="0">
              <a:solidFill>
                <a:schemeClr val="tx1"/>
              </a:solidFill>
            </a:endParaRPr>
          </a:p>
        </p:txBody>
      </p:sp>
      <p:sp>
        <p:nvSpPr>
          <p:cNvPr id="27" name="Obdĺžnik 26"/>
          <p:cNvSpPr/>
          <p:nvPr/>
        </p:nvSpPr>
        <p:spPr>
          <a:xfrm>
            <a:off x="4197928" y="5466726"/>
            <a:ext cx="1246912" cy="3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00" dirty="0" smtClean="0">
                <a:solidFill>
                  <a:schemeClr val="tx1"/>
                </a:solidFill>
              </a:rPr>
              <a:t>Životného prostredia</a:t>
            </a:r>
            <a:endParaRPr lang="sk-SK" sz="1000" dirty="0">
              <a:solidFill>
                <a:schemeClr val="tx1"/>
              </a:solidFill>
            </a:endParaRPr>
          </a:p>
        </p:txBody>
      </p:sp>
      <p:sp>
        <p:nvSpPr>
          <p:cNvPr id="28" name="Obdĺžnik 27"/>
          <p:cNvSpPr/>
          <p:nvPr/>
        </p:nvSpPr>
        <p:spPr>
          <a:xfrm>
            <a:off x="5597240" y="5464744"/>
            <a:ext cx="1246912" cy="3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 smtClean="0">
                <a:solidFill>
                  <a:schemeClr val="tx1"/>
                </a:solidFill>
              </a:rPr>
              <a:t>Lesný</a:t>
            </a:r>
            <a:endParaRPr lang="sk-SK" sz="1050" dirty="0">
              <a:solidFill>
                <a:schemeClr val="tx1"/>
              </a:solidFill>
            </a:endParaRPr>
          </a:p>
        </p:txBody>
      </p:sp>
      <p:sp>
        <p:nvSpPr>
          <p:cNvPr id="29" name="Obdĺžnik 28"/>
          <p:cNvSpPr/>
          <p:nvPr/>
        </p:nvSpPr>
        <p:spPr>
          <a:xfrm>
            <a:off x="1423055" y="5907683"/>
            <a:ext cx="1246912" cy="3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 smtClean="0">
                <a:solidFill>
                  <a:schemeClr val="tx1"/>
                </a:solidFill>
              </a:rPr>
              <a:t>Katastrálny</a:t>
            </a:r>
            <a:endParaRPr lang="sk-SK" sz="1050" dirty="0">
              <a:solidFill>
                <a:schemeClr val="tx1"/>
              </a:solidFill>
            </a:endParaRPr>
          </a:p>
        </p:txBody>
      </p:sp>
      <p:sp>
        <p:nvSpPr>
          <p:cNvPr id="30" name="Obdĺžnik 29"/>
          <p:cNvSpPr/>
          <p:nvPr/>
        </p:nvSpPr>
        <p:spPr>
          <a:xfrm>
            <a:off x="6996552" y="5451189"/>
            <a:ext cx="1246912" cy="3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 smtClean="0">
                <a:solidFill>
                  <a:schemeClr val="tx1"/>
                </a:solidFill>
              </a:rPr>
              <a:t>Pozemkový</a:t>
            </a:r>
            <a:endParaRPr lang="sk-SK" sz="1050" dirty="0">
              <a:solidFill>
                <a:schemeClr val="tx1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1328055" y="5217346"/>
            <a:ext cx="1019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/>
              <a:t>Odbor:</a:t>
            </a:r>
            <a:endParaRPr lang="sk-SK" sz="1200" b="1" dirty="0"/>
          </a:p>
        </p:txBody>
      </p:sp>
      <p:sp>
        <p:nvSpPr>
          <p:cNvPr id="32" name="Obdĺžnik 31"/>
          <p:cNvSpPr/>
          <p:nvPr/>
        </p:nvSpPr>
        <p:spPr>
          <a:xfrm>
            <a:off x="2798616" y="5907683"/>
            <a:ext cx="1246912" cy="3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 smtClean="0">
                <a:solidFill>
                  <a:schemeClr val="tx1"/>
                </a:solidFill>
              </a:rPr>
              <a:t>Ciest a dopravy</a:t>
            </a:r>
            <a:endParaRPr lang="sk-SK" sz="1050" dirty="0">
              <a:solidFill>
                <a:schemeClr val="tx1"/>
              </a:solidFill>
            </a:endParaRPr>
          </a:p>
        </p:txBody>
      </p:sp>
      <p:sp>
        <p:nvSpPr>
          <p:cNvPr id="33" name="Obdĺžnik 32"/>
          <p:cNvSpPr/>
          <p:nvPr/>
        </p:nvSpPr>
        <p:spPr>
          <a:xfrm>
            <a:off x="4197928" y="5923815"/>
            <a:ext cx="1246912" cy="3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 smtClean="0">
                <a:solidFill>
                  <a:schemeClr val="tx1"/>
                </a:solidFill>
              </a:rPr>
              <a:t>Školský</a:t>
            </a:r>
            <a:endParaRPr lang="sk-SK" sz="1050" dirty="0">
              <a:solidFill>
                <a:schemeClr val="tx1"/>
              </a:solidFill>
            </a:endParaRPr>
          </a:p>
        </p:txBody>
      </p:sp>
      <p:sp>
        <p:nvSpPr>
          <p:cNvPr id="34" name="Obdĺžnik 33"/>
          <p:cNvSpPr/>
          <p:nvPr/>
        </p:nvSpPr>
        <p:spPr>
          <a:xfrm>
            <a:off x="5597240" y="5923815"/>
            <a:ext cx="1246912" cy="3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 smtClean="0">
                <a:solidFill>
                  <a:schemeClr val="tx1"/>
                </a:solidFill>
              </a:rPr>
              <a:t>Práce a sociálnych vecí</a:t>
            </a:r>
            <a:endParaRPr lang="sk-SK" sz="1050" dirty="0">
              <a:solidFill>
                <a:schemeClr val="tx1"/>
              </a:solidFill>
            </a:endParaRPr>
          </a:p>
        </p:txBody>
      </p:sp>
      <p:sp>
        <p:nvSpPr>
          <p:cNvPr id="35" name="Obdĺžnik 34"/>
          <p:cNvSpPr/>
          <p:nvPr/>
        </p:nvSpPr>
        <p:spPr>
          <a:xfrm>
            <a:off x="6996552" y="5923815"/>
            <a:ext cx="1246912" cy="3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tx1"/>
                </a:solidFill>
              </a:rPr>
              <a:t>...</a:t>
            </a:r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1286490" y="2751995"/>
            <a:ext cx="2658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/>
              <a:t>Služby poskytované v agendách:</a:t>
            </a:r>
            <a:endParaRPr lang="sk-SK" sz="1200" b="1" dirty="0"/>
          </a:p>
        </p:txBody>
      </p:sp>
      <p:graphicFrame>
        <p:nvGraphicFramePr>
          <p:cNvPr id="51" name="Tabuľk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559209"/>
              </p:ext>
            </p:extLst>
          </p:nvPr>
        </p:nvGraphicFramePr>
        <p:xfrm>
          <a:off x="1318155" y="2960755"/>
          <a:ext cx="7160824" cy="1850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1528"/>
                <a:gridCol w="2207172"/>
                <a:gridCol w="3292124"/>
              </a:tblGrid>
              <a:tr h="241605">
                <a:tc>
                  <a:txBody>
                    <a:bodyPr/>
                    <a:lstStyle/>
                    <a:p>
                      <a:pPr marL="82550" indent="-82550"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Živnostenská</a:t>
                      </a:r>
                      <a:endParaRPr lang="sk-SK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indent="-82550"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Doklady</a:t>
                      </a:r>
                      <a:r>
                        <a:rPr lang="sk-SK" sz="1200" baseline="0" dirty="0" smtClean="0"/>
                        <a:t> a evidencia</a:t>
                      </a:r>
                      <a:endParaRPr lang="sk-SK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marR="0" indent="-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k-SK" sz="1200" b="1" dirty="0" smtClean="0">
                          <a:solidFill>
                            <a:srgbClr val="FF0000"/>
                          </a:solidFill>
                        </a:rPr>
                        <a:t>Min práce</a:t>
                      </a:r>
                      <a:r>
                        <a:rPr lang="sk-SK" sz="1200" b="1" baseline="0" dirty="0" smtClean="0">
                          <a:solidFill>
                            <a:srgbClr val="FF0000"/>
                          </a:solidFill>
                        </a:rPr>
                        <a:t>, sociálnych vecí a rodiny</a:t>
                      </a:r>
                    </a:p>
                  </a:txBody>
                  <a:tcPr/>
                </a:tc>
              </a:tr>
              <a:tr h="241605">
                <a:tc>
                  <a:txBody>
                    <a:bodyPr/>
                    <a:lstStyle/>
                    <a:p>
                      <a:pPr marL="82550" indent="-82550">
                        <a:buFont typeface="Arial" pitchFamily="34" charset="0"/>
                        <a:buChar char="•"/>
                      </a:pPr>
                      <a:r>
                        <a:rPr lang="sk-SK" sz="1200" baseline="0" dirty="0" smtClean="0"/>
                        <a:t> Úsek cestnej dopravy a PK</a:t>
                      </a:r>
                      <a:endParaRPr lang="sk-SK" sz="12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k-SK" sz="1200" dirty="0" smtClean="0"/>
                        <a:t>Lesných</a:t>
                      </a:r>
                      <a:r>
                        <a:rPr lang="sk-SK" sz="1200" baseline="0" dirty="0" smtClean="0"/>
                        <a:t> </a:t>
                      </a:r>
                      <a:r>
                        <a:rPr lang="sk-SK" sz="1200" dirty="0" smtClean="0"/>
                        <a:t>a Pozemkových</a:t>
                      </a:r>
                      <a:r>
                        <a:rPr lang="sk-SK" sz="1200" baseline="0" dirty="0" smtClean="0"/>
                        <a:t> úradov</a:t>
                      </a:r>
                      <a:endParaRPr lang="sk-SK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marR="0" indent="-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k-SK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Agenda sociálnej poisťovne</a:t>
                      </a:r>
                    </a:p>
                  </a:txBody>
                  <a:tcPr/>
                </a:tc>
              </a:tr>
              <a:tr h="241605">
                <a:tc>
                  <a:txBody>
                    <a:bodyPr/>
                    <a:lstStyle/>
                    <a:p>
                      <a:pPr marL="82550" indent="-82550">
                        <a:buFont typeface="Arial" pitchFamily="34" charset="0"/>
                        <a:buChar char="•"/>
                      </a:pPr>
                      <a:r>
                        <a:rPr lang="sk-SK" sz="1200" dirty="0" smtClean="0"/>
                        <a:t> Pobytová</a:t>
                      </a:r>
                      <a:endParaRPr lang="sk-SK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indent="-82550">
                        <a:buFont typeface="Arial" pitchFamily="34" charset="0"/>
                        <a:buChar char="•"/>
                      </a:pPr>
                      <a:r>
                        <a:rPr lang="sk-SK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Kataster</a:t>
                      </a:r>
                      <a:r>
                        <a:rPr lang="sk-SK" sz="1200" b="1" dirty="0" smtClean="0"/>
                        <a:t> – </a:t>
                      </a:r>
                      <a:r>
                        <a:rPr lang="sk-SK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podľa</a:t>
                      </a:r>
                      <a:r>
                        <a:rPr lang="sk-SK" sz="1200" b="1" dirty="0" smtClean="0"/>
                        <a:t> KC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-95250">
                        <a:buFont typeface="Arial" pitchFamily="34" charset="0"/>
                        <a:buChar char="•"/>
                      </a:pPr>
                      <a:r>
                        <a:rPr lang="sk-SK" sz="1200" b="1" baseline="0" dirty="0" smtClean="0">
                          <a:solidFill>
                            <a:srgbClr val="FF0000"/>
                          </a:solidFill>
                        </a:rPr>
                        <a:t>Agenda daní</a:t>
                      </a:r>
                    </a:p>
                  </a:txBody>
                  <a:tcPr/>
                </a:tc>
              </a:tr>
              <a:tr h="283788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sk-SK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Matričná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marR="0" indent="-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k-SK" sz="1200" dirty="0" smtClean="0"/>
                        <a:t>Životné</a:t>
                      </a:r>
                      <a:r>
                        <a:rPr lang="sk-SK" sz="1200" baseline="0" dirty="0" smtClean="0"/>
                        <a:t> </a:t>
                      </a:r>
                      <a:r>
                        <a:rPr lang="sk-SK" sz="1200" dirty="0" smtClean="0"/>
                        <a:t>prostredie</a:t>
                      </a:r>
                      <a:endParaRPr lang="sk-SK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marR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k-SK" sz="1200" b="1" dirty="0" smtClean="0">
                          <a:solidFill>
                            <a:srgbClr val="FF0000"/>
                          </a:solidFill>
                        </a:rPr>
                        <a:t>Agenda</a:t>
                      </a:r>
                      <a:r>
                        <a:rPr lang="sk-SK" sz="1200" b="1" baseline="0" dirty="0" smtClean="0">
                          <a:solidFill>
                            <a:srgbClr val="FF0000"/>
                          </a:solidFill>
                        </a:rPr>
                        <a:t> zdravotnej poisťovne</a:t>
                      </a:r>
                      <a:endParaRPr lang="sk-SK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6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sk-SK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marR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sk-SK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sk-SK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210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sk-SK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sk-SK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marR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sk-SK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Šípka dolu 30"/>
          <p:cNvSpPr/>
          <p:nvPr/>
        </p:nvSpPr>
        <p:spPr>
          <a:xfrm>
            <a:off x="4712462" y="2189513"/>
            <a:ext cx="453240" cy="311483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36" name="Picture 2" descr="Female User Icon Clip 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67" y="1260320"/>
            <a:ext cx="920336" cy="92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www.easyvectors.com/assets/images/vectors/afbig/male-user-icon-clip-ar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066" y="1240666"/>
            <a:ext cx="1012032" cy="9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://www.easyvectors.com/assets/images/vectors/afbig/msewtz-business-person-clip-ar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91" y="1260320"/>
            <a:ext cx="725977" cy="9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Šípka dolu 38"/>
          <p:cNvSpPr/>
          <p:nvPr/>
        </p:nvSpPr>
        <p:spPr>
          <a:xfrm>
            <a:off x="6311559" y="2210050"/>
            <a:ext cx="453240" cy="2909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1" name="Šípka dolu 40"/>
          <p:cNvSpPr/>
          <p:nvPr/>
        </p:nvSpPr>
        <p:spPr>
          <a:xfrm>
            <a:off x="3048617" y="2177638"/>
            <a:ext cx="453240" cy="32335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901168" y="2522010"/>
            <a:ext cx="134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Podateľňa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25080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dĺžnik 65"/>
          <p:cNvSpPr/>
          <p:nvPr/>
        </p:nvSpPr>
        <p:spPr>
          <a:xfrm>
            <a:off x="1189802" y="1364777"/>
            <a:ext cx="4077909" cy="2536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455" y="180000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dirty="0" smtClean="0"/>
              <a:t>Klientske centrum  </a:t>
            </a:r>
          </a:p>
        </p:txBody>
      </p:sp>
      <p:sp>
        <p:nvSpPr>
          <p:cNvPr id="6" name="Obdĺžnik 5"/>
          <p:cNvSpPr/>
          <p:nvPr/>
        </p:nvSpPr>
        <p:spPr>
          <a:xfrm>
            <a:off x="1269242" y="4094336"/>
            <a:ext cx="7165074" cy="23064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269242" y="1465169"/>
            <a:ext cx="3889612" cy="23064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Okresný úrad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 rot="16200000">
            <a:off x="-163981" y="4992647"/>
            <a:ext cx="189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Front </a:t>
            </a:r>
            <a:r>
              <a:rPr lang="sk-SK" b="1" dirty="0" err="1" smtClean="0"/>
              <a:t>office</a:t>
            </a:r>
            <a:r>
              <a:rPr lang="sk-SK" b="1" dirty="0" smtClean="0"/>
              <a:t> / KAMO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 rot="16200000">
            <a:off x="-163981" y="2295239"/>
            <a:ext cx="189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 smtClean="0"/>
              <a:t>Back</a:t>
            </a:r>
            <a:r>
              <a:rPr lang="sk-SK" b="1" dirty="0" smtClean="0"/>
              <a:t> </a:t>
            </a:r>
            <a:r>
              <a:rPr lang="sk-SK" b="1" dirty="0" err="1" smtClean="0"/>
              <a:t>office</a:t>
            </a:r>
            <a:r>
              <a:rPr lang="sk-SK" b="1" dirty="0" smtClean="0"/>
              <a:t> / Okresný úrad</a:t>
            </a:r>
            <a:endParaRPr lang="sk-SK" b="1" dirty="0"/>
          </a:p>
        </p:txBody>
      </p:sp>
      <p:sp>
        <p:nvSpPr>
          <p:cNvPr id="10" name="Obdĺžnik 9"/>
          <p:cNvSpPr/>
          <p:nvPr/>
        </p:nvSpPr>
        <p:spPr>
          <a:xfrm rot="16200000">
            <a:off x="880281" y="2618405"/>
            <a:ext cx="1665026" cy="3774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solidFill>
                  <a:schemeClr val="tx1"/>
                </a:solidFill>
              </a:rPr>
              <a:t>Organizačný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 rot="16200000">
            <a:off x="1410171" y="2618405"/>
            <a:ext cx="1665026" cy="3774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solidFill>
                  <a:schemeClr val="tx1"/>
                </a:solidFill>
              </a:rPr>
              <a:t>Živnostenský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 rot="16200000">
            <a:off x="1933435" y="2618404"/>
            <a:ext cx="1665026" cy="3774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solidFill>
                  <a:schemeClr val="tx1"/>
                </a:solidFill>
              </a:rPr>
              <a:t>Kataster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 rot="16200000">
            <a:off x="2442807" y="2618403"/>
            <a:ext cx="1665026" cy="3774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solidFill>
                  <a:schemeClr val="tx1"/>
                </a:solidFill>
              </a:rPr>
              <a:t>Doprava 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4" name="Obdĺžnik 13"/>
          <p:cNvSpPr/>
          <p:nvPr/>
        </p:nvSpPr>
        <p:spPr>
          <a:xfrm rot="16200000">
            <a:off x="2970232" y="2618405"/>
            <a:ext cx="1665026" cy="3774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solidFill>
                  <a:schemeClr val="tx1"/>
                </a:solidFill>
              </a:rPr>
              <a:t>VVS 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5" name="Obdĺžnik 14"/>
          <p:cNvSpPr/>
          <p:nvPr/>
        </p:nvSpPr>
        <p:spPr>
          <a:xfrm rot="16200000">
            <a:off x="3451876" y="2602793"/>
            <a:ext cx="1665026" cy="3774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err="1" smtClean="0">
                <a:solidFill>
                  <a:schemeClr val="tx1"/>
                </a:solidFill>
              </a:rPr>
              <a:t>Podohosp</a:t>
            </a:r>
            <a:r>
              <a:rPr lang="sk-SK" dirty="0" smtClean="0">
                <a:solidFill>
                  <a:schemeClr val="tx1"/>
                </a:solidFill>
              </a:rPr>
              <a:t>.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6" name="Obdĺžnik 15"/>
          <p:cNvSpPr/>
          <p:nvPr/>
        </p:nvSpPr>
        <p:spPr>
          <a:xfrm rot="16200000">
            <a:off x="3964787" y="2602793"/>
            <a:ext cx="1665026" cy="3774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solidFill>
                  <a:schemeClr val="tx1"/>
                </a:solidFill>
              </a:rPr>
              <a:t>Životné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5475030" y="1456169"/>
            <a:ext cx="1239671" cy="23064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Polícia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6867101" y="1456169"/>
            <a:ext cx="619835" cy="23064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Finančná správa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7639336" y="1456169"/>
            <a:ext cx="619835" cy="23064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Zdravotné poisť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1" name="Obdĺžnik 20"/>
          <p:cNvSpPr/>
          <p:nvPr/>
        </p:nvSpPr>
        <p:spPr>
          <a:xfrm rot="16200000">
            <a:off x="4977000" y="2602792"/>
            <a:ext cx="1665026" cy="3774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solidFill>
                  <a:schemeClr val="tx1"/>
                </a:solidFill>
              </a:rPr>
              <a:t>Doklady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2" name="Obdĺžnik 21"/>
          <p:cNvSpPr/>
          <p:nvPr/>
        </p:nvSpPr>
        <p:spPr>
          <a:xfrm rot="16200000">
            <a:off x="5506890" y="2602793"/>
            <a:ext cx="1665026" cy="3774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solidFill>
                  <a:schemeClr val="tx1"/>
                </a:solidFill>
              </a:rPr>
              <a:t>Doprava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23" name="Picture 2" descr="Female User Icon Clip 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38" y="4025890"/>
            <a:ext cx="649056" cy="6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easyvectors.com/assets/images/vectors/afbig/male-user-icon-clip-ar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36" y="5542711"/>
            <a:ext cx="684487" cy="64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ww.easyvectors.com/assets/images/vectors/afbig/msewtz-business-person-clip-ar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48" y="5445456"/>
            <a:ext cx="496336" cy="6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emale User Icon Clip 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936" y="5120928"/>
            <a:ext cx="649056" cy="6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emale User Icon Clip 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11" y="5120928"/>
            <a:ext cx="649056" cy="6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www.easyvectors.com/assets/images/vectors/afbig/msewtz-business-person-clip-ar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24" y="5378734"/>
            <a:ext cx="496336" cy="6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BlokTextu 28"/>
          <p:cNvSpPr txBox="1"/>
          <p:nvPr/>
        </p:nvSpPr>
        <p:spPr>
          <a:xfrm>
            <a:off x="921879" y="4674946"/>
            <a:ext cx="93277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100" dirty="0" err="1" smtClean="0"/>
              <a:t>supervizor</a:t>
            </a:r>
            <a:endParaRPr lang="sk-SK" sz="1100" dirty="0"/>
          </a:p>
        </p:txBody>
      </p:sp>
      <p:cxnSp>
        <p:nvCxnSpPr>
          <p:cNvPr id="31" name="Zalomená spojnica 30"/>
          <p:cNvCxnSpPr>
            <a:stCxn id="10" idx="1"/>
            <a:endCxn id="23" idx="0"/>
          </p:cNvCxnSpPr>
          <p:nvPr/>
        </p:nvCxnSpPr>
        <p:spPr>
          <a:xfrm rot="5400000">
            <a:off x="1357418" y="3670512"/>
            <a:ext cx="386227" cy="32452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BlokTextu 31"/>
          <p:cNvSpPr txBox="1"/>
          <p:nvPr/>
        </p:nvSpPr>
        <p:spPr>
          <a:xfrm>
            <a:off x="1580035" y="5736434"/>
            <a:ext cx="924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/>
              <a:t>podateľňa</a:t>
            </a:r>
            <a:endParaRPr lang="sk-SK" sz="1100" dirty="0"/>
          </a:p>
        </p:txBody>
      </p:sp>
      <p:cxnSp>
        <p:nvCxnSpPr>
          <p:cNvPr id="39" name="Zalomená spojnica 38"/>
          <p:cNvCxnSpPr>
            <a:stCxn id="10" idx="1"/>
            <a:endCxn id="27" idx="0"/>
          </p:cNvCxnSpPr>
          <p:nvPr/>
        </p:nvCxnSpPr>
        <p:spPr>
          <a:xfrm rot="16200000" flipH="1">
            <a:off x="1142735" y="4209723"/>
            <a:ext cx="1481265" cy="34114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BlokTextu 39"/>
          <p:cNvSpPr txBox="1"/>
          <p:nvPr/>
        </p:nvSpPr>
        <p:spPr>
          <a:xfrm>
            <a:off x="2553014" y="6065497"/>
            <a:ext cx="1018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/>
              <a:t>živnostenský</a:t>
            </a:r>
            <a:endParaRPr lang="sk-SK" sz="1100" dirty="0"/>
          </a:p>
        </p:txBody>
      </p:sp>
      <p:cxnSp>
        <p:nvCxnSpPr>
          <p:cNvPr id="42" name="Zalomená spojnica 41"/>
          <p:cNvCxnSpPr>
            <a:stCxn id="11" idx="1"/>
            <a:endCxn id="25" idx="0"/>
          </p:cNvCxnSpPr>
          <p:nvPr/>
        </p:nvCxnSpPr>
        <p:spPr>
          <a:xfrm rot="16200000" flipH="1">
            <a:off x="1725504" y="4156843"/>
            <a:ext cx="1805793" cy="77143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BlokTextu 42"/>
          <p:cNvSpPr txBox="1"/>
          <p:nvPr/>
        </p:nvSpPr>
        <p:spPr>
          <a:xfrm>
            <a:off x="3400057" y="5736434"/>
            <a:ext cx="1018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/>
              <a:t>kataster</a:t>
            </a:r>
            <a:endParaRPr lang="sk-SK" sz="1100" dirty="0"/>
          </a:p>
        </p:txBody>
      </p:sp>
      <p:cxnSp>
        <p:nvCxnSpPr>
          <p:cNvPr id="45" name="Zalomená spojnica 44"/>
          <p:cNvCxnSpPr>
            <a:stCxn id="12" idx="1"/>
            <a:endCxn id="26" idx="0"/>
          </p:cNvCxnSpPr>
          <p:nvPr/>
        </p:nvCxnSpPr>
        <p:spPr>
          <a:xfrm rot="16200000" flipH="1">
            <a:off x="2574073" y="3831537"/>
            <a:ext cx="1481266" cy="109751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BlokTextu 46"/>
          <p:cNvSpPr txBox="1"/>
          <p:nvPr/>
        </p:nvSpPr>
        <p:spPr>
          <a:xfrm>
            <a:off x="4346789" y="6150444"/>
            <a:ext cx="1018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/>
              <a:t>doprava</a:t>
            </a:r>
            <a:endParaRPr lang="sk-SK" sz="1100" dirty="0"/>
          </a:p>
        </p:txBody>
      </p:sp>
      <p:cxnSp>
        <p:nvCxnSpPr>
          <p:cNvPr id="49" name="Zalomená spojnica 48"/>
          <p:cNvCxnSpPr>
            <a:stCxn id="13" idx="1"/>
            <a:endCxn id="24" idx="0"/>
          </p:cNvCxnSpPr>
          <p:nvPr/>
        </p:nvCxnSpPr>
        <p:spPr>
          <a:xfrm rot="16200000" flipH="1">
            <a:off x="3107925" y="3807056"/>
            <a:ext cx="1903050" cy="1568259"/>
          </a:xfrm>
          <a:prstGeom prst="bentConnector3">
            <a:avLst>
              <a:gd name="adj1" fmla="val 3207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6" descr="http://www.easyvectors.com/assets/images/vectors/afbig/msewtz-business-person-clip-ar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69" y="4598516"/>
            <a:ext cx="496336" cy="6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BlokTextu 51"/>
          <p:cNvSpPr txBox="1"/>
          <p:nvPr/>
        </p:nvSpPr>
        <p:spPr>
          <a:xfrm>
            <a:off x="6580716" y="6027790"/>
            <a:ext cx="1018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/>
              <a:t>Dane</a:t>
            </a:r>
            <a:endParaRPr lang="sk-SK" sz="1100" dirty="0"/>
          </a:p>
        </p:txBody>
      </p:sp>
      <p:sp>
        <p:nvSpPr>
          <p:cNvPr id="53" name="BlokTextu 52"/>
          <p:cNvSpPr txBox="1"/>
          <p:nvPr/>
        </p:nvSpPr>
        <p:spPr>
          <a:xfrm>
            <a:off x="7338055" y="6027790"/>
            <a:ext cx="1018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/>
              <a:t>poistenie</a:t>
            </a:r>
            <a:endParaRPr lang="sk-SK" sz="1100" dirty="0"/>
          </a:p>
        </p:txBody>
      </p:sp>
      <p:pic>
        <p:nvPicPr>
          <p:cNvPr id="54" name="Picture 2" descr="Female User Icon Clip 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698" y="5394656"/>
            <a:ext cx="649056" cy="6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http://www.easyvectors.com/assets/images/vectors/afbig/male-user-icon-clip-ar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91" y="4909453"/>
            <a:ext cx="684487" cy="64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BlokTextu 55"/>
          <p:cNvSpPr txBox="1"/>
          <p:nvPr/>
        </p:nvSpPr>
        <p:spPr>
          <a:xfrm>
            <a:off x="5117583" y="5233981"/>
            <a:ext cx="1018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/>
              <a:t>Doklady</a:t>
            </a:r>
            <a:endParaRPr lang="sk-SK" sz="1100" dirty="0"/>
          </a:p>
        </p:txBody>
      </p:sp>
      <p:sp>
        <p:nvSpPr>
          <p:cNvPr id="57" name="BlokTextu 56"/>
          <p:cNvSpPr txBox="1"/>
          <p:nvPr/>
        </p:nvSpPr>
        <p:spPr>
          <a:xfrm>
            <a:off x="5788503" y="5513117"/>
            <a:ext cx="1018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/>
              <a:t>Vozidlá</a:t>
            </a:r>
            <a:endParaRPr lang="sk-SK" sz="1100" dirty="0"/>
          </a:p>
        </p:txBody>
      </p:sp>
      <p:cxnSp>
        <p:nvCxnSpPr>
          <p:cNvPr id="59" name="Zalomená spojnica 58"/>
          <p:cNvCxnSpPr>
            <a:stCxn id="21" idx="1"/>
          </p:cNvCxnSpPr>
          <p:nvPr/>
        </p:nvCxnSpPr>
        <p:spPr>
          <a:xfrm rot="5400000">
            <a:off x="5325947" y="4107617"/>
            <a:ext cx="967135" cy="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Zalomená spojnica 60"/>
          <p:cNvCxnSpPr>
            <a:stCxn id="22" idx="1"/>
            <a:endCxn id="55" idx="0"/>
          </p:cNvCxnSpPr>
          <p:nvPr/>
        </p:nvCxnSpPr>
        <p:spPr>
          <a:xfrm rot="5400000">
            <a:off x="5687769" y="4257818"/>
            <a:ext cx="1285402" cy="1786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Zalomená spojnica 62"/>
          <p:cNvCxnSpPr>
            <a:stCxn id="18" idx="2"/>
            <a:endCxn id="28" idx="0"/>
          </p:cNvCxnSpPr>
          <p:nvPr/>
        </p:nvCxnSpPr>
        <p:spPr>
          <a:xfrm rot="5400000">
            <a:off x="6317960" y="4519674"/>
            <a:ext cx="1616093" cy="10202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Zalomená spojnica 64"/>
          <p:cNvCxnSpPr>
            <a:stCxn id="19" idx="2"/>
            <a:endCxn id="54" idx="0"/>
          </p:cNvCxnSpPr>
          <p:nvPr/>
        </p:nvCxnSpPr>
        <p:spPr>
          <a:xfrm rot="5400000">
            <a:off x="7082233" y="4527634"/>
            <a:ext cx="1632015" cy="10202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242686" y="2612756"/>
            <a:ext cx="5095369" cy="2555535"/>
            <a:chOff x="2871516" y="2612756"/>
            <a:chExt cx="5095369" cy="2555535"/>
          </a:xfrm>
        </p:grpSpPr>
        <p:sp>
          <p:nvSpPr>
            <p:cNvPr id="2" name="TextBox 1"/>
            <p:cNvSpPr txBox="1"/>
            <p:nvPr/>
          </p:nvSpPr>
          <p:spPr>
            <a:xfrm>
              <a:off x="2871516" y="2613746"/>
              <a:ext cx="2314308" cy="255454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 err="1" smtClean="0">
                  <a:solidFill>
                    <a:schemeClr val="bg1"/>
                  </a:solidFill>
                </a:rPr>
                <a:t>Pondelok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:</a:t>
              </a:r>
            </a:p>
            <a:p>
              <a:pPr algn="r"/>
              <a:r>
                <a:rPr lang="en-US" sz="3200" b="1" dirty="0" err="1" smtClean="0">
                  <a:solidFill>
                    <a:schemeClr val="bg1"/>
                  </a:solidFill>
                </a:rPr>
                <a:t>Utorok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:</a:t>
              </a:r>
            </a:p>
            <a:p>
              <a:pPr algn="r"/>
              <a:r>
                <a:rPr lang="en-US" sz="3200" b="1" dirty="0" err="1" smtClean="0">
                  <a:solidFill>
                    <a:schemeClr val="bg1"/>
                  </a:solidFill>
                </a:rPr>
                <a:t>Streda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:</a:t>
              </a:r>
            </a:p>
            <a:p>
              <a:pPr algn="r"/>
              <a:r>
                <a:rPr lang="en-US" sz="3200" b="1" dirty="0" err="1" smtClean="0">
                  <a:solidFill>
                    <a:schemeClr val="bg1"/>
                  </a:solidFill>
                </a:rPr>
                <a:t>Štvrtok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:</a:t>
              </a:r>
            </a:p>
            <a:p>
              <a:pPr algn="r"/>
              <a:r>
                <a:rPr lang="en-US" sz="3200" b="1" dirty="0" err="1" smtClean="0">
                  <a:solidFill>
                    <a:schemeClr val="bg1"/>
                  </a:solidFill>
                </a:rPr>
                <a:t>Piatok</a:t>
              </a:r>
              <a:r>
                <a:rPr lang="en-US" sz="3200" b="1" dirty="0">
                  <a:solidFill>
                    <a:schemeClr val="bg1"/>
                  </a:solidFill>
                </a:rPr>
                <a:t>: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	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88367" y="2612756"/>
              <a:ext cx="2778518" cy="255454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8:00 – 15:00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8</a:t>
              </a:r>
              <a:r>
                <a:rPr lang="en-US" sz="3200" b="1" dirty="0">
                  <a:solidFill>
                    <a:schemeClr val="bg1"/>
                  </a:solidFill>
                </a:rPr>
                <a:t>:00 – 15: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00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8</a:t>
              </a:r>
              <a:r>
                <a:rPr lang="en-US" sz="3200" b="1" dirty="0">
                  <a:solidFill>
                    <a:schemeClr val="bg1"/>
                  </a:solidFill>
                </a:rPr>
                <a:t>:00 –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17:00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8</a:t>
              </a:r>
              <a:r>
                <a:rPr lang="en-US" sz="3200" b="1" dirty="0">
                  <a:solidFill>
                    <a:schemeClr val="bg1"/>
                  </a:solidFill>
                </a:rPr>
                <a:t>:00 – 15: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00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8</a:t>
              </a:r>
              <a:r>
                <a:rPr lang="en-US" sz="3200" b="1" dirty="0">
                  <a:solidFill>
                    <a:schemeClr val="bg1"/>
                  </a:solidFill>
                </a:rPr>
                <a:t>:00 –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14:00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97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235"/>
            <a:ext cx="9144000" cy="4416588"/>
          </a:xfrm>
          <a:prstGeom prst="rect">
            <a:avLst/>
          </a:prstGeom>
        </p:spPr>
      </p:pic>
      <p:grpSp>
        <p:nvGrpSpPr>
          <p:cNvPr id="2" name="Skupina 1"/>
          <p:cNvGrpSpPr/>
          <p:nvPr/>
        </p:nvGrpSpPr>
        <p:grpSpPr>
          <a:xfrm>
            <a:off x="1466270" y="3999470"/>
            <a:ext cx="547795" cy="547795"/>
            <a:chOff x="5879192" y="4913870"/>
            <a:chExt cx="547795" cy="547795"/>
          </a:xfrm>
        </p:grpSpPr>
        <p:pic>
          <p:nvPicPr>
            <p:cNvPr id="45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ál 16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2166465" y="3231650"/>
            <a:ext cx="547795" cy="547795"/>
            <a:chOff x="5879192" y="4913870"/>
            <a:chExt cx="547795" cy="547795"/>
          </a:xfrm>
        </p:grpSpPr>
        <p:pic>
          <p:nvPicPr>
            <p:cNvPr id="20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ál 21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1044338" y="3877972"/>
            <a:ext cx="547795" cy="547795"/>
            <a:chOff x="5879192" y="4913870"/>
            <a:chExt cx="547795" cy="547795"/>
          </a:xfrm>
        </p:grpSpPr>
        <p:pic>
          <p:nvPicPr>
            <p:cNvPr id="24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ál 24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2057302" y="3804463"/>
            <a:ext cx="547795" cy="547795"/>
            <a:chOff x="5879192" y="4913870"/>
            <a:chExt cx="547795" cy="547795"/>
          </a:xfrm>
        </p:grpSpPr>
        <p:pic>
          <p:nvPicPr>
            <p:cNvPr id="52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Ovál 52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3455" y="180000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 fontScale="975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dirty="0" smtClean="0"/>
              <a:t>Otvorené klientske centrá</a:t>
            </a:r>
            <a:r>
              <a:rPr lang="sk-SK" sz="3200" b="1" dirty="0" smtClean="0"/>
              <a:t> </a:t>
            </a:r>
            <a:endParaRPr lang="sk-SK" sz="3200" b="1" dirty="0"/>
          </a:p>
        </p:txBody>
      </p:sp>
      <p:sp>
        <p:nvSpPr>
          <p:cNvPr id="35" name="Obdĺžnik 34"/>
          <p:cNvSpPr/>
          <p:nvPr/>
        </p:nvSpPr>
        <p:spPr>
          <a:xfrm>
            <a:off x="0" y="5744769"/>
            <a:ext cx="9144000" cy="10533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bg1"/>
                </a:solidFill>
              </a:rPr>
              <a:t>Dostupnosť  =  </a:t>
            </a:r>
          </a:p>
          <a:p>
            <a:pPr algn="ctr"/>
            <a:r>
              <a:rPr lang="sk-SK" sz="2400" dirty="0" smtClean="0">
                <a:solidFill>
                  <a:schemeClr val="bg1"/>
                </a:solidFill>
              </a:rPr>
              <a:t>sídlo okresu a max. 50km alebo 1hod verejnou dopravou  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w8OEBUPEA8OEBAPDw8QDxAQDxASEBAPFBEWFhQWFBUYHCggHCYlHBQVITEhJSkrLjAuFx8zODMsNygtLisBCgoKDg0OGhAQGzUkICQsLC0vLCwsLC0sLy8sLCwsLCwwLCwsLCwsLCwsLCwsLCwsLCwsLCwsLCwsLCwsLCwsLP/AABEIAQwAvAMBEQACEQEDEQH/xAAcAAEAAQUBAQAAAAAAAAAAAAAAAwECBQYHBAj/xABCEAACAQMABggCBwYDCQAAAAAAAQIDBBEFBhIhMWEHEzJBUXGBkSKxFEJScqGiwSMzYoLR8ENj8TVTVIOSk7PC4f/EABsBAQACAwEBAAAAAAAAAAAAAAABAgMEBQYH/8QANhEBAAICAAQCBwgBAwUAAAAAAAECAxEEEiExBUETUWFxodHhFCIyQoGRsfDBBhUjJDM0UvH/2gAMAwEAAhEDEQA/AO4gAAAAAAAAAEdxXhTi5zkoQisylJ4SQUyZK46za06iGgad6RcPYs4J8U6tVP8ALHPzNTJxPlVxM/jHlij9Z+TULzWK9rPM7qtv7ozcI/8ATHCNacl57y5eTjc953N5/j+GMnNyblJttvLbbbb5so15mZncqBD00NI3FNJQr1oKPZUas4peST3ExaY7Sy1z5Kxqtpj9WZstd9IUv8ZVUljFWCl3Y4rD/EyVz5I823j8U4innv3tq0X0kUZYVzSnSffOn8cPPHaX4mevFR+aHTw+MY7dMka+MNv0fpO3uVtUa1Oolx2JJuP3lxXqbNb1t2l1MeamSN0nb1lmQAAAAAAAAAAAAAAApKSSy2kkstvgkETMRG5ch121jnd1ZUoSaoQeIxW7aa72anE5OvJH6/J4/i+NtxV+b8v5Y/z75+ENYNNqgAAAAAALqVSUGpRlKMlwlFtSXk0E1tNZ3E6bhoLX+4oYhcL6RTW7azisl58Jeu/mbFOJtXv1dXhvFslOmTrHx+romh9M295DboVFLGNqL3Tg/CUXw8+HgblMlbxuHfwcRjzV5qSyBdmAAAAAAAAAAAAAwWul71NnUa7Uk4ryxl/L8RzcsTPqiZ/ZyPGs/o+G5PO8xX5/BxY5DzQEgAAACAJAAQqBPZ3VWhNVKU5U5x4Si8PyfiuT3ExMxO4Xx5bY7c1J1Lpmqeu8LjZoXLVOu8RjPhTqy7vuvlwb4eBu4uIielu70fBeJ1y6pk6W+EtyNl1gAAAAAAAAAAAaP0lVMwUN/wANOU/d4+SZiy/hn3PJeP5Z+04sfs3+8/RzI5rQUABIAAqEAFAKpAXJEqr1EI2OmNHM3zUjXDZ2bS6lu3Ro1pPh4Qm/kzaw5tfds9B4b4l2xZZ90/4l0Q3HfAAAAAAAAAADQ9eXtVnF8OqiscnkxZOvR4X/AFBaft0eyI/y5vKOG0+KbRzZjSkTuNrWEgSBABUAAAuSJQvigpKWMSVJleoEq7WTp5ImFos6T0f6xyuIu1ryzWprNOT41KS3b33tbubT5M3MGXf3Z7vV+Fcd6avo7z96PjH0bkbLsAAAAAAAAADRtf44qwluxKnjnlSf9UYcnd43/UeP/qKW9df4n6ufX1PL2l6mlkjrtzcNumpeNmNsASAVCAAASCEkUSiUsUSxzKaMSWOZSqJKkyOANqW1edCpGtTeJ05KUX4+KfJrKfmOsTuGzw+e2K8Xr5O06OvI3FKFaHZqQjJcsren5cPQ6Nbc0bh7zFkjJSLx2l6SzIAAAAAAAAav0gW21bxqL/Cnv+7Ld89kxZY6bcLx/Bz4IvH5Z+E/2HLbmeN5pWl5nHVH1fWJyh2lvlD/ANo8uXcV5eaNwvzck6t28p/xLzlGUAqEAAC5IlCSCJUmU8ESxzKeCJYplKollNq7IRtHKBC0S3XUbTNOjbSpVJpbFaewnOEcQcYy7+bkbGG8RXUvXeEcVWOH1ae0y3o2ndAAAAAAAAIL22jWpzpS7NSEovllcURMbjTHlxxlpNLdpjThulradGrOjNYlTk4v07158fU5l4mJ1LxFsNsV5pbvDwxm4tNNpp5TXFER0JrExqXti4V+9U6vtCo/0Zk1F/ZLXnmw+2vxj5vNVpSg9mSaa7mYpiYnUstbRaNwtIWACCEkUSrKaCJUmU8EWYplNBEscylSJUlXAQo0E7VtNEVrjanTUXGM9h5klvUYv9SIpNuzt8Fw18mLmq7QdJ7MAAAAAAAAAaJ0k6vdZD6bSXxU44rRS3yprhPP8Py8jV4jHv70ON4rwfPHpq947+76OYs1HnoWMlaHut9J7titHrId2e3HyZki3TVurWvw3Xmxzqfg9ErGNRbVCe2u+D7aInFvrRijPak8uWNe3yeGcHF4aafgzFMa7tmJiY3CqQJSwRKkynhElimU8IlmOZSxRLHKRIlVUIR1qihFyfd+LImddVqVm06h0zUrRjtrOEZrFSo5Vqi71KfBPmoqK9Dcw15adX0Dw7B6Hh61nv3/AL+jPGVvAAAAAAAAADzaSvIW9KdWfZhFtr7Xgl5vd6lbWisblhz5q4cdslu0Q4Nf4c5SjFRUpSkorhHLzhckczzeLi/PMzrTyssvCxkphSFSUXmLaa708MmEzWLRqWRp6Zcls1oRqr7XCa9S/Nv8XVqW4KI64p1/CeEbep+7q7Lf1Km5+5WcdZ7SxTOan4679sL3aTj3ZXit6KzSYV9LWV8IkImU0UWY5lIkFJXEoWVKqjx49yXF+SI2tWs2ZzU3QLu6yr1o/saLzGPdKp3J+PP/AOmTFj5p3Lu+D8D6a/NMfdjz9c+r3et003XsQAAAAAAAAAA510i6a25q2g1s03tVMPjUxw9E/d8jT4i+55Xl/GeL9JkjBXtHf3/Rz6pLJquZWEEi8MkLGSstZZKxkrLWSlJSuakOzOUfJvHsNK2xUv8Aih6YaYrLi4y+9FfoNMM8Hint0einpeb4xh6ZI5WK3B1jzTrSE33Je45WP7PWF0Zylxb98Ecqs1iO0Ni1Y1cqXktpfBSi8TqPi+UfF/IyUx83ZucF4dk4u2+1Y7z8nUbS2hRhGnTWIQWIo24iIjUPaYsVMVIpSNRCYlkAAAAAAAAAGM1i0orShKpn438NNeM2t3tx9DHkvy120vEOLjhsM38+0e9xi/ruUm223Jttvi2+LOdMvF03aeae7wSYhsQiky0LQjbLLwt2idJ0oSlayVlrJBBL0UkGG0szojRNxdPFGlOp4tL4V5ye5e5MRM9kY+Hy5p1Su/763QNA6hRhid1JTfHqoZUf5pcX5LHqZa4fW7HDeC1iebNO/ZHb927UqcYJRjFRjFYjGKSSXgkjP2d2tYrGojULgkAAAAAAAAAAOWa7aZ+kVmot9XSzCHg39aXr8kjRzX5peJ8T4v7Tn1X8Nekf5n++TTasss12GsahDJloZIRSZaF4RyZZaFjLLQtJWXxREqzKWlb7TUUm22kkuLb4IpNpV5pmdQ67ZdG2j4xh1kas5qMOs/ayUZTwtrct6TeeDNyMUa6vSU8OwxWOaNyzVlqno+hjYtKWVvTmnVafnNstGOseTNThMFe1Y/n+WZjFJYSSS4JLCRdsqgAAAAAAAQ3V3Sox26tSFOK+tOSivdkTaKxuZVvetI3adR7WvXmvdhTbUZzqtL/Dg2m/BOWEYZ4mkdurQyeKcNTz37mMqdJNLPw2tVrucpwi/VLPzKfao9TWnxvFvpWVr6Sqf/C1P+5H+hH2r2I/3vH/AOsrbnXxXFCpCnRqUptKKm5JpJ8d6w84E8RzRMRDV43xqLYZpjiYtP8AHm0O8qmrMuBiq8EmIbUI5MtC8IpMtC8LGyy0LGWWUQSmgikscy2zo70Yri9g5LMKCdaWU8Zjuh+Zp+hbFXmu3PDsXpM8TPaOvydnN56cAAAAAAAAo2BomsfSBGGaVmlOW9OtLsJ8MwX1vN7vM1MnE+VP3cXi/Fq1+7i6z6/L6tDubitcz6ytUnUm++TzjkvBcka07tO5eez8RfJO7ztdCgWirUnITp4EwRZ55Ry8Li9yKMsT03L3yiqcFH3fi+8t2hrRPPbbFVp5ZRu0jUIJMtDLCOTLQtCOTLLwjZZaFrJWXQREqzKeCMcscy630WaNVO1lcNfFcTaT/wAum3Ffm2/wNrh6/d5vW9B4Ti5cU39f8R9dt1Nh1QAAAAAAADmvSBrVKcpWdCWKccxrzWczlnDprku/x4cOOlny7+7Dz/ifHzMzhxz085/w0uhSyYKw89e+mSoW5lirUvkTSp4LaY4tt465jlsULClxqPgt0fPvZWPWZrfkhFe1SLSvhqx0mRDbhFJloXhHJloXhG2WWhYyVlESlLBFJY5l7LK3lVnGnFZlUnGEVzk8Ip3nStaze0VjzfQGjrSNvRhRj2aVOME3xeysZOlWNRp7LHSMdIpHlGnoJXAAAAAAAa1r3p76Hb7MH+2r7UKf8McfFP0T3c2jBnycldR3lz/EeK9Bi6d57fNyKlDLNCIeRtOmWtKBsUq0cuRk6dHCM8VaVrobncUsy4+rE1vieyuLeEa9m9TpG5euu1CKiuEVgT0a9N2tuWHuJ5ZjdCkah5pMtDLCOTLQvCOTLQvCxsstCxkrLoIiUSngiksUy3Poz0Z1131rXwW0dvhu25ZUP1f8pfBXd9+p0PCsPPm5p7VddN56UAAAAAAAA4zrxpL6Te1GnmFJ9TDflYhuk15yyzm5rc15eS8Szelzz6o6MZaQFIcjLLOWkTao5uWXrk8IyMEd2LvahgvLdxVYunU/aR+8jX31btq/8cpb2qRaWPDRjJMrDdiEUmXheEcmWhaEbZZeFjJWUJSlgisqTKeCMcsUyzmrOsVXR9RzglKE0lVpvcppZxv7msvfzZNLzSdw2OE4u/D23HWJ7w7PozSFK6pRrUpKUJr1T7013NHQraLRuHq8WWuWsWrPR6izIAAAAAAA+fZzcpOUnlybk34tvLOQ8Ja02mZl7LZmSstTIy1vUwZ62aN6r61fcWmytaMRd1TDazfxUY/a358HkwtrXTS+4qbQVpXTzSZMM0IpMvC8I5MtC8LGyy0LGSsrBESiU8EUljmUy3byndjlGpGSYW02TU3WOVhWTbk6FRpVoLw+2l4r8eBGO/o7b8m3wXFzw9+v4Z7/ADdopVIzipRalGSUotb001lNHRidvVRMTG4XhIAAAAAHAtIUOprVKX+7q1KfHPZk1x9DkzGpmHh81OS9q+qZhSjVwTEta9XupVy8S1rUVq1ieYrRj688mOZbVIQlWRbJCEwiky8MkIpMvC0LGyy8LGSstJSkgisqTKeCMcsUyrWeFjxJxxudlY3KLJkldfCRjmFZh07ox0+5L6FUeXFOdBt79n60PTivXwM/D5PyS7fhXFb/AOG3l2+ToJtu2AAAAAByfpJ0W6N116T2LhKWe5VIrEl8n6s5/EU1bfreY8Ww8mbmj8zUUYHKSwqtE7Umu0jqZJ2ryoJMqyQoEgFk4ZJidLRbTzVItcTLE7ZazEomWZIWMslWKIklNBFJY5lPFFJY5Q1JZfyMtY1DJWNQsJlK+JSUSyOh76VtWp148aU1LGcZXes81lepSLcs7MWWcWSLx5O/U5qSUlwkk15PgdR7OJ3G1wSAAAADFay6Ije28qT7XapvwmluKZKReumnx3C/aMU1jvHWPf8AKezit3azozcJppptb1jg8HMtWazqXjon19JjvHqlCQkyAAAAAFGgIZ2yfDd8i8XmGSMkwhlaS7mn+BeMkMkZYI0JL/Uc8E3iV+MEd1e62Umy0RpaI0twTtJggXRREqynpmOWOXcNTLjrbChLfupKnvSX7tuHd906GGd44eu4C/Pw9J9mv26M0ZW2AAAAABpuvGrirRdenHelmoopZX8aSW/ny8jWz4t9YcHxXw+bT6fFHXzj1+33uY3NvKm9mXmmuDXijRcCJieyIJAAAAAAAUYFrJWRTiXiV4lG4ltrbMDZtVRI2bXqJG1ZlLFFJUl2bo+/2dR/53/mmdDh/wDtx/fN6vwz/wAWv6/zLYjM3wAAAAAAGja06pwjGVSjFyp5cp0lvdL+Kl348Y+27caebBrrV53xDwvl3lwfrHy+X7OeXdnKlv7UH2ZrgzUcOttvMFgAAAAAAFMAUcSdp2tcCdrbW7JOzZsjZtckQja9FZQ7tq/ZfR7WjRwk4UobWPttZn3L6zZ1MdeWsQ9pw2P0eKtPVH/1kC7OAAAAAAAAatrBqrGptVLdRjJ9ug8KlU3Ps/Zk/b5mtlwb61cbj/Ca5d3xdLfCfq51f6HcZNQjKM4v46U90ovkac1mJ083eL47cuSNSxMotPDTTXFMqlQAAAAAAACgDASpgkAMpq1YfSbulSxlSqJz3ZXVx+KWfRNepbHXmtENjhMXpc1a+34O5nUezAAAAAAAAAADH6W0PQu1ipH4kmoVI7qkM+D/AEeVyKXx1v3a3E8Li4iuskfr5w0TT+rFSjlzh11JcK9OOJxX8cePqsryNK+C1fa81xXhWbB96n3q/H9vk1SvoySW1TaqR5cfYw6c6Lx5vA1jcyFwAAAAAAACgADp/RnoR0qTu6kcTrLZpZW9Uc8f5nv8kn3m7w2PUc0+b0nhPDclPS27z2931bubTsAAAAAAAAAAAAw2sNw8Rox7U2s+Wd398gNW1zoW9tSjKMVGthfHB4c/vLg/N7zFfDWzR4nw7BxHW0an1x3+rC2mg7q8t1cKhGabcd0kqjx3pPivU1rcPaO3Vw83g2fH1xzzR+0/39WAu7KVOWzKM6cuOxUi4Sx5M15jXSXNtW9J1eupeZxwQbUAAAAACsIOTUYpyk3hJJtt+CSCYiZnUN+1U1Ek5KtewSit8KGcuT8amOC5e/g9rFw/nf8AZ3OC8KnfPmj9Pm6KljctyXA3XfVAAAAAAAAAAAFJSSTb4JZfkBr1nLras7iXZhnZ5bv0QGh6wV56QvY0Yb8zUUvUDq2j7SNClClDs04qK5+L9XvAvuLenVWzUhCcXxjOKkvZkTET0lW1YtGrRtgL/UewrcKUqUn30ptfleY/gYbcPSfY0snhnD3/AC69zDXPRpSf7u5qR3btuEZb+bWDHPCx5S1L+C4/y2n+/sx1Xo1uE/huKEl3OSnF+yT+ZT7Lb1tefBb76Wh5X0eX/jbvn1kt/wCUr9myexj/ANnz+uP7+j00eja5bW3XoRXfsqcmt3csLPuW+y29bJXwXJ52hlLLo1oxw61xUn4qEYwT388svHCx5y2cfg2OPx2mfg2rRWg7W0/cUYQeMOe+U2ucnlmxTHWnaHSw8Niw/grpkS7OAAAAAAAAAAAABitYLnZgqce1UeMcv7wBhNYrtWVpsJ/FJb+bfH8QMV0Y6Lc5zvJrg3GGftPi/Z/iB0UAAAAAAAAAAAAAAAAAAAAAAAA16lLr7iVV9iluj4cv1fqBomt97K8ulQhlraUUl45wgOn6F0fG1oQor6kVtc5Pe37ge0AAAAAAAAAAAAAAAAAAAAAABjtOXXV0ml2p/Cv1/vmBhNLXKsrR57ck8+b4ga70caMde4ldzWVTeY575vh7fogOnAAAAAAAAAAAAAAAAAAAAAAAAGAqy+kXP+XR9m/9fkBo+vWkXcV1Qg8pPG4DoerWjFaW0KWMSxtT+++PtuXoBlAAAAAAAAAAAAAAAAAAAAAAAEF9NxpTkuKhJr2A126rqztHOW6c02/Nr+gGp6h6Od5du4mswpvb3+OfhX9+DA6qAAAAAAAAAAAAAAAAAAAAAAAAANB6SU/2UMtRnJJpY4cgNq1d0TStKEYUk/iSlKUmnKTa72Bl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data:image/jpeg;base64,/9j/4AAQSkZJRgABAQAAAQABAAD/2wCEAAkGBw8OEBUPEA8OEBAPDw8QDxAQDxASEBAPFBEWFhQWFBUYHCggHCYlHBQVITEhJSkrLjAuFx8zODMsNygtLisBCgoKDg0OGhAQGzUkICQsLC0vLCwsLC0sLy8sLCwsLCwwLCwsLCwsLCwsLCwsLCwsLCwsLCwsLCwsLCwsLCwsLP/AABEIAQwAvAMBEQACEQEDEQH/xAAcAAEAAQUBAQAAAAAAAAAAAAAAAwECBQYHBAj/xABCEAACAQMABggCBwYDCQAAAAAAAQIDBBEFBhIhMWEHEzJBUXGBkSKxFEJScqGiwSMzYoLR8ENj8TVTVIOSk7PC4f/EABsBAQACAwEBAAAAAAAAAAAAAAABAgMEBQYH/8QANhEBAAICAAQCBwgBAwUAAAAAAAECAxEEEiExBUETUWFxodHhFCIyQoGRsfDBBhUjJDM0UvH/2gAMAwEAAhEDEQA/AO4gAAAAAAAAAEdxXhTi5zkoQisylJ4SQUyZK46za06iGgad6RcPYs4J8U6tVP8ALHPzNTJxPlVxM/jHlij9Z+TULzWK9rPM7qtv7ozcI/8ATHCNacl57y5eTjc953N5/j+GMnNyblJttvLbbbb5so15mZncqBD00NI3FNJQr1oKPZUas4peST3ExaY7Sy1z5Kxqtpj9WZstd9IUv8ZVUljFWCl3Y4rD/EyVz5I823j8U4innv3tq0X0kUZYVzSnSffOn8cPPHaX4mevFR+aHTw+MY7dMka+MNv0fpO3uVtUa1Oolx2JJuP3lxXqbNb1t2l1MeamSN0nb1lmQAAAAAAAAAAAAAAApKSSy2kkstvgkETMRG5ch121jnd1ZUoSaoQeIxW7aa72anE5OvJH6/J4/i+NtxV+b8v5Y/z75+ENYNNqgAAAAAALqVSUGpRlKMlwlFtSXk0E1tNZ3E6bhoLX+4oYhcL6RTW7azisl58Jeu/mbFOJtXv1dXhvFslOmTrHx+romh9M295DboVFLGNqL3Tg/CUXw8+HgblMlbxuHfwcRjzV5qSyBdmAAAAAAAAAAAAAwWul71NnUa7Uk4ryxl/L8RzcsTPqiZ/ZyPGs/o+G5PO8xX5/BxY5DzQEgAAACAJAAQqBPZ3VWhNVKU5U5x4Si8PyfiuT3ExMxO4Xx5bY7c1J1Lpmqeu8LjZoXLVOu8RjPhTqy7vuvlwb4eBu4uIielu70fBeJ1y6pk6W+EtyNl1gAAAAAAAAAAAaP0lVMwUN/wANOU/d4+SZiy/hn3PJeP5Z+04sfs3+8/RzI5rQUABIAAqEAFAKpAXJEqr1EI2OmNHM3zUjXDZ2bS6lu3Ro1pPh4Qm/kzaw5tfds9B4b4l2xZZ90/4l0Q3HfAAAAAAAAAADQ9eXtVnF8OqiscnkxZOvR4X/AFBaft0eyI/y5vKOG0+KbRzZjSkTuNrWEgSBABUAAAuSJQvigpKWMSVJleoEq7WTp5ImFos6T0f6xyuIu1ryzWprNOT41KS3b33tbubT5M3MGXf3Z7vV+Fcd6avo7z96PjH0bkbLsAAAAAAAAADRtf44qwluxKnjnlSf9UYcnd43/UeP/qKW9df4n6ufX1PL2l6mlkjrtzcNumpeNmNsASAVCAAASCEkUSiUsUSxzKaMSWOZSqJKkyOANqW1edCpGtTeJ05KUX4+KfJrKfmOsTuGzw+e2K8Xr5O06OvI3FKFaHZqQjJcsren5cPQ6Nbc0bh7zFkjJSLx2l6SzIAAAAAAAAav0gW21bxqL/Cnv+7Ld89kxZY6bcLx/Bz4IvH5Z+E/2HLbmeN5pWl5nHVH1fWJyh2lvlD/ANo8uXcV5eaNwvzck6t28p/xLzlGUAqEAAC5IlCSCJUmU8ESxzKeCJYplKollNq7IRtHKBC0S3XUbTNOjbSpVJpbFaewnOEcQcYy7+bkbGG8RXUvXeEcVWOH1ae0y3o2ndAAAAAAAAIL22jWpzpS7NSEovllcURMbjTHlxxlpNLdpjThulradGrOjNYlTk4v07158fU5l4mJ1LxFsNsV5pbvDwxm4tNNpp5TXFER0JrExqXti4V+9U6vtCo/0Zk1F/ZLXnmw+2vxj5vNVpSg9mSaa7mYpiYnUstbRaNwtIWACCEkUSrKaCJUmU8EWYplNBEscylSJUlXAQo0E7VtNEVrjanTUXGM9h5klvUYv9SIpNuzt8Fw18mLmq7QdJ7MAAAAAAAAAaJ0k6vdZD6bSXxU44rRS3yprhPP8Py8jV4jHv70ON4rwfPHpq947+76OYs1HnoWMlaHut9J7titHrId2e3HyZki3TVurWvw3Xmxzqfg9ErGNRbVCe2u+D7aInFvrRijPak8uWNe3yeGcHF4aafgzFMa7tmJiY3CqQJSwRKkynhElimU8IlmOZSxRLHKRIlVUIR1qihFyfd+LImddVqVm06h0zUrRjtrOEZrFSo5Vqi71KfBPmoqK9Dcw15adX0Dw7B6Hh61nv3/AL+jPGVvAAAAAAAAADzaSvIW9KdWfZhFtr7Xgl5vd6lbWisblhz5q4cdslu0Q4Nf4c5SjFRUpSkorhHLzhckczzeLi/PMzrTyssvCxkphSFSUXmLaa708MmEzWLRqWRp6Zcls1oRqr7XCa9S/Nv8XVqW4KI64p1/CeEbep+7q7Lf1Km5+5WcdZ7SxTOan4679sL3aTj3ZXit6KzSYV9LWV8IkImU0UWY5lIkFJXEoWVKqjx49yXF+SI2tWs2ZzU3QLu6yr1o/saLzGPdKp3J+PP/AOmTFj5p3Lu+D8D6a/NMfdjz9c+r3et003XsQAAAAAAAAAA510i6a25q2g1s03tVMPjUxw9E/d8jT4i+55Xl/GeL9JkjBXtHf3/Rz6pLJquZWEEi8MkLGSstZZKxkrLWSlJSuakOzOUfJvHsNK2xUv8Aih6YaYrLi4y+9FfoNMM8Hint0einpeb4xh6ZI5WK3B1jzTrSE33Je45WP7PWF0Zylxb98Ecqs1iO0Ni1Y1cqXktpfBSi8TqPi+UfF/IyUx83ZucF4dk4u2+1Y7z8nUbS2hRhGnTWIQWIo24iIjUPaYsVMVIpSNRCYlkAAAAAAAAAGM1i0orShKpn438NNeM2t3tx9DHkvy120vEOLjhsM38+0e9xi/ruUm223Jttvi2+LOdMvF03aeae7wSYhsQiky0LQjbLLwt2idJ0oSlayVlrJBBL0UkGG0szojRNxdPFGlOp4tL4V5ye5e5MRM9kY+Hy5p1Su/763QNA6hRhid1JTfHqoZUf5pcX5LHqZa4fW7HDeC1iebNO/ZHb927UqcYJRjFRjFYjGKSSXgkjP2d2tYrGojULgkAAAAAAAAAAOWa7aZ+kVmot9XSzCHg39aXr8kjRzX5peJ8T4v7Tn1X8Nekf5n++TTasss12GsahDJloZIRSZaF4RyZZaFjLLQtJWXxREqzKWlb7TUUm22kkuLb4IpNpV5pmdQ67ZdG2j4xh1kas5qMOs/ayUZTwtrct6TeeDNyMUa6vSU8OwxWOaNyzVlqno+hjYtKWVvTmnVafnNstGOseTNThMFe1Y/n+WZjFJYSSS4JLCRdsqgAAAAAAAQ3V3Sox26tSFOK+tOSivdkTaKxuZVvetI3adR7WvXmvdhTbUZzqtL/Dg2m/BOWEYZ4mkdurQyeKcNTz37mMqdJNLPw2tVrucpwi/VLPzKfao9TWnxvFvpWVr6Sqf/C1P+5H+hH2r2I/3vH/AOsrbnXxXFCpCnRqUptKKm5JpJ8d6w84E8RzRMRDV43xqLYZpjiYtP8AHm0O8qmrMuBiq8EmIbUI5MtC8IpMtC8LGyy0LGWWUQSmgikscy2zo70Yri9g5LMKCdaWU8Zjuh+Zp+hbFXmu3PDsXpM8TPaOvydnN56cAAAAAAAAo2BomsfSBGGaVmlOW9OtLsJ8MwX1vN7vM1MnE+VP3cXi/Fq1+7i6z6/L6tDubitcz6ytUnUm++TzjkvBcka07tO5eez8RfJO7ztdCgWirUnITp4EwRZ55Ry8Li9yKMsT03L3yiqcFH3fi+8t2hrRPPbbFVp5ZRu0jUIJMtDLCOTLQtCOTLLwjZZaFrJWXQREqzKeCMcscy630WaNVO1lcNfFcTaT/wAum3Ffm2/wNrh6/d5vW9B4Ti5cU39f8R9dt1Nh1QAAAAAAADmvSBrVKcpWdCWKccxrzWczlnDprku/x4cOOlny7+7Dz/ifHzMzhxz085/w0uhSyYKw89e+mSoW5lirUvkTSp4LaY4tt465jlsULClxqPgt0fPvZWPWZrfkhFe1SLSvhqx0mRDbhFJloXhHJloXhG2WWhYyVlESlLBFJY5l7LK3lVnGnFZlUnGEVzk8Ip3nStaze0VjzfQGjrSNvRhRj2aVOME3xeysZOlWNRp7LHSMdIpHlGnoJXAAAAAAAa1r3p76Hb7MH+2r7UKf8McfFP0T3c2jBnycldR3lz/EeK9Bi6d57fNyKlDLNCIeRtOmWtKBsUq0cuRk6dHCM8VaVrobncUsy4+rE1vieyuLeEa9m9TpG5euu1CKiuEVgT0a9N2tuWHuJ5ZjdCkah5pMtDLCOTLQvCOTLQvCxsstCxkrLoIiUSngiksUy3Poz0Z1131rXwW0dvhu25ZUP1f8pfBXd9+p0PCsPPm5p7VddN56UAAAAAAAA4zrxpL6Te1GnmFJ9TDflYhuk15yyzm5rc15eS8Szelzz6o6MZaQFIcjLLOWkTao5uWXrk8IyMEd2LvahgvLdxVYunU/aR+8jX31btq/8cpb2qRaWPDRjJMrDdiEUmXheEcmWhaEbZZeFjJWUJSlgisqTKeCMcsUyzmrOsVXR9RzglKE0lVpvcppZxv7msvfzZNLzSdw2OE4u/D23HWJ7w7PozSFK6pRrUpKUJr1T7013NHQraLRuHq8WWuWsWrPR6izIAAAAAAA+fZzcpOUnlybk34tvLOQ8Ja02mZl7LZmSstTIy1vUwZ62aN6r61fcWmytaMRd1TDazfxUY/a358HkwtrXTS+4qbQVpXTzSZMM0IpMvC8I5MtC8LGyy0LGSsrBESiU8EUljmUy3byndjlGpGSYW02TU3WOVhWTbk6FRpVoLw+2l4r8eBGO/o7b8m3wXFzw9+v4Z7/ADdopVIzipRalGSUotb001lNHRidvVRMTG4XhIAAAAAHAtIUOprVKX+7q1KfHPZk1x9DkzGpmHh81OS9q+qZhSjVwTEta9XupVy8S1rUVq1ieYrRj688mOZbVIQlWRbJCEwiky8MkIpMvC0LGyy8LGSstJSkgisqTKeCMcsUyrWeFjxJxxudlY3KLJkldfCRjmFZh07ox0+5L6FUeXFOdBt79n60PTivXwM/D5PyS7fhXFb/AOG3l2+ToJtu2AAAAAByfpJ0W6N116T2LhKWe5VIrEl8n6s5/EU1bfreY8Ww8mbmj8zUUYHKSwqtE7Umu0jqZJ2ryoJMqyQoEgFk4ZJidLRbTzVItcTLE7ZazEomWZIWMslWKIklNBFJY5lPFFJY5Q1JZfyMtY1DJWNQsJlK+JSUSyOh76VtWp148aU1LGcZXes81lepSLcs7MWWcWSLx5O/U5qSUlwkk15PgdR7OJ3G1wSAAAADFay6Ije28qT7XapvwmluKZKReumnx3C/aMU1jvHWPf8AKezit3azozcJppptb1jg8HMtWazqXjon19JjvHqlCQkyAAAAAFGgIZ2yfDd8i8XmGSMkwhlaS7mn+BeMkMkZYI0JL/Uc8E3iV+MEd1e62Umy0RpaI0twTtJggXRREqynpmOWOXcNTLjrbChLfupKnvSX7tuHd906GGd44eu4C/Pw9J9mv26M0ZW2AAAAABpuvGrirRdenHelmoopZX8aSW/ny8jWz4t9YcHxXw+bT6fFHXzj1+33uY3NvKm9mXmmuDXijRcCJieyIJAAAAAAAUYFrJWRTiXiV4lG4ltrbMDZtVRI2bXqJG1ZlLFFJUl2bo+/2dR/53/mmdDh/wDtx/fN6vwz/wAWv6/zLYjM3wAAAAAAGja06pwjGVSjFyp5cp0lvdL+Kl348Y+27caebBrrV53xDwvl3lwfrHy+X7OeXdnKlv7UH2ZrgzUcOttvMFgAAAAAAFMAUcSdp2tcCdrbW7JOzZsjZtckQja9FZQ7tq/ZfR7WjRwk4UobWPttZn3L6zZ1MdeWsQ9pw2P0eKtPVH/1kC7OAAAAAAAAatrBqrGptVLdRjJ9ug8KlU3Ps/Zk/b5mtlwb61cbj/Ca5d3xdLfCfq51f6HcZNQjKM4v46U90ovkac1mJ083eL47cuSNSxMotPDTTXFMqlQAAAAAAACgDASpgkAMpq1YfSbulSxlSqJz3ZXVx+KWfRNepbHXmtENjhMXpc1a+34O5nUezAAAAAAAAAADH6W0PQu1ipH4kmoVI7qkM+D/AEeVyKXx1v3a3E8Li4iuskfr5w0TT+rFSjlzh11JcK9OOJxX8cePqsryNK+C1fa81xXhWbB96n3q/H9vk1SvoySW1TaqR5cfYw6c6Lx5vA1jcyFwAAAAAAACgADp/RnoR0qTu6kcTrLZpZW9Uc8f5nv8kn3m7w2PUc0+b0nhPDclPS27z2931bubTsAAAAAAAAAAAAw2sNw8Rox7U2s+Wd398gNW1zoW9tSjKMVGthfHB4c/vLg/N7zFfDWzR4nw7BxHW0an1x3+rC2mg7q8t1cKhGabcd0kqjx3pPivU1rcPaO3Vw83g2fH1xzzR+0/39WAu7KVOWzKM6cuOxUi4Sx5M15jXSXNtW9J1eupeZxwQbUAAAAACsIOTUYpyk3hJJtt+CSCYiZnUN+1U1Ek5KtewSit8KGcuT8amOC5e/g9rFw/nf8AZ3OC8KnfPmj9Pm6KljctyXA3XfVAAAAAAAAAAAFJSSTb4JZfkBr1nLras7iXZhnZ5bv0QGh6wV56QvY0Yb8zUUvUDq2j7SNClClDs04qK5+L9XvAvuLenVWzUhCcXxjOKkvZkTET0lW1YtGrRtgL/UewrcKUqUn30ptfleY/gYbcPSfY0snhnD3/AC69zDXPRpSf7u5qR3btuEZb+bWDHPCx5S1L+C4/y2n+/sx1Xo1uE/huKEl3OSnF+yT+ZT7Lb1tefBb76Wh5X0eX/jbvn1kt/wCUr9myexj/ANnz+uP7+j00eja5bW3XoRXfsqcmt3csLPuW+y29bJXwXJ52hlLLo1oxw61xUn4qEYwT388svHCx5y2cfg2OPx2mfg2rRWg7W0/cUYQeMOe+U2ucnlmxTHWnaHSw8Niw/grpkS7OAAAAAAAAAAAABitYLnZgqce1UeMcv7wBhNYrtWVpsJ/FJb+bfH8QMV0Y6Lc5zvJrg3GGftPi/Z/iB0UAAAAAAAAAAAAAAAAAAAAAAAA16lLr7iVV9iluj4cv1fqBomt97K8ulQhlraUUl45wgOn6F0fG1oQor6kVtc5Pe37ge0AAAAAAAAAAAAAAAAAAAAAABjtOXXV0ml2p/Cv1/vmBhNLXKsrR57ck8+b4ga70caMde4ldzWVTeY575vh7fogOnAAAAAAAAAAAAAAAAAAAAAAAAGAqy+kXP+XR9m/9fkBo+vWkXcV1Qg8pPG4DoerWjFaW0KWMSxtT+++PtuXoBlAAAAAAAAAAAAAAAAAAAAAAAEF9NxpTkuKhJr2A126rqztHOW6c02/Nr+gGp6h6Od5du4mswpvb3+OfhX9+DA6qAAAAAAAAAAAAAAAAAAAAAAAAANB6SU/2UMtRnJJpY4cgNq1d0TStKEYUk/iSlKUmnKTa72Bl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68" name="Obdĺžnik 7167"/>
          <p:cNvSpPr/>
          <p:nvPr/>
        </p:nvSpPr>
        <p:spPr>
          <a:xfrm rot="19882639">
            <a:off x="29778" y="1630566"/>
            <a:ext cx="3169131" cy="80858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bg1"/>
                </a:solidFill>
              </a:rPr>
              <a:t>Dnešný stav: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</a:rPr>
              <a:t>49 KC</a:t>
            </a:r>
            <a:endParaRPr lang="sk-SK" sz="2400" b="1" dirty="0">
              <a:solidFill>
                <a:schemeClr val="bg1"/>
              </a:solidFill>
            </a:endParaRPr>
          </a:p>
        </p:txBody>
      </p:sp>
      <p:grpSp>
        <p:nvGrpSpPr>
          <p:cNvPr id="26" name="Skupina 25"/>
          <p:cNvGrpSpPr/>
          <p:nvPr/>
        </p:nvGrpSpPr>
        <p:grpSpPr>
          <a:xfrm>
            <a:off x="8083266" y="2683855"/>
            <a:ext cx="547795" cy="547795"/>
            <a:chOff x="5879192" y="4913870"/>
            <a:chExt cx="547795" cy="547795"/>
          </a:xfrm>
        </p:grpSpPr>
        <p:pic>
          <p:nvPicPr>
            <p:cNvPr id="27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ál 27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7392149" y="2173297"/>
            <a:ext cx="547795" cy="547795"/>
            <a:chOff x="5879192" y="4913870"/>
            <a:chExt cx="547795" cy="547795"/>
          </a:xfrm>
        </p:grpSpPr>
        <p:pic>
          <p:nvPicPr>
            <p:cNvPr id="30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Ovál 30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7282986" y="1871043"/>
            <a:ext cx="547795" cy="547795"/>
            <a:chOff x="5879192" y="4913870"/>
            <a:chExt cx="547795" cy="547795"/>
          </a:xfrm>
        </p:grpSpPr>
        <p:pic>
          <p:nvPicPr>
            <p:cNvPr id="34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Ovál 35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Skupina 36"/>
          <p:cNvGrpSpPr/>
          <p:nvPr/>
        </p:nvGrpSpPr>
        <p:grpSpPr>
          <a:xfrm>
            <a:off x="6020549" y="1899399"/>
            <a:ext cx="547795" cy="547795"/>
            <a:chOff x="5879192" y="4913870"/>
            <a:chExt cx="547795" cy="547795"/>
          </a:xfrm>
        </p:grpSpPr>
        <p:pic>
          <p:nvPicPr>
            <p:cNvPr id="46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ál 46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5584615" y="2173297"/>
            <a:ext cx="547795" cy="547795"/>
            <a:chOff x="5879192" y="4913870"/>
            <a:chExt cx="547795" cy="547795"/>
          </a:xfrm>
        </p:grpSpPr>
        <p:pic>
          <p:nvPicPr>
            <p:cNvPr id="49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Ovál 49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508546" y="3385475"/>
            <a:ext cx="547795" cy="547795"/>
            <a:chOff x="5879192" y="4913870"/>
            <a:chExt cx="547795" cy="547795"/>
          </a:xfrm>
        </p:grpSpPr>
        <p:pic>
          <p:nvPicPr>
            <p:cNvPr id="39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Ovál 39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2425193" y="2837680"/>
            <a:ext cx="547795" cy="547795"/>
            <a:chOff x="5879192" y="4913870"/>
            <a:chExt cx="547795" cy="547795"/>
          </a:xfrm>
        </p:grpSpPr>
        <p:pic>
          <p:nvPicPr>
            <p:cNvPr id="42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Ovál 42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817109" y="2447194"/>
            <a:ext cx="547795" cy="547795"/>
            <a:chOff x="5879192" y="4913870"/>
            <a:chExt cx="547795" cy="547795"/>
          </a:xfrm>
        </p:grpSpPr>
        <p:pic>
          <p:nvPicPr>
            <p:cNvPr id="54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Ovál 54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Skupina 55"/>
          <p:cNvGrpSpPr/>
          <p:nvPr/>
        </p:nvGrpSpPr>
        <p:grpSpPr>
          <a:xfrm>
            <a:off x="2536763" y="3682965"/>
            <a:ext cx="547795" cy="547795"/>
            <a:chOff x="5879192" y="4913870"/>
            <a:chExt cx="547795" cy="547795"/>
          </a:xfrm>
        </p:grpSpPr>
        <p:pic>
          <p:nvPicPr>
            <p:cNvPr id="57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Ovál 57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Skupina 58"/>
          <p:cNvGrpSpPr/>
          <p:nvPr/>
        </p:nvGrpSpPr>
        <p:grpSpPr>
          <a:xfrm>
            <a:off x="2971382" y="1827508"/>
            <a:ext cx="547795" cy="547795"/>
            <a:chOff x="5879192" y="4913870"/>
            <a:chExt cx="547795" cy="547795"/>
          </a:xfrm>
        </p:grpSpPr>
        <p:pic>
          <p:nvPicPr>
            <p:cNvPr id="60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Ovál 60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Skupina 61"/>
          <p:cNvGrpSpPr/>
          <p:nvPr/>
        </p:nvGrpSpPr>
        <p:grpSpPr>
          <a:xfrm>
            <a:off x="2562433" y="2018211"/>
            <a:ext cx="547795" cy="547795"/>
            <a:chOff x="5879192" y="4913870"/>
            <a:chExt cx="547795" cy="547795"/>
          </a:xfrm>
        </p:grpSpPr>
        <p:pic>
          <p:nvPicPr>
            <p:cNvPr id="63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Ovál 63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Skupina 64"/>
          <p:cNvGrpSpPr/>
          <p:nvPr/>
        </p:nvGrpSpPr>
        <p:grpSpPr>
          <a:xfrm>
            <a:off x="7717604" y="2764170"/>
            <a:ext cx="547795" cy="547795"/>
            <a:chOff x="5879192" y="4913870"/>
            <a:chExt cx="547795" cy="547795"/>
          </a:xfrm>
        </p:grpSpPr>
        <p:pic>
          <p:nvPicPr>
            <p:cNvPr id="66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Ovál 66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Skupina 67"/>
          <p:cNvGrpSpPr/>
          <p:nvPr/>
        </p:nvGrpSpPr>
        <p:grpSpPr>
          <a:xfrm>
            <a:off x="3894923" y="4167246"/>
            <a:ext cx="547795" cy="547795"/>
            <a:chOff x="5879192" y="4913870"/>
            <a:chExt cx="547795" cy="547795"/>
          </a:xfrm>
        </p:grpSpPr>
        <p:pic>
          <p:nvPicPr>
            <p:cNvPr id="69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Ovál 69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Skupina 70"/>
          <p:cNvGrpSpPr/>
          <p:nvPr/>
        </p:nvGrpSpPr>
        <p:grpSpPr>
          <a:xfrm>
            <a:off x="1369129" y="3641311"/>
            <a:ext cx="547795" cy="547795"/>
            <a:chOff x="5879192" y="4913870"/>
            <a:chExt cx="547795" cy="547795"/>
          </a:xfrm>
        </p:grpSpPr>
        <p:pic>
          <p:nvPicPr>
            <p:cNvPr id="72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Ovál 72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Skupina 73"/>
          <p:cNvGrpSpPr/>
          <p:nvPr/>
        </p:nvGrpSpPr>
        <p:grpSpPr>
          <a:xfrm>
            <a:off x="3024545" y="3505548"/>
            <a:ext cx="547795" cy="547795"/>
            <a:chOff x="5879192" y="4913870"/>
            <a:chExt cx="547795" cy="547795"/>
          </a:xfrm>
        </p:grpSpPr>
        <p:pic>
          <p:nvPicPr>
            <p:cNvPr id="75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Ovál 75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Skupina 76"/>
          <p:cNvGrpSpPr/>
          <p:nvPr/>
        </p:nvGrpSpPr>
        <p:grpSpPr>
          <a:xfrm>
            <a:off x="4059657" y="3367764"/>
            <a:ext cx="547795" cy="547795"/>
            <a:chOff x="5879192" y="4913870"/>
            <a:chExt cx="547795" cy="547795"/>
          </a:xfrm>
        </p:grpSpPr>
        <p:pic>
          <p:nvPicPr>
            <p:cNvPr id="78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Ovál 78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Skupina 79"/>
          <p:cNvGrpSpPr/>
          <p:nvPr/>
        </p:nvGrpSpPr>
        <p:grpSpPr>
          <a:xfrm>
            <a:off x="2536763" y="3111577"/>
            <a:ext cx="547795" cy="547795"/>
            <a:chOff x="5879192" y="4913870"/>
            <a:chExt cx="547795" cy="547795"/>
          </a:xfrm>
        </p:grpSpPr>
        <p:pic>
          <p:nvPicPr>
            <p:cNvPr id="81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Ovál 81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Skupina 82"/>
          <p:cNvGrpSpPr/>
          <p:nvPr/>
        </p:nvGrpSpPr>
        <p:grpSpPr>
          <a:xfrm>
            <a:off x="2440362" y="2292108"/>
            <a:ext cx="547795" cy="547795"/>
            <a:chOff x="5879192" y="4913870"/>
            <a:chExt cx="547795" cy="547795"/>
          </a:xfrm>
        </p:grpSpPr>
        <p:pic>
          <p:nvPicPr>
            <p:cNvPr id="84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Ovál 84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Skupina 85"/>
          <p:cNvGrpSpPr/>
          <p:nvPr/>
        </p:nvGrpSpPr>
        <p:grpSpPr>
          <a:xfrm>
            <a:off x="3519845" y="3779445"/>
            <a:ext cx="547795" cy="547795"/>
            <a:chOff x="5879192" y="4913870"/>
            <a:chExt cx="547795" cy="547795"/>
          </a:xfrm>
        </p:grpSpPr>
        <p:pic>
          <p:nvPicPr>
            <p:cNvPr id="87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Ovál 87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Skupina 88"/>
          <p:cNvGrpSpPr/>
          <p:nvPr/>
        </p:nvGrpSpPr>
        <p:grpSpPr>
          <a:xfrm>
            <a:off x="6552109" y="2345493"/>
            <a:ext cx="547795" cy="547795"/>
            <a:chOff x="5879192" y="4913870"/>
            <a:chExt cx="547795" cy="547795"/>
          </a:xfrm>
        </p:grpSpPr>
        <p:pic>
          <p:nvPicPr>
            <p:cNvPr id="90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Ovál 90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Skupina 91"/>
          <p:cNvGrpSpPr/>
          <p:nvPr/>
        </p:nvGrpSpPr>
        <p:grpSpPr>
          <a:xfrm>
            <a:off x="1371399" y="2726713"/>
            <a:ext cx="547795" cy="547795"/>
            <a:chOff x="5879192" y="4913870"/>
            <a:chExt cx="547795" cy="547795"/>
          </a:xfrm>
        </p:grpSpPr>
        <p:pic>
          <p:nvPicPr>
            <p:cNvPr id="93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Ovál 93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95" name="Skupina 94"/>
          <p:cNvGrpSpPr/>
          <p:nvPr/>
        </p:nvGrpSpPr>
        <p:grpSpPr>
          <a:xfrm>
            <a:off x="1783404" y="2770778"/>
            <a:ext cx="547795" cy="547795"/>
            <a:chOff x="5879192" y="4913870"/>
            <a:chExt cx="547795" cy="547795"/>
          </a:xfrm>
        </p:grpSpPr>
        <p:pic>
          <p:nvPicPr>
            <p:cNvPr id="96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Ovál 96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Skupina 97"/>
          <p:cNvGrpSpPr/>
          <p:nvPr/>
        </p:nvGrpSpPr>
        <p:grpSpPr>
          <a:xfrm>
            <a:off x="6276586" y="2893288"/>
            <a:ext cx="547795" cy="547795"/>
            <a:chOff x="5879192" y="4913870"/>
            <a:chExt cx="547795" cy="547795"/>
          </a:xfrm>
        </p:grpSpPr>
        <p:pic>
          <p:nvPicPr>
            <p:cNvPr id="99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Ovál 99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Skupina 100"/>
          <p:cNvGrpSpPr/>
          <p:nvPr/>
        </p:nvGrpSpPr>
        <p:grpSpPr>
          <a:xfrm>
            <a:off x="1696190" y="3466529"/>
            <a:ext cx="547795" cy="547795"/>
            <a:chOff x="5879192" y="4913870"/>
            <a:chExt cx="547795" cy="547795"/>
          </a:xfrm>
        </p:grpSpPr>
        <p:pic>
          <p:nvPicPr>
            <p:cNvPr id="102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Ovál 102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Skupina 103"/>
          <p:cNvGrpSpPr/>
          <p:nvPr/>
        </p:nvGrpSpPr>
        <p:grpSpPr>
          <a:xfrm>
            <a:off x="3284313" y="2620123"/>
            <a:ext cx="547795" cy="547795"/>
            <a:chOff x="5879192" y="4913870"/>
            <a:chExt cx="547795" cy="547795"/>
          </a:xfrm>
        </p:grpSpPr>
        <p:pic>
          <p:nvPicPr>
            <p:cNvPr id="105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Ovál 105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Skupina 106"/>
          <p:cNvGrpSpPr/>
          <p:nvPr/>
        </p:nvGrpSpPr>
        <p:grpSpPr>
          <a:xfrm>
            <a:off x="4387386" y="2905437"/>
            <a:ext cx="547795" cy="547795"/>
            <a:chOff x="5879192" y="4913870"/>
            <a:chExt cx="547795" cy="547795"/>
          </a:xfrm>
        </p:grpSpPr>
        <p:pic>
          <p:nvPicPr>
            <p:cNvPr id="108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Ovál 108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10" name="Skupina 109"/>
          <p:cNvGrpSpPr/>
          <p:nvPr/>
        </p:nvGrpSpPr>
        <p:grpSpPr>
          <a:xfrm>
            <a:off x="6696110" y="3085489"/>
            <a:ext cx="547795" cy="547795"/>
            <a:chOff x="5879192" y="4913870"/>
            <a:chExt cx="547795" cy="547795"/>
          </a:xfrm>
        </p:grpSpPr>
        <p:pic>
          <p:nvPicPr>
            <p:cNvPr id="111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Ovál 111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Skupina 112"/>
          <p:cNvGrpSpPr/>
          <p:nvPr/>
        </p:nvGrpSpPr>
        <p:grpSpPr>
          <a:xfrm>
            <a:off x="6735191" y="2609084"/>
            <a:ext cx="547795" cy="547795"/>
            <a:chOff x="5879192" y="4913870"/>
            <a:chExt cx="547795" cy="547795"/>
          </a:xfrm>
        </p:grpSpPr>
        <p:pic>
          <p:nvPicPr>
            <p:cNvPr id="114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Ovál 114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Skupina 115"/>
          <p:cNvGrpSpPr/>
          <p:nvPr/>
        </p:nvGrpSpPr>
        <p:grpSpPr>
          <a:xfrm>
            <a:off x="3965143" y="1936636"/>
            <a:ext cx="547795" cy="547795"/>
            <a:chOff x="5879192" y="4913870"/>
            <a:chExt cx="547795" cy="547795"/>
          </a:xfrm>
        </p:grpSpPr>
        <p:pic>
          <p:nvPicPr>
            <p:cNvPr id="117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Ovál 117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Skupina 118"/>
          <p:cNvGrpSpPr/>
          <p:nvPr/>
        </p:nvGrpSpPr>
        <p:grpSpPr>
          <a:xfrm>
            <a:off x="1724320" y="4097628"/>
            <a:ext cx="547795" cy="547795"/>
            <a:chOff x="5879192" y="4913870"/>
            <a:chExt cx="547795" cy="547795"/>
          </a:xfrm>
        </p:grpSpPr>
        <p:pic>
          <p:nvPicPr>
            <p:cNvPr id="120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" name="Ovál 120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Skupina 121"/>
          <p:cNvGrpSpPr/>
          <p:nvPr/>
        </p:nvGrpSpPr>
        <p:grpSpPr>
          <a:xfrm>
            <a:off x="2863825" y="4980445"/>
            <a:ext cx="547795" cy="547795"/>
            <a:chOff x="5879192" y="4913870"/>
            <a:chExt cx="547795" cy="547795"/>
          </a:xfrm>
        </p:grpSpPr>
        <p:pic>
          <p:nvPicPr>
            <p:cNvPr id="123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Ovál 123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25" name="Skupina 124"/>
          <p:cNvGrpSpPr/>
          <p:nvPr/>
        </p:nvGrpSpPr>
        <p:grpSpPr>
          <a:xfrm>
            <a:off x="7914071" y="3668645"/>
            <a:ext cx="547795" cy="547795"/>
            <a:chOff x="5879192" y="4913870"/>
            <a:chExt cx="547795" cy="547795"/>
          </a:xfrm>
        </p:grpSpPr>
        <p:pic>
          <p:nvPicPr>
            <p:cNvPr id="126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7" name="Ovál 126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28" name="Skupina 127"/>
          <p:cNvGrpSpPr/>
          <p:nvPr/>
        </p:nvGrpSpPr>
        <p:grpSpPr>
          <a:xfrm>
            <a:off x="3190886" y="4367634"/>
            <a:ext cx="547795" cy="547795"/>
            <a:chOff x="5879192" y="4913870"/>
            <a:chExt cx="547795" cy="547795"/>
          </a:xfrm>
        </p:grpSpPr>
        <p:pic>
          <p:nvPicPr>
            <p:cNvPr id="129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Ovál 129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Skupina 130"/>
          <p:cNvGrpSpPr/>
          <p:nvPr/>
        </p:nvGrpSpPr>
        <p:grpSpPr>
          <a:xfrm>
            <a:off x="2701497" y="4504658"/>
            <a:ext cx="547795" cy="547795"/>
            <a:chOff x="5879192" y="4913870"/>
            <a:chExt cx="547795" cy="547795"/>
          </a:xfrm>
        </p:grpSpPr>
        <p:pic>
          <p:nvPicPr>
            <p:cNvPr id="132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" name="Ovál 132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34" name="Skupina 133"/>
          <p:cNvGrpSpPr/>
          <p:nvPr/>
        </p:nvGrpSpPr>
        <p:grpSpPr>
          <a:xfrm>
            <a:off x="4577053" y="3664753"/>
            <a:ext cx="547795" cy="547795"/>
            <a:chOff x="5879192" y="4913870"/>
            <a:chExt cx="547795" cy="547795"/>
          </a:xfrm>
        </p:grpSpPr>
        <p:pic>
          <p:nvPicPr>
            <p:cNvPr id="135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6" name="Ovál 135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37" name="Skupina 136"/>
          <p:cNvGrpSpPr/>
          <p:nvPr/>
        </p:nvGrpSpPr>
        <p:grpSpPr>
          <a:xfrm>
            <a:off x="5526208" y="1681096"/>
            <a:ext cx="547795" cy="547795"/>
            <a:chOff x="5879192" y="4913870"/>
            <a:chExt cx="547795" cy="547795"/>
          </a:xfrm>
        </p:grpSpPr>
        <p:pic>
          <p:nvPicPr>
            <p:cNvPr id="138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Ovál 138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43" name="Skupina 142"/>
          <p:cNvGrpSpPr/>
          <p:nvPr/>
        </p:nvGrpSpPr>
        <p:grpSpPr>
          <a:xfrm>
            <a:off x="3260363" y="3560095"/>
            <a:ext cx="547795" cy="547795"/>
            <a:chOff x="5879192" y="4913870"/>
            <a:chExt cx="547795" cy="547795"/>
          </a:xfrm>
        </p:grpSpPr>
        <p:pic>
          <p:nvPicPr>
            <p:cNvPr id="144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5" name="Ovál 144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40" name="Skupina 139"/>
          <p:cNvGrpSpPr/>
          <p:nvPr/>
        </p:nvGrpSpPr>
        <p:grpSpPr>
          <a:xfrm>
            <a:off x="673280" y="4012160"/>
            <a:ext cx="547795" cy="547795"/>
            <a:chOff x="5879192" y="4913870"/>
            <a:chExt cx="547795" cy="547795"/>
          </a:xfrm>
        </p:grpSpPr>
        <p:pic>
          <p:nvPicPr>
            <p:cNvPr id="141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2" name="Ovál 141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46" name="Skupina 145"/>
          <p:cNvGrpSpPr/>
          <p:nvPr/>
        </p:nvGrpSpPr>
        <p:grpSpPr>
          <a:xfrm>
            <a:off x="3674189" y="2964558"/>
            <a:ext cx="547795" cy="547795"/>
            <a:chOff x="5879192" y="4913870"/>
            <a:chExt cx="547795" cy="547795"/>
          </a:xfrm>
        </p:grpSpPr>
        <p:pic>
          <p:nvPicPr>
            <p:cNvPr id="147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8" name="Ovál 147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49" name="Skupina 148"/>
          <p:cNvGrpSpPr/>
          <p:nvPr/>
        </p:nvGrpSpPr>
        <p:grpSpPr>
          <a:xfrm>
            <a:off x="7752895" y="1997736"/>
            <a:ext cx="547795" cy="547795"/>
            <a:chOff x="5879192" y="4913870"/>
            <a:chExt cx="547795" cy="547795"/>
          </a:xfrm>
        </p:grpSpPr>
        <p:pic>
          <p:nvPicPr>
            <p:cNvPr id="150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" name="Ovál 150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Skupina 154"/>
          <p:cNvGrpSpPr/>
          <p:nvPr/>
        </p:nvGrpSpPr>
        <p:grpSpPr>
          <a:xfrm>
            <a:off x="2110465" y="4497955"/>
            <a:ext cx="547795" cy="547795"/>
            <a:chOff x="5879192" y="4913870"/>
            <a:chExt cx="547795" cy="547795"/>
          </a:xfrm>
        </p:grpSpPr>
        <p:pic>
          <p:nvPicPr>
            <p:cNvPr id="156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7" name="Ovál 156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58" name="Skupina 157"/>
          <p:cNvGrpSpPr/>
          <p:nvPr/>
        </p:nvGrpSpPr>
        <p:grpSpPr>
          <a:xfrm>
            <a:off x="6844354" y="1892696"/>
            <a:ext cx="547795" cy="547795"/>
            <a:chOff x="5879192" y="4913870"/>
            <a:chExt cx="547795" cy="547795"/>
          </a:xfrm>
        </p:grpSpPr>
        <p:pic>
          <p:nvPicPr>
            <p:cNvPr id="159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0" name="Ovál 159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  <p:grpSp>
        <p:nvGrpSpPr>
          <p:cNvPr id="161" name="Skupina 160"/>
          <p:cNvGrpSpPr/>
          <p:nvPr/>
        </p:nvGrpSpPr>
        <p:grpSpPr>
          <a:xfrm>
            <a:off x="5099915" y="3148815"/>
            <a:ext cx="547795" cy="547795"/>
            <a:chOff x="5879192" y="4913870"/>
            <a:chExt cx="547795" cy="547795"/>
          </a:xfrm>
        </p:grpSpPr>
        <p:pic>
          <p:nvPicPr>
            <p:cNvPr id="162" name="Picture 2" descr="C:\Users\oskarpc\AppData\Local\Microsoft\Windows\Temporary Internet Files\Content.IE5\ERH7Q0EW\MC900432586[1]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192" y="4913870"/>
              <a:ext cx="547795" cy="54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" name="Ovál 162"/>
            <p:cNvSpPr/>
            <p:nvPr/>
          </p:nvSpPr>
          <p:spPr>
            <a:xfrm>
              <a:off x="6094683" y="4951107"/>
              <a:ext cx="223141" cy="163151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3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5029"/>
          </a:xfrm>
        </p:spPr>
        <p:txBody>
          <a:bodyPr>
            <a:normAutofit/>
          </a:bodyPr>
          <a:lstStyle/>
          <a:p>
            <a:r>
              <a:rPr lang="sk-SK" sz="3200" dirty="0" smtClean="0"/>
              <a:t>Klientske centrum Bratislava</a:t>
            </a:r>
            <a:endParaRPr lang="sk-SK" sz="3200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half" idx="2"/>
          </p:nvPr>
        </p:nvSpPr>
        <p:spPr>
          <a:xfrm>
            <a:off x="236996" y="1530222"/>
            <a:ext cx="3919368" cy="4705104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Wingdings 2" panose="05020102010507070707" pitchFamily="18" charset="2"/>
              <a:buChar char="¡"/>
            </a:pPr>
            <a:r>
              <a:rPr lang="sk-SK" b="1" dirty="0" smtClean="0"/>
              <a:t>Otvorenie 31. január </a:t>
            </a:r>
            <a:r>
              <a:rPr lang="en-US" b="1" dirty="0" smtClean="0"/>
              <a:t>2016</a:t>
            </a:r>
          </a:p>
          <a:p>
            <a:pPr marL="285750" indent="-285750">
              <a:buClr>
                <a:schemeClr val="tx1"/>
              </a:buClr>
              <a:buFont typeface="Wingdings 2" panose="05020102010507070707" pitchFamily="18" charset="2"/>
              <a:buChar char="¡"/>
            </a:pPr>
            <a:r>
              <a:rPr lang="sk-SK" b="1" dirty="0" smtClean="0"/>
              <a:t>Najväčšie a najmodernejšie klientske centrum na Slovensku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2" y="1530222"/>
            <a:ext cx="4968607" cy="245395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6" y="3984173"/>
            <a:ext cx="3756505" cy="2251154"/>
          </a:xfrm>
          <a:prstGeom prst="rect">
            <a:avLst/>
          </a:prstGeom>
        </p:spPr>
      </p:pic>
      <p:pic>
        <p:nvPicPr>
          <p:cNvPr id="10" name="Zástupný symbol obsahu 9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16200000">
            <a:off x="5277589" y="2625444"/>
            <a:ext cx="2251154" cy="496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sk-SK" dirty="0"/>
              <a:t>Klientske centrum BA – prvý týždeň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Doplniť celkový časový fond za všetky agendy v čase</a:t>
            </a:r>
            <a:endParaRPr lang="sk-SK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8585"/>
            <a:ext cx="9144000" cy="567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7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54358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prstClr val="white"/>
                </a:solidFill>
              </a:rPr>
              <a:t>Spokojnosť klientov s fungovaním úradu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110344" y="1474238"/>
            <a:ext cx="6736702" cy="821094"/>
          </a:xfrm>
        </p:spPr>
        <p:txBody>
          <a:bodyPr/>
          <a:lstStyle/>
          <a:p>
            <a:pPr algn="ctr"/>
            <a:r>
              <a:rPr lang="sk-SK" sz="1800" b="1" dirty="0" smtClean="0">
                <a:solidFill>
                  <a:srgbClr val="FF0000"/>
                </a:solidFill>
              </a:rPr>
              <a:t>Spokojnosť klientov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  <a:r>
              <a:rPr lang="sk-SK" sz="1800" dirty="0" smtClean="0">
                <a:solidFill>
                  <a:schemeClr val="tx1"/>
                </a:solidFill>
              </a:rPr>
              <a:t>celková spokojnosť s okresnými úradmi a klientskymi centrami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Obdĺžnik 5"/>
          <p:cNvSpPr/>
          <p:nvPr/>
        </p:nvSpPr>
        <p:spPr>
          <a:xfrm>
            <a:off x="1818961" y="5907387"/>
            <a:ext cx="12766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 smtClean="0">
                <a:solidFill>
                  <a:prstClr val="black"/>
                </a:solidFill>
              </a:rPr>
              <a:t> </a:t>
            </a:r>
            <a:r>
              <a:rPr lang="sk-SK" sz="700" dirty="0" smtClean="0">
                <a:solidFill>
                  <a:prstClr val="black"/>
                </a:solidFill>
              </a:rPr>
              <a:t>KPMG (2015)</a:t>
            </a:r>
            <a:endParaRPr lang="sk-SK" sz="700" dirty="0">
              <a:solidFill>
                <a:prstClr val="black"/>
              </a:solidFill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/>
          </p:nvPr>
        </p:nvGraphicFramePr>
        <p:xfrm>
          <a:off x="2055132" y="2621280"/>
          <a:ext cx="5312319" cy="3722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http://www.bendalls.com.au/wp-content/uploads/2014/05/recommendati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84" y="2638697"/>
            <a:ext cx="1523355" cy="151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lokTextu 11"/>
          <p:cNvSpPr txBox="1"/>
          <p:nvPr/>
        </p:nvSpPr>
        <p:spPr>
          <a:xfrm>
            <a:off x="418010" y="3988526"/>
            <a:ext cx="278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prstClr val="black"/>
                </a:solidFill>
              </a:rPr>
              <a:t>Viac ako </a:t>
            </a:r>
            <a:r>
              <a:rPr lang="sk-SK" b="1" dirty="0">
                <a:solidFill>
                  <a:srgbClr val="FF0000"/>
                </a:solidFill>
              </a:rPr>
              <a:t>57 % spokojných klientov</a:t>
            </a:r>
          </a:p>
        </p:txBody>
      </p:sp>
    </p:spTree>
    <p:extLst>
      <p:ext uri="{BB962C8B-B14F-4D97-AF65-F5344CB8AC3E}">
        <p14:creationId xmlns:p14="http://schemas.microsoft.com/office/powerpoint/2010/main" val="21170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690"/>
          </a:xfrm>
        </p:spPr>
        <p:txBody>
          <a:bodyPr>
            <a:normAutofit/>
          </a:bodyPr>
          <a:lstStyle/>
          <a:p>
            <a:r>
              <a:rPr lang="sk-SK" dirty="0" smtClean="0"/>
              <a:t>Spokojnosť pracovníkov VS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06286" y="1266459"/>
            <a:ext cx="6363476" cy="914399"/>
          </a:xfrm>
        </p:spPr>
        <p:txBody>
          <a:bodyPr/>
          <a:lstStyle/>
          <a:p>
            <a:pPr algn="ctr"/>
            <a:r>
              <a:rPr lang="sk-SK" sz="1800" b="1" dirty="0" smtClean="0">
                <a:solidFill>
                  <a:srgbClr val="FF0000"/>
                </a:solidFill>
              </a:rPr>
              <a:t>Spokojnosť pracovníkov VS</a:t>
            </a:r>
            <a:r>
              <a:rPr lang="en-US" sz="1800" b="1" dirty="0" smtClean="0">
                <a:solidFill>
                  <a:srgbClr val="FF0000"/>
                </a:solidFill>
              </a:rPr>
              <a:t>: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w</a:t>
            </a:r>
            <a:r>
              <a:rPr lang="sk-SK" sz="1800" dirty="0" smtClean="0">
                <a:solidFill>
                  <a:schemeClr val="tx1"/>
                </a:solidFill>
              </a:rPr>
              <a:t>s okresnými úradmi a klientskymi centrami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7108057" y="6148505"/>
            <a:ext cx="12766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 smtClean="0">
                <a:solidFill>
                  <a:prstClr val="black"/>
                </a:solidFill>
              </a:rPr>
              <a:t> </a:t>
            </a:r>
            <a:r>
              <a:rPr lang="sk-SK" sz="700" dirty="0" smtClean="0">
                <a:solidFill>
                  <a:prstClr val="black"/>
                </a:solidFill>
              </a:rPr>
              <a:t>KPMG (2015)</a:t>
            </a:r>
            <a:endParaRPr lang="sk-SK" sz="700" dirty="0">
              <a:solidFill>
                <a:prstClr val="black"/>
              </a:solidFill>
            </a:endParaRPr>
          </a:p>
        </p:txBody>
      </p:sp>
      <p:graphicFrame>
        <p:nvGraphicFramePr>
          <p:cNvPr id="8" name="Chart 196"/>
          <p:cNvGraphicFramePr/>
          <p:nvPr>
            <p:extLst/>
          </p:nvPr>
        </p:nvGraphicFramePr>
        <p:xfrm>
          <a:off x="294640" y="2190927"/>
          <a:ext cx="4651829" cy="2537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197"/>
          <p:cNvGraphicFramePr/>
          <p:nvPr>
            <p:extLst/>
          </p:nvPr>
        </p:nvGraphicFramePr>
        <p:xfrm>
          <a:off x="3544389" y="3711212"/>
          <a:ext cx="5486400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 descr="http://www.bendalls.com.au/wp-content/uploads/2014/05/recommendati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04" y="4629540"/>
            <a:ext cx="1523355" cy="151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lokTextu 10"/>
          <p:cNvSpPr txBox="1"/>
          <p:nvPr/>
        </p:nvSpPr>
        <p:spPr>
          <a:xfrm>
            <a:off x="539930" y="5979369"/>
            <a:ext cx="3744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prstClr val="black"/>
                </a:solidFill>
              </a:rPr>
              <a:t>Viac ako </a:t>
            </a:r>
            <a:r>
              <a:rPr lang="sk-SK" b="1" dirty="0">
                <a:solidFill>
                  <a:srgbClr val="FF0000"/>
                </a:solidFill>
              </a:rPr>
              <a:t>72% zamestnancov spokojných so svojim zamestnaním</a:t>
            </a:r>
          </a:p>
        </p:txBody>
      </p:sp>
    </p:spTree>
    <p:extLst>
      <p:ext uri="{BB962C8B-B14F-4D97-AF65-F5344CB8AC3E}">
        <p14:creationId xmlns:p14="http://schemas.microsoft.com/office/powerpoint/2010/main" val="342496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040" y="4112693"/>
            <a:ext cx="8640960" cy="22062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1800" dirty="0" smtClean="0"/>
              <a:t>Prijatá </a:t>
            </a:r>
            <a:r>
              <a:rPr lang="sk-SK" sz="1800" dirty="0"/>
              <a:t>v roku </a:t>
            </a:r>
            <a:r>
              <a:rPr lang="sk-SK" sz="1800" dirty="0" smtClean="0"/>
              <a:t>2013, vznik </a:t>
            </a:r>
            <a:r>
              <a:rPr lang="sk-SK" sz="1800" b="1" dirty="0" smtClean="0"/>
              <a:t>Riadiaceho výboru pre Reformu </a:t>
            </a:r>
            <a:r>
              <a:rPr lang="sk-SK" sz="1800" dirty="0" smtClean="0"/>
              <a:t>verejnej správy</a:t>
            </a:r>
          </a:p>
          <a:p>
            <a:pPr>
              <a:lnSpc>
                <a:spcPct val="150000"/>
              </a:lnSpc>
            </a:pPr>
            <a:r>
              <a:rPr lang="sk-SK" sz="1800" dirty="0"/>
              <a:t>Pripravovaná na základe konzultácií so všetkými </a:t>
            </a:r>
            <a:r>
              <a:rPr lang="sk-SK" sz="1800" b="1" dirty="0"/>
              <a:t>ústrednými vládnymi orgánmi a OECD</a:t>
            </a:r>
            <a:r>
              <a:rPr lang="sk-SK" sz="1800" b="1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27843"/>
            <a:ext cx="8913813" cy="914400"/>
          </a:xfrm>
        </p:spPr>
        <p:txBody>
          <a:bodyPr>
            <a:normAutofit/>
          </a:bodyPr>
          <a:lstStyle/>
          <a:p>
            <a:r>
              <a:rPr lang="sk-SK" sz="3200" dirty="0"/>
              <a:t>Vízia Verejnej správy do roku 2020</a:t>
            </a:r>
          </a:p>
        </p:txBody>
      </p:sp>
      <p:sp>
        <p:nvSpPr>
          <p:cNvPr id="7" name="Zaoblený obdĺžnik 6"/>
          <p:cNvSpPr/>
          <p:nvPr/>
        </p:nvSpPr>
        <p:spPr>
          <a:xfrm>
            <a:off x="764276" y="1804133"/>
            <a:ext cx="7806518" cy="1774209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err="1" smtClean="0"/>
              <a:t>Proklientsky</a:t>
            </a:r>
            <a:r>
              <a:rPr lang="sk-SK" sz="2000" b="1" dirty="0" smtClean="0"/>
              <a:t> orientovaná, transparentná verejná správa, poskytujúca svoje služby rýchlo, efektívne a kvalitne, v záujme podpory udržateľného rozvoja, tvorby pracovných miest a sociálnej inklúzie</a:t>
            </a:r>
            <a:endParaRPr lang="sk-SK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4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27843"/>
            <a:ext cx="8913813" cy="914400"/>
          </a:xfrm>
        </p:spPr>
        <p:txBody>
          <a:bodyPr>
            <a:normAutofit/>
          </a:bodyPr>
          <a:lstStyle/>
          <a:p>
            <a:pPr lvl="0"/>
            <a:r>
              <a:rPr lang="sk-SK" sz="3200" dirty="0"/>
              <a:t>Reforma verejnej správy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241555"/>
              </p:ext>
            </p:extLst>
          </p:nvPr>
        </p:nvGraphicFramePr>
        <p:xfrm>
          <a:off x="582613" y="1746250"/>
          <a:ext cx="7513637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kument" r:id="rId3" imgW="5917800" imgH="4114872" progId="Word.Document.12">
                  <p:embed/>
                </p:oleObj>
              </mc:Choice>
              <mc:Fallback>
                <p:oleObj name="Dokument" r:id="rId3" imgW="5917800" imgH="411487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1746250"/>
                        <a:ext cx="7513637" cy="4603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984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890384"/>
            <a:ext cx="8208912" cy="57560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i="1" dirty="0" smtClean="0"/>
              <a:t> </a:t>
            </a:r>
            <a:endParaRPr lang="en-US" sz="1900" b="1" i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300"/>
              </a:spcAft>
            </a:pPr>
            <a:r>
              <a:rPr lang="sk-SK" sz="1800" b="0" dirty="0">
                <a:solidFill>
                  <a:srgbClr val="002060"/>
                </a:solidFill>
              </a:rPr>
              <a:t>Organizácie </a:t>
            </a:r>
            <a:r>
              <a:rPr lang="sk-SK" sz="1800" b="0" dirty="0" smtClean="0">
                <a:solidFill>
                  <a:srgbClr val="002060"/>
                </a:solidFill>
              </a:rPr>
              <a:t>VS v </a:t>
            </a:r>
            <a:r>
              <a:rPr lang="sk-SK" sz="1800" b="0" dirty="0">
                <a:solidFill>
                  <a:srgbClr val="002060"/>
                </a:solidFill>
              </a:rPr>
              <a:t>SR a ich procesy sú </a:t>
            </a:r>
            <a:r>
              <a:rPr lang="sk-SK" sz="1800" b="1" dirty="0">
                <a:solidFill>
                  <a:srgbClr val="002060"/>
                </a:solidFill>
              </a:rPr>
              <a:t>riadené </a:t>
            </a:r>
            <a:r>
              <a:rPr lang="sk-SK" sz="1800" b="1" dirty="0" smtClean="0">
                <a:solidFill>
                  <a:srgbClr val="002060"/>
                </a:solidFill>
              </a:rPr>
              <a:t>jednotlivými rezortmi a </a:t>
            </a:r>
            <a:r>
              <a:rPr lang="sk-SK" sz="1800" b="1" dirty="0">
                <a:solidFill>
                  <a:srgbClr val="002060"/>
                </a:solidFill>
              </a:rPr>
              <a:t>budované </a:t>
            </a:r>
            <a:r>
              <a:rPr lang="sk-SK" sz="1800" b="1" dirty="0" smtClean="0">
                <a:solidFill>
                  <a:srgbClr val="002060"/>
                </a:solidFill>
              </a:rPr>
              <a:t>vertikálne</a:t>
            </a:r>
            <a:r>
              <a:rPr lang="sk-SK" sz="1800" b="0" dirty="0" smtClean="0">
                <a:solidFill>
                  <a:srgbClr val="002060"/>
                </a:solidFill>
              </a:rPr>
              <a:t>. Verejná politika je často vytváraná izolovane. </a:t>
            </a:r>
          </a:p>
          <a:p>
            <a:pPr marL="0" indent="0">
              <a:lnSpc>
                <a:spcPct val="150000"/>
              </a:lnSpc>
              <a:spcBef>
                <a:spcPts val="200"/>
              </a:spcBef>
              <a:spcAft>
                <a:spcPts val="300"/>
              </a:spcAft>
              <a:buNone/>
            </a:pPr>
            <a:endParaRPr lang="sk-SK" sz="1800" b="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300"/>
              </a:spcAft>
            </a:pPr>
            <a:r>
              <a:rPr lang="sk-SK" b="1" dirty="0">
                <a:solidFill>
                  <a:srgbClr val="002060"/>
                </a:solidFill>
              </a:rPr>
              <a:t>Absentuje jednotný systém riadenia ľudských zdrojov </a:t>
            </a:r>
            <a:r>
              <a:rPr lang="sk-SK" dirty="0">
                <a:solidFill>
                  <a:srgbClr val="002060"/>
                </a:solidFill>
              </a:rPr>
              <a:t>vo VS počnúc výberom zamestnancov, vzdelávaním, hodnotením výkonnosti a kvality práce, odmeňovaním. Fluktuácia ĽZ je závislá od politických cyklov</a:t>
            </a:r>
            <a:r>
              <a:rPr lang="sk-SK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200"/>
              </a:spcBef>
              <a:spcAft>
                <a:spcPts val="300"/>
              </a:spcAft>
              <a:buNone/>
            </a:pPr>
            <a:endParaRPr lang="sk-SK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300"/>
              </a:spcAft>
            </a:pPr>
            <a:r>
              <a:rPr lang="sk-SK" dirty="0">
                <a:solidFill>
                  <a:srgbClr val="002060"/>
                </a:solidFill>
              </a:rPr>
              <a:t>Nepostačujúce </a:t>
            </a:r>
            <a:r>
              <a:rPr lang="sk-SK" b="1" dirty="0">
                <a:solidFill>
                  <a:srgbClr val="002060"/>
                </a:solidFill>
              </a:rPr>
              <a:t>analytické kapacity </a:t>
            </a:r>
            <a:r>
              <a:rPr lang="sk-SK" dirty="0">
                <a:solidFill>
                  <a:srgbClr val="002060"/>
                </a:solidFill>
              </a:rPr>
              <a:t>nepodporujú rozvoj a implementáciu verejných politík ako aj poskytovanie verejných služieb</a:t>
            </a:r>
            <a:r>
              <a:rPr lang="sk-SK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200"/>
              </a:spcBef>
              <a:spcAft>
                <a:spcPts val="300"/>
              </a:spcAft>
              <a:buNone/>
            </a:pPr>
            <a:endParaRPr lang="sk-SK" dirty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  <a:spcBef>
                <a:spcPts val="200"/>
              </a:spcBef>
              <a:spcAft>
                <a:spcPts val="300"/>
              </a:spcAft>
            </a:pPr>
            <a:r>
              <a:rPr lang="en-US" dirty="0">
                <a:solidFill>
                  <a:srgbClr val="002060"/>
                </a:solidFill>
              </a:rPr>
              <a:t>Väčšina verejných prostriedkov </a:t>
            </a:r>
            <a:r>
              <a:rPr lang="sk-SK" b="1" dirty="0">
                <a:solidFill>
                  <a:srgbClr val="002060"/>
                </a:solidFill>
              </a:rPr>
              <a:t>je </a:t>
            </a:r>
            <a:r>
              <a:rPr lang="en-US" b="1" dirty="0">
                <a:solidFill>
                  <a:srgbClr val="002060"/>
                </a:solidFill>
              </a:rPr>
              <a:t>použit</a:t>
            </a:r>
            <a:r>
              <a:rPr lang="sk-SK" b="1" dirty="0">
                <a:solidFill>
                  <a:srgbClr val="002060"/>
                </a:solidFill>
              </a:rPr>
              <a:t>á</a:t>
            </a:r>
            <a:r>
              <a:rPr lang="en-US" b="1" dirty="0">
                <a:solidFill>
                  <a:srgbClr val="002060"/>
                </a:solidFill>
              </a:rPr>
              <a:t> na </a:t>
            </a:r>
            <a:r>
              <a:rPr lang="en-US" b="1" dirty="0" err="1">
                <a:solidFill>
                  <a:srgbClr val="002060"/>
                </a:solidFill>
              </a:rPr>
              <a:t>financovanie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prevádzkových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nákladov</a:t>
            </a:r>
            <a:r>
              <a:rPr lang="sk-SK" dirty="0">
                <a:solidFill>
                  <a:srgbClr val="002060"/>
                </a:solidFill>
              </a:rPr>
              <a:t> organizácií VS</a:t>
            </a:r>
            <a:r>
              <a:rPr lang="en-US" dirty="0">
                <a:solidFill>
                  <a:srgbClr val="002060"/>
                </a:solidFill>
              </a:rPr>
              <a:t>. Ich rastúci podiel odčerpáva zdroje potrebné </a:t>
            </a:r>
            <a:r>
              <a:rPr lang="sk-SK" dirty="0">
                <a:solidFill>
                  <a:srgbClr val="002060"/>
                </a:solidFill>
              </a:rPr>
              <a:t>na </a:t>
            </a:r>
            <a:r>
              <a:rPr lang="en-US" dirty="0">
                <a:solidFill>
                  <a:srgbClr val="002060"/>
                </a:solidFill>
              </a:rPr>
              <a:t>investície do zlepšenia kvality a rozsahu verejných služieb.</a:t>
            </a:r>
            <a:r>
              <a:rPr lang="sk-SK" dirty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endParaRPr lang="sk-SK" sz="1800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endParaRPr lang="sk-SK" sz="1800" dirty="0" smtClean="0"/>
          </a:p>
          <a:p>
            <a:endParaRPr lang="sk-SK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455" y="180000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 fontScale="90000" lnSpcReduction="200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/>
              <a:t>Východiskový </a:t>
            </a:r>
            <a:r>
              <a:rPr lang="sk-SK" dirty="0"/>
              <a:t>stav verejnej správy na Slovensku</a:t>
            </a:r>
          </a:p>
        </p:txBody>
      </p:sp>
    </p:spTree>
    <p:extLst>
      <p:ext uri="{BB962C8B-B14F-4D97-AF65-F5344CB8AC3E}">
        <p14:creationId xmlns:p14="http://schemas.microsoft.com/office/powerpoint/2010/main" val="27339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661" y="1412776"/>
            <a:ext cx="8640960" cy="4896544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</a:pPr>
            <a:r>
              <a:rPr lang="sk-SK" sz="2200" b="0" dirty="0" smtClean="0">
                <a:solidFill>
                  <a:srgbClr val="002060"/>
                </a:solidFill>
              </a:rPr>
              <a:t>Reštrukturalizácia, orientácia na klienta, optimalizácia procesov a nákladov VS </a:t>
            </a:r>
          </a:p>
          <a:p>
            <a:pPr lvl="0">
              <a:lnSpc>
                <a:spcPct val="110000"/>
              </a:lnSpc>
            </a:pPr>
            <a:r>
              <a:rPr lang="sk-SK" sz="2200" b="0" dirty="0" smtClean="0">
                <a:solidFill>
                  <a:srgbClr val="002060"/>
                </a:solidFill>
              </a:rPr>
              <a:t>Systém riadenia ľudských zdrojov</a:t>
            </a:r>
            <a:endParaRPr lang="en-GB" sz="2200" b="0" dirty="0">
              <a:solidFill>
                <a:srgbClr val="002060"/>
              </a:solidFill>
            </a:endParaRPr>
          </a:p>
          <a:p>
            <a:pPr lvl="0">
              <a:lnSpc>
                <a:spcPct val="110000"/>
              </a:lnSpc>
            </a:pPr>
            <a:r>
              <a:rPr lang="sk-SK" sz="2200" b="0" dirty="0" smtClean="0">
                <a:solidFill>
                  <a:srgbClr val="002060"/>
                </a:solidFill>
              </a:rPr>
              <a:t>Analytické kapacity</a:t>
            </a:r>
            <a:endParaRPr lang="sk-SK" sz="2200" b="0" dirty="0">
              <a:solidFill>
                <a:srgbClr val="002060"/>
              </a:solidFill>
            </a:endParaRPr>
          </a:p>
          <a:p>
            <a:pPr lvl="0">
              <a:lnSpc>
                <a:spcPct val="110000"/>
              </a:lnSpc>
            </a:pPr>
            <a:r>
              <a:rPr lang="sk-SK" sz="2200" b="0" dirty="0" smtClean="0">
                <a:solidFill>
                  <a:srgbClr val="002060"/>
                </a:solidFill>
              </a:rPr>
              <a:t>Daňová správa</a:t>
            </a:r>
          </a:p>
          <a:p>
            <a:pPr lvl="0">
              <a:lnSpc>
                <a:spcPct val="110000"/>
              </a:lnSpc>
            </a:pPr>
            <a:r>
              <a:rPr lang="sk-SK" sz="2200" b="0" dirty="0" smtClean="0">
                <a:solidFill>
                  <a:srgbClr val="002060"/>
                </a:solidFill>
              </a:rPr>
              <a:t>Boj proti korupcii, Transparentné a efektívne verejné obstarávanie</a:t>
            </a:r>
          </a:p>
          <a:p>
            <a:pPr lvl="0">
              <a:lnSpc>
                <a:spcPct val="110000"/>
              </a:lnSpc>
            </a:pPr>
            <a:r>
              <a:rPr lang="sk-SK" sz="2200" b="0" dirty="0" smtClean="0">
                <a:solidFill>
                  <a:srgbClr val="002060"/>
                </a:solidFill>
              </a:rPr>
              <a:t>Súdnictvo</a:t>
            </a:r>
          </a:p>
          <a:p>
            <a:pPr lvl="0">
              <a:lnSpc>
                <a:spcPct val="110000"/>
              </a:lnSpc>
            </a:pPr>
            <a:r>
              <a:rPr lang="sk-SK" sz="2200" b="0" dirty="0" smtClean="0">
                <a:solidFill>
                  <a:srgbClr val="002060"/>
                </a:solidFill>
              </a:rPr>
              <a:t>Spolupráca so sociálnymi a ekonomickými partnermi a občianskou spoločnosťou </a:t>
            </a:r>
          </a:p>
          <a:p>
            <a:pPr lvl="0">
              <a:lnSpc>
                <a:spcPct val="110000"/>
              </a:lnSpc>
            </a:pPr>
            <a:r>
              <a:rPr lang="sk-SK" sz="2200" b="0" dirty="0" smtClean="0">
                <a:solidFill>
                  <a:srgbClr val="002060"/>
                </a:solidFill>
              </a:rPr>
              <a:t>Informatizácia a </a:t>
            </a:r>
            <a:r>
              <a:rPr lang="en-GB" sz="2200" b="0" dirty="0" smtClean="0">
                <a:solidFill>
                  <a:srgbClr val="002060"/>
                </a:solidFill>
              </a:rPr>
              <a:t>e</a:t>
            </a:r>
            <a:r>
              <a:rPr lang="sk-SK" sz="2200" b="0" dirty="0" smtClean="0">
                <a:solidFill>
                  <a:srgbClr val="002060"/>
                </a:solidFill>
              </a:rPr>
              <a:t>G</a:t>
            </a:r>
            <a:r>
              <a:rPr lang="en-GB" sz="2200" b="0" dirty="0" err="1" smtClean="0">
                <a:solidFill>
                  <a:srgbClr val="002060"/>
                </a:solidFill>
              </a:rPr>
              <a:t>overnment</a:t>
            </a:r>
            <a:endParaRPr lang="sk-SK" sz="2200" b="0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sk-SK" sz="1800" dirty="0"/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455" y="180000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 fontScale="90000" lnSpcReduction="200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k-SK" dirty="0"/>
              <a:t>Hlavné aktivity reformy na základe odporúčaní EK - CSR</a:t>
            </a:r>
            <a:endParaRPr lang="sk-SK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2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95536" y="1812840"/>
            <a:ext cx="8281292" cy="39385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sk-SK" sz="2400" dirty="0" smtClean="0"/>
              <a:t>Zriadený </a:t>
            </a:r>
            <a:r>
              <a:rPr lang="sk-SK" sz="2400" b="1" dirty="0" smtClean="0"/>
              <a:t>Riadiaci výbor a  pracovné skupiny </a:t>
            </a:r>
            <a:r>
              <a:rPr lang="sk-SK" sz="2400" dirty="0" smtClean="0"/>
              <a:t>pod riadiacim výborom pre koordináciu reformy verejnej správy (stratégia, QMS, VO)</a:t>
            </a:r>
          </a:p>
          <a:p>
            <a:pPr>
              <a:lnSpc>
                <a:spcPct val="110000"/>
              </a:lnSpc>
            </a:pPr>
            <a:endParaRPr lang="sk-SK" sz="2400" dirty="0" smtClean="0"/>
          </a:p>
          <a:p>
            <a:pPr>
              <a:lnSpc>
                <a:spcPct val="110000"/>
              </a:lnSpc>
            </a:pPr>
            <a:r>
              <a:rPr lang="sk-SK" sz="2400" dirty="0" smtClean="0"/>
              <a:t>Spolupráca pri napĺňaní cieľov s </a:t>
            </a:r>
            <a:r>
              <a:rPr lang="sk-SK" sz="2400" b="1" dirty="0" smtClean="0"/>
              <a:t>podporou OECD</a:t>
            </a:r>
          </a:p>
          <a:p>
            <a:pPr>
              <a:lnSpc>
                <a:spcPct val="110000"/>
              </a:lnSpc>
            </a:pPr>
            <a:endParaRPr lang="sk-SK" sz="2400" dirty="0" smtClean="0"/>
          </a:p>
          <a:p>
            <a:pPr>
              <a:lnSpc>
                <a:spcPct val="110000"/>
              </a:lnSpc>
            </a:pPr>
            <a:r>
              <a:rPr lang="sk-SK" sz="2400" dirty="0" smtClean="0"/>
              <a:t>Podpora EK </a:t>
            </a:r>
            <a:r>
              <a:rPr lang="sk-SK" sz="2400" b="1" dirty="0" smtClean="0"/>
              <a:t>prostredníctvom OP EVS </a:t>
            </a:r>
            <a:r>
              <a:rPr lang="sk-SK" sz="2400" dirty="0" smtClean="0"/>
              <a:t>(Operačný program efektívna verejná správa)</a:t>
            </a:r>
            <a:endParaRPr lang="sk-SK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27925" y="499033"/>
            <a:ext cx="8100392" cy="3587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2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2000" b="1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2000" b="1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2000" b="1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2000" b="1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4572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2000" b="1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9144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2000" b="1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1371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2000" b="1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18288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2000" b="1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sk-SK" sz="2400" i="1" dirty="0" smtClean="0"/>
              <a:t>Strategický rámec pre reformu verejnej správy</a:t>
            </a:r>
            <a:endParaRPr lang="sk-SK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455" y="180000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 fontScale="90000" lnSpcReduction="200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Ako implementovať odporúčania Európskej komisie</a:t>
            </a:r>
          </a:p>
        </p:txBody>
      </p:sp>
    </p:spTree>
    <p:extLst>
      <p:ext uri="{BB962C8B-B14F-4D97-AF65-F5344CB8AC3E}">
        <p14:creationId xmlns:p14="http://schemas.microsoft.com/office/powerpoint/2010/main" val="221548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800708"/>
            <a:ext cx="8640960" cy="5112568"/>
          </a:xfrm>
        </p:spPr>
        <p:txBody>
          <a:bodyPr/>
          <a:lstStyle/>
          <a:p>
            <a:pPr marL="0" indent="0">
              <a:buNone/>
            </a:pPr>
            <a:r>
              <a:rPr lang="sk-SK" sz="1800" i="1" dirty="0" smtClean="0"/>
              <a:t>   </a:t>
            </a:r>
            <a:endParaRPr lang="en-US" sz="1800" i="1" dirty="0" smtClean="0"/>
          </a:p>
          <a:p>
            <a:pPr marL="0" indent="0">
              <a:buNone/>
            </a:pPr>
            <a:r>
              <a:rPr lang="sk-SK" sz="1800" i="1" dirty="0" smtClean="0"/>
              <a:t>	</a:t>
            </a:r>
          </a:p>
          <a:p>
            <a:pPr marL="0" indent="0">
              <a:buNone/>
            </a:pPr>
            <a:r>
              <a:rPr lang="sk-SK" sz="1800" i="1" dirty="0"/>
              <a:t> </a:t>
            </a:r>
            <a:r>
              <a:rPr lang="sk-SK" sz="1800" i="1" dirty="0" smtClean="0"/>
              <a:t>            </a:t>
            </a:r>
            <a:r>
              <a:rPr lang="sk-SK" sz="2000" i="1" dirty="0" smtClean="0"/>
              <a:t>Ako bude prebiehať implementácia:</a:t>
            </a:r>
            <a:endParaRPr lang="en-US" sz="2000" i="1" dirty="0" smtClean="0"/>
          </a:p>
          <a:p>
            <a:pPr lvl="1"/>
            <a:endParaRPr lang="en-US" sz="1600" i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sk-SK" sz="1800" dirty="0"/>
          </a:p>
          <a:p>
            <a:pPr marL="0" indent="0">
              <a:buNone/>
            </a:pPr>
            <a:r>
              <a:rPr lang="sk-SK" sz="1800" dirty="0" smtClean="0">
                <a:solidFill>
                  <a:srgbClr val="002060"/>
                </a:solidFill>
              </a:rPr>
              <a:t> 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5" name="Obdĺžnik 4"/>
          <p:cNvSpPr/>
          <p:nvPr/>
        </p:nvSpPr>
        <p:spPr bwMode="auto">
          <a:xfrm>
            <a:off x="611561" y="2276872"/>
            <a:ext cx="5832647" cy="108012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sk-SK" sz="2400" b="1" dirty="0" smtClean="0">
                <a:solidFill>
                  <a:schemeClr val="bg1"/>
                </a:solidFill>
              </a:rPr>
              <a:t>Riadiaci výbor pre koordináciu reformy verejnej správy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7" name="Obdĺžnik 6"/>
          <p:cNvSpPr/>
          <p:nvPr/>
        </p:nvSpPr>
        <p:spPr bwMode="auto">
          <a:xfrm>
            <a:off x="647057" y="3632448"/>
            <a:ext cx="5832648" cy="28208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r>
              <a:rPr lang="sk-SK" sz="1600" b="1" dirty="0" smtClean="0">
                <a:solidFill>
                  <a:srgbClr val="002060"/>
                </a:solidFill>
                <a:latin typeface="+mj-lt"/>
              </a:rPr>
              <a:t>Zástupcovia</a:t>
            </a:r>
            <a:endParaRPr lang="en-US" sz="1600" b="1" dirty="0" smtClean="0">
              <a:solidFill>
                <a:srgbClr val="002060"/>
              </a:solidFill>
              <a:latin typeface="+mj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endParaRPr lang="en-US" sz="1600" dirty="0" smtClean="0">
              <a:solidFill>
                <a:srgbClr val="002060"/>
              </a:solidFill>
              <a:latin typeface="+mj-lt"/>
            </a:endParaRPr>
          </a:p>
          <a:p>
            <a:pPr marR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tabLst/>
            </a:pPr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sk-SK" sz="1600" dirty="0" smtClean="0">
                <a:solidFill>
                  <a:srgbClr val="002060"/>
                </a:solidFill>
                <a:latin typeface="+mj-lt"/>
              </a:rPr>
              <a:t>všetkých ministerstiev</a:t>
            </a:r>
            <a:endParaRPr lang="en-US" sz="1600" dirty="0" smtClean="0">
              <a:solidFill>
                <a:srgbClr val="002060"/>
              </a:solidFill>
              <a:latin typeface="+mj-lt"/>
            </a:endParaRPr>
          </a:p>
          <a:p>
            <a:pPr marR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tabLst/>
            </a:pPr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sk-SK" sz="1600" dirty="0" smtClean="0">
                <a:solidFill>
                  <a:srgbClr val="002060"/>
                </a:solidFill>
                <a:latin typeface="+mj-lt"/>
              </a:rPr>
              <a:t>iných centrálnych orgánov (napr.  Úrad pre verejné obstarávanie)</a:t>
            </a:r>
            <a:endParaRPr lang="en-US" sz="1600" dirty="0" smtClean="0">
              <a:solidFill>
                <a:srgbClr val="002060"/>
              </a:solidFill>
              <a:latin typeface="+mj-lt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US" sz="1600" dirty="0" smtClean="0">
                <a:solidFill>
                  <a:srgbClr val="002060"/>
                </a:solidFill>
              </a:rPr>
              <a:t>- </a:t>
            </a:r>
            <a:r>
              <a:rPr lang="sk-SK" sz="1600" dirty="0" smtClean="0">
                <a:solidFill>
                  <a:srgbClr val="002060"/>
                </a:solidFill>
              </a:rPr>
              <a:t>úrad vlády SR</a:t>
            </a:r>
            <a:endParaRPr lang="en-US" sz="1600" dirty="0">
              <a:solidFill>
                <a:srgbClr val="002060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US" sz="1600" i="1" dirty="0" smtClean="0">
                <a:solidFill>
                  <a:srgbClr val="002060"/>
                </a:solidFill>
              </a:rPr>
              <a:t>- </a:t>
            </a:r>
            <a:r>
              <a:rPr lang="sk-SK" sz="1600" i="1" dirty="0" smtClean="0">
                <a:solidFill>
                  <a:srgbClr val="002060"/>
                </a:solidFill>
              </a:rPr>
              <a:t>úrad splnomocnenca pre občiansku spoločnosť</a:t>
            </a:r>
            <a:endParaRPr lang="en-US" sz="1600" i="1" dirty="0" smtClean="0">
              <a:solidFill>
                <a:srgbClr val="002060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US" sz="1600" i="1" dirty="0" smtClean="0">
                <a:solidFill>
                  <a:srgbClr val="002060"/>
                </a:solidFill>
              </a:rPr>
              <a:t>- </a:t>
            </a:r>
            <a:r>
              <a:rPr lang="sk-SK" sz="1600" i="1" dirty="0" smtClean="0">
                <a:solidFill>
                  <a:srgbClr val="002060"/>
                </a:solidFill>
              </a:rPr>
              <a:t>úrad splnomocnenca pre </a:t>
            </a:r>
            <a:r>
              <a:rPr lang="sk-SK" sz="1600" i="1" dirty="0">
                <a:solidFill>
                  <a:srgbClr val="002060"/>
                </a:solidFill>
              </a:rPr>
              <a:t>r</a:t>
            </a:r>
            <a:r>
              <a:rPr lang="sk-SK" sz="1600" i="1" dirty="0" smtClean="0">
                <a:solidFill>
                  <a:srgbClr val="002060"/>
                </a:solidFill>
              </a:rPr>
              <a:t>ómsku komunitu</a:t>
            </a:r>
            <a:endParaRPr lang="en-US" sz="1600" i="1" dirty="0" smtClean="0">
              <a:solidFill>
                <a:srgbClr val="002060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US" sz="1600" i="1" dirty="0" smtClean="0">
                <a:solidFill>
                  <a:srgbClr val="002060"/>
                </a:solidFill>
              </a:rPr>
              <a:t>- </a:t>
            </a:r>
            <a:r>
              <a:rPr lang="sk-SK" sz="1600" i="1" dirty="0" smtClean="0">
                <a:solidFill>
                  <a:srgbClr val="002060"/>
                </a:solidFill>
              </a:rPr>
              <a:t>združenie miest a obcí</a:t>
            </a:r>
            <a:endParaRPr lang="en-US" sz="1600" i="1" dirty="0" smtClean="0">
              <a:solidFill>
                <a:srgbClr val="002060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US" sz="1600" i="1" dirty="0" smtClean="0">
                <a:solidFill>
                  <a:srgbClr val="002060"/>
                </a:solidFill>
              </a:rPr>
              <a:t>- </a:t>
            </a:r>
            <a:r>
              <a:rPr lang="sk-SK" sz="1600" i="1" dirty="0" smtClean="0">
                <a:solidFill>
                  <a:srgbClr val="002060"/>
                </a:solidFill>
              </a:rPr>
              <a:t>vyšších územných celkov</a:t>
            </a:r>
            <a:endParaRPr lang="en-US" sz="1600" i="1" dirty="0" smtClean="0">
              <a:solidFill>
                <a:srgbClr val="002060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US" sz="1600" i="1" dirty="0" smtClean="0">
                <a:solidFill>
                  <a:srgbClr val="002060"/>
                </a:solidFill>
              </a:rPr>
              <a:t>- </a:t>
            </a:r>
            <a:r>
              <a:rPr lang="sk-SK" sz="1600" i="1" dirty="0" smtClean="0">
                <a:solidFill>
                  <a:srgbClr val="002060"/>
                </a:solidFill>
              </a:rPr>
              <a:t>parlamentný výbor pre verejnú správu a územný rozvoj</a:t>
            </a:r>
            <a:endParaRPr lang="en-US" sz="1600" i="1" dirty="0">
              <a:solidFill>
                <a:srgbClr val="002060"/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sz="1000" i="1" dirty="0">
              <a:solidFill>
                <a:srgbClr val="002060"/>
              </a:solidFill>
              <a:latin typeface="+mj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endParaRPr lang="en-US" sz="1600" dirty="0" smtClean="0">
              <a:solidFill>
                <a:srgbClr val="002060"/>
              </a:solidFill>
              <a:latin typeface="+mj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endParaRPr lang="en-US" sz="1600" dirty="0" smtClean="0">
              <a:solidFill>
                <a:srgbClr val="002060"/>
              </a:solidFill>
              <a:latin typeface="+mj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endParaRPr lang="en-US" sz="1600" dirty="0" smtClean="0">
              <a:solidFill>
                <a:srgbClr val="002060"/>
              </a:solidFill>
              <a:latin typeface="+mj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endParaRPr lang="en-US" sz="16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6714161" y="1983285"/>
            <a:ext cx="2232248" cy="42484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r>
              <a:rPr lang="sk-SK" sz="16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endParaRPr lang="sk-SK" sz="1600" b="1" dirty="0">
              <a:solidFill>
                <a:srgbClr val="002060"/>
              </a:solidFill>
              <a:latin typeface="+mj-lt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endParaRPr lang="sk-SK" sz="1600" b="1" dirty="0" smtClean="0">
              <a:solidFill>
                <a:srgbClr val="002060"/>
              </a:solidFill>
              <a:latin typeface="+mj-lt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endParaRPr lang="sk-SK" sz="1600" b="1" dirty="0">
              <a:solidFill>
                <a:srgbClr val="002060"/>
              </a:solidFill>
              <a:latin typeface="+mj-lt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endParaRPr lang="sk-SK" sz="1600" b="1" dirty="0" smtClean="0">
              <a:solidFill>
                <a:srgbClr val="002060"/>
              </a:solidFill>
              <a:latin typeface="+mj-lt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endParaRPr lang="sk-SK" sz="1600" b="1" dirty="0">
              <a:solidFill>
                <a:srgbClr val="002060"/>
              </a:solidFill>
              <a:latin typeface="+mj-lt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r>
              <a:rPr lang="sk-SK" sz="2400" b="1" dirty="0" smtClean="0">
                <a:solidFill>
                  <a:srgbClr val="002060"/>
                </a:solidFill>
                <a:latin typeface="+mj-lt"/>
              </a:rPr>
              <a:t>kľúčoví predstavitelia</a:t>
            </a:r>
          </a:p>
        </p:txBody>
      </p:sp>
      <p:cxnSp>
        <p:nvCxnSpPr>
          <p:cNvPr id="10" name="Rovná spojovacia šípka 9"/>
          <p:cNvCxnSpPr/>
          <p:nvPr/>
        </p:nvCxnSpPr>
        <p:spPr bwMode="auto">
          <a:xfrm>
            <a:off x="1331640" y="3356992"/>
            <a:ext cx="0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Rovná spojovacia šípka 10"/>
          <p:cNvCxnSpPr/>
          <p:nvPr/>
        </p:nvCxnSpPr>
        <p:spPr bwMode="auto">
          <a:xfrm>
            <a:off x="3523475" y="3356992"/>
            <a:ext cx="0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" name="Rovná spojovacia šípka 11"/>
          <p:cNvCxnSpPr/>
          <p:nvPr/>
        </p:nvCxnSpPr>
        <p:spPr bwMode="auto">
          <a:xfrm>
            <a:off x="6084168" y="3356992"/>
            <a:ext cx="0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Rovná spojovacia šípka 12"/>
          <p:cNvCxnSpPr/>
          <p:nvPr/>
        </p:nvCxnSpPr>
        <p:spPr bwMode="auto">
          <a:xfrm>
            <a:off x="6444208" y="3933056"/>
            <a:ext cx="28803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8" name="Rovná spojovacia šípka 17"/>
          <p:cNvCxnSpPr/>
          <p:nvPr/>
        </p:nvCxnSpPr>
        <p:spPr bwMode="auto">
          <a:xfrm>
            <a:off x="6444208" y="5748100"/>
            <a:ext cx="28803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Rovná spojovacia šípka 18"/>
          <p:cNvCxnSpPr/>
          <p:nvPr/>
        </p:nvCxnSpPr>
        <p:spPr bwMode="auto">
          <a:xfrm>
            <a:off x="6426129" y="2471965"/>
            <a:ext cx="28803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455" y="180000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 fontScale="90000" lnSpcReduction="200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/>
              <a:t>Riadiaci výbor pre koordináciu reformy VS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782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8432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Operačný program Efektívna Verejná Správa </a:t>
            </a:r>
            <a:r>
              <a:rPr lang="en-US" dirty="0" smtClean="0"/>
              <a:t>(OP E</a:t>
            </a:r>
            <a:r>
              <a:rPr lang="sk-SK" dirty="0" smtClean="0"/>
              <a:t>VS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7175" y="1200150"/>
            <a:ext cx="8629650" cy="5657849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tx1"/>
              </a:buClr>
              <a:buNone/>
            </a:pPr>
            <a:r>
              <a:rPr lang="sk-SK" b="1" dirty="0" smtClean="0">
                <a:solidFill>
                  <a:schemeClr val="tx1"/>
                </a:solidFill>
              </a:rPr>
              <a:t>Hlavný cieľ </a:t>
            </a:r>
            <a:r>
              <a:rPr lang="en-US" b="1" dirty="0" smtClean="0">
                <a:solidFill>
                  <a:schemeClr val="tx1"/>
                </a:solidFill>
              </a:rPr>
              <a:t>OP E</a:t>
            </a:r>
            <a:r>
              <a:rPr lang="sk-SK" b="1" dirty="0" smtClean="0">
                <a:solidFill>
                  <a:schemeClr val="tx1"/>
                </a:solidFill>
              </a:rPr>
              <a:t>VS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endParaRPr lang="sk-SK" b="1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1"/>
              </a:buClr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lvl="1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2000" b="1" dirty="0" err="1" smtClean="0">
                <a:solidFill>
                  <a:schemeClr val="tx1"/>
                </a:solidFill>
              </a:rPr>
              <a:t>Proklientsky</a:t>
            </a:r>
            <a:r>
              <a:rPr lang="sk-SK" sz="2000" b="1" dirty="0" smtClean="0">
                <a:solidFill>
                  <a:schemeClr val="tx1"/>
                </a:solidFill>
              </a:rPr>
              <a:t> orientovaná VS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  <a:r>
              <a:rPr lang="sk-SK" sz="2000" dirty="0" smtClean="0">
                <a:solidFill>
                  <a:schemeClr val="tx1"/>
                </a:solidFill>
              </a:rPr>
              <a:t>transparentná </a:t>
            </a:r>
            <a:r>
              <a:rPr lang="en-US" sz="2000" dirty="0" smtClean="0">
                <a:solidFill>
                  <a:schemeClr val="tx1"/>
                </a:solidFill>
              </a:rPr>
              <a:t>- modern</a:t>
            </a:r>
            <a:r>
              <a:rPr lang="sk-SK" sz="2000" dirty="0" smtClean="0">
                <a:solidFill>
                  <a:schemeClr val="tx1"/>
                </a:solidFill>
              </a:rPr>
              <a:t>á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efektívn</a:t>
            </a:r>
            <a:r>
              <a:rPr lang="sk-SK" sz="2000" dirty="0" smtClean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dirty="0" err="1">
                <a:solidFill>
                  <a:schemeClr val="tx1"/>
                </a:solidFill>
              </a:rPr>
              <a:t>občanovi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dobre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slúžiac</a:t>
            </a:r>
            <a:r>
              <a:rPr lang="sk-SK" sz="2000" dirty="0" smtClean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verejn</a:t>
            </a:r>
            <a:r>
              <a:rPr lang="sk-SK" sz="2000" dirty="0" smtClean="0">
                <a:solidFill>
                  <a:schemeClr val="tx1"/>
                </a:solidFill>
              </a:rPr>
              <a:t>á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správ</a:t>
            </a:r>
            <a:r>
              <a:rPr lang="sk-SK" sz="2000" dirty="0" smtClean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– </a:t>
            </a:r>
            <a:r>
              <a:rPr lang="sk-SK" sz="2000" dirty="0" smtClean="0">
                <a:solidFill>
                  <a:schemeClr val="tx1"/>
                </a:solidFill>
              </a:rPr>
              <a:t>ktorá má záujem zabezpečiť udržateľný rast a </a:t>
            </a:r>
            <a:r>
              <a:rPr lang="en-US" sz="2000" dirty="0" err="1" smtClean="0">
                <a:solidFill>
                  <a:schemeClr val="tx1"/>
                </a:solidFill>
              </a:rPr>
              <a:t>soci</a:t>
            </a:r>
            <a:r>
              <a:rPr lang="sk-SK" sz="2000" dirty="0" smtClean="0">
                <a:solidFill>
                  <a:schemeClr val="tx1"/>
                </a:solidFill>
              </a:rPr>
              <a:t>á</a:t>
            </a:r>
            <a:r>
              <a:rPr lang="en-US" sz="2000" dirty="0" smtClean="0">
                <a:solidFill>
                  <a:schemeClr val="tx1"/>
                </a:solidFill>
              </a:rPr>
              <a:t>l</a:t>
            </a:r>
            <a:r>
              <a:rPr lang="sk-SK" sz="2000" dirty="0" err="1" smtClean="0">
                <a:solidFill>
                  <a:schemeClr val="tx1"/>
                </a:solidFill>
              </a:rPr>
              <a:t>nu</a:t>
            </a:r>
            <a:r>
              <a:rPr lang="en-US" sz="2000" dirty="0" smtClean="0">
                <a:solidFill>
                  <a:schemeClr val="tx1"/>
                </a:solidFill>
              </a:rPr>
              <a:t> in</a:t>
            </a:r>
            <a:r>
              <a:rPr lang="sk-SK" sz="2000" dirty="0" err="1" smtClean="0">
                <a:solidFill>
                  <a:schemeClr val="tx1"/>
                </a:solidFill>
              </a:rPr>
              <a:t>klúziu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</a:p>
          <a:p>
            <a:pPr marL="349250" lvl="1" indent="0" algn="just">
              <a:buClr>
                <a:schemeClr val="tx1"/>
              </a:buClr>
              <a:buNone/>
            </a:pPr>
            <a:endParaRPr lang="sk-SK" sz="2000" dirty="0"/>
          </a:p>
          <a:p>
            <a:pPr marL="0" lvl="1" indent="0" algn="just">
              <a:spcBef>
                <a:spcPts val="2000"/>
              </a:spcBef>
              <a:buClr>
                <a:schemeClr val="tx1"/>
              </a:buClr>
              <a:buNone/>
            </a:pPr>
            <a:r>
              <a:rPr lang="sk-SK" sz="2000" b="1" dirty="0">
                <a:solidFill>
                  <a:schemeClr val="tx1"/>
                </a:solidFill>
              </a:rPr>
              <a:t>Prierezové témy OP EVS:</a:t>
            </a:r>
          </a:p>
          <a:p>
            <a:pPr marL="6286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Zamedzenie korupcie a podpora transparentnosti</a:t>
            </a:r>
          </a:p>
          <a:p>
            <a:pPr marL="6286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</a:rPr>
              <a:t>Podpora partnerstva a sociálneho dialógu prostredníctvom budovania kapacít a spolupráce VS so sociálnymi a ekonomickými partnermi a subjektmi MNO</a:t>
            </a:r>
          </a:p>
          <a:p>
            <a:pPr marL="6286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</a:rPr>
              <a:t>Hodnotenie dopadov regulačných rámcov</a:t>
            </a:r>
          </a:p>
        </p:txBody>
      </p:sp>
      <p:pic>
        <p:nvPicPr>
          <p:cNvPr id="4" name="Picture 2" descr="http://www.minv.sk/swift_data/source/mvsr_a_eu/opevs/loga/OP%20EVS%20loga%20-%20farebne%20-%20SV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58" y="5842244"/>
            <a:ext cx="2967842" cy="7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1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8432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Operačný program Efektívna Verejná Správa </a:t>
            </a:r>
            <a:r>
              <a:rPr lang="en-US" dirty="0" smtClean="0"/>
              <a:t>(OP E</a:t>
            </a:r>
            <a:r>
              <a:rPr lang="sk-SK" dirty="0" smtClean="0"/>
              <a:t>VS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7175" y="1052736"/>
            <a:ext cx="8629650" cy="5805263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tx1"/>
              </a:buClr>
              <a:buNone/>
            </a:pPr>
            <a:r>
              <a:rPr lang="sk-SK" b="1" dirty="0" smtClean="0">
                <a:solidFill>
                  <a:schemeClr val="tx1"/>
                </a:solidFill>
              </a:rPr>
              <a:t>Štruktúra </a:t>
            </a:r>
            <a:r>
              <a:rPr lang="en-US" b="1" dirty="0" smtClean="0">
                <a:solidFill>
                  <a:schemeClr val="tx1"/>
                </a:solidFill>
              </a:rPr>
              <a:t>OP E</a:t>
            </a:r>
            <a:r>
              <a:rPr lang="sk-SK" b="1" dirty="0" smtClean="0">
                <a:solidFill>
                  <a:schemeClr val="tx1"/>
                </a:solidFill>
              </a:rPr>
              <a:t>VS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endParaRPr lang="sk-SK" b="1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1"/>
              </a:buClr>
              <a:buNone/>
            </a:pPr>
            <a:endParaRPr lang="sk-SK" sz="200" b="1" dirty="0" smtClean="0">
              <a:solidFill>
                <a:schemeClr val="tx1"/>
              </a:solidFill>
            </a:endParaRPr>
          </a:p>
          <a:p>
            <a:pPr marL="6286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Prioritná os 1 – Posilnené inštitucionálne kapacity a efektívna VS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 smtClean="0">
                <a:solidFill>
                  <a:schemeClr val="tx1"/>
                </a:solidFill>
              </a:rPr>
              <a:t>Špecifický cieľ 1.1Skvalitnené systémy a optimalizované procesy VS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 smtClean="0">
                <a:solidFill>
                  <a:schemeClr val="tx1"/>
                </a:solidFill>
              </a:rPr>
              <a:t>Špecifický cieľ 1.2 Modernizované RĽZ a zvýšené kompetencie zamestnancov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 smtClean="0">
                <a:solidFill>
                  <a:schemeClr val="tx1"/>
                </a:solidFill>
              </a:rPr>
              <a:t>Špecifický cieľ 1.3 </a:t>
            </a:r>
            <a:r>
              <a:rPr lang="pt-BR" sz="1800" dirty="0" smtClean="0">
                <a:solidFill>
                  <a:schemeClr val="tx1"/>
                </a:solidFill>
              </a:rPr>
              <a:t>Transparentné a efektívne uplatňovanie pravidiel</a:t>
            </a:r>
            <a:r>
              <a:rPr lang="sk-SK" sz="1800" dirty="0" smtClean="0">
                <a:solidFill>
                  <a:schemeClr val="tx1"/>
                </a:solidFill>
              </a:rPr>
              <a:t> verejného obstarávania a dôsledné uplatňovanie princípov 3E</a:t>
            </a:r>
          </a:p>
          <a:p>
            <a:pPr marL="0" indent="0">
              <a:buNone/>
            </a:pPr>
            <a:endParaRPr lang="sk-SK" sz="1800" dirty="0" smtClean="0">
              <a:solidFill>
                <a:schemeClr val="tx1"/>
              </a:solidFill>
            </a:endParaRPr>
          </a:p>
          <a:p>
            <a:pPr marL="6286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Prioritná </a:t>
            </a:r>
            <a:r>
              <a:rPr lang="sk-SK" sz="2000" dirty="0">
                <a:solidFill>
                  <a:schemeClr val="tx1"/>
                </a:solidFill>
              </a:rPr>
              <a:t>os 2 – Zefektívnený súdny systém a zvýšená vymáhateľnosť </a:t>
            </a:r>
            <a:r>
              <a:rPr lang="sk-SK" sz="2000" dirty="0" smtClean="0">
                <a:solidFill>
                  <a:schemeClr val="tx1"/>
                </a:solidFill>
              </a:rPr>
              <a:t>práva</a:t>
            </a:r>
          </a:p>
          <a:p>
            <a:pPr marL="342900" lvl="1" indent="0" algn="just">
              <a:buClr>
                <a:schemeClr val="tx1"/>
              </a:buClr>
              <a:buNone/>
            </a:pPr>
            <a:endParaRPr lang="sk-SK" sz="2000" dirty="0" smtClean="0">
              <a:solidFill>
                <a:schemeClr val="tx1"/>
              </a:solidFill>
            </a:endParaRPr>
          </a:p>
          <a:p>
            <a:pPr marL="628650" lvl="1" indent="-2857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</a:rPr>
              <a:t>Prioritná </a:t>
            </a:r>
            <a:r>
              <a:rPr lang="pt-BR" sz="2000" dirty="0">
                <a:solidFill>
                  <a:schemeClr val="tx1"/>
                </a:solidFill>
              </a:rPr>
              <a:t>os 3 – Technická </a:t>
            </a:r>
            <a:r>
              <a:rPr lang="pt-BR" sz="2000" dirty="0" smtClean="0">
                <a:solidFill>
                  <a:schemeClr val="tx1"/>
                </a:solidFill>
              </a:rPr>
              <a:t>pomoc</a:t>
            </a:r>
            <a:endParaRPr lang="sk-SK" sz="2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http://www.minv.sk/swift_data/source/mvsr_a_eu/opevs/loga/OP%20EVS%20loga%20-%20farebne%20-%20SV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58" y="5842244"/>
            <a:ext cx="2967842" cy="7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ercep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Percep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Percep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Percep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Percep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Percep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901</Words>
  <Application>Microsoft Office PowerPoint</Application>
  <PresentationFormat>Prezentácia na obrazovke (4:3)</PresentationFormat>
  <Paragraphs>213</Paragraphs>
  <Slides>19</Slides>
  <Notes>12</Notes>
  <HiddenSlides>0</HiddenSlides>
  <MMClips>0</MMClips>
  <ScaleCrop>false</ScaleCrop>
  <HeadingPairs>
    <vt:vector size="6" baseType="variant">
      <vt:variant>
        <vt:lpstr>Motív</vt:lpstr>
      </vt:variant>
      <vt:variant>
        <vt:i4>8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8" baseType="lpstr">
      <vt:lpstr>Perception</vt:lpstr>
      <vt:lpstr>1_Perception</vt:lpstr>
      <vt:lpstr>2_Perception</vt:lpstr>
      <vt:lpstr>3_Perception</vt:lpstr>
      <vt:lpstr>4_Perception</vt:lpstr>
      <vt:lpstr>5_Perception</vt:lpstr>
      <vt:lpstr>6_Perception</vt:lpstr>
      <vt:lpstr>1_Motív Office</vt:lpstr>
      <vt:lpstr>Dokument</vt:lpstr>
      <vt:lpstr>   Moderná verejná správa v SR                                           </vt:lpstr>
      <vt:lpstr>Vízia Verejnej správy do roku 2020</vt:lpstr>
      <vt:lpstr>Reforma verejnej správy</vt:lpstr>
      <vt:lpstr>Prezentácia programu PowerPoint</vt:lpstr>
      <vt:lpstr>Prezentácia programu PowerPoint</vt:lpstr>
      <vt:lpstr>Prezentácia programu PowerPoint</vt:lpstr>
      <vt:lpstr>Prezentácia programu PowerPoint</vt:lpstr>
      <vt:lpstr>Operačný program Efektívna Verejná Správa (OP EVS) </vt:lpstr>
      <vt:lpstr>Operačný program Efektívna Verejná Správa (OP EVS) </vt:lpstr>
      <vt:lpstr>SVS a OP EVS</vt:lpstr>
      <vt:lpstr>NP Meranie efektívnosti poskytovaných služieb verejnej správy, inštitucionálny rozvoj klientskych centier a integrácia spätnej väzby klientov </vt:lpstr>
      <vt:lpstr>Ďakujem za pozornosť.</vt:lpstr>
      <vt:lpstr>Klientske centrá - poskytované služby</vt:lpstr>
      <vt:lpstr>Prezentácia programu PowerPoint</vt:lpstr>
      <vt:lpstr>Prezentácia programu PowerPoint</vt:lpstr>
      <vt:lpstr>Klientske centrum Bratislava</vt:lpstr>
      <vt:lpstr>Klientske centrum BA – prvý týždeň</vt:lpstr>
      <vt:lpstr>Spokojnosť klientov s fungovaním úradu</vt:lpstr>
      <vt:lpstr>Spokojnosť pracovníkov VS</vt:lpstr>
    </vt:vector>
  </TitlesOfParts>
  <Company>MV 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Ivana Michalcová</dc:creator>
  <cp:lastModifiedBy>Ivana Michalcová</cp:lastModifiedBy>
  <cp:revision>12</cp:revision>
  <dcterms:created xsi:type="dcterms:W3CDTF">2016-02-19T13:02:33Z</dcterms:created>
  <dcterms:modified xsi:type="dcterms:W3CDTF">2016-03-21T14:39:59Z</dcterms:modified>
</cp:coreProperties>
</file>