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72" r:id="rId1"/>
  </p:sldMasterIdLst>
  <p:notesMasterIdLst>
    <p:notesMasterId r:id="rId26"/>
  </p:notesMasterIdLst>
  <p:sldIdLst>
    <p:sldId id="256" r:id="rId2"/>
    <p:sldId id="258" r:id="rId3"/>
    <p:sldId id="279" r:id="rId4"/>
    <p:sldId id="273" r:id="rId5"/>
    <p:sldId id="264" r:id="rId6"/>
    <p:sldId id="272" r:id="rId7"/>
    <p:sldId id="277" r:id="rId8"/>
    <p:sldId id="274" r:id="rId9"/>
    <p:sldId id="283" r:id="rId10"/>
    <p:sldId id="322" r:id="rId11"/>
    <p:sldId id="323" r:id="rId12"/>
    <p:sldId id="319" r:id="rId13"/>
    <p:sldId id="305" r:id="rId14"/>
    <p:sldId id="320" r:id="rId15"/>
    <p:sldId id="306" r:id="rId16"/>
    <p:sldId id="312" r:id="rId17"/>
    <p:sldId id="308" r:id="rId18"/>
    <p:sldId id="314" r:id="rId19"/>
    <p:sldId id="313" r:id="rId20"/>
    <p:sldId id="316" r:id="rId21"/>
    <p:sldId id="321" r:id="rId22"/>
    <p:sldId id="324" r:id="rId23"/>
    <p:sldId id="325" r:id="rId24"/>
    <p:sldId id="289" r:id="rId25"/>
  </p:sldIdLst>
  <p:sldSz cx="9906000" cy="6858000" type="A4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293A"/>
    <a:srgbClr val="F36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57" autoAdjust="0"/>
    <p:restoredTop sz="90103" autoAdjust="0"/>
  </p:normalViewPr>
  <p:slideViewPr>
    <p:cSldViewPr snapToGrid="0" snapToObjects="1">
      <p:cViewPr>
        <p:scale>
          <a:sx n="190" d="100"/>
          <a:sy n="190" d="100"/>
        </p:scale>
        <p:origin x="688" y="14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031A4-1CE7-41C4-B3F0-4FB92659BB3F}" type="datetimeFigureOut">
              <a:rPr lang="sk-SK" smtClean="0"/>
              <a:pPr/>
              <a:t>21.9.16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E9327-42C9-4996-B776-AD872B040BC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423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E9327-42C9-4996-B776-AD872B040BCE}" type="slidenum">
              <a:rPr lang="sk-SK" smtClean="0"/>
              <a:pPr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89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LPWA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a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networks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countries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dozens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customer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scenarios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millions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client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devices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already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Competing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SigFox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LoRa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Weightless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RPMA, UNB,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vary in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capacity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geared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toward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battery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life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E9327-42C9-4996-B776-AD872B040BCE}" type="slidenum">
              <a:rPr lang="sk-SK" smtClean="0"/>
              <a:pPr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7090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3GPP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technologies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2-4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away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providing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competitive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solution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performance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characteristics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LPWA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technologies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lynchpin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3GPP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strategy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development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LTE Cat-m1 and NB-IoT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technologies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3GPP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Release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13,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anticipated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commercial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availability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late 2018,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respectively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E9327-42C9-4996-B776-AD872B040BCE}" type="slidenum">
              <a:rPr lang="sk-SK" smtClean="0"/>
              <a:pPr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6465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cannot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serve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volumes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IoT. WiFi and BTLE are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widely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adopted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serve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communicating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personal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devices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quite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Cellular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great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fit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throughput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LPWAN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offers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multi-year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battery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lifetime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amounts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over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distances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few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hour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varying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sk-SK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E9327-42C9-4996-B776-AD872B040BCE}" type="slidenum">
              <a:rPr lang="sk-SK" smtClean="0"/>
              <a:pPr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217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LoRa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physical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layer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wireless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modulation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utilized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range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communication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link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používa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frequency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shifting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keying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(FSK) Digitálna</a:t>
            </a:r>
            <a:r>
              <a:rPr lang="sk-SK" sz="11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frekvenčná modulácia 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physical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layer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efficient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modulation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achieving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</a:t>
            </a:r>
            <a:r>
              <a:rPr lang="sk-SK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LoRa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chirp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spread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spectrum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modulation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maintains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same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characteristics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FSK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modulation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significantly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increases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communication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range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Chirp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spread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spectrum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has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used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military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communication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decades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due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communication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distances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achieved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robustness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interference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LoRa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implementation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commercial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usage</a:t>
            </a:r>
            <a:r>
              <a:rPr lang="sk-SK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sk-SK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E9327-42C9-4996-B776-AD872B040BCE}" type="slidenum">
              <a:rPr lang="sk-SK" smtClean="0"/>
              <a:pPr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19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E9327-42C9-4996-B776-AD872B040BCE}" type="slidenum">
              <a:rPr lang="sk-SK" smtClean="0"/>
              <a:pPr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9802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cannot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serve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volumes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IoT. WiFi and BTLE are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widely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adopted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serve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communicating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personal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devices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quite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Cellular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great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fit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throughput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LPWAN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offers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multi-year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battery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lifetime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amounts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over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distances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few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hour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varying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sk-SK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E9327-42C9-4996-B776-AD872B040BCE}" type="slidenum">
              <a:rPr lang="sk-SK" smtClean="0"/>
              <a:pPr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1633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cannot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serve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volumes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IoT. WiFi and BTLE are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widely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adopted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serve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communicating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personal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devices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quite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Cellular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great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fit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throughput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LPWAN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offers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multi-year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battery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lifetime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amounts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over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distances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few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hour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varying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sk-SK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E9327-42C9-4996-B776-AD872B040BCE}" type="slidenum">
              <a:rPr lang="sk-SK" smtClean="0"/>
              <a:pPr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271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cannot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serve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volumes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IoT. WiFi and BTLE are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widely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adopted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serve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communicating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personal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devices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quite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Cellular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great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fit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throughput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LPWAN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offers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multi-year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battery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lifetime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send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amounts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over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distances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few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hour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varying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environments</a:t>
            </a:r>
            <a:r>
              <a:rPr lang="sk-S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sk-SK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E9327-42C9-4996-B776-AD872B040BCE}" type="slidenum">
              <a:rPr lang="sk-SK" smtClean="0"/>
              <a:pPr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521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837C-F279-4853-A10E-603072434888}" type="datetimeFigureOut">
              <a:rPr lang="sk-SK" smtClean="0"/>
              <a:pPr/>
              <a:t>21.9.16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9675-5F97-4664-9843-0719FC8C7D9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837C-F279-4853-A10E-603072434888}" type="datetimeFigureOut">
              <a:rPr lang="sk-SK" smtClean="0"/>
              <a:pPr/>
              <a:t>21.9.16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9675-5F97-4664-9843-0719FC8C7D9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837C-F279-4853-A10E-603072434888}" type="datetimeFigureOut">
              <a:rPr lang="sk-SK" smtClean="0"/>
              <a:pPr/>
              <a:t>21.9.16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9675-5F97-4664-9843-0719FC8C7D9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837C-F279-4853-A10E-603072434888}" type="datetimeFigureOut">
              <a:rPr lang="sk-SK" smtClean="0"/>
              <a:pPr/>
              <a:t>21.9.16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9675-5F97-4664-9843-0719FC8C7D9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837C-F279-4853-A10E-603072434888}" type="datetimeFigureOut">
              <a:rPr lang="sk-SK" smtClean="0"/>
              <a:pPr/>
              <a:t>21.9.16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9675-5F97-4664-9843-0719FC8C7D9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837C-F279-4853-A10E-603072434888}" type="datetimeFigureOut">
              <a:rPr lang="sk-SK" smtClean="0"/>
              <a:pPr/>
              <a:t>21.9.16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9675-5F97-4664-9843-0719FC8C7D9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837C-F279-4853-A10E-603072434888}" type="datetimeFigureOut">
              <a:rPr lang="sk-SK" smtClean="0"/>
              <a:pPr/>
              <a:t>21.9.16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9675-5F97-4664-9843-0719FC8C7D9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837C-F279-4853-A10E-603072434888}" type="datetimeFigureOut">
              <a:rPr lang="sk-SK" smtClean="0"/>
              <a:pPr/>
              <a:t>21.9.16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9675-5F97-4664-9843-0719FC8C7D9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837C-F279-4853-A10E-603072434888}" type="datetimeFigureOut">
              <a:rPr lang="sk-SK" smtClean="0"/>
              <a:pPr/>
              <a:t>21.9.16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9675-5F97-4664-9843-0719FC8C7D9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837C-F279-4853-A10E-603072434888}" type="datetimeFigureOut">
              <a:rPr lang="sk-SK" smtClean="0"/>
              <a:pPr/>
              <a:t>21.9.16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9675-5F97-4664-9843-0719FC8C7D9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837C-F279-4853-A10E-603072434888}" type="datetimeFigureOut">
              <a:rPr lang="sk-SK" smtClean="0"/>
              <a:pPr/>
              <a:t>21.9.16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9675-5F97-4664-9843-0719FC8C7D9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8837C-F279-4853-A10E-603072434888}" type="datetimeFigureOut">
              <a:rPr lang="sk-SK" smtClean="0"/>
              <a:pPr/>
              <a:t>21.9.16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29675-5F97-4664-9843-0719FC8C7D95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http://www.slovanet.sk/biznis" TargetMode="External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hyperlink" Target="http://www.slovanet.sk/biznis" TargetMode="External"/><Relationship Id="rId5" Type="http://schemas.openxmlformats.org/officeDocument/2006/relationships/image" Target="../media/image2.emf"/><Relationship Id="rId6" Type="http://schemas.openxmlformats.org/officeDocument/2006/relationships/image" Target="../media/image34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hyperlink" Target="http://www.slovanet.sk/biznis" TargetMode="External"/><Relationship Id="rId5" Type="http://schemas.openxmlformats.org/officeDocument/2006/relationships/image" Target="../media/image2.emf"/><Relationship Id="rId6" Type="http://schemas.openxmlformats.org/officeDocument/2006/relationships/image" Target="../media/image35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hyperlink" Target="http://www.slovanet.sk/biznis" TargetMode="External"/><Relationship Id="rId5" Type="http://schemas.openxmlformats.org/officeDocument/2006/relationships/image" Target="../media/image2.emf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hyperlink" Target="http://www.slovanet.sk/biznis" TargetMode="External"/><Relationship Id="rId5" Type="http://schemas.openxmlformats.org/officeDocument/2006/relationships/image" Target="../media/image2.emf"/><Relationship Id="rId6" Type="http://schemas.openxmlformats.org/officeDocument/2006/relationships/image" Target="../media/image37.tiff"/><Relationship Id="rId7" Type="http://schemas.openxmlformats.org/officeDocument/2006/relationships/image" Target="../media/image38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hyperlink" Target="http://www.slovanet.sk/biznis" TargetMode="External"/><Relationship Id="rId5" Type="http://schemas.openxmlformats.org/officeDocument/2006/relationships/image" Target="../media/image2.emf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ovanet.sk/biznis" TargetMode="External"/><Relationship Id="rId4" Type="http://schemas.openxmlformats.org/officeDocument/2006/relationships/image" Target="../media/image2.emf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ovanet.sk/biznis" TargetMode="External"/><Relationship Id="rId4" Type="http://schemas.openxmlformats.org/officeDocument/2006/relationships/image" Target="../media/image2.emf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://www.slovanet.sk/biznis" TargetMode="External"/><Relationship Id="rId5" Type="http://schemas.openxmlformats.org/officeDocument/2006/relationships/image" Target="../media/image2.emf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ovanet.sk/biznis" TargetMode="External"/><Relationship Id="rId4" Type="http://schemas.openxmlformats.org/officeDocument/2006/relationships/image" Target="../media/image2.emf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ovanet.sk/biznis" TargetMode="External"/><Relationship Id="rId4" Type="http://schemas.openxmlformats.org/officeDocument/2006/relationships/image" Target="../media/image2.emf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hyperlink" Target="http://www.slovanet.sk/biznis" TargetMode="External"/><Relationship Id="rId6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ovanet.sk/biznis" TargetMode="External"/><Relationship Id="rId4" Type="http://schemas.openxmlformats.org/officeDocument/2006/relationships/image" Target="../media/image2.emf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hyperlink" Target="http://www.slovanet.sk/biznis" TargetMode="External"/><Relationship Id="rId5" Type="http://schemas.openxmlformats.org/officeDocument/2006/relationships/image" Target="../media/image2.emf"/><Relationship Id="rId6" Type="http://schemas.openxmlformats.org/officeDocument/2006/relationships/image" Target="../media/image46.jpe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hyperlink" Target="http://www.slovanet.sk/biznis" TargetMode="External"/><Relationship Id="rId5" Type="http://schemas.openxmlformats.org/officeDocument/2006/relationships/image" Target="../media/image2.emf"/><Relationship Id="rId6" Type="http://schemas.openxmlformats.org/officeDocument/2006/relationships/image" Target="../media/image51.png"/><Relationship Id="rId7" Type="http://schemas.openxmlformats.org/officeDocument/2006/relationships/image" Target="../media/image52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hyperlink" Target="http://www.slovanet.sk/biznis" TargetMode="External"/><Relationship Id="rId5" Type="http://schemas.openxmlformats.org/officeDocument/2006/relationships/image" Target="../media/image2.emf"/><Relationship Id="rId6" Type="http://schemas.openxmlformats.org/officeDocument/2006/relationships/image" Target="../media/image53.emf"/><Relationship Id="rId7" Type="http://schemas.openxmlformats.org/officeDocument/2006/relationships/image" Target="../media/image52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ovanet.sk/biznis" TargetMode="External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www.slovanet.sk/biznis" TargetMode="External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www.slovanet.sk/biznis" TargetMode="External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ovanet.sk/biznis" TargetMode="External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emf"/><Relationship Id="rId20" Type="http://schemas.openxmlformats.org/officeDocument/2006/relationships/image" Target="../media/image22.emf"/><Relationship Id="rId10" Type="http://schemas.openxmlformats.org/officeDocument/2006/relationships/image" Target="../media/image14.emf"/><Relationship Id="rId11" Type="http://schemas.openxmlformats.org/officeDocument/2006/relationships/image" Target="../media/image15.emf"/><Relationship Id="rId12" Type="http://schemas.openxmlformats.org/officeDocument/2006/relationships/image" Target="../media/image16.emf"/><Relationship Id="rId13" Type="http://schemas.openxmlformats.org/officeDocument/2006/relationships/image" Target="../media/image17.emf"/><Relationship Id="rId14" Type="http://schemas.openxmlformats.org/officeDocument/2006/relationships/image" Target="../media/image18.emf"/><Relationship Id="rId15" Type="http://schemas.openxmlformats.org/officeDocument/2006/relationships/image" Target="../media/image19.emf"/><Relationship Id="rId16" Type="http://schemas.openxmlformats.org/officeDocument/2006/relationships/hyperlink" Target="http://www.slovanet.sk/biznis" TargetMode="External"/><Relationship Id="rId17" Type="http://schemas.openxmlformats.org/officeDocument/2006/relationships/image" Target="../media/image2.emf"/><Relationship Id="rId18" Type="http://schemas.openxmlformats.org/officeDocument/2006/relationships/image" Target="../media/image20.emf"/><Relationship Id="rId19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9" Type="http://schemas.openxmlformats.org/officeDocument/2006/relationships/hyperlink" Target="http://www.slovanet.sk/biznis" TargetMode="External"/><Relationship Id="rId10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hyperlink" Target="http://www.slovanet.sk/biznis" TargetMode="External"/><Relationship Id="rId7" Type="http://schemas.openxmlformats.org/officeDocument/2006/relationships/image" Target="../media/image2.emf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ovanet.sk/biznis" TargetMode="External"/><Relationship Id="rId4" Type="http://schemas.openxmlformats.org/officeDocument/2006/relationships/image" Target="../media/image2.emf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412208" y="1285767"/>
            <a:ext cx="9081585" cy="413639"/>
          </a:xfrm>
        </p:spPr>
        <p:txBody>
          <a:bodyPr anchor="t">
            <a:normAutofit/>
          </a:bodyPr>
          <a:lstStyle/>
          <a:p>
            <a:pPr algn="l"/>
            <a:r>
              <a:rPr lang="en-US" sz="1800" dirty="0" err="1" smtClean="0">
                <a:solidFill>
                  <a:schemeClr val="bg1"/>
                </a:solidFill>
                <a:latin typeface="Trebuchet MS" pitchFamily="34" charset="0"/>
              </a:rPr>
              <a:t>Telekomunika</a:t>
            </a:r>
            <a:r>
              <a:rPr lang="sk-SK" sz="1800" dirty="0" err="1" smtClean="0">
                <a:solidFill>
                  <a:schemeClr val="bg1"/>
                </a:solidFill>
                <a:latin typeface="Trebuchet MS" pitchFamily="34" charset="0"/>
              </a:rPr>
              <a:t>čné</a:t>
            </a:r>
            <a:r>
              <a:rPr lang="sk-SK" sz="1800" dirty="0" smtClean="0">
                <a:solidFill>
                  <a:schemeClr val="bg1"/>
                </a:solidFill>
                <a:latin typeface="Trebuchet MS" pitchFamily="34" charset="0"/>
              </a:rPr>
              <a:t> služby pre Váš biznis</a:t>
            </a:r>
            <a:endParaRPr lang="sk-SK" sz="1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381000" y="704854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600" b="1" dirty="0" smtClean="0">
                <a:solidFill>
                  <a:schemeClr val="bg1"/>
                </a:solidFill>
                <a:latin typeface="Trebuchet MS" pitchFamily="34" charset="0"/>
                <a:ea typeface="+mj-ea"/>
                <a:cs typeface="+mj-cs"/>
              </a:rPr>
              <a:t>Slovanet a.s.</a:t>
            </a:r>
            <a:endParaRPr kumimoji="0" lang="sk-SK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5" name="Nadpis 7"/>
          <p:cNvSpPr txBox="1">
            <a:spLocks/>
          </p:cNvSpPr>
          <p:nvPr/>
        </p:nvSpPr>
        <p:spPr>
          <a:xfrm>
            <a:off x="398252" y="1751719"/>
            <a:ext cx="9024514" cy="18487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0"/>
              </a:spcBef>
              <a:defRPr/>
            </a:pPr>
            <a:endParaRPr lang="sk-SK" sz="12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7" name="Obrázok 6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380999" y="240109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4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INTERNET VECÍ - IoT</a:t>
            </a:r>
            <a:endParaRPr lang="sk-SK" sz="3400" b="1" dirty="0">
              <a:solidFill>
                <a:srgbClr val="EB293A"/>
              </a:solidFill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7" name="Nadpis 7"/>
          <p:cNvSpPr txBox="1">
            <a:spLocks/>
          </p:cNvSpPr>
          <p:nvPr/>
        </p:nvSpPr>
        <p:spPr>
          <a:xfrm>
            <a:off x="380999" y="860339"/>
            <a:ext cx="9081585" cy="33348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600" dirty="0" smtClean="0">
                <a:latin typeface="Trebuchet MS" pitchFamily="34" charset="0"/>
              </a:rPr>
              <a:t>Prečo potrebujeme novú sieť?</a:t>
            </a:r>
            <a:endParaRPr lang="sk-SK" sz="16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440" y="1355046"/>
            <a:ext cx="7053841" cy="353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83595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380999" y="240109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4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INTERNET VECÍ - IoT</a:t>
            </a:r>
            <a:endParaRPr lang="sk-SK" sz="3400" b="1" dirty="0">
              <a:solidFill>
                <a:srgbClr val="EB293A"/>
              </a:solidFill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7" name="Nadpis 7"/>
          <p:cNvSpPr txBox="1">
            <a:spLocks/>
          </p:cNvSpPr>
          <p:nvPr/>
        </p:nvSpPr>
        <p:spPr>
          <a:xfrm>
            <a:off x="380999" y="860339"/>
            <a:ext cx="9081585" cy="33348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600" dirty="0" smtClean="0">
                <a:latin typeface="Trebuchet MS" pitchFamily="34" charset="0"/>
              </a:rPr>
              <a:t>Prečo potrebujeme novú sieť?</a:t>
            </a:r>
            <a:endParaRPr lang="sk-SK" sz="16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187" y="1244298"/>
            <a:ext cx="7102289" cy="42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5655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380999" y="240109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400" b="1" dirty="0" err="1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LoRaWAN</a:t>
            </a:r>
            <a:endParaRPr lang="sk-SK" sz="3400" b="1" dirty="0">
              <a:solidFill>
                <a:srgbClr val="EB293A"/>
              </a:solidFill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Obrázok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sp>
        <p:nvSpPr>
          <p:cNvPr id="8" name="Nadpis 7"/>
          <p:cNvSpPr txBox="1">
            <a:spLocks/>
          </p:cNvSpPr>
          <p:nvPr/>
        </p:nvSpPr>
        <p:spPr>
          <a:xfrm>
            <a:off x="380999" y="860339"/>
            <a:ext cx="9081585" cy="3334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600" dirty="0" err="1" smtClean="0">
                <a:latin typeface="Trebuchet MS" pitchFamily="34" charset="0"/>
              </a:rPr>
              <a:t>LoRa</a:t>
            </a:r>
            <a:r>
              <a:rPr lang="sk-SK" sz="1600" dirty="0" smtClean="0">
                <a:latin typeface="Trebuchet MS" pitchFamily="34" charset="0"/>
              </a:rPr>
              <a:t>® </a:t>
            </a:r>
            <a:r>
              <a:rPr lang="sk-SK" sz="1600" dirty="0" err="1" smtClean="0">
                <a:latin typeface="Trebuchet MS" pitchFamily="34" charset="0"/>
              </a:rPr>
              <a:t>LoRaWAN</a:t>
            </a:r>
            <a:r>
              <a:rPr lang="sk-SK" sz="1600" dirty="0" smtClean="0">
                <a:latin typeface="Trebuchet MS" pitchFamily="34" charset="0"/>
              </a:rPr>
              <a:t>, LPWAN – </a:t>
            </a:r>
            <a:r>
              <a:rPr lang="sk-SK" sz="1600" dirty="0" err="1" smtClean="0">
                <a:latin typeface="Trebuchet MS" pitchFamily="34" charset="0"/>
              </a:rPr>
              <a:t>Low-Power</a:t>
            </a:r>
            <a:r>
              <a:rPr lang="sk-SK" sz="1600" dirty="0" smtClean="0">
                <a:latin typeface="Trebuchet MS" pitchFamily="34" charset="0"/>
              </a:rPr>
              <a:t>, </a:t>
            </a:r>
            <a:r>
              <a:rPr lang="sk-SK" sz="1600" dirty="0" err="1" smtClean="0">
                <a:latin typeface="Trebuchet MS" pitchFamily="34" charset="0"/>
              </a:rPr>
              <a:t>Wide</a:t>
            </a:r>
            <a:r>
              <a:rPr lang="sk-SK" sz="1600" dirty="0" smtClean="0">
                <a:latin typeface="Trebuchet MS" pitchFamily="34" charset="0"/>
              </a:rPr>
              <a:t> </a:t>
            </a:r>
            <a:r>
              <a:rPr lang="sk-SK" sz="1600" dirty="0" err="1" smtClean="0">
                <a:latin typeface="Trebuchet MS" pitchFamily="34" charset="0"/>
              </a:rPr>
              <a:t>Area</a:t>
            </a:r>
            <a:r>
              <a:rPr lang="sk-SK" sz="1600" dirty="0" smtClean="0">
                <a:latin typeface="Trebuchet MS" pitchFamily="34" charset="0"/>
              </a:rPr>
              <a:t> </a:t>
            </a:r>
            <a:r>
              <a:rPr lang="sk-SK" sz="1600" dirty="0" err="1" smtClean="0">
                <a:latin typeface="Trebuchet MS" pitchFamily="34" charset="0"/>
              </a:rPr>
              <a:t>Network</a:t>
            </a:r>
            <a:r>
              <a:rPr lang="sk-SK" sz="1600" dirty="0" smtClean="0">
                <a:latin typeface="Trebuchet MS" pitchFamily="34" charset="0"/>
              </a:rPr>
              <a:t> – je od základu navrhnutá pre pripojenie miliárd zariadení s ktorými sa počíta v rámci IoT v budúcnosti.</a:t>
            </a:r>
            <a:endParaRPr lang="sk-SK" sz="16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64" y="1610179"/>
            <a:ext cx="7971436" cy="330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56250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380999" y="240109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400" b="1" dirty="0" err="1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LoRaWAN</a:t>
            </a:r>
            <a:endParaRPr lang="sk-SK" sz="3400" b="1" dirty="0">
              <a:solidFill>
                <a:srgbClr val="EB293A"/>
              </a:solidFill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Obrázok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sp>
        <p:nvSpPr>
          <p:cNvPr id="8" name="Nadpis 7"/>
          <p:cNvSpPr txBox="1">
            <a:spLocks/>
          </p:cNvSpPr>
          <p:nvPr/>
        </p:nvSpPr>
        <p:spPr>
          <a:xfrm>
            <a:off x="380999" y="860339"/>
            <a:ext cx="9081585" cy="3334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600" dirty="0" err="1" smtClean="0">
                <a:latin typeface="Trebuchet MS" pitchFamily="34" charset="0"/>
              </a:rPr>
              <a:t>LoRa</a:t>
            </a:r>
            <a:r>
              <a:rPr lang="sk-SK" sz="1600" dirty="0" smtClean="0">
                <a:latin typeface="Trebuchet MS" pitchFamily="34" charset="0"/>
              </a:rPr>
              <a:t>® </a:t>
            </a:r>
            <a:r>
              <a:rPr lang="sk-SK" sz="1600" dirty="0" err="1" smtClean="0">
                <a:latin typeface="Trebuchet MS" pitchFamily="34" charset="0"/>
              </a:rPr>
              <a:t>LoRaWAN</a:t>
            </a:r>
            <a:r>
              <a:rPr lang="sk-SK" sz="1600" dirty="0" smtClean="0">
                <a:latin typeface="Trebuchet MS" pitchFamily="34" charset="0"/>
              </a:rPr>
              <a:t>, LPWAN – </a:t>
            </a:r>
            <a:r>
              <a:rPr lang="sk-SK" sz="1600" dirty="0" err="1" smtClean="0">
                <a:latin typeface="Trebuchet MS" pitchFamily="34" charset="0"/>
              </a:rPr>
              <a:t>Low-Power</a:t>
            </a:r>
            <a:r>
              <a:rPr lang="sk-SK" sz="1600" dirty="0" smtClean="0">
                <a:latin typeface="Trebuchet MS" pitchFamily="34" charset="0"/>
              </a:rPr>
              <a:t>, </a:t>
            </a:r>
            <a:r>
              <a:rPr lang="sk-SK" sz="1600" dirty="0" err="1" smtClean="0">
                <a:latin typeface="Trebuchet MS" pitchFamily="34" charset="0"/>
              </a:rPr>
              <a:t>Wide</a:t>
            </a:r>
            <a:r>
              <a:rPr lang="sk-SK" sz="1600" dirty="0" smtClean="0">
                <a:latin typeface="Trebuchet MS" pitchFamily="34" charset="0"/>
              </a:rPr>
              <a:t> </a:t>
            </a:r>
            <a:r>
              <a:rPr lang="sk-SK" sz="1600" dirty="0" err="1" smtClean="0">
                <a:latin typeface="Trebuchet MS" pitchFamily="34" charset="0"/>
              </a:rPr>
              <a:t>Area</a:t>
            </a:r>
            <a:r>
              <a:rPr lang="sk-SK" sz="1600" dirty="0" smtClean="0">
                <a:latin typeface="Trebuchet MS" pitchFamily="34" charset="0"/>
              </a:rPr>
              <a:t> </a:t>
            </a:r>
            <a:r>
              <a:rPr lang="sk-SK" sz="1600" dirty="0" err="1" smtClean="0">
                <a:latin typeface="Trebuchet MS" pitchFamily="34" charset="0"/>
              </a:rPr>
              <a:t>Network</a:t>
            </a:r>
            <a:r>
              <a:rPr lang="sk-SK" sz="1600" dirty="0" smtClean="0">
                <a:latin typeface="Trebuchet MS" pitchFamily="34" charset="0"/>
              </a:rPr>
              <a:t> – je od základu navrhnutá pre pripojenie miliárd zariadení s ktorými sa počíta v rámci IoT v budúcnosti.</a:t>
            </a:r>
            <a:endParaRPr lang="sk-SK" sz="16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937398"/>
            <a:ext cx="3221666" cy="7177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735" y="3156529"/>
            <a:ext cx="3263490" cy="2360486"/>
          </a:xfrm>
          <a:prstGeom prst="rect">
            <a:avLst/>
          </a:prstGeom>
        </p:spPr>
      </p:pic>
      <p:sp>
        <p:nvSpPr>
          <p:cNvPr id="10" name="AutoShape 5"/>
          <p:cNvSpPr>
            <a:spLocks/>
          </p:cNvSpPr>
          <p:nvPr/>
        </p:nvSpPr>
        <p:spPr bwMode="auto">
          <a:xfrm>
            <a:off x="483235" y="1207436"/>
            <a:ext cx="6004501" cy="130476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pPr marL="342900" indent="-468000">
              <a:lnSpc>
                <a:spcPct val="80000"/>
              </a:lnSpc>
              <a:spcBef>
                <a:spcPts val="1200"/>
              </a:spcBef>
              <a:buSzPct val="75000"/>
              <a:buBlip>
                <a:blip r:embed="rId8"/>
              </a:buBlip>
              <a:defRPr/>
            </a:pPr>
            <a:r>
              <a:rPr lang="sk-SK" sz="1600" dirty="0">
                <a:latin typeface="Trebuchet MS" pitchFamily="34" charset="0"/>
              </a:rPr>
              <a:t>Obojsmerná </a:t>
            </a:r>
            <a:r>
              <a:rPr lang="sk-SK" sz="1600" dirty="0" smtClean="0">
                <a:latin typeface="Trebuchet MS" pitchFamily="34" charset="0"/>
              </a:rPr>
              <a:t>komunikácia</a:t>
            </a:r>
          </a:p>
          <a:p>
            <a:pPr marL="342900" indent="-468000">
              <a:lnSpc>
                <a:spcPct val="80000"/>
              </a:lnSpc>
              <a:spcBef>
                <a:spcPts val="1200"/>
              </a:spcBef>
              <a:buSzPct val="75000"/>
              <a:buBlip>
                <a:blip r:embed="rId8"/>
              </a:buBlip>
              <a:defRPr/>
            </a:pPr>
            <a:r>
              <a:rPr lang="sk-SK" sz="1600" dirty="0">
                <a:latin typeface="Trebuchet MS" pitchFamily="34" charset="0"/>
              </a:rPr>
              <a:t>Dosah signálu / robustnosť proti rušeniu </a:t>
            </a:r>
          </a:p>
          <a:p>
            <a:pPr marL="342900" indent="-468000">
              <a:lnSpc>
                <a:spcPct val="80000"/>
              </a:lnSpc>
              <a:spcBef>
                <a:spcPts val="1200"/>
              </a:spcBef>
              <a:buSzPct val="75000"/>
              <a:buBlip>
                <a:blip r:embed="rId8"/>
              </a:buBlip>
              <a:defRPr/>
            </a:pPr>
            <a:r>
              <a:rPr lang="sk-SK" sz="1600" dirty="0">
                <a:latin typeface="Trebuchet MS" pitchFamily="34" charset="0"/>
              </a:rPr>
              <a:t>Životnosť batérie, nízke nároky na energiu</a:t>
            </a:r>
          </a:p>
          <a:p>
            <a:pPr marL="342900" indent="-468000">
              <a:lnSpc>
                <a:spcPct val="80000"/>
              </a:lnSpc>
              <a:spcBef>
                <a:spcPts val="1200"/>
              </a:spcBef>
              <a:buSzPct val="75000"/>
              <a:buBlip>
                <a:blip r:embed="rId8"/>
              </a:buBlip>
              <a:defRPr/>
            </a:pPr>
            <a:r>
              <a:rPr lang="sk-SK" sz="1600" dirty="0">
                <a:latin typeface="Trebuchet MS" pitchFamily="34" charset="0"/>
              </a:rPr>
              <a:t>Kapacita </a:t>
            </a:r>
            <a:r>
              <a:rPr lang="sk-SK" sz="1600" dirty="0" smtClean="0">
                <a:latin typeface="Trebuchet MS" pitchFamily="34" charset="0"/>
              </a:rPr>
              <a:t>site</a:t>
            </a:r>
          </a:p>
          <a:p>
            <a:pPr marL="342900" indent="-468000">
              <a:lnSpc>
                <a:spcPct val="80000"/>
              </a:lnSpc>
              <a:spcBef>
                <a:spcPts val="1200"/>
              </a:spcBef>
              <a:buSzPct val="75000"/>
              <a:buBlip>
                <a:blip r:embed="rId8"/>
              </a:buBlip>
              <a:defRPr/>
            </a:pPr>
            <a:r>
              <a:rPr lang="sk-SK" sz="1600" dirty="0">
                <a:latin typeface="Trebuchet MS" pitchFamily="34" charset="0"/>
              </a:rPr>
              <a:t>Možnosť OTA upgrade FW</a:t>
            </a:r>
          </a:p>
          <a:p>
            <a:pPr marL="342900" indent="-468000">
              <a:lnSpc>
                <a:spcPct val="80000"/>
              </a:lnSpc>
              <a:spcBef>
                <a:spcPts val="1200"/>
              </a:spcBef>
              <a:buSzPct val="75000"/>
              <a:buBlip>
                <a:blip r:embed="rId8"/>
              </a:buBlip>
              <a:defRPr/>
            </a:pPr>
            <a:r>
              <a:rPr lang="sk-SK" sz="1600" dirty="0">
                <a:latin typeface="Trebuchet MS" pitchFamily="34" charset="0"/>
              </a:rPr>
              <a:t>Nákladový model budovania a prevádzky siete / cena</a:t>
            </a:r>
          </a:p>
          <a:p>
            <a:pPr marL="342900" indent="-468000">
              <a:lnSpc>
                <a:spcPct val="80000"/>
              </a:lnSpc>
              <a:spcBef>
                <a:spcPts val="1200"/>
              </a:spcBef>
              <a:buSzPct val="75000"/>
              <a:buBlip>
                <a:blip r:embed="rId8"/>
              </a:buBlip>
              <a:defRPr/>
            </a:pPr>
            <a:r>
              <a:rPr lang="sk-SK" sz="1600" dirty="0">
                <a:latin typeface="Trebuchet MS" pitchFamily="34" charset="0"/>
              </a:rPr>
              <a:t>Podpora roamingu</a:t>
            </a:r>
          </a:p>
          <a:p>
            <a:pPr marL="342900" indent="-468000">
              <a:lnSpc>
                <a:spcPct val="80000"/>
              </a:lnSpc>
              <a:spcBef>
                <a:spcPts val="1200"/>
              </a:spcBef>
              <a:buSzPct val="75000"/>
              <a:buBlip>
                <a:blip r:embed="rId8"/>
              </a:buBlip>
              <a:defRPr/>
            </a:pPr>
            <a:r>
              <a:rPr lang="sk-SK" sz="1600" dirty="0">
                <a:latin typeface="Trebuchet MS" pitchFamily="34" charset="0"/>
              </a:rPr>
              <a:t>Otvorenosť systému</a:t>
            </a:r>
          </a:p>
          <a:p>
            <a:pPr marL="342900" indent="-468000">
              <a:lnSpc>
                <a:spcPct val="80000"/>
              </a:lnSpc>
              <a:spcBef>
                <a:spcPts val="1200"/>
              </a:spcBef>
              <a:buSzPct val="75000"/>
              <a:buBlip>
                <a:blip r:embed="rId8"/>
              </a:buBlip>
              <a:defRPr/>
            </a:pPr>
            <a:r>
              <a:rPr lang="sk-SK" sz="1600" dirty="0">
                <a:latin typeface="Trebuchet MS" pitchFamily="34" charset="0"/>
              </a:rPr>
              <a:t>Rýchla a jednoduchá inštalácia a údržba</a:t>
            </a:r>
          </a:p>
          <a:p>
            <a:pPr marL="342900" indent="-468000">
              <a:lnSpc>
                <a:spcPct val="80000"/>
              </a:lnSpc>
              <a:spcBef>
                <a:spcPts val="1200"/>
              </a:spcBef>
              <a:buSzPct val="75000"/>
              <a:buBlip>
                <a:blip r:embed="rId8"/>
              </a:buBlip>
              <a:defRPr/>
            </a:pPr>
            <a:r>
              <a:rPr lang="sk-SK" sz="1600" dirty="0">
                <a:latin typeface="Trebuchet MS" pitchFamily="34" charset="0"/>
              </a:rPr>
              <a:t>Bezpečnosť </a:t>
            </a:r>
            <a:r>
              <a:rPr lang="sk-SK" sz="1600" dirty="0" smtClean="0">
                <a:latin typeface="Trebuchet MS" pitchFamily="34" charset="0"/>
              </a:rPr>
              <a:t>siete</a:t>
            </a:r>
            <a:endParaRPr lang="sk-SK" sz="16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91032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380999" y="240109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400" b="1" dirty="0" err="1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LoRaWAN</a:t>
            </a:r>
            <a:r>
              <a:rPr lang="sk-SK" sz="34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 – triedy zariadení</a:t>
            </a:r>
            <a:endParaRPr lang="sk-SK" sz="3400" b="1" dirty="0">
              <a:solidFill>
                <a:srgbClr val="EB293A"/>
              </a:solidFill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Obrázok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sp>
        <p:nvSpPr>
          <p:cNvPr id="8" name="Nadpis 7"/>
          <p:cNvSpPr txBox="1">
            <a:spLocks/>
          </p:cNvSpPr>
          <p:nvPr/>
        </p:nvSpPr>
        <p:spPr>
          <a:xfrm>
            <a:off x="380999" y="860339"/>
            <a:ext cx="9081585" cy="33348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600" dirty="0" smtClean="0">
                <a:latin typeface="Trebuchet MS" pitchFamily="34" charset="0"/>
              </a:rPr>
              <a:t>Koncové zariadenia slúžia pre rôzne aplikácie, preto majú rôzne požiadavky na komunikáciu.  </a:t>
            </a:r>
            <a:endParaRPr lang="sk-SK" sz="16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817" y="1558195"/>
            <a:ext cx="6952129" cy="35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46403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380999" y="240109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4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INFRAŠTRUKTÚRA PRE INTERNET VECÍ - IoT</a:t>
            </a:r>
            <a:endParaRPr lang="sk-SK" sz="3400" b="1" dirty="0">
              <a:solidFill>
                <a:srgbClr val="EB293A"/>
              </a:solidFill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Obrázok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sp>
        <p:nvSpPr>
          <p:cNvPr id="8" name="Nadpis 7"/>
          <p:cNvSpPr txBox="1">
            <a:spLocks/>
          </p:cNvSpPr>
          <p:nvPr/>
        </p:nvSpPr>
        <p:spPr>
          <a:xfrm>
            <a:off x="380999" y="860339"/>
            <a:ext cx="9081585" cy="33348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600" dirty="0" smtClean="0">
                <a:latin typeface="Trebuchet MS" pitchFamily="34" charset="0"/>
              </a:rPr>
              <a:t>Základom každého riešenia v oblasti IoT je spoľahlivá a modulárna infraštruktúra</a:t>
            </a:r>
            <a:endParaRPr lang="sk-SK" sz="16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9696"/>
            <a:ext cx="9906000" cy="43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65824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380999" y="240109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2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INFRAŠTRUKTÚRA PRE KONCOVÉ ZARIADENIA</a:t>
            </a:r>
            <a:endParaRPr lang="sk-SK" sz="3200" b="1" dirty="0">
              <a:solidFill>
                <a:srgbClr val="EB293A"/>
              </a:solidFill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Obrázok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sp>
        <p:nvSpPr>
          <p:cNvPr id="8" name="Nadpis 7"/>
          <p:cNvSpPr txBox="1">
            <a:spLocks/>
          </p:cNvSpPr>
          <p:nvPr/>
        </p:nvSpPr>
        <p:spPr>
          <a:xfrm>
            <a:off x="380999" y="860339"/>
            <a:ext cx="9081585" cy="33348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600" dirty="0" smtClean="0">
                <a:latin typeface="Trebuchet MS" pitchFamily="34" charset="0"/>
              </a:rPr>
              <a:t>Základom každého riešenia v oblasti IoT je spoľahlivá a modulárna infraštruktúra</a:t>
            </a:r>
            <a:endParaRPr lang="sk-SK" sz="16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9696"/>
            <a:ext cx="9906000" cy="43786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94883" y="2615609"/>
            <a:ext cx="4678326" cy="3002695"/>
          </a:xfrm>
          <a:prstGeom prst="roundRect">
            <a:avLst/>
          </a:prstGeom>
          <a:solidFill>
            <a:srgbClr val="FFFF00">
              <a:alpha val="11000"/>
            </a:srgb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666083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01" y="1382233"/>
            <a:ext cx="8564558" cy="4331154"/>
          </a:xfrm>
          <a:prstGeom prst="rect">
            <a:avLst/>
          </a:prstGeom>
        </p:spPr>
      </p:pic>
      <p:pic>
        <p:nvPicPr>
          <p:cNvPr id="5" name="Obrázok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sp>
        <p:nvSpPr>
          <p:cNvPr id="12" name="Nadpis 7"/>
          <p:cNvSpPr txBox="1">
            <a:spLocks/>
          </p:cNvSpPr>
          <p:nvPr/>
        </p:nvSpPr>
        <p:spPr>
          <a:xfrm>
            <a:off x="381000" y="660071"/>
            <a:ext cx="9041765" cy="1170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600" dirty="0" smtClean="0">
                <a:latin typeface="Trebuchet MS" pitchFamily="34" charset="0"/>
              </a:rPr>
              <a:t>Dnes je sieť </a:t>
            </a:r>
            <a:r>
              <a:rPr lang="sk-SK" sz="1600" dirty="0" err="1" smtClean="0">
                <a:latin typeface="Trebuchet MS" pitchFamily="34" charset="0"/>
              </a:rPr>
              <a:t>LoRaWAN</a:t>
            </a:r>
            <a:r>
              <a:rPr lang="sk-SK" sz="1600" dirty="0" smtClean="0">
                <a:latin typeface="Trebuchet MS" pitchFamily="34" charset="0"/>
              </a:rPr>
              <a:t> od Slovanetu dostupná v mestách </a:t>
            </a:r>
          </a:p>
          <a:p>
            <a:r>
              <a:rPr lang="sk-SK" sz="1600" b="1" dirty="0" smtClean="0">
                <a:latin typeface="Trebuchet MS" pitchFamily="34" charset="0"/>
              </a:rPr>
              <a:t>Bratislava, Trenčín, Žilina, Banská Bystrica, Poprad, Košice</a:t>
            </a:r>
          </a:p>
          <a:p>
            <a:endParaRPr lang="sk-SK" sz="16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747" y="3106270"/>
            <a:ext cx="244005" cy="3361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730" y="2076854"/>
            <a:ext cx="244005" cy="3361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59" y="2770094"/>
            <a:ext cx="244005" cy="3361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53" y="4294093"/>
            <a:ext cx="244005" cy="3361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0" y="2478015"/>
            <a:ext cx="244005" cy="3361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95" y="3156990"/>
            <a:ext cx="244005" cy="336176"/>
          </a:xfrm>
          <a:prstGeom prst="rect">
            <a:avLst/>
          </a:prstGeom>
        </p:spPr>
      </p:pic>
      <p:sp>
        <p:nvSpPr>
          <p:cNvPr id="19" name="Nadpis 1"/>
          <p:cNvSpPr txBox="1">
            <a:spLocks/>
          </p:cNvSpPr>
          <p:nvPr/>
        </p:nvSpPr>
        <p:spPr>
          <a:xfrm>
            <a:off x="380999" y="240109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4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POKRYRIE sieťou </a:t>
            </a:r>
            <a:r>
              <a:rPr lang="sk-SK" sz="3400" b="1" dirty="0" err="1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LoRaWAN</a:t>
            </a:r>
            <a:r>
              <a:rPr lang="sk-SK" sz="34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 od Slovanetu</a:t>
            </a:r>
            <a:endParaRPr lang="sk-SK" sz="3400" b="1" dirty="0">
              <a:solidFill>
                <a:srgbClr val="EB293A"/>
              </a:solidFill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8389580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380999" y="240109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4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POKRYRIE sieťou </a:t>
            </a:r>
            <a:r>
              <a:rPr lang="sk-SK" sz="3400" b="1" dirty="0" err="1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LoRaWAN</a:t>
            </a:r>
            <a:r>
              <a:rPr lang="sk-SK" sz="34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 od Slovanetu</a:t>
            </a:r>
            <a:endParaRPr lang="sk-SK" sz="3400" b="1" dirty="0">
              <a:solidFill>
                <a:srgbClr val="EB293A"/>
              </a:solidFill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Obrázok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sp>
        <p:nvSpPr>
          <p:cNvPr id="12" name="Nadpis 7"/>
          <p:cNvSpPr txBox="1">
            <a:spLocks/>
          </p:cNvSpPr>
          <p:nvPr/>
        </p:nvSpPr>
        <p:spPr>
          <a:xfrm>
            <a:off x="381000" y="660071"/>
            <a:ext cx="9041765" cy="1170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600" dirty="0" smtClean="0">
                <a:latin typeface="Trebuchet MS" pitchFamily="34" charset="0"/>
              </a:rPr>
              <a:t>Príklad pokrytia mesta pre úroveň </a:t>
            </a:r>
            <a:r>
              <a:rPr lang="sk-SK" sz="1600" dirty="0" err="1" smtClean="0">
                <a:latin typeface="Trebuchet MS" pitchFamily="34" charset="0"/>
              </a:rPr>
              <a:t>indoor</a:t>
            </a:r>
            <a:r>
              <a:rPr lang="sk-SK" sz="1600" dirty="0" smtClean="0">
                <a:latin typeface="Trebuchet MS" pitchFamily="34" charset="0"/>
              </a:rPr>
              <a:t>.</a:t>
            </a:r>
            <a:endParaRPr lang="sk-SK" sz="1600" b="1" dirty="0" smtClean="0">
              <a:latin typeface="Trebuchet MS" pitchFamily="34" charset="0"/>
            </a:endParaRPr>
          </a:p>
          <a:p>
            <a:endParaRPr lang="sk-SK" sz="16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99" y="1573306"/>
            <a:ext cx="4477378" cy="3919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904" y="1573306"/>
            <a:ext cx="4060861" cy="391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71712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4813"/>
            <a:ext cx="9906000" cy="4677508"/>
          </a:xfrm>
          <a:prstGeom prst="rect">
            <a:avLst/>
          </a:prstGeom>
        </p:spPr>
      </p:pic>
      <p:sp>
        <p:nvSpPr>
          <p:cNvPr id="13" name="Nadpis 1"/>
          <p:cNvSpPr txBox="1">
            <a:spLocks/>
          </p:cNvSpPr>
          <p:nvPr/>
        </p:nvSpPr>
        <p:spPr>
          <a:xfrm>
            <a:off x="380999" y="240109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4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VYUŽITIE IoT SIETE OD SLOVANETU</a:t>
            </a:r>
            <a:endParaRPr lang="sk-SK" sz="3400" b="1" dirty="0">
              <a:solidFill>
                <a:srgbClr val="EB293A"/>
              </a:solidFill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14" name="Nadpis 7"/>
          <p:cNvSpPr txBox="1">
            <a:spLocks/>
          </p:cNvSpPr>
          <p:nvPr/>
        </p:nvSpPr>
        <p:spPr>
          <a:xfrm>
            <a:off x="412208" y="821582"/>
            <a:ext cx="9081585" cy="4136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800" smtClean="0">
                <a:latin typeface="Trebuchet MS" pitchFamily="34" charset="0"/>
              </a:rPr>
              <a:t>Bezpečná infraštruktúra </a:t>
            </a:r>
            <a:endParaRPr lang="sk-SK" sz="18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0121" y="5305654"/>
            <a:ext cx="1573619" cy="0"/>
          </a:xfrm>
          <a:prstGeom prst="straightConnector1">
            <a:avLst/>
          </a:prstGeom>
          <a:ln w="47625">
            <a:solidFill>
              <a:srgbClr val="EB293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130055" y="5305654"/>
            <a:ext cx="5227675" cy="0"/>
          </a:xfrm>
          <a:prstGeom prst="straightConnector1">
            <a:avLst/>
          </a:prstGeom>
          <a:ln w="47625">
            <a:solidFill>
              <a:srgbClr val="EB293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849146" y="5298565"/>
            <a:ext cx="1573619" cy="0"/>
          </a:xfrm>
          <a:prstGeom prst="straightConnector1">
            <a:avLst/>
          </a:prstGeom>
          <a:ln w="47625">
            <a:solidFill>
              <a:srgbClr val="EB293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Nadpis 7"/>
          <p:cNvSpPr txBox="1">
            <a:spLocks/>
          </p:cNvSpPr>
          <p:nvPr/>
        </p:nvSpPr>
        <p:spPr>
          <a:xfrm>
            <a:off x="170120" y="5366052"/>
            <a:ext cx="1573619" cy="337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400" dirty="0" smtClean="0">
                <a:latin typeface="Trebuchet MS" pitchFamily="34" charset="0"/>
              </a:rPr>
              <a:t>Zákazník/Partner</a:t>
            </a:r>
            <a:endParaRPr lang="sk-SK" sz="14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sp>
        <p:nvSpPr>
          <p:cNvPr id="12" name="Nadpis 7"/>
          <p:cNvSpPr txBox="1">
            <a:spLocks/>
          </p:cNvSpPr>
          <p:nvPr/>
        </p:nvSpPr>
        <p:spPr>
          <a:xfrm>
            <a:off x="7881043" y="5366052"/>
            <a:ext cx="1573619" cy="337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400" dirty="0" smtClean="0">
                <a:latin typeface="Trebuchet MS" pitchFamily="34" charset="0"/>
              </a:rPr>
              <a:t>Zákazník/Partner</a:t>
            </a:r>
            <a:endParaRPr lang="sk-SK" sz="14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sp>
        <p:nvSpPr>
          <p:cNvPr id="15" name="Nadpis 7"/>
          <p:cNvSpPr txBox="1">
            <a:spLocks/>
          </p:cNvSpPr>
          <p:nvPr/>
        </p:nvSpPr>
        <p:spPr>
          <a:xfrm>
            <a:off x="3948359" y="5366052"/>
            <a:ext cx="2009281" cy="3371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400" dirty="0" smtClean="0">
                <a:latin typeface="Trebuchet MS" pitchFamily="34" charset="0"/>
              </a:rPr>
              <a:t>Infraštruktúra </a:t>
            </a:r>
            <a:r>
              <a:rPr lang="sk-SK" sz="1400" dirty="0" err="1" smtClean="0">
                <a:latin typeface="Trebuchet MS" pitchFamily="34" charset="0"/>
              </a:rPr>
              <a:t>Slovanet</a:t>
            </a:r>
            <a:endParaRPr lang="sk-SK" sz="14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343034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 descr="cb_ALPHA_IMG_1262-1300p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9812" y="1889049"/>
            <a:ext cx="8216188" cy="5000848"/>
          </a:xfrm>
          <a:prstGeom prst="rect">
            <a:avLst/>
          </a:prstGeom>
        </p:spPr>
      </p:pic>
      <p:sp>
        <p:nvSpPr>
          <p:cNvPr id="7" name="Zástupný symbol textu 3"/>
          <p:cNvSpPr txBox="1">
            <a:spLocks/>
          </p:cNvSpPr>
          <p:nvPr/>
        </p:nvSpPr>
        <p:spPr>
          <a:xfrm>
            <a:off x="483235" y="2107630"/>
            <a:ext cx="6386797" cy="339476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68000">
              <a:spcBef>
                <a:spcPts val="2000"/>
              </a:spcBef>
              <a:buSzPct val="75000"/>
              <a:buBlip>
                <a:blip r:embed="rId4"/>
              </a:buBlip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Trebuchet MS" pitchFamily="34" charset="0"/>
              </a:rPr>
              <a:t>P</a:t>
            </a:r>
            <a:r>
              <a:rPr lang="sk-SK" sz="1800" b="1" dirty="0" err="1" smtClean="0">
                <a:solidFill>
                  <a:schemeClr val="bg1"/>
                </a:solidFill>
                <a:latin typeface="Trebuchet MS" pitchFamily="34" charset="0"/>
              </a:rPr>
              <a:t>redchodcovia</a:t>
            </a:r>
            <a:r>
              <a:rPr lang="sk-SK" sz="1800" b="1" dirty="0">
                <a:solidFill>
                  <a:schemeClr val="bg1"/>
                </a:solidFill>
                <a:latin typeface="Trebuchet MS" pitchFamily="34" charset="0"/>
              </a:rPr>
              <a:t>:</a:t>
            </a:r>
            <a:r>
              <a:rPr lang="sk-SK" sz="18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sk-SK" sz="1800" dirty="0" err="1">
                <a:solidFill>
                  <a:schemeClr val="bg1"/>
                </a:solidFill>
                <a:latin typeface="Trebuchet MS" pitchFamily="34" charset="0"/>
              </a:rPr>
              <a:t>ViaPVT</a:t>
            </a:r>
            <a:r>
              <a:rPr lang="sk-SK" sz="18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sk-SK" sz="1800" dirty="0" smtClean="0">
                <a:solidFill>
                  <a:schemeClr val="bg1"/>
                </a:solidFill>
                <a:latin typeface="Trebuchet MS" pitchFamily="34" charset="0"/>
              </a:rPr>
              <a:t>Bratislava,</a:t>
            </a:r>
            <a:r>
              <a:rPr lang="en-US" sz="180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sk-SK" sz="1800" dirty="0" smtClean="0">
                <a:solidFill>
                  <a:schemeClr val="bg1"/>
                </a:solidFill>
                <a:latin typeface="Trebuchet MS" pitchFamily="34" charset="0"/>
              </a:rPr>
              <a:t>PSG Trenčín,</a:t>
            </a:r>
            <a:r>
              <a:rPr lang="en-US" sz="1800" dirty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Trebuchet MS" pitchFamily="34" charset="0"/>
              </a:rPr>
              <a:t>  </a:t>
            </a:r>
            <a:r>
              <a:rPr lang="sk-SK" sz="1800" dirty="0" smtClean="0">
                <a:solidFill>
                  <a:schemeClr val="bg1"/>
                </a:solidFill>
                <a:latin typeface="Trebuchet MS" pitchFamily="34" charset="0"/>
              </a:rPr>
              <a:t>Podnik</a:t>
            </a:r>
            <a:r>
              <a:rPr lang="en-US" sz="180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sk-SK" sz="1800" dirty="0" smtClean="0">
                <a:solidFill>
                  <a:schemeClr val="bg1"/>
                </a:solidFill>
                <a:latin typeface="Trebuchet MS" pitchFamily="34" charset="0"/>
              </a:rPr>
              <a:t>výpočtovej</a:t>
            </a:r>
            <a:r>
              <a:rPr lang="en-US" sz="180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sk-SK" sz="1800" dirty="0" smtClean="0">
                <a:solidFill>
                  <a:schemeClr val="bg1"/>
                </a:solidFill>
                <a:latin typeface="Trebuchet MS" pitchFamily="34" charset="0"/>
              </a:rPr>
              <a:t>techniky </a:t>
            </a:r>
            <a:r>
              <a:rPr lang="en-US" sz="1800" dirty="0" smtClean="0">
                <a:solidFill>
                  <a:schemeClr val="bg1"/>
                </a:solidFill>
                <a:latin typeface="Trebuchet MS" pitchFamily="34" charset="0"/>
              </a:rPr>
              <a:t>(PVT) </a:t>
            </a:r>
            <a:r>
              <a:rPr lang="sk-SK" sz="1800" dirty="0" smtClean="0">
                <a:solidFill>
                  <a:schemeClr val="bg1"/>
                </a:solidFill>
                <a:latin typeface="Trebuchet MS" pitchFamily="34" charset="0"/>
              </a:rPr>
              <a:t>Bratislava</a:t>
            </a:r>
            <a:endParaRPr lang="en-US" sz="18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indent="-468000">
              <a:spcBef>
                <a:spcPts val="2000"/>
              </a:spcBef>
              <a:buSzPct val="75000"/>
              <a:buBlip>
                <a:blip r:embed="rId4"/>
              </a:buBlip>
              <a:defRPr/>
            </a:pPr>
            <a:r>
              <a:rPr lang="sk-SK" sz="1800" b="1" dirty="0">
                <a:solidFill>
                  <a:schemeClr val="bg1"/>
                </a:solidFill>
                <a:latin typeface="Trebuchet MS" pitchFamily="34" charset="0"/>
              </a:rPr>
              <a:t>Pobočky a miesta predaja: </a:t>
            </a:r>
            <a:r>
              <a:rPr lang="sk-SK" sz="1800" dirty="0">
                <a:solidFill>
                  <a:schemeClr val="bg1"/>
                </a:solidFill>
                <a:latin typeface="Trebuchet MS" pitchFamily="34" charset="0"/>
              </a:rPr>
              <a:t>v </a:t>
            </a:r>
            <a:r>
              <a:rPr lang="sk-SK" sz="1800" dirty="0" smtClean="0">
                <a:solidFill>
                  <a:schemeClr val="bg1"/>
                </a:solidFill>
                <a:latin typeface="Trebuchet MS" pitchFamily="34" charset="0"/>
              </a:rPr>
              <a:t>1</a:t>
            </a:r>
            <a:r>
              <a:rPr lang="en-US" sz="1800" dirty="0" smtClean="0">
                <a:solidFill>
                  <a:schemeClr val="bg1"/>
                </a:solidFill>
                <a:latin typeface="Trebuchet MS" pitchFamily="34" charset="0"/>
              </a:rPr>
              <a:t>2</a:t>
            </a:r>
            <a:r>
              <a:rPr lang="sk-SK" sz="180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sk-SK" sz="1800" dirty="0">
                <a:solidFill>
                  <a:schemeClr val="bg1"/>
                </a:solidFill>
                <a:latin typeface="Trebuchet MS" pitchFamily="34" charset="0"/>
              </a:rPr>
              <a:t>mestách </a:t>
            </a:r>
            <a:r>
              <a:rPr lang="en-US" sz="1800" dirty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Trebuchet MS" pitchFamily="34" charset="0"/>
              </a:rPr>
              <a:t>  </a:t>
            </a:r>
            <a:r>
              <a:rPr lang="sk-SK" sz="1800" dirty="0">
                <a:solidFill>
                  <a:schemeClr val="bg1"/>
                </a:solidFill>
                <a:latin typeface="Trebuchet MS" pitchFamily="34" charset="0"/>
              </a:rPr>
              <a:t>Slovenska a sieť</a:t>
            </a:r>
            <a:r>
              <a:rPr lang="en-US" sz="18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sk-SK" sz="1800" dirty="0">
                <a:solidFill>
                  <a:schemeClr val="bg1"/>
                </a:solidFill>
                <a:latin typeface="Trebuchet MS" pitchFamily="34" charset="0"/>
              </a:rPr>
              <a:t>vyše 200 autorizovaných </a:t>
            </a:r>
            <a:r>
              <a:rPr lang="en-US" sz="1800" dirty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Trebuchet MS" pitchFamily="34" charset="0"/>
              </a:rPr>
              <a:t>  </a:t>
            </a:r>
            <a:r>
              <a:rPr lang="sk-SK" sz="1800" dirty="0" smtClean="0">
                <a:solidFill>
                  <a:schemeClr val="bg1"/>
                </a:solidFill>
                <a:latin typeface="Trebuchet MS" pitchFamily="34" charset="0"/>
              </a:rPr>
              <a:t>partnerov</a:t>
            </a:r>
            <a:endParaRPr lang="sk-SK" sz="1800" dirty="0">
              <a:solidFill>
                <a:schemeClr val="bg1"/>
              </a:solidFill>
              <a:latin typeface="Trebuchet MS" pitchFamily="34" charset="0"/>
            </a:endParaRPr>
          </a:p>
          <a:p>
            <a:pPr indent="-468000">
              <a:spcBef>
                <a:spcPts val="2000"/>
              </a:spcBef>
              <a:buSzPct val="75000"/>
              <a:buBlip>
                <a:blip r:embed="rId4"/>
              </a:buBlip>
              <a:defRPr/>
            </a:pPr>
            <a:r>
              <a:rPr lang="sk-SK" sz="1800" b="1" dirty="0">
                <a:solidFill>
                  <a:schemeClr val="bg1"/>
                </a:solidFill>
                <a:latin typeface="Trebuchet MS" pitchFamily="34" charset="0"/>
              </a:rPr>
              <a:t>Zákaznícke segmenty: </a:t>
            </a:r>
            <a:r>
              <a:rPr lang="sk-SK" sz="1800" dirty="0" smtClean="0">
                <a:solidFill>
                  <a:schemeClr val="bg1"/>
                </a:solidFill>
                <a:latin typeface="Trebuchet MS" pitchFamily="34" charset="0"/>
              </a:rPr>
              <a:t>domácnosti,</a:t>
            </a:r>
            <a:r>
              <a:rPr lang="en-US" sz="1800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Trebuchet MS" pitchFamily="34" charset="0"/>
              </a:rPr>
              <a:t>  </a:t>
            </a:r>
            <a:r>
              <a:rPr lang="sk-SK" sz="1800" dirty="0" smtClean="0">
                <a:solidFill>
                  <a:schemeClr val="bg1"/>
                </a:solidFill>
                <a:latin typeface="Trebuchet MS" pitchFamily="34" charset="0"/>
              </a:rPr>
              <a:t>malé</a:t>
            </a:r>
            <a:r>
              <a:rPr lang="en-US" sz="180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sk-SK" sz="1800" dirty="0" smtClean="0">
                <a:solidFill>
                  <a:schemeClr val="bg1"/>
                </a:solidFill>
                <a:latin typeface="Trebuchet MS" pitchFamily="34" charset="0"/>
              </a:rPr>
              <a:t>a</a:t>
            </a:r>
            <a:r>
              <a:rPr lang="sk-SK" sz="1800" dirty="0">
                <a:solidFill>
                  <a:schemeClr val="bg1"/>
                </a:solidFill>
                <a:latin typeface="Trebuchet MS" pitchFamily="34" charset="0"/>
              </a:rPr>
              <a:t> stredné </a:t>
            </a:r>
            <a:r>
              <a:rPr lang="sk-SK" sz="1800" dirty="0" smtClean="0">
                <a:solidFill>
                  <a:schemeClr val="bg1"/>
                </a:solidFill>
                <a:latin typeface="Trebuchet MS" pitchFamily="34" charset="0"/>
              </a:rPr>
              <a:t>firmy,</a:t>
            </a:r>
            <a:r>
              <a:rPr lang="en-US" sz="180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sk-SK" sz="1800" dirty="0" smtClean="0">
                <a:solidFill>
                  <a:schemeClr val="bg1"/>
                </a:solidFill>
                <a:latin typeface="Trebuchet MS" pitchFamily="34" charset="0"/>
              </a:rPr>
              <a:t>korporácie</a:t>
            </a:r>
            <a:r>
              <a:rPr lang="sk-SK" sz="1800" dirty="0">
                <a:solidFill>
                  <a:schemeClr val="bg1"/>
                </a:solidFill>
                <a:latin typeface="Trebuchet MS" pitchFamily="34" charset="0"/>
              </a:rPr>
              <a:t>, </a:t>
            </a:r>
            <a:r>
              <a:rPr lang="en-US" sz="1800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Trebuchet MS" pitchFamily="34" charset="0"/>
              </a:rPr>
              <a:t>  </a:t>
            </a:r>
            <a:r>
              <a:rPr lang="sk-SK" sz="1800" dirty="0" smtClean="0">
                <a:solidFill>
                  <a:schemeClr val="bg1"/>
                </a:solidFill>
                <a:latin typeface="Trebuchet MS" pitchFamily="34" charset="0"/>
              </a:rPr>
              <a:t>štátna správa</a:t>
            </a:r>
            <a:endParaRPr lang="sk-SK" sz="1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0" name="Nadpis 7"/>
          <p:cNvSpPr txBox="1">
            <a:spLocks/>
          </p:cNvSpPr>
          <p:nvPr/>
        </p:nvSpPr>
        <p:spPr>
          <a:xfrm>
            <a:off x="412208" y="1285767"/>
            <a:ext cx="9081585" cy="4136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err="1">
                <a:solidFill>
                  <a:schemeClr val="bg1"/>
                </a:solidFill>
                <a:latin typeface="Trebuchet MS" pitchFamily="34" charset="0"/>
              </a:rPr>
              <a:t>Slovanet</a:t>
            </a:r>
            <a:r>
              <a:rPr lang="en-US" sz="1800" dirty="0">
                <a:solidFill>
                  <a:schemeClr val="bg1"/>
                </a:solidFill>
                <a:latin typeface="Trebuchet MS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rebuchet MS" pitchFamily="34" charset="0"/>
              </a:rPr>
              <a:t>a.s</a:t>
            </a:r>
            <a:r>
              <a:rPr lang="en-US" sz="1800" dirty="0">
                <a:solidFill>
                  <a:schemeClr val="bg1"/>
                </a:solidFill>
                <a:latin typeface="Trebuchet MS" pitchFamily="34" charset="0"/>
              </a:rPr>
              <a:t>., </a:t>
            </a:r>
            <a:r>
              <a:rPr lang="en-US" sz="1800" dirty="0" err="1">
                <a:solidFill>
                  <a:schemeClr val="bg1"/>
                </a:solidFill>
                <a:latin typeface="Trebuchet MS" pitchFamily="34" charset="0"/>
              </a:rPr>
              <a:t>Záhradnícka</a:t>
            </a:r>
            <a:r>
              <a:rPr lang="en-US" sz="1800" dirty="0">
                <a:solidFill>
                  <a:schemeClr val="bg1"/>
                </a:solidFill>
                <a:latin typeface="Trebuchet MS" pitchFamily="34" charset="0"/>
              </a:rPr>
              <a:t> 151, </a:t>
            </a:r>
            <a:r>
              <a:rPr lang="en-US" sz="1800" dirty="0" smtClean="0">
                <a:solidFill>
                  <a:schemeClr val="bg1"/>
                </a:solidFill>
                <a:latin typeface="Trebuchet MS" pitchFamily="34" charset="0"/>
              </a:rPr>
              <a:t>Bratislava</a:t>
            </a:r>
            <a:endParaRPr lang="sk-SK" sz="1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381000" y="704854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O 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SPOLOČNOS</a:t>
            </a:r>
            <a:r>
              <a:rPr lang="en-US" sz="3600" b="1" dirty="0" smtClean="0">
                <a:solidFill>
                  <a:schemeClr val="bg1"/>
                </a:solidFill>
                <a:latin typeface="Trebuchet MS" pitchFamily="34" charset="0"/>
                <a:ea typeface="+mj-ea"/>
                <a:cs typeface="+mj-cs"/>
              </a:rPr>
              <a:t>TI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SLOVANET</a:t>
            </a:r>
          </a:p>
        </p:txBody>
      </p:sp>
      <p:pic>
        <p:nvPicPr>
          <p:cNvPr id="12" name="Obrázok 11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4813"/>
            <a:ext cx="9906000" cy="4677508"/>
          </a:xfrm>
          <a:prstGeom prst="rect">
            <a:avLst/>
          </a:prstGeom>
        </p:spPr>
      </p:pic>
      <p:sp>
        <p:nvSpPr>
          <p:cNvPr id="13" name="Nadpis 1"/>
          <p:cNvSpPr txBox="1">
            <a:spLocks/>
          </p:cNvSpPr>
          <p:nvPr/>
        </p:nvSpPr>
        <p:spPr>
          <a:xfrm>
            <a:off x="380999" y="240109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4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VYUŽITIE IoT SIETE OD SLOVANETU</a:t>
            </a:r>
            <a:endParaRPr lang="sk-SK" sz="3400" b="1" dirty="0">
              <a:solidFill>
                <a:srgbClr val="EB293A"/>
              </a:solidFill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14" name="Nadpis 7"/>
          <p:cNvSpPr txBox="1">
            <a:spLocks/>
          </p:cNvSpPr>
          <p:nvPr/>
        </p:nvSpPr>
        <p:spPr>
          <a:xfrm>
            <a:off x="412208" y="821582"/>
            <a:ext cx="9081585" cy="4136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800" smtClean="0">
                <a:latin typeface="Trebuchet MS" pitchFamily="34" charset="0"/>
              </a:rPr>
              <a:t>Bezpečná infraštruktúra </a:t>
            </a:r>
            <a:endParaRPr lang="sk-SK" sz="18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0121" y="5305654"/>
            <a:ext cx="1573619" cy="0"/>
          </a:xfrm>
          <a:prstGeom prst="straightConnector1">
            <a:avLst/>
          </a:prstGeom>
          <a:ln w="47625">
            <a:solidFill>
              <a:srgbClr val="EB293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130055" y="5305654"/>
            <a:ext cx="5227675" cy="0"/>
          </a:xfrm>
          <a:prstGeom prst="straightConnector1">
            <a:avLst/>
          </a:prstGeom>
          <a:ln w="47625">
            <a:solidFill>
              <a:srgbClr val="EB293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849146" y="5298565"/>
            <a:ext cx="1573619" cy="0"/>
          </a:xfrm>
          <a:prstGeom prst="straightConnector1">
            <a:avLst/>
          </a:prstGeom>
          <a:ln w="47625">
            <a:solidFill>
              <a:srgbClr val="EB293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Nadpis 7"/>
          <p:cNvSpPr txBox="1">
            <a:spLocks/>
          </p:cNvSpPr>
          <p:nvPr/>
        </p:nvSpPr>
        <p:spPr>
          <a:xfrm>
            <a:off x="170120" y="5366052"/>
            <a:ext cx="1573619" cy="337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400" dirty="0" smtClean="0">
                <a:latin typeface="Trebuchet MS" pitchFamily="34" charset="0"/>
              </a:rPr>
              <a:t>Zákazník/Partner</a:t>
            </a:r>
            <a:endParaRPr lang="sk-SK" sz="14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sp>
        <p:nvSpPr>
          <p:cNvPr id="12" name="Nadpis 7"/>
          <p:cNvSpPr txBox="1">
            <a:spLocks/>
          </p:cNvSpPr>
          <p:nvPr/>
        </p:nvSpPr>
        <p:spPr>
          <a:xfrm>
            <a:off x="7881043" y="5366052"/>
            <a:ext cx="1573619" cy="337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400" dirty="0" smtClean="0">
                <a:latin typeface="Trebuchet MS" pitchFamily="34" charset="0"/>
              </a:rPr>
              <a:t>Zákazník/Partner</a:t>
            </a:r>
            <a:endParaRPr lang="sk-SK" sz="14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sp>
        <p:nvSpPr>
          <p:cNvPr id="15" name="Nadpis 7"/>
          <p:cNvSpPr txBox="1">
            <a:spLocks/>
          </p:cNvSpPr>
          <p:nvPr/>
        </p:nvSpPr>
        <p:spPr>
          <a:xfrm>
            <a:off x="3948359" y="5366052"/>
            <a:ext cx="2009281" cy="3371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400" dirty="0" smtClean="0">
                <a:latin typeface="Trebuchet MS" pitchFamily="34" charset="0"/>
              </a:rPr>
              <a:t>Infraštruktúra </a:t>
            </a:r>
            <a:r>
              <a:rPr lang="sk-SK" sz="1400" dirty="0" err="1" smtClean="0">
                <a:latin typeface="Trebuchet MS" pitchFamily="34" charset="0"/>
              </a:rPr>
              <a:t>Slovanet</a:t>
            </a:r>
            <a:endParaRPr lang="sk-SK" sz="14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90459" y="1145748"/>
            <a:ext cx="3852583" cy="445506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177800" dir="1326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{ </a:t>
            </a:r>
          </a:p>
          <a:p>
            <a:r>
              <a:rPr lang="en-US" sz="1050" dirty="0" smtClean="0"/>
              <a:t>"</a:t>
            </a:r>
            <a:r>
              <a:rPr lang="en-US" sz="1050" dirty="0" err="1"/>
              <a:t>app_skey</a:t>
            </a:r>
            <a:r>
              <a:rPr lang="en-US" sz="1050" dirty="0"/>
              <a:t>": "e654d0005ef0d326471abb1992eae333", "</a:t>
            </a:r>
            <a:r>
              <a:rPr lang="en-US" sz="1050" dirty="0" err="1"/>
              <a:t>app_uid</a:t>
            </a:r>
            <a:r>
              <a:rPr lang="en-US" sz="1050" dirty="0"/>
              <a:t>": "ede23d2855c5e815",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 err="1"/>
              <a:t>net_skey</a:t>
            </a:r>
            <a:r>
              <a:rPr lang="en-US" sz="1050" dirty="0"/>
              <a:t>": "e654d7c15000d326471abb1992eae222", "</a:t>
            </a:r>
            <a:r>
              <a:rPr lang="en-US" sz="1050" dirty="0" err="1"/>
              <a:t>app_key</a:t>
            </a:r>
            <a:r>
              <a:rPr lang="en-US" sz="1050" dirty="0"/>
              <a:t>": "",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 err="1"/>
              <a:t>dev_addr</a:t>
            </a:r>
            <a:r>
              <a:rPr lang="en-US" sz="1050" dirty="0"/>
              <a:t>": "001b6125",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 err="1" smtClean="0"/>
              <a:t>dev_nonce</a:t>
            </a:r>
            <a:r>
              <a:rPr lang="en-US" sz="1050" dirty="0"/>
              <a:t>": "",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 err="1"/>
              <a:t>params</a:t>
            </a:r>
            <a:r>
              <a:rPr lang="en-US" sz="1050" dirty="0"/>
              <a:t>": { "</a:t>
            </a:r>
            <a:r>
              <a:rPr lang="en-US" sz="1050" dirty="0" err="1"/>
              <a:t>dev_id</a:t>
            </a:r>
            <a:r>
              <a:rPr lang="en-US" sz="1050" dirty="0"/>
              <a:t>": "0004a30b001b6125",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 err="1"/>
              <a:t>nwkskey</a:t>
            </a:r>
            <a:r>
              <a:rPr lang="en-US" sz="1050" dirty="0"/>
              <a:t>": "e654d7c15000d326471abb1992eae222", "</a:t>
            </a:r>
            <a:r>
              <a:rPr lang="en-US" sz="1050" dirty="0" err="1"/>
              <a:t>last_up_packet</a:t>
            </a:r>
            <a:r>
              <a:rPr lang="en-US" sz="1050" dirty="0"/>
              <a:t>": { "time": 1474290033.804718 }, "rx2_frequency": 1,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/>
              <a:t>rx2_datarate": 1,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 err="1"/>
              <a:t>counters_size</a:t>
            </a:r>
            <a:r>
              <a:rPr lang="en-US" sz="1050" dirty="0"/>
              <a:t>": 4,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 err="1"/>
              <a:t>appskey</a:t>
            </a:r>
            <a:r>
              <a:rPr lang="en-US" sz="1050" dirty="0"/>
              <a:t>": "e654d0005ef0d326471abb1992eae333", "</a:t>
            </a:r>
            <a:r>
              <a:rPr lang="en-US" sz="1050" dirty="0" err="1"/>
              <a:t>channels_plan</a:t>
            </a:r>
            <a:r>
              <a:rPr lang="en-US" sz="1050" dirty="0"/>
              <a:t>": { "status": "set" },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 err="1"/>
              <a:t>app_id</a:t>
            </a:r>
            <a:r>
              <a:rPr lang="en-US" sz="1050" dirty="0"/>
              <a:t>": "ede23d2855c5e815",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 err="1"/>
              <a:t>app_key</a:t>
            </a:r>
            <a:r>
              <a:rPr lang="en-US" sz="1050" dirty="0"/>
              <a:t>": null,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/>
              <a:t>rx1_datarate_offset": 1,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/>
              <a:t>rx1_time": 1,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 err="1"/>
              <a:t>duty_cycle</a:t>
            </a:r>
            <a:r>
              <a:rPr lang="en-US" sz="1050" dirty="0"/>
              <a:t>": 1,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 err="1"/>
              <a:t>counter_up</a:t>
            </a:r>
            <a:r>
              <a:rPr lang="en-US" sz="1050" dirty="0"/>
              <a:t>": 3615,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 err="1"/>
              <a:t>counter_down</a:t>
            </a:r>
            <a:r>
              <a:rPr lang="en-US" sz="1050" dirty="0"/>
              <a:t>": 38,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 err="1"/>
              <a:t>dev_class</a:t>
            </a:r>
            <a:r>
              <a:rPr lang="en-US" sz="1050" dirty="0"/>
              <a:t>": "A",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 err="1"/>
              <a:t>dev_addr</a:t>
            </a:r>
            <a:r>
              <a:rPr lang="en-US" sz="1050" dirty="0"/>
              <a:t>": "001b6125",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/>
              <a:t>band": "EU863-870" },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 err="1"/>
              <a:t>dev_uid</a:t>
            </a:r>
            <a:r>
              <a:rPr lang="en-US" sz="1050" dirty="0"/>
              <a:t>": "0004a30b001b6125", </a:t>
            </a:r>
            <a:endParaRPr lang="en-US" sz="1050" dirty="0" smtClean="0"/>
          </a:p>
          <a:p>
            <a:r>
              <a:rPr lang="en-US" sz="1050" dirty="0" smtClean="0"/>
              <a:t>"</a:t>
            </a:r>
            <a:r>
              <a:rPr lang="en-US" sz="1050" dirty="0" err="1"/>
              <a:t>net_id</a:t>
            </a:r>
            <a:r>
              <a:rPr lang="en-US" sz="1050" dirty="0"/>
              <a:t>": "" }</a:t>
            </a:r>
            <a:endParaRPr lang="sk-SK" sz="1050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869141" y="1145748"/>
            <a:ext cx="1921318" cy="145625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56547" y="3112994"/>
            <a:ext cx="1833912" cy="248782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910346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380999" y="240109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4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IoT Aplikácie a partnerstvá</a:t>
            </a:r>
            <a:endParaRPr lang="sk-SK" sz="3400" b="1" dirty="0">
              <a:solidFill>
                <a:srgbClr val="EB293A"/>
              </a:solidFill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Obrázok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pic>
        <p:nvPicPr>
          <p:cNvPr id="7" name="Picture 6" descr="http://magazin.navigaciavmobile.sk/wp-content/uploads/2012/02/sygic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612" y="775914"/>
            <a:ext cx="1172571" cy="4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lh3.googleusercontent.com/MOf9Kxxkj7GvyZlTZOnUzuYv0JAweEhlxJX6gslQvbvlhLK5_bSTK6duxY2xfbBsj43H=w3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212" y="691941"/>
            <a:ext cx="571884" cy="57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5" y="1298723"/>
            <a:ext cx="8579223" cy="4352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4212" y="1298723"/>
            <a:ext cx="2531971" cy="15809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35" y="775914"/>
            <a:ext cx="2041884" cy="8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10341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380999" y="240109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4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IoT Aplikácie a partnerstvá</a:t>
            </a:r>
            <a:endParaRPr lang="sk-SK" sz="3400" b="1" dirty="0">
              <a:solidFill>
                <a:srgbClr val="EB293A"/>
              </a:solidFill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Obrázok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pic>
        <p:nvPicPr>
          <p:cNvPr id="8" name="Picture 7" descr="Snímek obrazovky 2015-06-16 v 21.47.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40" y="1398495"/>
            <a:ext cx="7496118" cy="4144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" y="895444"/>
            <a:ext cx="1331685" cy="39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51726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380999" y="240109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4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IoT Aplikácie a partnerstvá</a:t>
            </a:r>
            <a:endParaRPr lang="sk-SK" sz="3400" b="1" dirty="0">
              <a:solidFill>
                <a:srgbClr val="EB293A"/>
              </a:solidFill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Obrázok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35" y="872778"/>
            <a:ext cx="9144000" cy="4832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" y="895444"/>
            <a:ext cx="1331685" cy="39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43440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381000" y="704854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600" b="1" dirty="0">
                <a:solidFill>
                  <a:schemeClr val="bg1"/>
                </a:solidFill>
                <a:latin typeface="Trebuchet MS" pitchFamily="34" charset="0"/>
                <a:ea typeface="+mj-ea"/>
                <a:cs typeface="+mj-cs"/>
              </a:rPr>
              <a:t>ĎAKUJEME ZA POZORNOSŤ.</a:t>
            </a:r>
            <a:endParaRPr kumimoji="0" lang="sk-SK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5030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381000" y="704854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B293A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SLOVANET V 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B293A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ČÍSLACH</a:t>
            </a:r>
          </a:p>
        </p:txBody>
      </p:sp>
      <p:sp>
        <p:nvSpPr>
          <p:cNvPr id="7" name="Zástupný symbol textu 3"/>
          <p:cNvSpPr txBox="1">
            <a:spLocks/>
          </p:cNvSpPr>
          <p:nvPr/>
        </p:nvSpPr>
        <p:spPr>
          <a:xfrm>
            <a:off x="483234" y="1850455"/>
            <a:ext cx="8939532" cy="255009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68000">
              <a:spcBef>
                <a:spcPts val="2000"/>
              </a:spcBef>
              <a:buSzPct val="75000"/>
              <a:buBlip>
                <a:blip r:embed="rId3"/>
              </a:buBlip>
              <a:defRPr/>
            </a:pPr>
            <a:r>
              <a:rPr lang="sk-SK" sz="2400" b="1" dirty="0">
                <a:latin typeface="Trebuchet MS" pitchFamily="34" charset="0"/>
              </a:rPr>
              <a:t>Konsolidovaný obrat za rok </a:t>
            </a:r>
            <a:r>
              <a:rPr lang="sk-SK" sz="2400" b="1" dirty="0" smtClean="0">
                <a:latin typeface="Trebuchet MS" pitchFamily="34" charset="0"/>
              </a:rPr>
              <a:t>2015</a:t>
            </a:r>
            <a:r>
              <a:rPr lang="sk-SK" sz="2400" dirty="0" smtClean="0">
                <a:latin typeface="Trebuchet MS" pitchFamily="34" charset="0"/>
              </a:rPr>
              <a:t>: </a:t>
            </a:r>
            <a:r>
              <a:rPr lang="en-US" sz="2400" b="1" dirty="0" smtClean="0">
                <a:latin typeface="Trebuchet MS" pitchFamily="34" charset="0"/>
              </a:rPr>
              <a:t>58,821</a:t>
            </a:r>
            <a:r>
              <a:rPr lang="sk-SK" sz="2400" dirty="0" smtClean="0">
                <a:latin typeface="Trebuchet MS" pitchFamily="34" charset="0"/>
              </a:rPr>
              <a:t> </a:t>
            </a:r>
            <a:r>
              <a:rPr lang="sk-SK" sz="2400" dirty="0">
                <a:latin typeface="Trebuchet MS" pitchFamily="34" charset="0"/>
              </a:rPr>
              <a:t>mil. €</a:t>
            </a:r>
          </a:p>
          <a:p>
            <a:pPr indent="-468000">
              <a:spcBef>
                <a:spcPts val="2000"/>
              </a:spcBef>
              <a:buSzPct val="75000"/>
              <a:buBlip>
                <a:blip r:embed="rId3"/>
              </a:buBlip>
              <a:defRPr/>
            </a:pPr>
            <a:r>
              <a:rPr lang="sk-SK" sz="2400" b="1" dirty="0">
                <a:latin typeface="Trebuchet MS" pitchFamily="34" charset="0"/>
              </a:rPr>
              <a:t>Počet zamestnancov </a:t>
            </a:r>
            <a:r>
              <a:rPr lang="sk-SK" sz="2400" dirty="0">
                <a:latin typeface="Trebuchet MS" pitchFamily="34" charset="0"/>
              </a:rPr>
              <a:t>(k </a:t>
            </a:r>
            <a:r>
              <a:rPr lang="sk-SK" sz="2400" dirty="0" smtClean="0">
                <a:latin typeface="Trebuchet MS" pitchFamily="34" charset="0"/>
              </a:rPr>
              <a:t>31.12.2015): </a:t>
            </a:r>
            <a:r>
              <a:rPr lang="sk-SK" sz="2400" b="1" dirty="0" smtClean="0">
                <a:latin typeface="Trebuchet MS" pitchFamily="34" charset="0"/>
              </a:rPr>
              <a:t>2</a:t>
            </a:r>
            <a:r>
              <a:rPr lang="en-US" sz="2400" b="1" dirty="0" smtClean="0">
                <a:latin typeface="Trebuchet MS" pitchFamily="34" charset="0"/>
              </a:rPr>
              <a:t>58</a:t>
            </a:r>
            <a:endParaRPr lang="sk-SK" sz="2400" b="1" dirty="0">
              <a:latin typeface="Trebuchet MS" pitchFamily="34" charset="0"/>
            </a:endParaRPr>
          </a:p>
          <a:p>
            <a:pPr indent="-468000">
              <a:spcBef>
                <a:spcPts val="2000"/>
              </a:spcBef>
              <a:buSzPct val="75000"/>
              <a:buBlip>
                <a:blip r:embed="rId3"/>
              </a:buBlip>
              <a:defRPr/>
            </a:pPr>
            <a:r>
              <a:rPr lang="sk-SK" sz="2400" b="1" dirty="0">
                <a:latin typeface="Trebuchet MS" pitchFamily="34" charset="0"/>
              </a:rPr>
              <a:t>Počet zákazníkov </a:t>
            </a:r>
            <a:r>
              <a:rPr lang="sk-SK" sz="2400" dirty="0">
                <a:latin typeface="Trebuchet MS" pitchFamily="34" charset="0"/>
              </a:rPr>
              <a:t>(k </a:t>
            </a:r>
            <a:r>
              <a:rPr lang="sk-SK" sz="2400" dirty="0" smtClean="0">
                <a:latin typeface="Trebuchet MS" pitchFamily="34" charset="0"/>
              </a:rPr>
              <a:t>31.12.2015): </a:t>
            </a:r>
            <a:r>
              <a:rPr lang="sk-SK" sz="2400" dirty="0">
                <a:latin typeface="Trebuchet MS" pitchFamily="34" charset="0"/>
              </a:rPr>
              <a:t>&gt; </a:t>
            </a:r>
            <a:r>
              <a:rPr lang="sk-SK" sz="2400" b="1" dirty="0" smtClean="0">
                <a:latin typeface="Trebuchet MS" pitchFamily="34" charset="0"/>
              </a:rPr>
              <a:t>67 </a:t>
            </a:r>
            <a:r>
              <a:rPr lang="sk-SK" sz="2400" b="1" dirty="0">
                <a:latin typeface="Trebuchet MS" pitchFamily="34" charset="0"/>
              </a:rPr>
              <a:t>000</a:t>
            </a:r>
            <a:endParaRPr lang="sk-SK" sz="2400" b="1" dirty="0" smtClean="0">
              <a:latin typeface="Trebuchet MS" pitchFamily="34" charset="0"/>
            </a:endParaRPr>
          </a:p>
        </p:txBody>
      </p:sp>
      <p:pic>
        <p:nvPicPr>
          <p:cNvPr id="5" name="Obrázok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08846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textu 3"/>
          <p:cNvSpPr txBox="1">
            <a:spLocks/>
          </p:cNvSpPr>
          <p:nvPr/>
        </p:nvSpPr>
        <p:spPr>
          <a:xfrm>
            <a:off x="483234" y="1623762"/>
            <a:ext cx="8432165" cy="3862638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68000">
              <a:spcBef>
                <a:spcPts val="1200"/>
              </a:spcBef>
              <a:buSzPct val="75000"/>
              <a:buBlip>
                <a:blip r:embed="rId3"/>
              </a:buBlip>
              <a:defRPr/>
            </a:pPr>
            <a:r>
              <a:rPr lang="sk-SK" sz="1800" dirty="0">
                <a:latin typeface="Trebuchet MS" pitchFamily="34" charset="0"/>
              </a:rPr>
              <a:t>V rokoch 2006 až 2014 bola majoritným akcionárom Slovanetu spoločnosť </a:t>
            </a:r>
            <a:r>
              <a:rPr lang="en-US" sz="1800" dirty="0" smtClean="0">
                <a:latin typeface="Trebuchet MS" pitchFamily="34" charset="0"/>
              </a:rPr>
              <a:t>  </a:t>
            </a:r>
            <a:br>
              <a:rPr lang="en-US" sz="1800" dirty="0" smtClean="0">
                <a:latin typeface="Trebuchet MS" pitchFamily="34" charset="0"/>
              </a:rPr>
            </a:br>
            <a:r>
              <a:rPr lang="en-US" sz="1800" dirty="0" smtClean="0">
                <a:latin typeface="Trebuchet MS" pitchFamily="34" charset="0"/>
              </a:rPr>
              <a:t>  </a:t>
            </a:r>
            <a:r>
              <a:rPr lang="sk-SK" sz="1800" dirty="0" err="1" smtClean="0">
                <a:latin typeface="Trebuchet MS" pitchFamily="34" charset="0"/>
              </a:rPr>
              <a:t>Asseco</a:t>
            </a:r>
            <a:r>
              <a:rPr lang="sk-SK" sz="1800" dirty="0" smtClean="0">
                <a:latin typeface="Trebuchet MS" pitchFamily="34" charset="0"/>
              </a:rPr>
              <a:t> </a:t>
            </a:r>
            <a:r>
              <a:rPr lang="sk-SK" sz="1800" dirty="0" err="1">
                <a:latin typeface="Trebuchet MS" pitchFamily="34" charset="0"/>
              </a:rPr>
              <a:t>Central</a:t>
            </a:r>
            <a:r>
              <a:rPr lang="sk-SK" sz="1800" dirty="0">
                <a:latin typeface="Trebuchet MS" pitchFamily="34" charset="0"/>
              </a:rPr>
              <a:t> </a:t>
            </a:r>
            <a:r>
              <a:rPr lang="sk-SK" sz="1800" dirty="0" err="1">
                <a:latin typeface="Trebuchet MS" pitchFamily="34" charset="0"/>
              </a:rPr>
              <a:t>Europe</a:t>
            </a:r>
            <a:r>
              <a:rPr lang="sk-SK" sz="1800" dirty="0">
                <a:latin typeface="Trebuchet MS" pitchFamily="34" charset="0"/>
              </a:rPr>
              <a:t>, člen medzinárodnej IT skupiny </a:t>
            </a:r>
            <a:r>
              <a:rPr lang="sk-SK" sz="1800" dirty="0" err="1">
                <a:latin typeface="Trebuchet MS" pitchFamily="34" charset="0"/>
              </a:rPr>
              <a:t>Asseco</a:t>
            </a:r>
            <a:r>
              <a:rPr lang="sk-SK" sz="1800" dirty="0">
                <a:latin typeface="Trebuchet MS" pitchFamily="34" charset="0"/>
              </a:rPr>
              <a:t> Group</a:t>
            </a:r>
            <a:r>
              <a:rPr lang="sk-SK" sz="1800" dirty="0" smtClean="0">
                <a:latin typeface="Trebuchet MS" pitchFamily="34" charset="0"/>
              </a:rPr>
              <a:t>.</a:t>
            </a:r>
            <a:endParaRPr lang="en-US" sz="1800" dirty="0" smtClean="0">
              <a:latin typeface="Trebuchet MS" pitchFamily="34" charset="0"/>
            </a:endParaRPr>
          </a:p>
          <a:p>
            <a:pPr marL="0" indent="0">
              <a:spcBef>
                <a:spcPts val="1200"/>
              </a:spcBef>
              <a:buSzPct val="75000"/>
              <a:buNone/>
              <a:defRPr/>
            </a:pPr>
            <a:endParaRPr lang="sk-SK" sz="1800" dirty="0">
              <a:latin typeface="Trebuchet MS" pitchFamily="34" charset="0"/>
            </a:endParaRPr>
          </a:p>
          <a:p>
            <a:pPr indent="-468000">
              <a:spcBef>
                <a:spcPts val="1200"/>
              </a:spcBef>
              <a:buSzPct val="75000"/>
              <a:buBlip>
                <a:blip r:embed="rId3"/>
              </a:buBlip>
              <a:defRPr/>
            </a:pPr>
            <a:r>
              <a:rPr lang="sk-SK" sz="1800" dirty="0">
                <a:latin typeface="Trebuchet MS" pitchFamily="34" charset="0"/>
              </a:rPr>
              <a:t>Druhým akcionárom Slovanetu bol pôvodný vrcholový manažment </a:t>
            </a:r>
            <a:r>
              <a:rPr lang="en-US" sz="1800" dirty="0" smtClean="0">
                <a:latin typeface="Trebuchet MS" pitchFamily="34" charset="0"/>
              </a:rPr>
              <a:t/>
            </a:r>
            <a:br>
              <a:rPr lang="en-US" sz="1800" dirty="0" smtClean="0">
                <a:latin typeface="Trebuchet MS" pitchFamily="34" charset="0"/>
              </a:rPr>
            </a:br>
            <a:r>
              <a:rPr lang="en-US" sz="1800" dirty="0" smtClean="0">
                <a:latin typeface="Trebuchet MS" pitchFamily="34" charset="0"/>
              </a:rPr>
              <a:t>  </a:t>
            </a:r>
            <a:r>
              <a:rPr lang="sk-SK" sz="1800" dirty="0" smtClean="0">
                <a:latin typeface="Trebuchet MS" pitchFamily="34" charset="0"/>
              </a:rPr>
              <a:t>spoločnosti</a:t>
            </a:r>
            <a:r>
              <a:rPr lang="sk-SK" sz="1800" dirty="0">
                <a:latin typeface="Trebuchet MS" pitchFamily="34" charset="0"/>
              </a:rPr>
              <a:t>, ktorý v lete 2014 po vzájomnej dohode prevzal 100%-</a:t>
            </a:r>
            <a:r>
              <a:rPr lang="sk-SK" sz="1800" dirty="0" err="1">
                <a:latin typeface="Trebuchet MS" pitchFamily="34" charset="0"/>
              </a:rPr>
              <a:t>ný</a:t>
            </a:r>
            <a:r>
              <a:rPr lang="sk-SK" sz="1800" dirty="0">
                <a:latin typeface="Trebuchet MS" pitchFamily="34" charset="0"/>
              </a:rPr>
              <a:t> </a:t>
            </a:r>
            <a:r>
              <a:rPr lang="en-US" sz="1800" dirty="0" smtClean="0">
                <a:latin typeface="Trebuchet MS" pitchFamily="34" charset="0"/>
              </a:rPr>
              <a:t/>
            </a:r>
            <a:br>
              <a:rPr lang="en-US" sz="1800" dirty="0" smtClean="0">
                <a:latin typeface="Trebuchet MS" pitchFamily="34" charset="0"/>
              </a:rPr>
            </a:br>
            <a:r>
              <a:rPr lang="en-US" sz="1800" dirty="0" smtClean="0">
                <a:latin typeface="Trebuchet MS" pitchFamily="34" charset="0"/>
              </a:rPr>
              <a:t>  </a:t>
            </a:r>
            <a:r>
              <a:rPr lang="sk-SK" sz="1800" dirty="0" smtClean="0">
                <a:latin typeface="Trebuchet MS" pitchFamily="34" charset="0"/>
              </a:rPr>
              <a:t>vlastnícky </a:t>
            </a:r>
            <a:r>
              <a:rPr lang="sk-SK" sz="1800" dirty="0">
                <a:latin typeface="Trebuchet MS" pitchFamily="34" charset="0"/>
              </a:rPr>
              <a:t>podiel podniku. </a:t>
            </a:r>
            <a:r>
              <a:rPr lang="sk-SK" sz="1800" dirty="0" err="1">
                <a:latin typeface="Trebuchet MS" pitchFamily="34" charset="0"/>
              </a:rPr>
              <a:t>Slovanet</a:t>
            </a:r>
            <a:r>
              <a:rPr lang="sk-SK" sz="1800" dirty="0">
                <a:latin typeface="Trebuchet MS" pitchFamily="34" charset="0"/>
              </a:rPr>
              <a:t> sa tak stal jedným z mála </a:t>
            </a:r>
            <a:r>
              <a:rPr lang="en-US" sz="1800" dirty="0" smtClean="0">
                <a:latin typeface="Trebuchet MS" pitchFamily="34" charset="0"/>
              </a:rPr>
              <a:t/>
            </a:r>
            <a:br>
              <a:rPr lang="en-US" sz="1800" dirty="0" smtClean="0">
                <a:latin typeface="Trebuchet MS" pitchFamily="34" charset="0"/>
              </a:rPr>
            </a:br>
            <a:r>
              <a:rPr lang="en-US" sz="1800" dirty="0" smtClean="0">
                <a:latin typeface="Trebuchet MS" pitchFamily="34" charset="0"/>
              </a:rPr>
              <a:t>  </a:t>
            </a:r>
            <a:r>
              <a:rPr lang="sk-SK" sz="1800" dirty="0" smtClean="0">
                <a:latin typeface="Trebuchet MS" pitchFamily="34" charset="0"/>
              </a:rPr>
              <a:t>telekomunikačných </a:t>
            </a:r>
            <a:r>
              <a:rPr lang="sk-SK" sz="1800" dirty="0">
                <a:latin typeface="Trebuchet MS" pitchFamily="34" charset="0"/>
              </a:rPr>
              <a:t>operátorov s výlučne slovenským kapitálom.</a:t>
            </a:r>
            <a:r>
              <a:rPr lang="en-US" sz="1800" dirty="0" smtClean="0">
                <a:latin typeface="Trebuchet MS" pitchFamily="34" charset="0"/>
              </a:rPr>
              <a:t/>
            </a:r>
            <a:br>
              <a:rPr lang="en-US" sz="1800" dirty="0" smtClean="0">
                <a:latin typeface="Trebuchet MS" pitchFamily="34" charset="0"/>
              </a:rPr>
            </a:br>
            <a:endParaRPr lang="sk-SK" sz="1800" dirty="0">
              <a:latin typeface="Trebuchet MS" pitchFamily="34" charset="0"/>
            </a:endParaRPr>
          </a:p>
          <a:p>
            <a:pPr indent="-468000">
              <a:spcBef>
                <a:spcPts val="1200"/>
              </a:spcBef>
              <a:buSzPct val="75000"/>
              <a:buBlip>
                <a:blip r:embed="rId3"/>
              </a:buBlip>
              <a:defRPr/>
            </a:pPr>
            <a:r>
              <a:rPr lang="sk-SK" sz="1800" dirty="0">
                <a:latin typeface="Trebuchet MS" pitchFamily="34" charset="0"/>
              </a:rPr>
              <a:t>Zámerom súčasných akcionárov je pokračovať v raste spoločnosti </a:t>
            </a:r>
            <a:r>
              <a:rPr lang="en-US" sz="1800" smtClean="0">
                <a:latin typeface="Trebuchet MS" pitchFamily="34" charset="0"/>
              </a:rPr>
              <a:t/>
            </a:r>
            <a:br>
              <a:rPr lang="en-US" sz="1800" smtClean="0">
                <a:latin typeface="Trebuchet MS" pitchFamily="34" charset="0"/>
              </a:rPr>
            </a:br>
            <a:r>
              <a:rPr lang="en-US" sz="1800" smtClean="0">
                <a:latin typeface="Trebuchet MS" pitchFamily="34" charset="0"/>
              </a:rPr>
              <a:t>  </a:t>
            </a:r>
            <a:r>
              <a:rPr lang="sk-SK" sz="1800" smtClean="0">
                <a:latin typeface="Trebuchet MS" pitchFamily="34" charset="0"/>
              </a:rPr>
              <a:t>a </a:t>
            </a:r>
            <a:r>
              <a:rPr lang="sk-SK" sz="1800">
                <a:latin typeface="Trebuchet MS" pitchFamily="34" charset="0"/>
              </a:rPr>
              <a:t>hľadať nové možnosti jej rozvoja.</a:t>
            </a:r>
            <a:endParaRPr lang="sk-SK" sz="1800" dirty="0" smtClean="0">
              <a:latin typeface="Trebuchet MS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381000" y="704854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EB293A"/>
                </a:solidFill>
                <a:latin typeface="Trebuchet MS" pitchFamily="34" charset="0"/>
              </a:rPr>
              <a:t>AKCIONÁRI SLOVANETU </a:t>
            </a:r>
            <a:endParaRPr lang="sk-SK" sz="3600" b="1" dirty="0">
              <a:solidFill>
                <a:srgbClr val="EB293A"/>
              </a:solidFill>
              <a:latin typeface="Trebuchet MS" pitchFamily="34" charset="0"/>
            </a:endParaRPr>
          </a:p>
        </p:txBody>
      </p:sp>
      <p:pic>
        <p:nvPicPr>
          <p:cNvPr id="5" name="Obrázok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66431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1432719"/>
            <a:ext cx="8915400" cy="3992562"/>
          </a:xfrm>
        </p:spPr>
        <p:txBody>
          <a:bodyPr>
            <a:normAutofit/>
          </a:bodyPr>
          <a:lstStyle/>
          <a:p>
            <a:r>
              <a:rPr lang="sk-SK" sz="2800" dirty="0">
                <a:solidFill>
                  <a:schemeClr val="bg1"/>
                </a:solidFill>
                <a:latin typeface="Trebuchet MS" pitchFamily="34" charset="0"/>
              </a:rPr>
              <a:t>Byť jedným z lídrov trhu elektronických komunikačných služieb pre segmenty domácností, firiem a korporácií, orientovaným na zákazníka, cenovo atraktívnym a spoľahlivým partnerom </a:t>
            </a:r>
            <a:r>
              <a:rPr lang="sk-SK" sz="2800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sk-SK" sz="2800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sk-SK" sz="2800" dirty="0" smtClean="0">
                <a:solidFill>
                  <a:schemeClr val="bg1"/>
                </a:solidFill>
                <a:latin typeface="Trebuchet MS" pitchFamily="34" charset="0"/>
              </a:rPr>
              <a:t>s </a:t>
            </a:r>
            <a:r>
              <a:rPr lang="sk-SK" sz="2800" dirty="0">
                <a:solidFill>
                  <a:schemeClr val="bg1"/>
                </a:solidFill>
                <a:latin typeface="Trebuchet MS" pitchFamily="34" charset="0"/>
              </a:rPr>
              <a:t>individuálnym, inovatívnym </a:t>
            </a:r>
            <a:r>
              <a:rPr lang="sk-SK" sz="2800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sk-SK" sz="2800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sk-SK" sz="2800" dirty="0" smtClean="0">
                <a:solidFill>
                  <a:schemeClr val="bg1"/>
                </a:solidFill>
                <a:latin typeface="Trebuchet MS" pitchFamily="34" charset="0"/>
              </a:rPr>
              <a:t>a</a:t>
            </a:r>
            <a:r>
              <a:rPr lang="sk-SK" sz="2800" dirty="0">
                <a:solidFill>
                  <a:schemeClr val="bg1"/>
                </a:solidFill>
                <a:latin typeface="Trebuchet MS" pitchFamily="34" charset="0"/>
              </a:rPr>
              <a:t> otvoreným prístupom.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381000" y="704854"/>
            <a:ext cx="9124950" cy="63266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Trebuchet MS" pitchFamily="34" charset="0"/>
                <a:ea typeface="+mj-ea"/>
                <a:cs typeface="+mj-cs"/>
              </a:rPr>
              <a:t>NA</a:t>
            </a:r>
            <a:r>
              <a:rPr lang="sk-SK" sz="3600" b="1" dirty="0" smtClean="0">
                <a:solidFill>
                  <a:schemeClr val="bg1"/>
                </a:solidFill>
                <a:latin typeface="Trebuchet MS" pitchFamily="34" charset="0"/>
                <a:ea typeface="+mj-ea"/>
                <a:cs typeface="+mj-cs"/>
              </a:rPr>
              <a:t>ŠA FILOZOFIA, POSLANIE A VÍZIA</a:t>
            </a:r>
            <a:endParaRPr kumimoji="0" lang="sk-SK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Obrázok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1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 txBox="1">
            <a:spLocks/>
          </p:cNvSpPr>
          <p:nvPr/>
        </p:nvSpPr>
        <p:spPr>
          <a:xfrm>
            <a:off x="412208" y="1285767"/>
            <a:ext cx="9081585" cy="4136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err="1" smtClean="0">
                <a:latin typeface="Trebuchet MS" pitchFamily="34" charset="0"/>
              </a:rPr>
              <a:t>Telekomunikačné</a:t>
            </a:r>
            <a:r>
              <a:rPr lang="en-US" sz="1800" dirty="0" smtClean="0">
                <a:latin typeface="Trebuchet MS" pitchFamily="34" charset="0"/>
              </a:rPr>
              <a:t> </a:t>
            </a:r>
            <a:r>
              <a:rPr lang="en-US" sz="1800" dirty="0" err="1" smtClean="0">
                <a:latin typeface="Trebuchet MS" pitchFamily="34" charset="0"/>
              </a:rPr>
              <a:t>služby</a:t>
            </a:r>
            <a:r>
              <a:rPr lang="en-US" sz="1800" dirty="0" smtClean="0">
                <a:latin typeface="Trebuchet MS" pitchFamily="34" charset="0"/>
              </a:rPr>
              <a:t> pre </a:t>
            </a:r>
            <a:r>
              <a:rPr lang="en-US" sz="1800" dirty="0" err="1" smtClean="0">
                <a:latin typeface="Trebuchet MS" pitchFamily="34" charset="0"/>
              </a:rPr>
              <a:t>Váš</a:t>
            </a:r>
            <a:r>
              <a:rPr lang="en-US" sz="1800" dirty="0" smtClean="0">
                <a:latin typeface="Trebuchet MS" pitchFamily="34" charset="0"/>
              </a:rPr>
              <a:t> </a:t>
            </a:r>
            <a:r>
              <a:rPr lang="sk-SK" sz="1800" dirty="0" smtClean="0">
                <a:latin typeface="Trebuchet MS" pitchFamily="34" charset="0"/>
              </a:rPr>
              <a:t>b</a:t>
            </a:r>
            <a:r>
              <a:rPr lang="en-US" sz="1800" dirty="0" err="1" smtClean="0">
                <a:latin typeface="Trebuchet MS" pitchFamily="34" charset="0"/>
              </a:rPr>
              <a:t>iznis</a:t>
            </a:r>
            <a:endParaRPr lang="sk-SK" sz="1800" dirty="0">
              <a:latin typeface="Trebuchet MS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381000" y="704854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6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PORTFÓLIO </a:t>
            </a:r>
            <a:r>
              <a:rPr lang="en-US" sz="36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BIZNIS </a:t>
            </a:r>
            <a:r>
              <a:rPr lang="sk-SK" sz="36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SLUŽIEB</a:t>
            </a:r>
            <a:endParaRPr kumimoji="0" lang="sk-SK" sz="3600" b="1" i="0" u="none" strike="noStrike" kern="1200" cap="none" spc="0" normalizeH="0" baseline="0" noProof="0" dirty="0" smtClean="0">
              <a:ln>
                <a:noFill/>
              </a:ln>
              <a:solidFill>
                <a:srgbClr val="EB293A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28" y="2176472"/>
            <a:ext cx="972014" cy="76070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41" y="2176472"/>
            <a:ext cx="819872" cy="76070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907" y="2176472"/>
            <a:ext cx="709993" cy="78606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933" y="2176472"/>
            <a:ext cx="709993" cy="760706"/>
          </a:xfrm>
          <a:prstGeom prst="rect">
            <a:avLst/>
          </a:prstGeom>
        </p:spPr>
      </p:pic>
      <p:pic>
        <p:nvPicPr>
          <p:cNvPr id="36" name="Obrázok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996" y="2176472"/>
            <a:ext cx="633922" cy="760706"/>
          </a:xfrm>
          <a:prstGeom prst="rect">
            <a:avLst/>
          </a:prstGeom>
        </p:spPr>
      </p:pic>
      <p:pic>
        <p:nvPicPr>
          <p:cNvPr id="37" name="Obrázok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309" y="2176472"/>
            <a:ext cx="735350" cy="760706"/>
          </a:xfrm>
          <a:prstGeom prst="rect">
            <a:avLst/>
          </a:prstGeom>
        </p:spPr>
      </p:pic>
      <p:pic>
        <p:nvPicPr>
          <p:cNvPr id="38" name="Obrázok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943" y="2176472"/>
            <a:ext cx="862134" cy="760706"/>
          </a:xfrm>
          <a:prstGeom prst="rect">
            <a:avLst/>
          </a:prstGeom>
        </p:spPr>
      </p:pic>
      <p:pic>
        <p:nvPicPr>
          <p:cNvPr id="39" name="Obrázok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239" y="2176472"/>
            <a:ext cx="895943" cy="760706"/>
          </a:xfrm>
          <a:prstGeom prst="rect">
            <a:avLst/>
          </a:prstGeom>
        </p:spPr>
      </p:pic>
      <p:pic>
        <p:nvPicPr>
          <p:cNvPr id="40" name="Obrázok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28" y="3590532"/>
            <a:ext cx="997370" cy="786063"/>
          </a:xfrm>
          <a:prstGeom prst="rect">
            <a:avLst/>
          </a:prstGeom>
        </p:spPr>
      </p:pic>
      <p:pic>
        <p:nvPicPr>
          <p:cNvPr id="42" name="Obrázok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434" y="3590532"/>
            <a:ext cx="1031179" cy="760706"/>
          </a:xfrm>
          <a:prstGeom prst="rect">
            <a:avLst/>
          </a:prstGeom>
        </p:spPr>
      </p:pic>
      <p:pic>
        <p:nvPicPr>
          <p:cNvPr id="43" name="Obrázok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661" y="3590532"/>
            <a:ext cx="836777" cy="760706"/>
          </a:xfrm>
          <a:prstGeom prst="rect">
            <a:avLst/>
          </a:prstGeom>
        </p:spPr>
      </p:pic>
      <p:pic>
        <p:nvPicPr>
          <p:cNvPr id="44" name="Obrázok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402" y="3590532"/>
            <a:ext cx="735350" cy="760706"/>
          </a:xfrm>
          <a:prstGeom prst="rect">
            <a:avLst/>
          </a:prstGeom>
        </p:spPr>
      </p:pic>
      <p:pic>
        <p:nvPicPr>
          <p:cNvPr id="45" name="Obrázok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898" y="3601054"/>
            <a:ext cx="819872" cy="760706"/>
          </a:xfrm>
          <a:prstGeom prst="rect">
            <a:avLst/>
          </a:prstGeom>
        </p:spPr>
      </p:pic>
      <p:pic>
        <p:nvPicPr>
          <p:cNvPr id="20" name="Obrázok 19">
            <a:hlinkClick r:id="rId16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pic>
        <p:nvPicPr>
          <p:cNvPr id="19" name="Obrázok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26" y="3585124"/>
            <a:ext cx="749198" cy="1004509"/>
          </a:xfrm>
          <a:prstGeom prst="rect">
            <a:avLst/>
          </a:prstGeom>
        </p:spPr>
      </p:pic>
      <p:pic>
        <p:nvPicPr>
          <p:cNvPr id="21" name="Obrázok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421" y="3586429"/>
            <a:ext cx="960378" cy="790166"/>
          </a:xfrm>
          <a:prstGeom prst="rect">
            <a:avLst/>
          </a:prstGeom>
        </p:spPr>
      </p:pic>
      <p:pic>
        <p:nvPicPr>
          <p:cNvPr id="22" name="Obrázok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6466" y="3599959"/>
            <a:ext cx="958134" cy="77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09024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 txBox="1">
            <a:spLocks/>
          </p:cNvSpPr>
          <p:nvPr/>
        </p:nvSpPr>
        <p:spPr>
          <a:xfrm>
            <a:off x="412208" y="1285767"/>
            <a:ext cx="9081585" cy="4136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err="1" smtClean="0">
                <a:latin typeface="Trebuchet MS" pitchFamily="34" charset="0"/>
              </a:rPr>
              <a:t>Slovanet</a:t>
            </a:r>
            <a:r>
              <a:rPr lang="en-US" sz="1800" dirty="0" smtClean="0">
                <a:latin typeface="Trebuchet MS" pitchFamily="34" charset="0"/>
              </a:rPr>
              <a:t> je </a:t>
            </a:r>
            <a:r>
              <a:rPr lang="en-US" sz="1800" dirty="0" err="1" smtClean="0">
                <a:latin typeface="Trebuchet MS" pitchFamily="34" charset="0"/>
              </a:rPr>
              <a:t>partnerom</a:t>
            </a:r>
            <a:r>
              <a:rPr lang="en-US" sz="1800" dirty="0" smtClean="0">
                <a:latin typeface="Trebuchet MS" pitchFamily="34" charset="0"/>
              </a:rPr>
              <a:t> a </a:t>
            </a:r>
            <a:r>
              <a:rPr lang="en-US" sz="1800" dirty="0" err="1" smtClean="0">
                <a:latin typeface="Trebuchet MS" pitchFamily="34" charset="0"/>
              </a:rPr>
              <a:t>dodávateľom</a:t>
            </a:r>
            <a:r>
              <a:rPr lang="en-US" sz="1800" dirty="0" smtClean="0">
                <a:latin typeface="Trebuchet MS" pitchFamily="34" charset="0"/>
              </a:rPr>
              <a:t> pre </a:t>
            </a:r>
            <a:r>
              <a:rPr lang="en-US" sz="1800" dirty="0" err="1" smtClean="0">
                <a:latin typeface="Trebuchet MS" pitchFamily="34" charset="0"/>
              </a:rPr>
              <a:t>ďalších</a:t>
            </a:r>
            <a:r>
              <a:rPr lang="en-US" sz="1800" dirty="0" smtClean="0">
                <a:latin typeface="Trebuchet MS" pitchFamily="34" charset="0"/>
              </a:rPr>
              <a:t> </a:t>
            </a:r>
            <a:r>
              <a:rPr lang="en-US" sz="1800" dirty="0" err="1" smtClean="0">
                <a:latin typeface="Trebuchet MS" pitchFamily="34" charset="0"/>
              </a:rPr>
              <a:t>telekomunikačných</a:t>
            </a:r>
            <a:r>
              <a:rPr lang="en-US" sz="1800" dirty="0" smtClean="0">
                <a:latin typeface="Trebuchet MS" pitchFamily="34" charset="0"/>
              </a:rPr>
              <a:t> </a:t>
            </a:r>
            <a:r>
              <a:rPr lang="en-US" sz="1800" dirty="0" err="1" smtClean="0">
                <a:latin typeface="Trebuchet MS" pitchFamily="34" charset="0"/>
              </a:rPr>
              <a:t>operátorov</a:t>
            </a:r>
            <a:endParaRPr lang="sk-SK" sz="18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381000" y="704854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6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VEĽKOOBCHODNÉ SLUŽBY</a:t>
            </a:r>
          </a:p>
        </p:txBody>
      </p:sp>
      <p:sp>
        <p:nvSpPr>
          <p:cNvPr id="10" name="Zástupný symbol textu 3"/>
          <p:cNvSpPr txBox="1">
            <a:spLocks/>
          </p:cNvSpPr>
          <p:nvPr/>
        </p:nvSpPr>
        <p:spPr>
          <a:xfrm>
            <a:off x="483234" y="1800245"/>
            <a:ext cx="9251316" cy="203574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68000">
              <a:spcBef>
                <a:spcPts val="1400"/>
              </a:spcBef>
              <a:buSzPct val="75000"/>
              <a:buBlip>
                <a:blip r:embed="rId3"/>
              </a:buBlip>
              <a:defRPr/>
            </a:pPr>
            <a:r>
              <a:rPr lang="sk-SK" sz="1800" b="1" dirty="0" smtClean="0">
                <a:latin typeface="Trebuchet MS" pitchFamily="34" charset="0"/>
              </a:rPr>
              <a:t>Internetová konektivita </a:t>
            </a:r>
            <a:r>
              <a:rPr lang="sk-SK" sz="1800" dirty="0" smtClean="0">
                <a:latin typeface="Trebuchet MS" pitchFamily="34" charset="0"/>
              </a:rPr>
              <a:t>v rámci </a:t>
            </a:r>
            <a:r>
              <a:rPr lang="sk-SK" sz="1800" b="1" dirty="0" smtClean="0">
                <a:latin typeface="Trebuchet MS" pitchFamily="34" charset="0"/>
              </a:rPr>
              <a:t>celého Slovenska</a:t>
            </a:r>
            <a:endParaRPr lang="en-US" sz="1800" b="1" dirty="0" smtClean="0">
              <a:latin typeface="Trebuchet MS" pitchFamily="34" charset="0"/>
            </a:endParaRPr>
          </a:p>
          <a:p>
            <a:pPr indent="-468000">
              <a:spcBef>
                <a:spcPts val="1400"/>
              </a:spcBef>
              <a:buSzPct val="75000"/>
              <a:buBlip>
                <a:blip r:embed="rId3"/>
              </a:buBlip>
              <a:defRPr/>
            </a:pPr>
            <a:r>
              <a:rPr lang="sk-SK" sz="1800" b="1" dirty="0" smtClean="0">
                <a:latin typeface="Trebuchet MS" pitchFamily="34" charset="0"/>
              </a:rPr>
              <a:t>Hlasové služby </a:t>
            </a:r>
            <a:r>
              <a:rPr lang="sk-SK" sz="1800" dirty="0" smtClean="0">
                <a:latin typeface="Trebuchet MS" pitchFamily="34" charset="0"/>
              </a:rPr>
              <a:t>pre zákazníkov lokálnych operátorov </a:t>
            </a:r>
            <a:r>
              <a:rPr lang="sk-SK" sz="1800" b="1" dirty="0" smtClean="0">
                <a:latin typeface="Trebuchet MS" pitchFamily="34" charset="0"/>
              </a:rPr>
              <a:t>bez nutnosti investícií</a:t>
            </a:r>
            <a:endParaRPr lang="en-US" sz="1800" b="1" dirty="0" smtClean="0">
              <a:latin typeface="Trebuchet MS" pitchFamily="34" charset="0"/>
            </a:endParaRPr>
          </a:p>
          <a:p>
            <a:pPr indent="-468000">
              <a:spcBef>
                <a:spcPts val="1400"/>
              </a:spcBef>
              <a:buSzPct val="75000"/>
              <a:buBlip>
                <a:blip r:embed="rId3"/>
              </a:buBlip>
              <a:defRPr/>
            </a:pPr>
            <a:r>
              <a:rPr lang="sk-SK" sz="1800" b="1" dirty="0" smtClean="0">
                <a:latin typeface="Trebuchet MS" pitchFamily="34" charset="0"/>
              </a:rPr>
              <a:t>Retransmisia </a:t>
            </a:r>
            <a:r>
              <a:rPr lang="sk-SK" sz="1800" dirty="0" smtClean="0">
                <a:latin typeface="Trebuchet MS" pitchFamily="34" charset="0"/>
              </a:rPr>
              <a:t>– </a:t>
            </a:r>
            <a:r>
              <a:rPr lang="en-US" sz="1800" dirty="0">
                <a:latin typeface="Trebuchet MS" pitchFamily="34" charset="0"/>
              </a:rPr>
              <a:t>p</a:t>
            </a:r>
            <a:r>
              <a:rPr lang="pl-PL" sz="1800" dirty="0" smtClean="0">
                <a:latin typeface="Trebuchet MS" pitchFamily="34" charset="0"/>
              </a:rPr>
              <a:t>onuka digit</a:t>
            </a:r>
            <a:r>
              <a:rPr lang="sk-SK" sz="1800" dirty="0" smtClean="0">
                <a:latin typeface="Trebuchet MS" pitchFamily="34" charset="0"/>
              </a:rPr>
              <a:t>á</a:t>
            </a:r>
            <a:r>
              <a:rPr lang="pl-PL" sz="1800" dirty="0" smtClean="0">
                <a:latin typeface="Trebuchet MS" pitchFamily="34" charset="0"/>
              </a:rPr>
              <a:t>lnej </a:t>
            </a:r>
            <a:r>
              <a:rPr lang="pl-PL" sz="1800" dirty="0">
                <a:latin typeface="Trebuchet MS" pitchFamily="34" charset="0"/>
              </a:rPr>
              <a:t>IPTV v optickej sieti </a:t>
            </a:r>
            <a:r>
              <a:rPr lang="pl-PL" sz="1800" dirty="0" err="1" smtClean="0">
                <a:latin typeface="Trebuchet MS" pitchFamily="34" charset="0"/>
              </a:rPr>
              <a:t>lokálnych</a:t>
            </a:r>
            <a:r>
              <a:rPr lang="pl-PL" sz="1800" dirty="0" smtClean="0">
                <a:latin typeface="Trebuchet MS" pitchFamily="34" charset="0"/>
              </a:rPr>
              <a:t> </a:t>
            </a:r>
            <a:r>
              <a:rPr lang="pl-PL" sz="1800" dirty="0" err="1" smtClean="0">
                <a:latin typeface="Trebuchet MS" pitchFamily="34" charset="0"/>
              </a:rPr>
              <a:t>operátorov</a:t>
            </a:r>
            <a:endParaRPr lang="en-US" sz="1800" dirty="0" smtClean="0">
              <a:latin typeface="Trebuchet MS" pitchFamily="34" charset="0"/>
            </a:endParaRPr>
          </a:p>
          <a:p>
            <a:pPr indent="-468000">
              <a:spcBef>
                <a:spcPts val="1400"/>
              </a:spcBef>
              <a:buSzPct val="75000"/>
              <a:buBlip>
                <a:blip r:embed="rId3"/>
              </a:buBlip>
              <a:defRPr/>
            </a:pPr>
            <a:r>
              <a:rPr lang="en-US" sz="1800" b="1" dirty="0">
                <a:latin typeface="Trebuchet MS" pitchFamily="34" charset="0"/>
              </a:rPr>
              <a:t>Ethernet </a:t>
            </a:r>
            <a:r>
              <a:rPr lang="en-US" sz="1800" b="1" dirty="0" err="1">
                <a:latin typeface="Trebuchet MS" pitchFamily="34" charset="0"/>
              </a:rPr>
              <a:t>konektivita</a:t>
            </a:r>
            <a:r>
              <a:rPr lang="sk-SK" sz="1800" b="1" dirty="0">
                <a:latin typeface="Trebuchet MS" pitchFamily="34" charset="0"/>
              </a:rPr>
              <a:t> </a:t>
            </a:r>
            <a:r>
              <a:rPr lang="sk-SK" sz="1800" dirty="0">
                <a:latin typeface="Trebuchet MS" pitchFamily="34" charset="0"/>
              </a:rPr>
              <a:t>– </a:t>
            </a:r>
            <a:r>
              <a:rPr lang="pl-PL" sz="1800" dirty="0" err="1">
                <a:latin typeface="Trebuchet MS" pitchFamily="34" charset="0"/>
              </a:rPr>
              <a:t>prepojenie</a:t>
            </a:r>
            <a:r>
              <a:rPr lang="pl-PL" sz="1800" dirty="0">
                <a:latin typeface="Trebuchet MS" pitchFamily="34" charset="0"/>
              </a:rPr>
              <a:t> </a:t>
            </a:r>
            <a:r>
              <a:rPr lang="pl-PL" sz="1800" dirty="0" err="1">
                <a:latin typeface="Trebuchet MS" pitchFamily="34" charset="0"/>
              </a:rPr>
              <a:t>vašich</a:t>
            </a:r>
            <a:r>
              <a:rPr lang="pl-PL" sz="1800" dirty="0">
                <a:latin typeface="Trebuchet MS" pitchFamily="34" charset="0"/>
              </a:rPr>
              <a:t> </a:t>
            </a:r>
            <a:r>
              <a:rPr lang="pl-PL" sz="1800" dirty="0" err="1">
                <a:latin typeface="Trebuchet MS" pitchFamily="34" charset="0"/>
              </a:rPr>
              <a:t>ethernetových</a:t>
            </a:r>
            <a:r>
              <a:rPr lang="pl-PL" sz="1800" dirty="0">
                <a:latin typeface="Trebuchet MS" pitchFamily="34" charset="0"/>
              </a:rPr>
              <a:t> </a:t>
            </a:r>
            <a:r>
              <a:rPr lang="pl-PL" sz="1800" dirty="0" err="1">
                <a:latin typeface="Trebuchet MS" pitchFamily="34" charset="0"/>
              </a:rPr>
              <a:t>sietí</a:t>
            </a:r>
            <a:r>
              <a:rPr lang="pl-PL" sz="1800" dirty="0">
                <a:latin typeface="Trebuchet MS" pitchFamily="34" charset="0"/>
              </a:rPr>
              <a:t> </a:t>
            </a:r>
            <a:endParaRPr lang="en-US" sz="1800" dirty="0" smtClean="0">
              <a:latin typeface="Trebuchet MS" pitchFamily="34" charset="0"/>
            </a:endParaRPr>
          </a:p>
          <a:p>
            <a:pPr indent="-468000">
              <a:spcBef>
                <a:spcPts val="1400"/>
              </a:spcBef>
              <a:buSzPct val="75000"/>
              <a:buNone/>
              <a:defRPr/>
            </a:pPr>
            <a:r>
              <a:rPr lang="en-US" sz="1800" dirty="0" err="1" smtClean="0">
                <a:latin typeface="Trebuchet MS" pitchFamily="34" charset="0"/>
              </a:rPr>
              <a:t>Poskytované</a:t>
            </a:r>
            <a:r>
              <a:rPr lang="en-US" sz="1800" dirty="0" smtClean="0">
                <a:latin typeface="Trebuchet MS" pitchFamily="34" charset="0"/>
              </a:rPr>
              <a:t> </a:t>
            </a:r>
            <a:r>
              <a:rPr lang="en-US" sz="1800" dirty="0" err="1" smtClean="0">
                <a:latin typeface="Trebuchet MS" pitchFamily="34" charset="0"/>
              </a:rPr>
              <a:t>sú</a:t>
            </a:r>
            <a:r>
              <a:rPr lang="en-US" sz="1800" dirty="0" smtClean="0">
                <a:latin typeface="Trebuchet MS" pitchFamily="34" charset="0"/>
              </a:rPr>
              <a:t> </a:t>
            </a:r>
            <a:r>
              <a:rPr lang="en-US" sz="1800" dirty="0" err="1" smtClean="0">
                <a:latin typeface="Trebuchet MS" pitchFamily="34" charset="0"/>
              </a:rPr>
              <a:t>prostredníctvom</a:t>
            </a:r>
            <a:r>
              <a:rPr lang="en-US" sz="1800" dirty="0" smtClean="0">
                <a:latin typeface="Trebuchet MS" pitchFamily="34" charset="0"/>
              </a:rPr>
              <a:t> </a:t>
            </a:r>
            <a:r>
              <a:rPr lang="en-US" sz="1800" dirty="0" err="1" smtClean="0">
                <a:latin typeface="Trebuchet MS" pitchFamily="34" charset="0"/>
              </a:rPr>
              <a:t>riešení</a:t>
            </a:r>
            <a:r>
              <a:rPr lang="en-US" sz="1800" dirty="0" smtClean="0">
                <a:latin typeface="Trebuchet MS" pitchFamily="34" charset="0"/>
              </a:rPr>
              <a:t>:</a:t>
            </a:r>
            <a:endParaRPr lang="en-US" sz="1800" b="1" dirty="0" smtClean="0">
              <a:latin typeface="Trebuchet MS" pitchFamily="34" charset="0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84" y="4328450"/>
            <a:ext cx="1022727" cy="760706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398" y="4327979"/>
            <a:ext cx="870586" cy="760706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269" y="4327978"/>
            <a:ext cx="718445" cy="786063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668" y="4327978"/>
            <a:ext cx="1081894" cy="760706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099" y="4325516"/>
            <a:ext cx="862133" cy="760706"/>
          </a:xfrm>
          <a:prstGeom prst="rect">
            <a:avLst/>
          </a:prstGeom>
        </p:spPr>
      </p:pic>
      <p:pic>
        <p:nvPicPr>
          <p:cNvPr id="15" name="Obrázok 14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09024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 txBox="1">
            <a:spLocks/>
          </p:cNvSpPr>
          <p:nvPr/>
        </p:nvSpPr>
        <p:spPr>
          <a:xfrm>
            <a:off x="412208" y="1285767"/>
            <a:ext cx="9081585" cy="4136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latin typeface="Trebuchet MS" pitchFamily="34" charset="0"/>
              </a:rPr>
              <a:t>ISO 9001, OHSAS 18001, ISO 14001</a:t>
            </a:r>
            <a:r>
              <a:rPr lang="en-US" sz="1800" dirty="0" smtClean="0">
                <a:latin typeface="Trebuchet MS" pitchFamily="34" charset="0"/>
              </a:rPr>
              <a:t>, ISO/IEC 27001, </a:t>
            </a:r>
            <a:r>
              <a:rPr lang="en-US" sz="1800" dirty="0" err="1" smtClean="0">
                <a:latin typeface="Trebuchet MS" pitchFamily="34" charset="0"/>
              </a:rPr>
              <a:t>priemyselná</a:t>
            </a:r>
            <a:r>
              <a:rPr lang="en-US" sz="1800" dirty="0" smtClean="0">
                <a:latin typeface="Trebuchet MS" pitchFamily="34" charset="0"/>
              </a:rPr>
              <a:t> </a:t>
            </a:r>
            <a:r>
              <a:rPr lang="en-US" sz="1800" dirty="0" err="1">
                <a:latin typeface="Trebuchet MS" pitchFamily="34" charset="0"/>
              </a:rPr>
              <a:t>bezpečnosť</a:t>
            </a:r>
            <a:r>
              <a:rPr lang="en-US" sz="1800" dirty="0">
                <a:latin typeface="Trebuchet MS" pitchFamily="34" charset="0"/>
              </a:rPr>
              <a:t> </a:t>
            </a:r>
            <a:r>
              <a:rPr lang="en-US" sz="1800" dirty="0" smtClean="0">
                <a:latin typeface="Trebuchet MS" pitchFamily="34" charset="0"/>
              </a:rPr>
              <a:t>NBÚ</a:t>
            </a:r>
            <a:endParaRPr lang="sk-SK" sz="1800" dirty="0">
              <a:latin typeface="Trebuchet MS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381000" y="704854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6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CERTIFIKÁCIE</a:t>
            </a:r>
            <a:endParaRPr kumimoji="0" lang="sk-SK" sz="3600" b="1" i="0" u="none" strike="noStrike" kern="1200" cap="none" spc="0" normalizeH="0" baseline="0" noProof="0" dirty="0" smtClean="0">
              <a:ln>
                <a:noFill/>
              </a:ln>
              <a:solidFill>
                <a:srgbClr val="EB293A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11" name="Obrázok 10" descr="certifikaty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235" y="2012516"/>
            <a:ext cx="1900237" cy="2720340"/>
          </a:xfrm>
          <a:prstGeom prst="rect">
            <a:avLst/>
          </a:prstGeom>
        </p:spPr>
      </p:pic>
      <p:pic>
        <p:nvPicPr>
          <p:cNvPr id="12" name="Obrázok 11" descr="certifikaty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4573" y="2012516"/>
            <a:ext cx="1900237" cy="2720340"/>
          </a:xfrm>
          <a:prstGeom prst="rect">
            <a:avLst/>
          </a:prstGeom>
        </p:spPr>
      </p:pic>
      <p:pic>
        <p:nvPicPr>
          <p:cNvPr id="13" name="Obrázok 12" descr="certifikaty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5911" y="2012516"/>
            <a:ext cx="1900237" cy="2720340"/>
          </a:xfrm>
          <a:prstGeom prst="rect">
            <a:avLst/>
          </a:prstGeom>
        </p:spPr>
      </p:pic>
      <p:pic>
        <p:nvPicPr>
          <p:cNvPr id="14" name="Obrázok 13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35537" y="2404230"/>
            <a:ext cx="2720341" cy="1936915"/>
          </a:xfrm>
          <a:prstGeom prst="rect">
            <a:avLst/>
          </a:prstGeom>
        </p:spPr>
      </p:pic>
      <p:pic>
        <p:nvPicPr>
          <p:cNvPr id="10" name="Obrázok 9" descr="certifikaty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30042" y="2012516"/>
            <a:ext cx="1900237" cy="27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66072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380999" y="240109"/>
            <a:ext cx="9041766" cy="632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400" b="1" dirty="0" smtClean="0">
                <a:solidFill>
                  <a:srgbClr val="EB293A"/>
                </a:solidFill>
                <a:latin typeface="Trebuchet MS" pitchFamily="34" charset="0"/>
                <a:ea typeface="+mj-ea"/>
                <a:cs typeface="+mj-cs"/>
              </a:rPr>
              <a:t>INTERNET VECÍ - IoT</a:t>
            </a:r>
            <a:endParaRPr lang="sk-SK" sz="3400" b="1" dirty="0">
              <a:solidFill>
                <a:srgbClr val="EB293A"/>
              </a:solidFill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Obrázok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5" y="5976194"/>
            <a:ext cx="8939530" cy="712757"/>
          </a:xfrm>
          <a:prstGeom prst="rect">
            <a:avLst/>
          </a:prstGeom>
        </p:spPr>
      </p:pic>
      <p:sp>
        <p:nvSpPr>
          <p:cNvPr id="8" name="Nadpis 7"/>
          <p:cNvSpPr txBox="1">
            <a:spLocks/>
          </p:cNvSpPr>
          <p:nvPr/>
        </p:nvSpPr>
        <p:spPr>
          <a:xfrm>
            <a:off x="380999" y="860339"/>
            <a:ext cx="9081585" cy="33348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1600" dirty="0" smtClean="0">
                <a:latin typeface="Trebuchet MS" pitchFamily="34" charset="0"/>
              </a:rPr>
              <a:t>Nový fenomén, ktorý sa rieši všade okolo nás</a:t>
            </a:r>
            <a:endParaRPr lang="sk-SK" sz="1600" b="1" dirty="0">
              <a:solidFill>
                <a:srgbClr val="F36E21"/>
              </a:solidFill>
              <a:latin typeface="Trebuchet MS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625" y="4568915"/>
            <a:ext cx="89924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NeueHaasGroteskText W01" charset="0"/>
              </a:rPr>
              <a:t>Internet of </a:t>
            </a:r>
            <a:r>
              <a:rPr lang="sk-SK" dirty="0" err="1" smtClean="0">
                <a:latin typeface="NeueHaasGroteskText W01" charset="0"/>
              </a:rPr>
              <a:t>Things</a:t>
            </a:r>
            <a:r>
              <a:rPr lang="sk-SK" dirty="0" smtClean="0">
                <a:latin typeface="NeueHaasGroteskText W01" charset="0"/>
              </a:rPr>
              <a:t> (</a:t>
            </a:r>
            <a:r>
              <a:rPr lang="sk-SK" dirty="0" err="1" smtClean="0">
                <a:latin typeface="NeueHaasGroteskText W01" charset="0"/>
              </a:rPr>
              <a:t>IoT</a:t>
            </a:r>
            <a:r>
              <a:rPr lang="sk-SK" dirty="0" smtClean="0">
                <a:latin typeface="NeueHaasGroteskText W01" charset="0"/>
              </a:rPr>
              <a:t>) je systém navzájom prepojených výpočtových zariadení, mechanických a digitálnych snímačov, objektov, zvierat, alebo ľudí ktoré sú jednoznačne identifikovateľné. Tieto zariadenia navzájom komunikujú a reagujú bez potreby ľudského zásahu.</a:t>
            </a:r>
            <a:endParaRPr lang="sk-SK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192" y="1193822"/>
            <a:ext cx="6955277" cy="337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91924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9198</TotalTime>
  <Words>1221</Words>
  <Application>Microsoft Macintosh PowerPoint</Application>
  <PresentationFormat>A4 Paper (210x297 mm)</PresentationFormat>
  <Paragraphs>115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NeueHaasGroteskText W01</vt:lpstr>
      <vt:lpstr>Trebuchet MS</vt:lpstr>
      <vt:lpstr>Arial</vt:lpstr>
      <vt:lpstr>Motív Office</vt:lpstr>
      <vt:lpstr>Telekomunikačné služby pre Váš biznis</vt:lpstr>
      <vt:lpstr>PowerPoint Presentation</vt:lpstr>
      <vt:lpstr>PowerPoint Presentation</vt:lpstr>
      <vt:lpstr>PowerPoint Presentation</vt:lpstr>
      <vt:lpstr>Byť jedným z lídrov trhu elektronických komunikačných služieb pre segmenty domácností, firiem a korporácií, orientovaným na zákazníka, cenovo atraktívnym a spoľahlivým partnerom  s individuálnym, inovatívnym  a otvoreným prístupom.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MiO</dc:creator>
  <cp:lastModifiedBy>Marek engler</cp:lastModifiedBy>
  <cp:revision>313</cp:revision>
  <dcterms:created xsi:type="dcterms:W3CDTF">2013-05-23T14:10:39Z</dcterms:created>
  <dcterms:modified xsi:type="dcterms:W3CDTF">2016-09-21T13:57:01Z</dcterms:modified>
</cp:coreProperties>
</file>