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6"/>
  </p:sldMasterIdLst>
  <p:notesMasterIdLst>
    <p:notesMasterId r:id="rId31"/>
  </p:notesMasterIdLst>
  <p:handoutMasterIdLst>
    <p:handoutMasterId r:id="rId32"/>
  </p:handoutMasterIdLst>
  <p:sldIdLst>
    <p:sldId id="650" r:id="rId7"/>
    <p:sldId id="748" r:id="rId8"/>
    <p:sldId id="728" r:id="rId9"/>
    <p:sldId id="668" r:id="rId10"/>
    <p:sldId id="652" r:id="rId11"/>
    <p:sldId id="466" r:id="rId12"/>
    <p:sldId id="744" r:id="rId13"/>
    <p:sldId id="739" r:id="rId14"/>
    <p:sldId id="751" r:id="rId15"/>
    <p:sldId id="752" r:id="rId16"/>
    <p:sldId id="753" r:id="rId17"/>
    <p:sldId id="754" r:id="rId18"/>
    <p:sldId id="630" r:id="rId19"/>
    <p:sldId id="737" r:id="rId20"/>
    <p:sldId id="738" r:id="rId21"/>
    <p:sldId id="731" r:id="rId22"/>
    <p:sldId id="645" r:id="rId23"/>
    <p:sldId id="647" r:id="rId24"/>
    <p:sldId id="671" r:id="rId25"/>
    <p:sldId id="642" r:id="rId26"/>
    <p:sldId id="755" r:id="rId27"/>
    <p:sldId id="756" r:id="rId28"/>
    <p:sldId id="717" r:id="rId29"/>
    <p:sldId id="676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VIČ Jozef" initials="J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1993" autoAdjust="0"/>
  </p:normalViewPr>
  <p:slideViewPr>
    <p:cSldViewPr>
      <p:cViewPr varScale="1">
        <p:scale>
          <a:sx n="79" d="100"/>
          <a:sy n="79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64B8D-88C3-4E6A-8F47-5D128D7F963A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</dgm:pt>
    <dgm:pt modelId="{33D5159D-8598-4302-A58D-F424972CA2FC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bg1"/>
              </a:solidFill>
            </a:rPr>
            <a:t> SOcÚ v1</a:t>
          </a:r>
        </a:p>
        <a:p>
          <a:r>
            <a:rPr lang="sk-SK" sz="1600" b="1" dirty="0" smtClean="0"/>
            <a:t>Technická migrácia</a:t>
          </a:r>
        </a:p>
        <a:p>
          <a:r>
            <a:rPr lang="sk-SK" sz="1600" dirty="0" smtClean="0">
              <a:solidFill>
                <a:schemeClr val="tx2">
                  <a:lumMod val="75000"/>
                </a:schemeClr>
              </a:solidFill>
            </a:rPr>
            <a:t>08-09/2015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76659AB2-3934-4514-803B-2732E06F24DD}" type="parTrans" cxnId="{59989AC7-A248-494F-B6E5-D20C43D49A4D}">
      <dgm:prSet/>
      <dgm:spPr/>
      <dgm:t>
        <a:bodyPr/>
        <a:lstStyle/>
        <a:p>
          <a:endParaRPr lang="en-US"/>
        </a:p>
      </dgm:t>
    </dgm:pt>
    <dgm:pt modelId="{8BB8C91C-FD4D-4CF7-AD6F-FD956E629307}" type="sibTrans" cxnId="{59989AC7-A248-494F-B6E5-D20C43D49A4D}">
      <dgm:prSet/>
      <dgm:spPr/>
      <dgm:t>
        <a:bodyPr/>
        <a:lstStyle/>
        <a:p>
          <a:endParaRPr lang="en-US"/>
        </a:p>
      </dgm:t>
    </dgm:pt>
    <dgm:pt modelId="{ECBCE235-4850-4893-8908-78709BFE3696}">
      <dgm:prSet phldrT="[Text]" custT="1"/>
      <dgm:spPr/>
      <dgm:t>
        <a:bodyPr/>
        <a:lstStyle/>
        <a:p>
          <a:r>
            <a:rPr lang="sk-SK" sz="2000" b="1" dirty="0" smtClean="0">
              <a:solidFill>
                <a:schemeClr val="bg1"/>
              </a:solidFill>
            </a:rPr>
            <a:t>SOcÚ v2</a:t>
          </a:r>
        </a:p>
        <a:p>
          <a:r>
            <a:rPr lang="sk-SK" sz="1600" b="1" dirty="0" smtClean="0"/>
            <a:t>Elektronická komunikácia úradníka SOcÚ s obcou</a:t>
          </a:r>
        </a:p>
        <a:p>
          <a:r>
            <a:rPr lang="sk-SK" sz="1600" dirty="0" smtClean="0">
              <a:solidFill>
                <a:schemeClr val="tx2">
                  <a:lumMod val="75000"/>
                </a:schemeClr>
              </a:solidFill>
            </a:rPr>
            <a:t>10-11/2015</a:t>
          </a:r>
          <a:r>
            <a:rPr lang="sk-SK" sz="1600" dirty="0" smtClean="0"/>
            <a:t> </a:t>
          </a:r>
          <a:endParaRPr lang="en-US" sz="1600" dirty="0"/>
        </a:p>
      </dgm:t>
    </dgm:pt>
    <dgm:pt modelId="{ABE3D7DF-4216-4FE1-8642-4C5BC2C13037}" type="parTrans" cxnId="{A79055BF-8749-4C51-9485-AF4258601A2A}">
      <dgm:prSet/>
      <dgm:spPr/>
      <dgm:t>
        <a:bodyPr/>
        <a:lstStyle/>
        <a:p>
          <a:endParaRPr lang="en-US"/>
        </a:p>
      </dgm:t>
    </dgm:pt>
    <dgm:pt modelId="{7CFD2FE7-8A7B-4878-A740-A4E021911176}" type="sibTrans" cxnId="{A79055BF-8749-4C51-9485-AF4258601A2A}">
      <dgm:prSet/>
      <dgm:spPr/>
      <dgm:t>
        <a:bodyPr/>
        <a:lstStyle/>
        <a:p>
          <a:endParaRPr lang="en-US"/>
        </a:p>
      </dgm:t>
    </dgm:pt>
    <dgm:pt modelId="{845CC9CE-27A4-4C38-A100-1A10512B1035}">
      <dgm:prSet phldrT="[Text]" custT="1"/>
      <dgm:spPr/>
      <dgm:t>
        <a:bodyPr/>
        <a:lstStyle/>
        <a:p>
          <a:r>
            <a:rPr lang="sk-SK" sz="2200" b="1" dirty="0" smtClean="0">
              <a:solidFill>
                <a:schemeClr val="bg1"/>
              </a:solidFill>
            </a:rPr>
            <a:t>SOcÚ v3</a:t>
          </a:r>
        </a:p>
        <a:p>
          <a:r>
            <a:rPr lang="sk-SK" sz="1600" b="1" dirty="0" smtClean="0">
              <a:solidFill>
                <a:schemeClr val="tx1"/>
              </a:solidFill>
            </a:rPr>
            <a:t>Rozšírenie služieb SOcÚ pre obec</a:t>
          </a:r>
        </a:p>
        <a:p>
          <a:r>
            <a:rPr lang="sk-SK" sz="1600" dirty="0" smtClean="0">
              <a:solidFill>
                <a:schemeClr val="tx2">
                  <a:lumMod val="75000"/>
                </a:schemeClr>
              </a:solidFill>
            </a:rPr>
            <a:t>2016-2017</a:t>
          </a:r>
        </a:p>
        <a:p>
          <a:r>
            <a:rPr lang="sk-SK" sz="1600" dirty="0" smtClean="0">
              <a:solidFill>
                <a:schemeClr val="tx2">
                  <a:lumMod val="75000"/>
                </a:schemeClr>
              </a:solidFill>
            </a:rPr>
            <a:t>* Plán</a:t>
          </a:r>
          <a:r>
            <a:rPr lang="sk-SK" sz="1600" dirty="0" smtClean="0"/>
            <a:t> </a:t>
          </a:r>
          <a:endParaRPr lang="en-US" sz="1600" dirty="0"/>
        </a:p>
      </dgm:t>
    </dgm:pt>
    <dgm:pt modelId="{EEA26532-374F-45E1-9D57-924101D7E437}" type="parTrans" cxnId="{1E95E3C3-2DB9-426A-BE92-B49097A49D76}">
      <dgm:prSet/>
      <dgm:spPr/>
      <dgm:t>
        <a:bodyPr/>
        <a:lstStyle/>
        <a:p>
          <a:endParaRPr lang="en-US"/>
        </a:p>
      </dgm:t>
    </dgm:pt>
    <dgm:pt modelId="{B7293F1B-106E-4347-B9CD-3A5358BAA00F}" type="sibTrans" cxnId="{1E95E3C3-2DB9-426A-BE92-B49097A49D76}">
      <dgm:prSet/>
      <dgm:spPr/>
      <dgm:t>
        <a:bodyPr/>
        <a:lstStyle/>
        <a:p>
          <a:endParaRPr lang="en-US"/>
        </a:p>
      </dgm:t>
    </dgm:pt>
    <dgm:pt modelId="{B967DA1B-AF3A-4173-B520-102C7BBC88F6}" type="pres">
      <dgm:prSet presAssocID="{BA064B8D-88C3-4E6A-8F47-5D128D7F963A}" presName="arrowDiagram" presStyleCnt="0">
        <dgm:presLayoutVars>
          <dgm:chMax val="5"/>
          <dgm:dir/>
          <dgm:resizeHandles val="exact"/>
        </dgm:presLayoutVars>
      </dgm:prSet>
      <dgm:spPr/>
    </dgm:pt>
    <dgm:pt modelId="{A323B8FA-C5E3-4ECB-AA81-D04928F1F92E}" type="pres">
      <dgm:prSet presAssocID="{BA064B8D-88C3-4E6A-8F47-5D128D7F963A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63500"/>
        </a:effectLst>
      </dgm:spPr>
    </dgm:pt>
    <dgm:pt modelId="{5BD7F801-9567-4E22-9BD3-0F203713FC2D}" type="pres">
      <dgm:prSet presAssocID="{BA064B8D-88C3-4E6A-8F47-5D128D7F963A}" presName="arrowDiagram3" presStyleCnt="0"/>
      <dgm:spPr/>
    </dgm:pt>
    <dgm:pt modelId="{02E11241-1F7F-4DCE-A4BB-A049FDADC4AC}" type="pres">
      <dgm:prSet presAssocID="{33D5159D-8598-4302-A58D-F424972CA2FC}" presName="bullet3a" presStyleLbl="node1" presStyleIdx="0" presStyleCnt="3"/>
      <dgm:spPr>
        <a:solidFill>
          <a:schemeClr val="tx2">
            <a:lumMod val="75000"/>
            <a:alpha val="90000"/>
          </a:schemeClr>
        </a:solidFill>
      </dgm:spPr>
    </dgm:pt>
    <dgm:pt modelId="{C83DD5B7-F3AD-4BDA-BD4A-0002AAE6EF16}" type="pres">
      <dgm:prSet presAssocID="{33D5159D-8598-4302-A58D-F424972CA2FC}" presName="textBox3a" presStyleLbl="revTx" presStyleIdx="0" presStyleCnt="3" custScaleX="73928" custScaleY="73673" custLinFactNeighborX="-27022" custLinFactNeighborY="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6B472-DD84-4206-A0AB-27C43A011614}" type="pres">
      <dgm:prSet presAssocID="{ECBCE235-4850-4893-8908-78709BFE3696}" presName="bullet3b" presStyleLbl="node1" presStyleIdx="1" presStyleCnt="3"/>
      <dgm:spPr>
        <a:solidFill>
          <a:schemeClr val="tx2">
            <a:lumMod val="75000"/>
            <a:alpha val="70000"/>
          </a:schemeClr>
        </a:solidFill>
      </dgm:spPr>
    </dgm:pt>
    <dgm:pt modelId="{A13F57C7-75E7-4841-88BC-05C786B0D60D}" type="pres">
      <dgm:prSet presAssocID="{ECBCE235-4850-4893-8908-78709BFE3696}" presName="textBox3b" presStyleLbl="revTx" presStyleIdx="1" presStyleCnt="3" custScaleX="105960" custScaleY="60802" custLinFactNeighborX="-15639" custLinFactNeighborY="-3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04A4F-108C-4590-9C5B-320FA3DA272F}" type="pres">
      <dgm:prSet presAssocID="{845CC9CE-27A4-4C38-A100-1A10512B1035}" presName="bullet3c" presStyleLbl="node1" presStyleIdx="2" presStyleCnt="3"/>
      <dgm:spPr>
        <a:solidFill>
          <a:schemeClr val="tx2">
            <a:lumMod val="75000"/>
            <a:alpha val="50000"/>
          </a:schemeClr>
        </a:solidFill>
      </dgm:spPr>
    </dgm:pt>
    <dgm:pt modelId="{5333B985-8FAB-4C77-AE30-AE311F2358BF}" type="pres">
      <dgm:prSet presAssocID="{845CC9CE-27A4-4C38-A100-1A10512B1035}" presName="textBox3c" presStyleLbl="revTx" presStyleIdx="2" presStyleCnt="3" custScaleX="92826" custScaleY="59452" custLinFactNeighborX="-21264" custLinFactNeighborY="-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920846-3194-47E3-976B-09E20DBFBC49}" type="presOf" srcId="{845CC9CE-27A4-4C38-A100-1A10512B1035}" destId="{5333B985-8FAB-4C77-AE30-AE311F2358BF}" srcOrd="0" destOrd="0" presId="urn:microsoft.com/office/officeart/2005/8/layout/arrow2"/>
    <dgm:cxn modelId="{A79055BF-8749-4C51-9485-AF4258601A2A}" srcId="{BA064B8D-88C3-4E6A-8F47-5D128D7F963A}" destId="{ECBCE235-4850-4893-8908-78709BFE3696}" srcOrd="1" destOrd="0" parTransId="{ABE3D7DF-4216-4FE1-8642-4C5BC2C13037}" sibTransId="{7CFD2FE7-8A7B-4878-A740-A4E021911176}"/>
    <dgm:cxn modelId="{EC02EDE1-A007-40F4-ABDA-F366CF4AD7C8}" type="presOf" srcId="{ECBCE235-4850-4893-8908-78709BFE3696}" destId="{A13F57C7-75E7-4841-88BC-05C786B0D60D}" srcOrd="0" destOrd="0" presId="urn:microsoft.com/office/officeart/2005/8/layout/arrow2"/>
    <dgm:cxn modelId="{2414A80B-AFFA-4F8F-BC69-6269B9168CC2}" type="presOf" srcId="{BA064B8D-88C3-4E6A-8F47-5D128D7F963A}" destId="{B967DA1B-AF3A-4173-B520-102C7BBC88F6}" srcOrd="0" destOrd="0" presId="urn:microsoft.com/office/officeart/2005/8/layout/arrow2"/>
    <dgm:cxn modelId="{904B8A7D-7DF8-4B88-8F5C-340FD8199430}" type="presOf" srcId="{33D5159D-8598-4302-A58D-F424972CA2FC}" destId="{C83DD5B7-F3AD-4BDA-BD4A-0002AAE6EF16}" srcOrd="0" destOrd="0" presId="urn:microsoft.com/office/officeart/2005/8/layout/arrow2"/>
    <dgm:cxn modelId="{59989AC7-A248-494F-B6E5-D20C43D49A4D}" srcId="{BA064B8D-88C3-4E6A-8F47-5D128D7F963A}" destId="{33D5159D-8598-4302-A58D-F424972CA2FC}" srcOrd="0" destOrd="0" parTransId="{76659AB2-3934-4514-803B-2732E06F24DD}" sibTransId="{8BB8C91C-FD4D-4CF7-AD6F-FD956E629307}"/>
    <dgm:cxn modelId="{1E95E3C3-2DB9-426A-BE92-B49097A49D76}" srcId="{BA064B8D-88C3-4E6A-8F47-5D128D7F963A}" destId="{845CC9CE-27A4-4C38-A100-1A10512B1035}" srcOrd="2" destOrd="0" parTransId="{EEA26532-374F-45E1-9D57-924101D7E437}" sibTransId="{B7293F1B-106E-4347-B9CD-3A5358BAA00F}"/>
    <dgm:cxn modelId="{64F7E081-A3A8-443B-841B-B0A0DFBCF5A9}" type="presParOf" srcId="{B967DA1B-AF3A-4173-B520-102C7BBC88F6}" destId="{A323B8FA-C5E3-4ECB-AA81-D04928F1F92E}" srcOrd="0" destOrd="0" presId="urn:microsoft.com/office/officeart/2005/8/layout/arrow2"/>
    <dgm:cxn modelId="{E05D241E-2622-436A-B9B1-3112E5353772}" type="presParOf" srcId="{B967DA1B-AF3A-4173-B520-102C7BBC88F6}" destId="{5BD7F801-9567-4E22-9BD3-0F203713FC2D}" srcOrd="1" destOrd="0" presId="urn:microsoft.com/office/officeart/2005/8/layout/arrow2"/>
    <dgm:cxn modelId="{D2F649A6-0259-4FC7-98D8-BC25E2AEF1ED}" type="presParOf" srcId="{5BD7F801-9567-4E22-9BD3-0F203713FC2D}" destId="{02E11241-1F7F-4DCE-A4BB-A049FDADC4AC}" srcOrd="0" destOrd="0" presId="urn:microsoft.com/office/officeart/2005/8/layout/arrow2"/>
    <dgm:cxn modelId="{5DA72B0A-C9CD-467F-ABD6-930C40A9CFA4}" type="presParOf" srcId="{5BD7F801-9567-4E22-9BD3-0F203713FC2D}" destId="{C83DD5B7-F3AD-4BDA-BD4A-0002AAE6EF16}" srcOrd="1" destOrd="0" presId="urn:microsoft.com/office/officeart/2005/8/layout/arrow2"/>
    <dgm:cxn modelId="{C4F18353-2E80-4C00-871F-1DE41BBAD3D4}" type="presParOf" srcId="{5BD7F801-9567-4E22-9BD3-0F203713FC2D}" destId="{6086B472-DD84-4206-A0AB-27C43A011614}" srcOrd="2" destOrd="0" presId="urn:microsoft.com/office/officeart/2005/8/layout/arrow2"/>
    <dgm:cxn modelId="{2F1747CA-D2E1-481D-8608-CB156FA57B55}" type="presParOf" srcId="{5BD7F801-9567-4E22-9BD3-0F203713FC2D}" destId="{A13F57C7-75E7-4841-88BC-05C786B0D60D}" srcOrd="3" destOrd="0" presId="urn:microsoft.com/office/officeart/2005/8/layout/arrow2"/>
    <dgm:cxn modelId="{7CFDE045-96A2-43CE-90C6-07A9A3C1F89C}" type="presParOf" srcId="{5BD7F801-9567-4E22-9BD3-0F203713FC2D}" destId="{7AF04A4F-108C-4590-9C5B-320FA3DA272F}" srcOrd="4" destOrd="0" presId="urn:microsoft.com/office/officeart/2005/8/layout/arrow2"/>
    <dgm:cxn modelId="{8612DB2E-8FE9-4E11-9980-0B3485E3DA80}" type="presParOf" srcId="{5BD7F801-9567-4E22-9BD3-0F203713FC2D}" destId="{5333B985-8FAB-4C77-AE30-AE311F2358B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3B8FA-C5E3-4ECB-AA81-D04928F1F92E}">
      <dsp:nvSpPr>
        <dsp:cNvPr id="0" name=""/>
        <dsp:cNvSpPr/>
      </dsp:nvSpPr>
      <dsp:spPr>
        <a:xfrm>
          <a:off x="0" y="68000"/>
          <a:ext cx="6720408" cy="42002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635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1241-1F7F-4DCE-A4BB-A049FDADC4AC}">
      <dsp:nvSpPr>
        <dsp:cNvPr id="0" name=""/>
        <dsp:cNvSpPr/>
      </dsp:nvSpPr>
      <dsp:spPr>
        <a:xfrm>
          <a:off x="853491" y="2967016"/>
          <a:ext cx="174730" cy="174730"/>
        </a:xfrm>
        <a:prstGeom prst="ellipse">
          <a:avLst/>
        </a:prstGeom>
        <a:solidFill>
          <a:schemeClr val="tx2">
            <a:lumMod val="75000"/>
            <a:alpha val="9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DD5B7-F3AD-4BDA-BD4A-0002AAE6EF16}">
      <dsp:nvSpPr>
        <dsp:cNvPr id="0" name=""/>
        <dsp:cNvSpPr/>
      </dsp:nvSpPr>
      <dsp:spPr>
        <a:xfrm>
          <a:off x="721856" y="3240365"/>
          <a:ext cx="1157605" cy="89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bg1"/>
              </a:solidFill>
            </a:rPr>
            <a:t> SOcÚ v1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Technická migrácia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>
                  <a:lumMod val="75000"/>
                </a:schemeClr>
              </a:solidFill>
            </a:rPr>
            <a:t>08-09/2015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21856" y="3240365"/>
        <a:ext cx="1157605" cy="894297"/>
      </dsp:txXfrm>
    </dsp:sp>
    <dsp:sp modelId="{6086B472-DD84-4206-A0AB-27C43A011614}">
      <dsp:nvSpPr>
        <dsp:cNvPr id="0" name=""/>
        <dsp:cNvSpPr/>
      </dsp:nvSpPr>
      <dsp:spPr>
        <a:xfrm>
          <a:off x="2395825" y="1825387"/>
          <a:ext cx="315859" cy="315859"/>
        </a:xfrm>
        <a:prstGeom prst="ellipse">
          <a:avLst/>
        </a:prstGeom>
        <a:solidFill>
          <a:schemeClr val="tx2">
            <a:lumMod val="75000"/>
            <a:alpha val="7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F57C7-75E7-4841-88BC-05C786B0D60D}">
      <dsp:nvSpPr>
        <dsp:cNvPr id="0" name=""/>
        <dsp:cNvSpPr/>
      </dsp:nvSpPr>
      <dsp:spPr>
        <a:xfrm>
          <a:off x="2253449" y="2361017"/>
          <a:ext cx="1709026" cy="138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bg1"/>
              </a:solidFill>
            </a:rPr>
            <a:t>SOcÚ v2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Elektronická komunikácia úradníka SOcÚ s obcou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>
                  <a:lumMod val="75000"/>
                </a:schemeClr>
              </a:solidFill>
            </a:rPr>
            <a:t>10-11/2015</a:t>
          </a:r>
          <a:r>
            <a:rPr lang="sk-SK" sz="1600" kern="1200" dirty="0" smtClean="0"/>
            <a:t> </a:t>
          </a:r>
          <a:endParaRPr lang="en-US" sz="1600" kern="1200" dirty="0"/>
        </a:p>
      </dsp:txBody>
      <dsp:txXfrm>
        <a:off x="2253449" y="2361017"/>
        <a:ext cx="1709026" cy="1389288"/>
      </dsp:txXfrm>
    </dsp:sp>
    <dsp:sp modelId="{7AF04A4F-108C-4590-9C5B-320FA3DA272F}">
      <dsp:nvSpPr>
        <dsp:cNvPr id="0" name=""/>
        <dsp:cNvSpPr/>
      </dsp:nvSpPr>
      <dsp:spPr>
        <a:xfrm>
          <a:off x="4250658" y="1130665"/>
          <a:ext cx="436826" cy="436826"/>
        </a:xfrm>
        <a:prstGeom prst="ellipse">
          <a:avLst/>
        </a:prstGeom>
        <a:solidFill>
          <a:schemeClr val="tx2">
            <a:lumMod val="75000"/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3B985-8FAB-4C77-AE30-AE311F2358BF}">
      <dsp:nvSpPr>
        <dsp:cNvPr id="0" name=""/>
        <dsp:cNvSpPr/>
      </dsp:nvSpPr>
      <dsp:spPr>
        <a:xfrm>
          <a:off x="4183959" y="1784969"/>
          <a:ext cx="1497188" cy="173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6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 smtClean="0">
              <a:solidFill>
                <a:schemeClr val="bg1"/>
              </a:solidFill>
            </a:rPr>
            <a:t>SOcÚ v3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chemeClr val="tx1"/>
              </a:solidFill>
            </a:rPr>
            <a:t>Rozšírenie služieb SOcÚ pre obec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>
                  <a:lumMod val="75000"/>
                </a:schemeClr>
              </a:solidFill>
            </a:rPr>
            <a:t>2016-2017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2">
                  <a:lumMod val="75000"/>
                </a:schemeClr>
              </a:solidFill>
            </a:rPr>
            <a:t>* Plán</a:t>
          </a:r>
          <a:r>
            <a:rPr lang="sk-SK" sz="1600" kern="1200" dirty="0" smtClean="0"/>
            <a:t> </a:t>
          </a:r>
          <a:endParaRPr lang="en-US" sz="1600" kern="1200" dirty="0"/>
        </a:p>
      </dsp:txBody>
      <dsp:txXfrm>
        <a:off x="4183959" y="1784969"/>
        <a:ext cx="1497188" cy="173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B890-09FD-496D-B8A7-6B55DC33BCCF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776866" y="9377363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6321-D46B-443B-9648-D336745E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D96FE-3E12-45FA-85D6-920EC7ED180E}" type="datetimeFigureOut">
              <a:rPr lang="sk-SK" smtClean="0"/>
              <a:t>07.10.2015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66910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2A6-7CD8-4DA4-9DA6-889A919E12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(nie všetci majú integrovaný modul účtovníctvo </a:t>
            </a:r>
            <a:r>
              <a:rPr lang="sk-SK" dirty="0" err="1" smtClean="0"/>
              <a:t>vs</a:t>
            </a:r>
            <a:r>
              <a:rPr lang="sk-SK" dirty="0" smtClean="0"/>
              <a:t> dane a poplatky)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1 PC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.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22A6-7CD8-4DA4-9DA6-889A919E12D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33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 aj Bezpečnostné</a:t>
            </a:r>
            <a:r>
              <a:rPr lang="sk-SK" baseline="0" dirty="0" smtClean="0"/>
              <a:t> manuály (čo obce na nás prehodili..) + sankcie a sankcie zo zákona o eGOV.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22A6-7CD8-4DA4-9DA6-889A919E12D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226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Integrácie (počet integrácii, zaujímavosti..., dôležitosť, náročnosť, porovnať DCOM komplexnosť s inými projektami)</a:t>
            </a:r>
            <a:endParaRPr lang="en-US" sz="16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22A6-7CD8-4DA4-9DA6-889A919E12D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994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Integrácie (počet integrácii, zaujímavosti..., dôležitosť, náročnosť, porovnať DCOM komplexnosť s inými projektami)</a:t>
            </a:r>
            <a:endParaRPr lang="en-US" sz="160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22A6-7CD8-4DA4-9DA6-889A919E12D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974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A22A6-7CD8-4DA4-9DA6-889A919E12D2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341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com-bg3gray-ppt-200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b="29492"/>
          <a:stretch/>
        </p:blipFill>
        <p:spPr>
          <a:xfrm>
            <a:off x="0" y="2852936"/>
            <a:ext cx="9144000" cy="3103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96751"/>
            <a:ext cx="8003232" cy="93610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2"/>
                </a:solidFill>
                <a:latin typeface="Isonorm D OT" pitchFamily="50" charset="0"/>
              </a:defRPr>
            </a:lvl1pPr>
          </a:lstStyle>
          <a:p>
            <a:r>
              <a:rPr lang="sk-SK" noProof="0" dirty="0" smtClean="0"/>
              <a:t>Click to edit Master title style</a:t>
            </a:r>
            <a:endParaRPr lang="sk-S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992888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1"/>
                </a:solidFill>
                <a:latin typeface="Isonorm D O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 dirty="0" smtClean="0"/>
              <a:t>Click to edit Master subtitle style</a:t>
            </a:r>
            <a:endParaRPr lang="sk-SK" noProof="0" dirty="0"/>
          </a:p>
        </p:txBody>
      </p:sp>
      <p:pic>
        <p:nvPicPr>
          <p:cNvPr id="12" name="Picture 3" descr="Y:\Documents\work\RADDA\deus\D-COM-TENDER\_out\dcom-logo-colo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8" y="6391330"/>
            <a:ext cx="1922382" cy="3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32000" y="692696"/>
            <a:ext cx="82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32000" y="6309320"/>
            <a:ext cx="82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164014" y="6388453"/>
            <a:ext cx="1656184" cy="385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www.dcom.sk</a:t>
            </a:r>
          </a:p>
          <a:p>
            <a:pPr algn="r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www.opis.gov.sk</a:t>
            </a:r>
            <a:endParaRPr lang="sk-S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7544" y="59740"/>
            <a:ext cx="7975037" cy="632956"/>
            <a:chOff x="467544" y="59740"/>
            <a:chExt cx="7975037" cy="632956"/>
          </a:xfrm>
        </p:grpSpPr>
        <p:sp>
          <p:nvSpPr>
            <p:cNvPr id="21" name="Slide Number Placeholder 5"/>
            <p:cNvSpPr txBox="1">
              <a:spLocks/>
            </p:cNvSpPr>
            <p:nvPr userDrawn="1"/>
          </p:nvSpPr>
          <p:spPr>
            <a:xfrm>
              <a:off x="4860032" y="486674"/>
              <a:ext cx="1008112" cy="206022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Riadiaci orgán OPIS</a:t>
              </a:r>
              <a:endParaRPr lang="sk-SK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lide Number Placeholder 5"/>
            <p:cNvSpPr txBox="1">
              <a:spLocks/>
            </p:cNvSpPr>
            <p:nvPr userDrawn="1"/>
          </p:nvSpPr>
          <p:spPr>
            <a:xfrm>
              <a:off x="6156176" y="476672"/>
              <a:ext cx="1335227" cy="206022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Sprostredkovateľský orgán OPIS</a:t>
              </a:r>
              <a:endParaRPr lang="sk-SK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4" descr="Y:\Documents\work\RADDA\deus\D-COM-TENDER\sh-stock\URAD_VLADY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180" y="70523"/>
              <a:ext cx="429816" cy="55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Y:\Documents\work\RADDA\deus\D-COM-TENDER\sh-stock\MF_SR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74" y="84170"/>
              <a:ext cx="654231" cy="5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Y:\Documents\work\RADDA\deus\D-COM-TENDER\sh-stock\EU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888" y="59740"/>
              <a:ext cx="609693" cy="57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Slide Number Placeholder 5"/>
            <p:cNvSpPr txBox="1">
              <a:spLocks/>
            </p:cNvSpPr>
            <p:nvPr userDrawn="1"/>
          </p:nvSpPr>
          <p:spPr>
            <a:xfrm>
              <a:off x="7832887" y="517156"/>
              <a:ext cx="609693" cy="13401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45720" rIns="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b="1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6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Európska</a:t>
              </a:r>
              <a:r>
                <a:rPr lang="sk-SK" sz="600" b="0" baseline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únia</a:t>
              </a:r>
              <a:endParaRPr lang="sk-SK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Y:\Documents\work\RADDA\deus\D-COM-TENDER\sh-stock\lg_opis_ppt.wmf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6632"/>
              <a:ext cx="4344941" cy="496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0" cap="all" spc="-8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3"/>
            <a:ext cx="7772400" cy="530697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372" y="2348880"/>
            <a:ext cx="8219256" cy="792088"/>
          </a:xfrm>
        </p:spPr>
        <p:txBody>
          <a:bodyPr anchor="b"/>
          <a:lstStyle>
            <a:lvl1pPr marL="0" indent="0" algn="ctr">
              <a:buNone/>
              <a:defRPr sz="2000" b="0" cap="all" spc="12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Ďakujeme za POZORNOSŤ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3799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37995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36CE-0DFF-45EE-A202-F1E009ECD9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noProof="0" dirty="0" smtClean="0"/>
              <a:t>Click to edit Master title style</a:t>
            </a:r>
            <a:endParaRPr lang="sk-S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 smtClean="0"/>
              <a:t>Click to edit Master text styles</a:t>
            </a:r>
          </a:p>
          <a:p>
            <a:pPr lvl="1"/>
            <a:r>
              <a:rPr lang="sk-SK" noProof="0" dirty="0" smtClean="0"/>
              <a:t>Second level</a:t>
            </a:r>
          </a:p>
          <a:p>
            <a:pPr lvl="2"/>
            <a:r>
              <a:rPr lang="sk-SK" noProof="0" dirty="0" smtClean="0"/>
              <a:t>Third level</a:t>
            </a:r>
          </a:p>
          <a:p>
            <a:pPr lvl="3"/>
            <a:r>
              <a:rPr lang="sk-SK" noProof="0" dirty="0" smtClean="0"/>
              <a:t>Fourth level</a:t>
            </a:r>
          </a:p>
          <a:p>
            <a:pPr lvl="4"/>
            <a:r>
              <a:rPr lang="sk-SK" noProof="0" dirty="0" smtClean="0"/>
              <a:t>Fifth level</a:t>
            </a:r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377" y="6088211"/>
            <a:ext cx="593095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84D36CE-0DFF-45EE-A202-F1E009ECD9EB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692696"/>
            <a:ext cx="82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Y:\Documents\work\RADDA\deus\D-COM-TENDER\_out\dcom-logo-colo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8" y="6391330"/>
            <a:ext cx="1922382" cy="3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2000" y="6309320"/>
            <a:ext cx="828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627784" y="6399842"/>
            <a:ext cx="4752528" cy="350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Realizuje: </a:t>
            </a: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DEUS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Kýčerského 5</a:t>
            </a:r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811 05 Bratislava</a:t>
            </a:r>
            <a:endParaRPr lang="sk-SK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Tento projekt sa realizuje s podporou Európskej únie z Európskeho fondu regionálneho rozvoja.</a:t>
            </a:r>
            <a:endParaRPr lang="sk-S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164288" y="6382340"/>
            <a:ext cx="1656184" cy="385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www.dcom.sk</a:t>
            </a:r>
          </a:p>
          <a:p>
            <a:pPr algn="r"/>
            <a:r>
              <a:rPr lang="sk-SK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www.opis.gov.sk</a:t>
            </a:r>
            <a:endParaRPr lang="sk-SK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4860032" y="486674"/>
            <a:ext cx="1008112" cy="206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Riadiaci orgán OPIS</a:t>
            </a:r>
            <a:endParaRPr lang="sk-SK" sz="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156176" y="476672"/>
            <a:ext cx="1335227" cy="2060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Sprostredkovateľský orgán OPIS</a:t>
            </a:r>
            <a:endParaRPr lang="sk-SK" sz="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4" descr="Y:\Documents\work\RADDA\deus\D-COM-TENDER\sh-stock\URAD_VLADY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80" y="82687"/>
            <a:ext cx="429816" cy="5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Y:\Documents\work\RADDA\deus\D-COM-TENDER\sh-stock\MF_SR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4" y="84170"/>
            <a:ext cx="654231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Y:\Documents\work\RADDA\deus\D-COM-TENDER\sh-stock\EU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88" y="59740"/>
            <a:ext cx="609693" cy="5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7832887" y="517156"/>
            <a:ext cx="609693" cy="1340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Európska</a:t>
            </a:r>
            <a:r>
              <a:rPr lang="sk-SK" sz="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únia</a:t>
            </a:r>
            <a:endParaRPr lang="sk-SK" sz="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Y:\Documents\work\RADDA\deus\D-COM-TENDER\sh-stock\lg_opis_ppt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344941" cy="4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0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 cap="all" spc="-60" baseline="0">
          <a:solidFill>
            <a:schemeClr val="tx2"/>
          </a:solidFill>
          <a:latin typeface="Isonorm D OT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1800" b="0" kern="1200">
          <a:solidFill>
            <a:schemeClr val="bg2">
              <a:lumMod val="50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bg2">
              <a:lumMod val="50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DCOM%20CLOUD%20SK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059" y="1196752"/>
            <a:ext cx="8003232" cy="936105"/>
          </a:xfrm>
        </p:spPr>
        <p:txBody>
          <a:bodyPr/>
          <a:lstStyle/>
          <a:p>
            <a:r>
              <a:rPr lang="sk-SK" sz="4400" dirty="0" smtClean="0"/>
              <a:t>dÁtové  centrum</a:t>
            </a:r>
            <a:r>
              <a:rPr lang="sk-SK" sz="3200" dirty="0" smtClean="0"/>
              <a:t>  </a:t>
            </a:r>
            <a:r>
              <a:rPr lang="sk-SK" sz="4400" dirty="0" smtClean="0"/>
              <a:t>OBCÍ  A  MIEST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169" y="2132857"/>
            <a:ext cx="7992888" cy="914400"/>
          </a:xfrm>
        </p:spPr>
        <p:txBody>
          <a:bodyPr>
            <a:noAutofit/>
          </a:bodyPr>
          <a:lstStyle/>
          <a:p>
            <a:r>
              <a:rPr lang="sk-SK" sz="2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Aktuálny stav projektu</a:t>
            </a:r>
            <a:endParaRPr lang="sk-SK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sk-SK" sz="1600" dirty="0" smtClean="0">
              <a:latin typeface="+mn-lt"/>
            </a:endParaRPr>
          </a:p>
          <a:p>
            <a:r>
              <a:rPr lang="sk-SK" sz="1600" dirty="0" smtClean="0">
                <a:latin typeface="+mn-lt"/>
              </a:rPr>
              <a:t>, </a:t>
            </a:r>
            <a:endParaRPr lang="sk-SK" sz="1600" dirty="0">
              <a:latin typeface="+mn-lt"/>
            </a:endParaRPr>
          </a:p>
          <a:p>
            <a:endParaRPr lang="sk-SK" sz="1600" dirty="0" smtClean="0">
              <a:latin typeface="+mn-lt"/>
            </a:endParaRPr>
          </a:p>
          <a:p>
            <a:endParaRPr lang="sk-SK" sz="1600" dirty="0">
              <a:latin typeface="+mn-lt"/>
            </a:endParaRPr>
          </a:p>
          <a:p>
            <a:endParaRPr lang="sk-SK" sz="1600" dirty="0" smtClean="0">
              <a:latin typeface="+mn-lt"/>
            </a:endParaRPr>
          </a:p>
          <a:p>
            <a:endParaRPr lang="sk-SK" sz="1600" dirty="0">
              <a:latin typeface="+mn-lt"/>
            </a:endParaRPr>
          </a:p>
          <a:p>
            <a:endParaRPr lang="sk-SK" sz="1600" dirty="0" smtClean="0">
              <a:latin typeface="+mn-lt"/>
            </a:endParaRPr>
          </a:p>
          <a:p>
            <a:r>
              <a:rPr lang="sk-SK" sz="1400" dirty="0" err="1" smtClean="0">
                <a:latin typeface="+mn-lt"/>
              </a:rPr>
              <a:t>apums</a:t>
            </a:r>
            <a:endParaRPr lang="sk-SK" sz="1400" dirty="0" smtClean="0">
              <a:latin typeface="+mn-lt"/>
            </a:endParaRPr>
          </a:p>
          <a:p>
            <a:r>
              <a:rPr lang="sk-SK" sz="1400" dirty="0" smtClean="0">
                <a:latin typeface="+mn-lt"/>
              </a:rPr>
              <a:t>Podbanské</a:t>
            </a:r>
            <a:r>
              <a:rPr lang="sk-SK" sz="2400" dirty="0" smtClean="0">
                <a:latin typeface="+mn-lt"/>
              </a:rPr>
              <a:t>, </a:t>
            </a:r>
            <a:r>
              <a:rPr lang="sk-SK" sz="2400" dirty="0">
                <a:latin typeface="+mn-lt"/>
              </a:rPr>
              <a:t>7</a:t>
            </a:r>
            <a:r>
              <a:rPr lang="sk-SK" sz="2400" dirty="0" smtClean="0">
                <a:latin typeface="+mn-lt"/>
              </a:rPr>
              <a:t>. október 2015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0" y="2636912"/>
            <a:ext cx="9108504" cy="280942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6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sk-SK" sz="9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16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295</a:t>
            </a:r>
            <a:endParaRPr lang="sk-SK" sz="4800" cap="none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395536" y="5661248"/>
            <a:ext cx="7620000" cy="44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sk-SK" dirty="0" smtClean="0"/>
              <a:t>k </a:t>
            </a:r>
            <a:r>
              <a:rPr lang="sk-SK" dirty="0"/>
              <a:t>6.10. 2015</a:t>
            </a:r>
            <a:endParaRPr lang="sk-SK" dirty="0" smtClean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>
            <a:normAutofit/>
          </a:bodyPr>
          <a:lstStyle/>
          <a:p>
            <a:r>
              <a:rPr lang="pl-PL" dirty="0" smtClean="0"/>
              <a:t>Počet </a:t>
            </a:r>
            <a:r>
              <a:rPr lang="pl-PL" dirty="0"/>
              <a:t>podpísaných zmlúv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0" y="2636912"/>
            <a:ext cx="9108504" cy="280942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6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1 137</a:t>
            </a:r>
            <a:endParaRPr lang="sk-SK" sz="4800" cap="none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395536" y="5661248"/>
            <a:ext cx="7620000" cy="44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sk-SK" dirty="0" smtClean="0"/>
              <a:t>k </a:t>
            </a:r>
            <a:r>
              <a:rPr lang="sk-SK" dirty="0"/>
              <a:t>6.10. 2015</a:t>
            </a:r>
            <a:endParaRPr lang="sk-SK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Počet  </a:t>
            </a:r>
            <a:r>
              <a:rPr lang="pl-PL" dirty="0"/>
              <a:t>aktívne zapojených obcí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6" y="1988840"/>
            <a:ext cx="5729814" cy="38884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-23486" y="1124744"/>
            <a:ext cx="8502529" cy="9285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>
            <a:normAutofit/>
          </a:bodyPr>
          <a:lstStyle/>
          <a:p>
            <a:r>
              <a:rPr lang="sk-SK" dirty="0"/>
              <a:t>Ocenenie projektu</a:t>
            </a:r>
          </a:p>
        </p:txBody>
      </p:sp>
    </p:spTree>
    <p:extLst>
      <p:ext uri="{BB962C8B-B14F-4D97-AF65-F5344CB8AC3E}">
        <p14:creationId xmlns:p14="http://schemas.microsoft.com/office/powerpoint/2010/main" val="15879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Systémové služby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40" y="4316863"/>
            <a:ext cx="1298119" cy="97233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51" y="1971182"/>
            <a:ext cx="1361292" cy="13612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1633550" cy="136129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63" y="4081839"/>
            <a:ext cx="1377656" cy="1377656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965551" y="339381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CallCentrum</a:t>
            </a:r>
            <a:endParaRPr lang="sk-SK" sz="1600" cap="all" dirty="0">
              <a:solidFill>
                <a:schemeClr val="bg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965551" y="5361111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/>
              <a:t>eLearning</a:t>
            </a:r>
            <a:endParaRPr lang="sk-SK" sz="16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4542447" y="540765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 Výjazdy technikov</a:t>
            </a:r>
            <a:endParaRPr lang="sk-SK" sz="16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4269807" y="3414287"/>
            <a:ext cx="2981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Dohľad nad infraštruktúrou</a:t>
            </a:r>
          </a:p>
        </p:txBody>
      </p:sp>
    </p:spTree>
    <p:extLst>
      <p:ext uri="{BB962C8B-B14F-4D97-AF65-F5344CB8AC3E}">
        <p14:creationId xmlns:p14="http://schemas.microsoft.com/office/powerpoint/2010/main" val="18292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integrácie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209331"/>
          </a:xfrm>
        </p:spPr>
        <p:txBody>
          <a:bodyPr>
            <a:normAutofit lnSpcReduction="10000"/>
          </a:bodyPr>
          <a:lstStyle/>
          <a:p>
            <a:pPr lvl="0" fontAlgn="ctr"/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ÚPVS</a:t>
            </a: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elektronické podania sa </a:t>
            </a:r>
            <a:r>
              <a:rPr lang="sk-SK" sz="2600" b="1" dirty="0" smtClean="0">
                <a:solidFill>
                  <a:schemeClr val="tx2">
                    <a:lumMod val="75000"/>
                  </a:schemeClr>
                </a:solidFill>
              </a:rPr>
              <a:t>automaticky</a:t>
            </a:r>
            <a:r>
              <a:rPr lang="sk-SK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600" b="1" dirty="0" smtClean="0">
                <a:solidFill>
                  <a:schemeClr val="tx2">
                    <a:lumMod val="75000"/>
                  </a:schemeClr>
                </a:solidFill>
              </a:rPr>
              <a:t>ukladajú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400" dirty="0" smtClean="0"/>
              <a:t>do jednotlivých modulov IS DCOM</a:t>
            </a:r>
          </a:p>
          <a:p>
            <a:pPr lvl="0" fontAlgn="ctr"/>
            <a:r>
              <a:rPr lang="sk-SK" sz="2400" b="1" dirty="0">
                <a:solidFill>
                  <a:schemeClr val="accent3">
                    <a:lumMod val="75000"/>
                  </a:schemeClr>
                </a:solidFill>
              </a:rPr>
              <a:t>Referenčné registre - RFO, RPO, RA</a:t>
            </a: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automatická aktualizácia </a:t>
            </a:r>
            <a:r>
              <a:rPr lang="sk-SK" sz="2600" b="1" dirty="0" smtClean="0">
                <a:solidFill>
                  <a:schemeClr val="tx2">
                    <a:lumMod val="75000"/>
                  </a:schemeClr>
                </a:solidFill>
              </a:rPr>
              <a:t>cudzích</a:t>
            </a:r>
            <a:r>
              <a:rPr lang="sk-SK" sz="2400" dirty="0" smtClean="0"/>
              <a:t> fyzických a právnických osôb</a:t>
            </a:r>
          </a:p>
          <a:p>
            <a:pPr lvl="0" fontAlgn="ctr"/>
            <a:r>
              <a:rPr lang="sk-SK" sz="2400" b="1" dirty="0">
                <a:solidFill>
                  <a:schemeClr val="accent3">
                    <a:lumMod val="75000"/>
                  </a:schemeClr>
                </a:solidFill>
              </a:rPr>
              <a:t>KN</a:t>
            </a: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automatická </a:t>
            </a:r>
            <a:r>
              <a:rPr lang="sk-SK" sz="2600" b="1" dirty="0" smtClean="0">
                <a:solidFill>
                  <a:schemeClr val="tx2">
                    <a:lumMod val="75000"/>
                  </a:schemeClr>
                </a:solidFill>
              </a:rPr>
              <a:t>kontrola</a:t>
            </a:r>
            <a:r>
              <a:rPr lang="sk-SK" sz="2400" dirty="0" smtClean="0"/>
              <a:t> voči daniam z nehnuteľnosti, parcelám, listo</a:t>
            </a:r>
            <a:r>
              <a:rPr lang="sk-SK" sz="2400" dirty="0"/>
              <a:t>m</a:t>
            </a:r>
            <a:r>
              <a:rPr lang="sk-SK" sz="2400" dirty="0" smtClean="0"/>
              <a:t> vlastníctva, vlastníkom</a:t>
            </a:r>
            <a:endParaRPr lang="sk-SK" sz="2400" dirty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4116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integrácie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209331"/>
          </a:xfrm>
        </p:spPr>
        <p:txBody>
          <a:bodyPr>
            <a:normAutofit/>
          </a:bodyPr>
          <a:lstStyle/>
          <a:p>
            <a:pPr lvl="0" fontAlgn="ctr"/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Sociálna poisťovňa a </a:t>
            </a:r>
            <a:r>
              <a:rPr lang="sk-SK" sz="2400" b="1" dirty="0">
                <a:solidFill>
                  <a:schemeClr val="accent3">
                    <a:lumMod val="75000"/>
                  </a:schemeClr>
                </a:solidFill>
              </a:rPr>
              <a:t>Ú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PSVaR</a:t>
            </a: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Sťahovanie potvrdení o dôchodku, nezamestnanosti, invalidných (všetko čo potrebujú k sociálnym službám)</a:t>
            </a:r>
          </a:p>
          <a:p>
            <a:pPr lvl="0" fontAlgn="ctr"/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EVO</a:t>
            </a:r>
            <a:endParaRPr lang="sk-SK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Dotiahnutie údajov vozidiel</a:t>
            </a:r>
          </a:p>
          <a:p>
            <a:pPr lvl="0" fontAlgn="ctr"/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FS</a:t>
            </a:r>
            <a:endParaRPr lang="sk-SK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r>
              <a:rPr lang="sk-SK" sz="2400" dirty="0" smtClean="0"/>
              <a:t>Potvrdenie o nedoplatku na daniach (kontrola nedoplatkov)</a:t>
            </a:r>
            <a:endParaRPr lang="sk-SK" sz="2400" dirty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342900" lvl="0" indent="-342900" fontAlgn="ctr">
              <a:buFont typeface="Arial" panose="020B0604020202020204" pitchFamily="34" charset="0"/>
              <a:buChar char="•"/>
            </a:pPr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4116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04864"/>
            <a:ext cx="7136572" cy="3291692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58416" y="520494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876660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Video elektronické služby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343768" y="3180720"/>
            <a:ext cx="1368152" cy="4015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3347864" y="3756784"/>
            <a:ext cx="1338560" cy="4015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1837472" y="4642088"/>
            <a:ext cx="1222360" cy="4015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cap="none" dirty="0" smtClean="0"/>
              <a:t>NASADENIE RIEŠENIA PRE SOcÚ</a:t>
            </a:r>
            <a:endParaRPr lang="sk-SK" cap="non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3158515"/>
              </p:ext>
            </p:extLst>
          </p:nvPr>
        </p:nvGraphicFramePr>
        <p:xfrm>
          <a:off x="1115616" y="1484784"/>
          <a:ext cx="672040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5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Obrázok 2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9" y="2996952"/>
            <a:ext cx="2553126" cy="1924528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2077004" y="3289035"/>
            <a:ext cx="1110268" cy="1211201"/>
            <a:chOff x="611560" y="1772816"/>
            <a:chExt cx="792088" cy="864096"/>
          </a:xfrm>
        </p:grpSpPr>
        <p:sp>
          <p:nvSpPr>
            <p:cNvPr id="5" name="Rovnoramenný trojuholník 4"/>
            <p:cNvSpPr/>
            <p:nvPr/>
          </p:nvSpPr>
          <p:spPr>
            <a:xfrm>
              <a:off x="611560" y="1772816"/>
              <a:ext cx="792088" cy="288032"/>
            </a:xfrm>
            <a:prstGeom prst="triangle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bdĺžnik 5"/>
            <p:cNvSpPr/>
            <p:nvPr/>
          </p:nvSpPr>
          <p:spPr>
            <a:xfrm>
              <a:off x="683568" y="2060848"/>
              <a:ext cx="648072" cy="576064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332071" y="3977160"/>
            <a:ext cx="182639" cy="321740"/>
            <a:chOff x="2084608" y="2989294"/>
            <a:chExt cx="198730" cy="400680"/>
          </a:xfrm>
        </p:grpSpPr>
        <p:sp>
          <p:nvSpPr>
            <p:cNvPr id="11" name="Ovál 10"/>
            <p:cNvSpPr/>
            <p:nvPr/>
          </p:nvSpPr>
          <p:spPr>
            <a:xfrm>
              <a:off x="2139322" y="2989294"/>
              <a:ext cx="72008" cy="720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2175326" y="3061302"/>
              <a:ext cx="0" cy="1524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flipH="1">
              <a:off x="2139288" y="3213702"/>
              <a:ext cx="36038" cy="17627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>
              <a:off x="2175326" y="3213702"/>
              <a:ext cx="54397" cy="17627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>
              <a:off x="2084608" y="3133310"/>
              <a:ext cx="19873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2732726" y="3935223"/>
            <a:ext cx="182639" cy="363677"/>
            <a:chOff x="2730563" y="2937067"/>
            <a:chExt cx="198730" cy="452907"/>
          </a:xfrm>
        </p:grpSpPr>
        <p:sp>
          <p:nvSpPr>
            <p:cNvPr id="26" name="Ovál 25"/>
            <p:cNvSpPr/>
            <p:nvPr/>
          </p:nvSpPr>
          <p:spPr>
            <a:xfrm>
              <a:off x="2785277" y="2989294"/>
              <a:ext cx="72008" cy="720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7" name="Rovná spojnica 26"/>
            <p:cNvCxnSpPr/>
            <p:nvPr/>
          </p:nvCxnSpPr>
          <p:spPr>
            <a:xfrm>
              <a:off x="2821281" y="3061302"/>
              <a:ext cx="2709" cy="16086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Rovná spojnica 27"/>
            <p:cNvCxnSpPr/>
            <p:nvPr/>
          </p:nvCxnSpPr>
          <p:spPr>
            <a:xfrm>
              <a:off x="2806837" y="3284984"/>
              <a:ext cx="0" cy="10499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Rovná spojnica 28"/>
            <p:cNvCxnSpPr/>
            <p:nvPr/>
          </p:nvCxnSpPr>
          <p:spPr>
            <a:xfrm>
              <a:off x="2730563" y="3133310"/>
              <a:ext cx="19873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0" name="Skupina 29"/>
            <p:cNvGrpSpPr/>
            <p:nvPr/>
          </p:nvGrpSpPr>
          <p:grpSpPr>
            <a:xfrm>
              <a:off x="2749273" y="2937067"/>
              <a:ext cx="144016" cy="63624"/>
              <a:chOff x="2051720" y="2761692"/>
              <a:chExt cx="144016" cy="72008"/>
            </a:xfrm>
          </p:grpSpPr>
          <p:sp>
            <p:nvSpPr>
              <p:cNvPr id="33" name="Zaoblený obdĺžnik 32"/>
              <p:cNvSpPr/>
              <p:nvPr/>
            </p:nvSpPr>
            <p:spPr>
              <a:xfrm>
                <a:off x="2089521" y="2761692"/>
                <a:ext cx="63624" cy="7200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34" name="Rovná spojnica 33"/>
              <p:cNvCxnSpPr/>
              <p:nvPr/>
            </p:nvCxnSpPr>
            <p:spPr>
              <a:xfrm>
                <a:off x="2051720" y="2833700"/>
                <a:ext cx="144016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1" name="Rovnoramenný trojuholník 30"/>
            <p:cNvSpPr/>
            <p:nvPr/>
          </p:nvSpPr>
          <p:spPr>
            <a:xfrm>
              <a:off x="2775234" y="3140968"/>
              <a:ext cx="94832" cy="1440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32" name="Rovná spojnica 31"/>
            <p:cNvCxnSpPr/>
            <p:nvPr/>
          </p:nvCxnSpPr>
          <p:spPr>
            <a:xfrm>
              <a:off x="2843808" y="3284984"/>
              <a:ext cx="0" cy="10499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Skupina 34"/>
          <p:cNvGrpSpPr/>
          <p:nvPr/>
        </p:nvGrpSpPr>
        <p:grpSpPr>
          <a:xfrm>
            <a:off x="2532399" y="3977160"/>
            <a:ext cx="182639" cy="321740"/>
            <a:chOff x="3021209" y="2990020"/>
            <a:chExt cx="198730" cy="400680"/>
          </a:xfrm>
        </p:grpSpPr>
        <p:sp>
          <p:nvSpPr>
            <p:cNvPr id="36" name="Ovál 35"/>
            <p:cNvSpPr/>
            <p:nvPr/>
          </p:nvSpPr>
          <p:spPr>
            <a:xfrm>
              <a:off x="3075923" y="2990020"/>
              <a:ext cx="72008" cy="720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37" name="Rovná spojnica 36"/>
            <p:cNvCxnSpPr/>
            <p:nvPr/>
          </p:nvCxnSpPr>
          <p:spPr>
            <a:xfrm>
              <a:off x="3111927" y="3062028"/>
              <a:ext cx="2709" cy="16086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Rovná spojnica 37"/>
            <p:cNvCxnSpPr/>
            <p:nvPr/>
          </p:nvCxnSpPr>
          <p:spPr>
            <a:xfrm>
              <a:off x="3097483" y="3285710"/>
              <a:ext cx="0" cy="10499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Rovná spojnica 38"/>
            <p:cNvCxnSpPr/>
            <p:nvPr/>
          </p:nvCxnSpPr>
          <p:spPr>
            <a:xfrm>
              <a:off x="3021209" y="3134036"/>
              <a:ext cx="19873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Rovnoramenný trojuholník 39"/>
            <p:cNvSpPr/>
            <p:nvPr/>
          </p:nvSpPr>
          <p:spPr>
            <a:xfrm>
              <a:off x="3065880" y="3141694"/>
              <a:ext cx="94832" cy="1440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41" name="Rovná spojnica 40"/>
            <p:cNvCxnSpPr/>
            <p:nvPr/>
          </p:nvCxnSpPr>
          <p:spPr>
            <a:xfrm>
              <a:off x="3134454" y="3285710"/>
              <a:ext cx="0" cy="10499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3" name="Šípka doprava 122"/>
          <p:cNvSpPr/>
          <p:nvPr/>
        </p:nvSpPr>
        <p:spPr>
          <a:xfrm>
            <a:off x="1389409" y="3935222"/>
            <a:ext cx="544122" cy="120921"/>
          </a:xfrm>
          <a:prstGeom prst="right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4" name="BlokTextu 123"/>
          <p:cNvSpPr txBox="1"/>
          <p:nvPr/>
        </p:nvSpPr>
        <p:spPr>
          <a:xfrm>
            <a:off x="1177288" y="36407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solidFill>
                  <a:srgbClr val="C00000"/>
                </a:solidFill>
              </a:rPr>
              <a:t>Podanie</a:t>
            </a:r>
            <a:endParaRPr lang="sk-SK" sz="1200" dirty="0">
              <a:solidFill>
                <a:srgbClr val="C00000"/>
              </a:solidFill>
            </a:endParaRPr>
          </a:p>
        </p:txBody>
      </p:sp>
      <p:sp>
        <p:nvSpPr>
          <p:cNvPr id="130" name="BlokTextu 129"/>
          <p:cNvSpPr txBox="1"/>
          <p:nvPr/>
        </p:nvSpPr>
        <p:spPr>
          <a:xfrm>
            <a:off x="2171109" y="4571707"/>
            <a:ext cx="9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chemeClr val="accent5">
                    <a:lumMod val="75000"/>
                  </a:schemeClr>
                </a:solidFill>
              </a:rPr>
              <a:t>Obecný úrad</a:t>
            </a:r>
            <a:endParaRPr lang="sk-SK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1" name="Skupina 130"/>
          <p:cNvGrpSpPr/>
          <p:nvPr/>
        </p:nvGrpSpPr>
        <p:grpSpPr>
          <a:xfrm>
            <a:off x="7073790" y="3160584"/>
            <a:ext cx="1440160" cy="1440258"/>
            <a:chOff x="683568" y="980728"/>
            <a:chExt cx="1440160" cy="1440258"/>
          </a:xfrm>
        </p:grpSpPr>
        <p:sp>
          <p:nvSpPr>
            <p:cNvPr id="132" name="Rovnoramenný trojuholník 131"/>
            <p:cNvSpPr/>
            <p:nvPr/>
          </p:nvSpPr>
          <p:spPr>
            <a:xfrm>
              <a:off x="683568" y="980728"/>
              <a:ext cx="1440160" cy="288032"/>
            </a:xfrm>
            <a:prstGeom prst="triangl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3" name="Obdĺžnik 132"/>
            <p:cNvSpPr/>
            <p:nvPr/>
          </p:nvSpPr>
          <p:spPr>
            <a:xfrm>
              <a:off x="755576" y="1268760"/>
              <a:ext cx="648072" cy="5760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4" name="Obdĺžnik 133"/>
            <p:cNvSpPr/>
            <p:nvPr/>
          </p:nvSpPr>
          <p:spPr>
            <a:xfrm>
              <a:off x="1403648" y="1267690"/>
              <a:ext cx="648072" cy="5760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5" name="Obdĺžnik 134"/>
            <p:cNvSpPr/>
            <p:nvPr/>
          </p:nvSpPr>
          <p:spPr>
            <a:xfrm>
              <a:off x="755576" y="1843754"/>
              <a:ext cx="648072" cy="5760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6" name="Obdĺžnik 135"/>
            <p:cNvSpPr/>
            <p:nvPr/>
          </p:nvSpPr>
          <p:spPr>
            <a:xfrm>
              <a:off x="1403648" y="1844922"/>
              <a:ext cx="648072" cy="57606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7274889" y="3621075"/>
            <a:ext cx="182639" cy="321740"/>
            <a:chOff x="2084608" y="2989294"/>
            <a:chExt cx="198730" cy="400680"/>
          </a:xfrm>
          <a:solidFill>
            <a:srgbClr val="00B050"/>
          </a:solidFill>
        </p:grpSpPr>
        <p:sp>
          <p:nvSpPr>
            <p:cNvPr id="138" name="Ovál 137"/>
            <p:cNvSpPr/>
            <p:nvPr/>
          </p:nvSpPr>
          <p:spPr>
            <a:xfrm>
              <a:off x="2139322" y="2989294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39" name="Rovná spojnica 138"/>
            <p:cNvCxnSpPr/>
            <p:nvPr/>
          </p:nvCxnSpPr>
          <p:spPr>
            <a:xfrm>
              <a:off x="2175326" y="3061302"/>
              <a:ext cx="0" cy="1524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0" name="Rovná spojnica 139"/>
            <p:cNvCxnSpPr/>
            <p:nvPr/>
          </p:nvCxnSpPr>
          <p:spPr>
            <a:xfrm flipH="1">
              <a:off x="2139288" y="3213702"/>
              <a:ext cx="36038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1" name="Rovná spojnica 140"/>
            <p:cNvCxnSpPr/>
            <p:nvPr/>
          </p:nvCxnSpPr>
          <p:spPr>
            <a:xfrm>
              <a:off x="2175326" y="3213702"/>
              <a:ext cx="54397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Rovná spojnica 141"/>
            <p:cNvCxnSpPr/>
            <p:nvPr/>
          </p:nvCxnSpPr>
          <p:spPr>
            <a:xfrm>
              <a:off x="2084608" y="3133310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3" name="Skupina 142"/>
          <p:cNvGrpSpPr/>
          <p:nvPr/>
        </p:nvGrpSpPr>
        <p:grpSpPr>
          <a:xfrm>
            <a:off x="7265178" y="4111546"/>
            <a:ext cx="182639" cy="363677"/>
            <a:chOff x="2411760" y="2937067"/>
            <a:chExt cx="198730" cy="452907"/>
          </a:xfrm>
          <a:solidFill>
            <a:srgbClr val="00B050"/>
          </a:solidFill>
        </p:grpSpPr>
        <p:sp>
          <p:nvSpPr>
            <p:cNvPr id="144" name="Ovál 143"/>
            <p:cNvSpPr/>
            <p:nvPr/>
          </p:nvSpPr>
          <p:spPr>
            <a:xfrm>
              <a:off x="2466474" y="2989294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45" name="Rovná spojnica 144"/>
            <p:cNvCxnSpPr/>
            <p:nvPr/>
          </p:nvCxnSpPr>
          <p:spPr>
            <a:xfrm>
              <a:off x="2502478" y="3061302"/>
              <a:ext cx="0" cy="1524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Rovná spojnica 145"/>
            <p:cNvCxnSpPr/>
            <p:nvPr/>
          </p:nvCxnSpPr>
          <p:spPr>
            <a:xfrm flipH="1">
              <a:off x="2465971" y="3213702"/>
              <a:ext cx="36507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7" name="Rovná spojnica 146"/>
            <p:cNvCxnSpPr/>
            <p:nvPr/>
          </p:nvCxnSpPr>
          <p:spPr>
            <a:xfrm>
              <a:off x="2502478" y="3213702"/>
              <a:ext cx="45338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8" name="Rovná spojnica 147"/>
            <p:cNvCxnSpPr/>
            <p:nvPr/>
          </p:nvCxnSpPr>
          <p:spPr>
            <a:xfrm>
              <a:off x="2411760" y="3133310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49" name="Skupina 148"/>
            <p:cNvGrpSpPr/>
            <p:nvPr/>
          </p:nvGrpSpPr>
          <p:grpSpPr>
            <a:xfrm>
              <a:off x="2430470" y="2937067"/>
              <a:ext cx="144016" cy="63624"/>
              <a:chOff x="2051720" y="2761692"/>
              <a:chExt cx="144016" cy="72008"/>
            </a:xfrm>
            <a:grpFill/>
          </p:grpSpPr>
          <p:sp>
            <p:nvSpPr>
              <p:cNvPr id="150" name="Zaoblený obdĺžnik 149"/>
              <p:cNvSpPr/>
              <p:nvPr/>
            </p:nvSpPr>
            <p:spPr>
              <a:xfrm>
                <a:off x="2089521" y="2761692"/>
                <a:ext cx="63624" cy="72008"/>
              </a:xfrm>
              <a:prstGeom prst="round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51" name="Rovná spojnica 150"/>
              <p:cNvCxnSpPr/>
              <p:nvPr/>
            </p:nvCxnSpPr>
            <p:spPr>
              <a:xfrm>
                <a:off x="2051720" y="2833700"/>
                <a:ext cx="144016" cy="0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Skupina 161"/>
          <p:cNvGrpSpPr/>
          <p:nvPr/>
        </p:nvGrpSpPr>
        <p:grpSpPr>
          <a:xfrm>
            <a:off x="7519242" y="3615536"/>
            <a:ext cx="182639" cy="321740"/>
            <a:chOff x="3021209" y="2990020"/>
            <a:chExt cx="198730" cy="400680"/>
          </a:xfrm>
          <a:solidFill>
            <a:srgbClr val="00B050"/>
          </a:solidFill>
        </p:grpSpPr>
        <p:sp>
          <p:nvSpPr>
            <p:cNvPr id="163" name="Ovál 162"/>
            <p:cNvSpPr/>
            <p:nvPr/>
          </p:nvSpPr>
          <p:spPr>
            <a:xfrm>
              <a:off x="3075923" y="2990020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64" name="Rovná spojnica 163"/>
            <p:cNvCxnSpPr/>
            <p:nvPr/>
          </p:nvCxnSpPr>
          <p:spPr>
            <a:xfrm>
              <a:off x="3111927" y="3062028"/>
              <a:ext cx="2709" cy="160869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5" name="Rovná spojnica 164"/>
            <p:cNvCxnSpPr/>
            <p:nvPr/>
          </p:nvCxnSpPr>
          <p:spPr>
            <a:xfrm>
              <a:off x="3097483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6" name="Rovná spojnica 165"/>
            <p:cNvCxnSpPr/>
            <p:nvPr/>
          </p:nvCxnSpPr>
          <p:spPr>
            <a:xfrm>
              <a:off x="3021209" y="3134036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7" name="Rovnoramenný trojuholník 166"/>
            <p:cNvSpPr/>
            <p:nvPr/>
          </p:nvSpPr>
          <p:spPr>
            <a:xfrm>
              <a:off x="3065880" y="3141694"/>
              <a:ext cx="94832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68" name="Rovná spojnica 167"/>
            <p:cNvCxnSpPr/>
            <p:nvPr/>
          </p:nvCxnSpPr>
          <p:spPr>
            <a:xfrm>
              <a:off x="3134454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9" name="Skupina 168"/>
          <p:cNvGrpSpPr/>
          <p:nvPr/>
        </p:nvGrpSpPr>
        <p:grpSpPr>
          <a:xfrm>
            <a:off x="8033065" y="3621448"/>
            <a:ext cx="182639" cy="321740"/>
            <a:chOff x="3021209" y="2990020"/>
            <a:chExt cx="198730" cy="400680"/>
          </a:xfrm>
          <a:solidFill>
            <a:srgbClr val="00B050"/>
          </a:solidFill>
        </p:grpSpPr>
        <p:sp>
          <p:nvSpPr>
            <p:cNvPr id="170" name="Ovál 169"/>
            <p:cNvSpPr/>
            <p:nvPr/>
          </p:nvSpPr>
          <p:spPr>
            <a:xfrm>
              <a:off x="3075923" y="2990020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71" name="Rovná spojnica 170"/>
            <p:cNvCxnSpPr/>
            <p:nvPr/>
          </p:nvCxnSpPr>
          <p:spPr>
            <a:xfrm>
              <a:off x="3111927" y="3062028"/>
              <a:ext cx="2709" cy="160869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Rovná spojnica 171"/>
            <p:cNvCxnSpPr/>
            <p:nvPr/>
          </p:nvCxnSpPr>
          <p:spPr>
            <a:xfrm>
              <a:off x="3097483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3" name="Rovná spojnica 172"/>
            <p:cNvCxnSpPr/>
            <p:nvPr/>
          </p:nvCxnSpPr>
          <p:spPr>
            <a:xfrm>
              <a:off x="3021209" y="3134036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4" name="Rovnoramenný trojuholník 173"/>
            <p:cNvSpPr/>
            <p:nvPr/>
          </p:nvSpPr>
          <p:spPr>
            <a:xfrm>
              <a:off x="3065880" y="3141694"/>
              <a:ext cx="94832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75" name="Rovná spojnica 174"/>
            <p:cNvCxnSpPr/>
            <p:nvPr/>
          </p:nvCxnSpPr>
          <p:spPr>
            <a:xfrm>
              <a:off x="3134454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76" name="Skupina 175"/>
          <p:cNvGrpSpPr/>
          <p:nvPr/>
        </p:nvGrpSpPr>
        <p:grpSpPr>
          <a:xfrm>
            <a:off x="7887702" y="4161012"/>
            <a:ext cx="182639" cy="321740"/>
            <a:chOff x="2084608" y="2989294"/>
            <a:chExt cx="198730" cy="400680"/>
          </a:xfrm>
          <a:solidFill>
            <a:srgbClr val="00B050"/>
          </a:solidFill>
        </p:grpSpPr>
        <p:sp>
          <p:nvSpPr>
            <p:cNvPr id="177" name="Ovál 176"/>
            <p:cNvSpPr/>
            <p:nvPr/>
          </p:nvSpPr>
          <p:spPr>
            <a:xfrm>
              <a:off x="2139322" y="2989294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78" name="Rovná spojnica 177"/>
            <p:cNvCxnSpPr/>
            <p:nvPr/>
          </p:nvCxnSpPr>
          <p:spPr>
            <a:xfrm>
              <a:off x="2175326" y="3061302"/>
              <a:ext cx="0" cy="1524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9" name="Rovná spojnica 178"/>
            <p:cNvCxnSpPr/>
            <p:nvPr/>
          </p:nvCxnSpPr>
          <p:spPr>
            <a:xfrm flipH="1">
              <a:off x="2139288" y="3213702"/>
              <a:ext cx="36038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Rovná spojnica 179"/>
            <p:cNvCxnSpPr/>
            <p:nvPr/>
          </p:nvCxnSpPr>
          <p:spPr>
            <a:xfrm>
              <a:off x="2175326" y="3213702"/>
              <a:ext cx="54397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Rovná spojnica 180"/>
            <p:cNvCxnSpPr/>
            <p:nvPr/>
          </p:nvCxnSpPr>
          <p:spPr>
            <a:xfrm>
              <a:off x="2084608" y="3133310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2" name="Skupina 181"/>
          <p:cNvGrpSpPr/>
          <p:nvPr/>
        </p:nvGrpSpPr>
        <p:grpSpPr>
          <a:xfrm>
            <a:off x="8178220" y="4161012"/>
            <a:ext cx="182639" cy="321740"/>
            <a:chOff x="2084608" y="2989294"/>
            <a:chExt cx="198730" cy="400680"/>
          </a:xfrm>
          <a:solidFill>
            <a:srgbClr val="00B050"/>
          </a:solidFill>
        </p:grpSpPr>
        <p:sp>
          <p:nvSpPr>
            <p:cNvPr id="183" name="Ovál 182"/>
            <p:cNvSpPr/>
            <p:nvPr/>
          </p:nvSpPr>
          <p:spPr>
            <a:xfrm>
              <a:off x="2139322" y="2989294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84" name="Rovná spojnica 183"/>
            <p:cNvCxnSpPr/>
            <p:nvPr/>
          </p:nvCxnSpPr>
          <p:spPr>
            <a:xfrm>
              <a:off x="2175326" y="3061302"/>
              <a:ext cx="0" cy="1524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5" name="Rovná spojnica 184"/>
            <p:cNvCxnSpPr/>
            <p:nvPr/>
          </p:nvCxnSpPr>
          <p:spPr>
            <a:xfrm flipH="1">
              <a:off x="2139288" y="3213702"/>
              <a:ext cx="36038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6" name="Rovná spojnica 185"/>
            <p:cNvCxnSpPr/>
            <p:nvPr/>
          </p:nvCxnSpPr>
          <p:spPr>
            <a:xfrm>
              <a:off x="2175326" y="3213702"/>
              <a:ext cx="54397" cy="176272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7" name="Rovná spojnica 186"/>
            <p:cNvCxnSpPr/>
            <p:nvPr/>
          </p:nvCxnSpPr>
          <p:spPr>
            <a:xfrm>
              <a:off x="2084608" y="3133310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8" name="Skupina 187"/>
          <p:cNvGrpSpPr/>
          <p:nvPr/>
        </p:nvGrpSpPr>
        <p:grpSpPr>
          <a:xfrm>
            <a:off x="8037267" y="4161012"/>
            <a:ext cx="182639" cy="321740"/>
            <a:chOff x="3021209" y="2990020"/>
            <a:chExt cx="198730" cy="400680"/>
          </a:xfrm>
          <a:solidFill>
            <a:srgbClr val="00B050"/>
          </a:solidFill>
        </p:grpSpPr>
        <p:sp>
          <p:nvSpPr>
            <p:cNvPr id="189" name="Ovál 188"/>
            <p:cNvSpPr/>
            <p:nvPr/>
          </p:nvSpPr>
          <p:spPr>
            <a:xfrm>
              <a:off x="3075923" y="2990020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90" name="Rovná spojnica 189"/>
            <p:cNvCxnSpPr/>
            <p:nvPr/>
          </p:nvCxnSpPr>
          <p:spPr>
            <a:xfrm>
              <a:off x="3111927" y="3062028"/>
              <a:ext cx="2709" cy="160869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Rovná spojnica 190"/>
            <p:cNvCxnSpPr/>
            <p:nvPr/>
          </p:nvCxnSpPr>
          <p:spPr>
            <a:xfrm>
              <a:off x="3097483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Rovná spojnica 191"/>
            <p:cNvCxnSpPr/>
            <p:nvPr/>
          </p:nvCxnSpPr>
          <p:spPr>
            <a:xfrm>
              <a:off x="3021209" y="3134036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3" name="Rovnoramenný trojuholník 192"/>
            <p:cNvSpPr/>
            <p:nvPr/>
          </p:nvSpPr>
          <p:spPr>
            <a:xfrm>
              <a:off x="3065880" y="3141694"/>
              <a:ext cx="94832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94" name="Rovná spojnica 193"/>
            <p:cNvCxnSpPr/>
            <p:nvPr/>
          </p:nvCxnSpPr>
          <p:spPr>
            <a:xfrm>
              <a:off x="3134454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95" name="Skupina 194"/>
          <p:cNvGrpSpPr/>
          <p:nvPr/>
        </p:nvGrpSpPr>
        <p:grpSpPr>
          <a:xfrm>
            <a:off x="7519242" y="4161012"/>
            <a:ext cx="182639" cy="321740"/>
            <a:chOff x="3021209" y="2990020"/>
            <a:chExt cx="198730" cy="400680"/>
          </a:xfrm>
          <a:solidFill>
            <a:srgbClr val="00B050"/>
          </a:solidFill>
        </p:grpSpPr>
        <p:sp>
          <p:nvSpPr>
            <p:cNvPr id="196" name="Ovál 195"/>
            <p:cNvSpPr/>
            <p:nvPr/>
          </p:nvSpPr>
          <p:spPr>
            <a:xfrm>
              <a:off x="3075923" y="2990020"/>
              <a:ext cx="72008" cy="72008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97" name="Rovná spojnica 196"/>
            <p:cNvCxnSpPr/>
            <p:nvPr/>
          </p:nvCxnSpPr>
          <p:spPr>
            <a:xfrm>
              <a:off x="3111927" y="3062028"/>
              <a:ext cx="2709" cy="160869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8" name="Rovná spojnica 197"/>
            <p:cNvCxnSpPr/>
            <p:nvPr/>
          </p:nvCxnSpPr>
          <p:spPr>
            <a:xfrm>
              <a:off x="3097483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9" name="Rovná spojnica 198"/>
            <p:cNvCxnSpPr/>
            <p:nvPr/>
          </p:nvCxnSpPr>
          <p:spPr>
            <a:xfrm>
              <a:off x="3021209" y="3134036"/>
              <a:ext cx="198730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00" name="Rovnoramenný trojuholník 199"/>
            <p:cNvSpPr/>
            <p:nvPr/>
          </p:nvSpPr>
          <p:spPr>
            <a:xfrm>
              <a:off x="3065880" y="3141694"/>
              <a:ext cx="94832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1" name="Rovná spojnica 200"/>
            <p:cNvCxnSpPr/>
            <p:nvPr/>
          </p:nvCxnSpPr>
          <p:spPr>
            <a:xfrm>
              <a:off x="3134454" y="3285710"/>
              <a:ext cx="0" cy="10499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2" name="BlokTextu 201"/>
          <p:cNvSpPr txBox="1"/>
          <p:nvPr/>
        </p:nvSpPr>
        <p:spPr>
          <a:xfrm>
            <a:off x="7140929" y="4617167"/>
            <a:ext cx="121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rgbClr val="00B050"/>
                </a:solidFill>
              </a:rPr>
              <a:t>Spoločný obecný úrad</a:t>
            </a:r>
            <a:endParaRPr lang="sk-SK" sz="1400" dirty="0">
              <a:solidFill>
                <a:srgbClr val="00B050"/>
              </a:solidFill>
            </a:endParaRPr>
          </a:p>
        </p:txBody>
      </p:sp>
      <p:sp>
        <p:nvSpPr>
          <p:cNvPr id="208" name="BlokTextu 207"/>
          <p:cNvSpPr txBox="1"/>
          <p:nvPr/>
        </p:nvSpPr>
        <p:spPr>
          <a:xfrm>
            <a:off x="3609587" y="2973735"/>
            <a:ext cx="121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IS DCOM</a:t>
            </a:r>
            <a:endParaRPr lang="sk-SK" sz="1600" b="1" dirty="0"/>
          </a:p>
        </p:txBody>
      </p:sp>
      <p:sp>
        <p:nvSpPr>
          <p:cNvPr id="212" name="Zahnutý roh 211"/>
          <p:cNvSpPr/>
          <p:nvPr/>
        </p:nvSpPr>
        <p:spPr>
          <a:xfrm>
            <a:off x="4972937" y="3660570"/>
            <a:ext cx="208769" cy="315767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C00000"/>
                </a:solidFill>
              </a:rPr>
              <a:t>P</a:t>
            </a:r>
            <a:endParaRPr lang="sk-SK" dirty="0">
              <a:solidFill>
                <a:srgbClr val="C00000"/>
              </a:solidFill>
            </a:endParaRPr>
          </a:p>
        </p:txBody>
      </p:sp>
      <p:cxnSp>
        <p:nvCxnSpPr>
          <p:cNvPr id="215" name="Rovná spojovacia šípka 214"/>
          <p:cNvCxnSpPr/>
          <p:nvPr/>
        </p:nvCxnSpPr>
        <p:spPr>
          <a:xfrm flipV="1">
            <a:off x="3271496" y="3817328"/>
            <a:ext cx="1660544" cy="6218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2" name="Rovná spojovacia šípka 221"/>
          <p:cNvCxnSpPr/>
          <p:nvPr/>
        </p:nvCxnSpPr>
        <p:spPr>
          <a:xfrm>
            <a:off x="5240414" y="3835149"/>
            <a:ext cx="1760954" cy="21399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3" name="Rovná spojovacia šípka 242"/>
          <p:cNvCxnSpPr/>
          <p:nvPr/>
        </p:nvCxnSpPr>
        <p:spPr>
          <a:xfrm flipH="1">
            <a:off x="5702272" y="4173735"/>
            <a:ext cx="1269514" cy="3115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4" name="Zahnutý roh 273"/>
          <p:cNvSpPr/>
          <p:nvPr/>
        </p:nvSpPr>
        <p:spPr>
          <a:xfrm>
            <a:off x="4405855" y="4015852"/>
            <a:ext cx="208769" cy="315767"/>
          </a:xfrm>
          <a:prstGeom prst="foldedCorner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78" name="Rovná spojovacia šípka 277"/>
          <p:cNvCxnSpPr/>
          <p:nvPr/>
        </p:nvCxnSpPr>
        <p:spPr>
          <a:xfrm flipH="1" flipV="1">
            <a:off x="4668186" y="4181856"/>
            <a:ext cx="747258" cy="139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1" name="Rovná spojovacia šípka 280"/>
          <p:cNvCxnSpPr/>
          <p:nvPr/>
        </p:nvCxnSpPr>
        <p:spPr>
          <a:xfrm flipH="1" flipV="1">
            <a:off x="3230455" y="4164156"/>
            <a:ext cx="1121902" cy="9579"/>
          </a:xfrm>
          <a:prstGeom prst="straightConnector1">
            <a:avLst/>
          </a:prstGeom>
          <a:ln w="2222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8" name="Šípka doprava 287"/>
          <p:cNvSpPr/>
          <p:nvPr/>
        </p:nvSpPr>
        <p:spPr>
          <a:xfrm rot="10800000">
            <a:off x="1356710" y="4169153"/>
            <a:ext cx="525970" cy="121213"/>
          </a:xfrm>
          <a:prstGeom prst="rightArrow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1" name="BlokTextu 290"/>
          <p:cNvSpPr txBox="1"/>
          <p:nvPr/>
        </p:nvSpPr>
        <p:spPr>
          <a:xfrm>
            <a:off x="1106965" y="4313497"/>
            <a:ext cx="1182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accent5">
                    <a:lumMod val="75000"/>
                  </a:schemeClr>
                </a:solidFill>
              </a:rPr>
              <a:t>Rozhodnutie</a:t>
            </a:r>
            <a:endParaRPr lang="sk-SK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" name="Picture 2" descr="http://t3.gstatic.com/images?q=tbn:ANd9GcRH7MrehEzdE00SoWTHBLvgmqNm8VaDJtULcrNyzBF84t_ll_7i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7" y="3848096"/>
            <a:ext cx="428564" cy="4684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56"/>
          <p:cNvSpPr txBox="1"/>
          <p:nvPr/>
        </p:nvSpPr>
        <p:spPr>
          <a:xfrm rot="2034204">
            <a:off x="5773573" y="2401211"/>
            <a:ext cx="29046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300" dirty="0" smtClean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...</a:t>
            </a:r>
            <a:endParaRPr lang="en-US" sz="1300" dirty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35" name="Picture 2" descr="http://blogs.thenews.com.pk/blogs/wp-content/uploads/2012/06/institut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21" y="2022737"/>
            <a:ext cx="457333" cy="4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3472424" y="3729698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4" name="Ovál 203"/>
          <p:cNvSpPr/>
          <p:nvPr/>
        </p:nvSpPr>
        <p:spPr>
          <a:xfrm>
            <a:off x="6594237" y="3701591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6" name="Ovál 205"/>
          <p:cNvSpPr/>
          <p:nvPr/>
        </p:nvSpPr>
        <p:spPr>
          <a:xfrm>
            <a:off x="6590049" y="4039860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rgbClr val="00B050"/>
                </a:solidFill>
              </a:rPr>
              <a:t>@</a:t>
            </a:r>
            <a:endParaRPr lang="sk-SK" sz="2000" b="1" dirty="0">
              <a:solidFill>
                <a:srgbClr val="00B050"/>
              </a:solidFill>
            </a:endParaRPr>
          </a:p>
        </p:txBody>
      </p:sp>
      <p:sp>
        <p:nvSpPr>
          <p:cNvPr id="226" name="Ovál 225"/>
          <p:cNvSpPr/>
          <p:nvPr/>
        </p:nvSpPr>
        <p:spPr>
          <a:xfrm>
            <a:off x="1517384" y="3881753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rgbClr val="C00000"/>
                </a:solidFill>
              </a:rPr>
              <a:t>@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227" name="Ovál 226"/>
          <p:cNvSpPr/>
          <p:nvPr/>
        </p:nvSpPr>
        <p:spPr>
          <a:xfrm>
            <a:off x="3445867" y="4027881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8" name="Ovál 227"/>
          <p:cNvSpPr/>
          <p:nvPr/>
        </p:nvSpPr>
        <p:spPr>
          <a:xfrm>
            <a:off x="1525067" y="4127520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8" name="TextBox 19"/>
          <p:cNvSpPr txBox="1"/>
          <p:nvPr/>
        </p:nvSpPr>
        <p:spPr>
          <a:xfrm>
            <a:off x="5654879" y="1886271"/>
            <a:ext cx="15975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 smtClean="0">
                <a:ln w="0">
                  <a:noFill/>
                </a:ln>
                <a:cs typeface="Arial" panose="020B0604020202020204" pitchFamily="34" charset="0"/>
              </a:rPr>
              <a:t>Integrácie na ÚPVS </a:t>
            </a:r>
            <a:br>
              <a:rPr lang="sk-SK" sz="1300" dirty="0" smtClean="0">
                <a:ln w="0">
                  <a:noFill/>
                </a:ln>
                <a:cs typeface="Arial" panose="020B0604020202020204" pitchFamily="34" charset="0"/>
              </a:rPr>
            </a:br>
            <a:r>
              <a:rPr lang="sk-SK" sz="1300" dirty="0" smtClean="0">
                <a:ln w="0">
                  <a:noFill/>
                </a:ln>
                <a:cs typeface="Arial" panose="020B0604020202020204" pitchFamily="34" charset="0"/>
              </a:rPr>
              <a:t>a registre ISVS</a:t>
            </a:r>
            <a:endParaRPr lang="en-US" sz="1300" dirty="0">
              <a:ln w="0">
                <a:noFill/>
              </a:ln>
              <a:cs typeface="Arial" panose="020B0604020202020204" pitchFamily="34" charset="0"/>
            </a:endParaRPr>
          </a:p>
        </p:txBody>
      </p:sp>
      <p:cxnSp>
        <p:nvCxnSpPr>
          <p:cNvPr id="259" name="Rovná spojovacia šípka 258"/>
          <p:cNvCxnSpPr/>
          <p:nvPr/>
        </p:nvCxnSpPr>
        <p:spPr>
          <a:xfrm flipH="1">
            <a:off x="5101912" y="2503138"/>
            <a:ext cx="138502" cy="55798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1" name="Ovál 260"/>
          <p:cNvSpPr/>
          <p:nvPr/>
        </p:nvSpPr>
        <p:spPr>
          <a:xfrm>
            <a:off x="5041815" y="2672343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5" name="Ovál 264"/>
          <p:cNvSpPr/>
          <p:nvPr/>
        </p:nvSpPr>
        <p:spPr>
          <a:xfrm>
            <a:off x="4722747" y="5029423"/>
            <a:ext cx="75294" cy="176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9" name="Ovál 268"/>
          <p:cNvSpPr/>
          <p:nvPr/>
        </p:nvSpPr>
        <p:spPr>
          <a:xfrm>
            <a:off x="4977445" y="4056144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rgbClr val="00B050"/>
                </a:solidFill>
              </a:rPr>
              <a:t>@</a:t>
            </a:r>
            <a:endParaRPr lang="sk-SK" sz="2000" b="1" dirty="0">
              <a:solidFill>
                <a:srgbClr val="00B050"/>
              </a:solidFill>
            </a:endParaRPr>
          </a:p>
        </p:txBody>
      </p:sp>
      <p:sp>
        <p:nvSpPr>
          <p:cNvPr id="294" name="BlokTextu 293"/>
          <p:cNvSpPr txBox="1"/>
          <p:nvPr/>
        </p:nvSpPr>
        <p:spPr>
          <a:xfrm>
            <a:off x="494797" y="45904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rgbClr val="C00000"/>
                </a:solidFill>
              </a:rPr>
              <a:t>Obyvateľobce</a:t>
            </a:r>
            <a:endParaRPr lang="sk-SK" sz="1400" dirty="0">
              <a:solidFill>
                <a:srgbClr val="C00000"/>
              </a:solidFill>
            </a:endParaRPr>
          </a:p>
        </p:txBody>
      </p:sp>
      <p:sp>
        <p:nvSpPr>
          <p:cNvPr id="229" name="Zahnutý roh 228"/>
          <p:cNvSpPr/>
          <p:nvPr/>
        </p:nvSpPr>
        <p:spPr>
          <a:xfrm>
            <a:off x="5460414" y="3992269"/>
            <a:ext cx="208769" cy="315767"/>
          </a:xfrm>
          <a:prstGeom prst="foldedCorner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R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63" name="Obdĺžnik 62"/>
          <p:cNvSpPr/>
          <p:nvPr/>
        </p:nvSpPr>
        <p:spPr>
          <a:xfrm>
            <a:off x="4554643" y="3935223"/>
            <a:ext cx="151969" cy="1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ál 265"/>
          <p:cNvSpPr/>
          <p:nvPr/>
        </p:nvSpPr>
        <p:spPr>
          <a:xfrm>
            <a:off x="4513403" y="3949380"/>
            <a:ext cx="242587" cy="92223"/>
          </a:xfrm>
          <a:prstGeom prst="ellipse">
            <a:avLst/>
          </a:prstGeom>
          <a:noFill/>
          <a:ln w="571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dirty="0" smtClean="0">
                <a:solidFill>
                  <a:schemeClr val="accent5">
                    <a:lumMod val="75000"/>
                  </a:schemeClr>
                </a:solidFill>
              </a:rPr>
              <a:t>✔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2" name="Nadpis 1"/>
          <p:cNvSpPr txBox="1">
            <a:spLocks/>
          </p:cNvSpPr>
          <p:nvPr/>
        </p:nvSpPr>
        <p:spPr>
          <a:xfrm>
            <a:off x="619944" y="845096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pl-PL" dirty="0" smtClean="0"/>
              <a:t>Elektronická komunikácia SOcÚ </a:t>
            </a:r>
            <a:r>
              <a:rPr lang="pl-PL" dirty="0"/>
              <a:t>s </a:t>
            </a:r>
            <a:r>
              <a:rPr lang="pl-PL" dirty="0" smtClean="0"/>
              <a:t>obcou</a:t>
            </a:r>
            <a:endParaRPr lang="sk-SK" dirty="0"/>
          </a:p>
        </p:txBody>
      </p:sp>
      <p:pic>
        <p:nvPicPr>
          <p:cNvPr id="302" name="Picture 2" descr="http://blogs.thenews.com.pk/blogs/wp-content/uploads/2012/06/institut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57" y="2134649"/>
            <a:ext cx="457333" cy="4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2" descr="http://blogs.thenews.com.pk/blogs/wp-content/uploads/2012/06/institut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40" y="2499715"/>
            <a:ext cx="457333" cy="4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4" name="Rovná spojovacia šípka 303"/>
          <p:cNvCxnSpPr>
            <a:stCxn id="302" idx="2"/>
          </p:cNvCxnSpPr>
          <p:nvPr/>
        </p:nvCxnSpPr>
        <p:spPr>
          <a:xfrm flipH="1">
            <a:off x="5374228" y="2591982"/>
            <a:ext cx="260796" cy="536059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5" name="Ovál 304"/>
          <p:cNvSpPr/>
          <p:nvPr/>
        </p:nvSpPr>
        <p:spPr>
          <a:xfrm>
            <a:off x="5410265" y="2713583"/>
            <a:ext cx="220638" cy="205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6" name="Rovná spojovacia šípka 305"/>
          <p:cNvCxnSpPr/>
          <p:nvPr/>
        </p:nvCxnSpPr>
        <p:spPr>
          <a:xfrm flipH="1">
            <a:off x="5653324" y="2926194"/>
            <a:ext cx="282405" cy="253485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7" name="Ovál 306"/>
          <p:cNvSpPr/>
          <p:nvPr/>
        </p:nvSpPr>
        <p:spPr>
          <a:xfrm>
            <a:off x="5698167" y="2902100"/>
            <a:ext cx="220638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79200" rtlCol="0" anchor="ctr"/>
          <a:lstStyle/>
          <a:p>
            <a:pPr algn="ctr"/>
            <a:r>
              <a:rPr lang="sk-SK" sz="2000" b="1" dirty="0" smtClean="0">
                <a:solidFill>
                  <a:schemeClr val="accent2">
                    <a:lumMod val="75000"/>
                  </a:schemeClr>
                </a:solidFill>
              </a:rPr>
              <a:t>@</a:t>
            </a:r>
            <a:endParaRPr lang="sk-SK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224136"/>
          </a:xfrm>
        </p:spPr>
        <p:txBody>
          <a:bodyPr>
            <a:noAutofit/>
          </a:bodyPr>
          <a:lstStyle/>
          <a:p>
            <a:r>
              <a:rPr lang="sk-SK" dirty="0"/>
              <a:t>Migrácia – spustenie el. služieb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267" y="3108650"/>
            <a:ext cx="2289725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Príprava prostredia IS DCOM</a:t>
            </a:r>
          </a:p>
          <a:p>
            <a:pPr algn="ctr"/>
            <a:r>
              <a:rPr lang="sk-SK" sz="1400" dirty="0" smtClean="0"/>
              <a:t>(2 týždne)</a:t>
            </a:r>
            <a:endParaRPr lang="sk-SK" sz="1400" dirty="0"/>
          </a:p>
        </p:txBody>
      </p:sp>
      <p:sp>
        <p:nvSpPr>
          <p:cNvPr id="6" name="Rectangle 5"/>
          <p:cNvSpPr/>
          <p:nvPr/>
        </p:nvSpPr>
        <p:spPr>
          <a:xfrm>
            <a:off x="178264" y="3108650"/>
            <a:ext cx="1873456" cy="15752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Zber a kompletizácia údajov pre spustenie služieb</a:t>
            </a:r>
          </a:p>
          <a:p>
            <a:pPr algn="ctr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 týždne)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0268" y="3991151"/>
            <a:ext cx="4810006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Príprava prostredia ÚPVS a zabezpečenie Zaručenej elektronickej pečate pre obce a mestá</a:t>
            </a:r>
          </a:p>
          <a:p>
            <a:pPr algn="ctr"/>
            <a:r>
              <a:rPr lang="sk-SK" sz="1400" dirty="0" smtClean="0"/>
              <a:t>(4 týždne)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671" y="3103076"/>
            <a:ext cx="2371602" cy="69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Funkčný IS DCOM bez elektronickej komunikácie</a:t>
            </a:r>
            <a:endParaRPr lang="sk-SK" sz="1400" dirty="0"/>
          </a:p>
        </p:txBody>
      </p:sp>
      <p:sp>
        <p:nvSpPr>
          <p:cNvPr id="11" name="Rectangle 10"/>
          <p:cNvSpPr/>
          <p:nvPr/>
        </p:nvSpPr>
        <p:spPr>
          <a:xfrm>
            <a:off x="7151718" y="3095587"/>
            <a:ext cx="1804881" cy="158829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/>
              <a:t>Plne funkčný IS DCOM vrátane elektronickej komunikácie</a:t>
            </a:r>
            <a:endParaRPr lang="sk-SK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210267" y="4869160"/>
            <a:ext cx="674633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Obce a mestá majú prístup k testovaciemu IS DCOM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51520" y="5445224"/>
            <a:ext cx="8705079" cy="5040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b="1" i="1" dirty="0" smtClean="0">
                <a:solidFill>
                  <a:schemeClr val="bg1"/>
                </a:solidFill>
              </a:rPr>
              <a:t>JÚL                          AUGUST                          SEPTEMBER                          (OKTÓBER)</a:t>
            </a:r>
            <a:endParaRPr lang="sk-SK" sz="1500" b="1" i="1" dirty="0">
              <a:solidFill>
                <a:schemeClr val="bg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78265" y="2302470"/>
            <a:ext cx="2521528" cy="751118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bg1"/>
                </a:solidFill>
              </a:rPr>
              <a:t>Absolvovanie semináru </a:t>
            </a:r>
          </a:p>
          <a:p>
            <a:pPr algn="ctr"/>
            <a:r>
              <a:rPr lang="sk-SK" sz="1500" dirty="0" smtClean="0">
                <a:solidFill>
                  <a:schemeClr val="bg1"/>
                </a:solidFill>
              </a:rPr>
              <a:t>(</a:t>
            </a:r>
            <a:r>
              <a:rPr lang="sk-SK" sz="1500" dirty="0">
                <a:solidFill>
                  <a:schemeClr val="bg1"/>
                </a:solidFill>
              </a:rPr>
              <a:t>1 deň</a:t>
            </a:r>
            <a:r>
              <a:rPr lang="sk-SK" sz="1500" dirty="0" smtClean="0">
                <a:solidFill>
                  <a:schemeClr val="bg1"/>
                </a:solidFill>
              </a:rPr>
              <a:t>)</a:t>
            </a:r>
            <a:endParaRPr lang="sk-SK" sz="1500" dirty="0">
              <a:solidFill>
                <a:schemeClr val="bg1"/>
              </a:solidFill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776972" y="2302470"/>
            <a:ext cx="3595228" cy="750753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 smtClean="0">
                <a:solidFill>
                  <a:schemeClr val="bg1"/>
                </a:solidFill>
              </a:rPr>
              <a:t>Migrácia údajov </a:t>
            </a:r>
            <a:r>
              <a:rPr lang="sk-SK" sz="1500" dirty="0">
                <a:solidFill>
                  <a:schemeClr val="bg1"/>
                </a:solidFill>
              </a:rPr>
              <a:t>a spustenie IS DCOM </a:t>
            </a:r>
            <a:endParaRPr lang="sk-SK" sz="1500" dirty="0" smtClean="0">
              <a:solidFill>
                <a:schemeClr val="bg1"/>
              </a:solidFill>
            </a:endParaRPr>
          </a:p>
          <a:p>
            <a:pPr algn="ctr"/>
            <a:r>
              <a:rPr lang="sk-SK" sz="1500" dirty="0" smtClean="0">
                <a:solidFill>
                  <a:schemeClr val="bg1"/>
                </a:solidFill>
              </a:rPr>
              <a:t>(</a:t>
            </a:r>
            <a:r>
              <a:rPr lang="sk-SK" sz="1500" dirty="0">
                <a:solidFill>
                  <a:schemeClr val="bg1"/>
                </a:solidFill>
              </a:rPr>
              <a:t>1 deň) </a:t>
            </a:r>
          </a:p>
        </p:txBody>
      </p:sp>
    </p:spTree>
    <p:extLst>
      <p:ext uri="{BB962C8B-B14F-4D97-AF65-F5344CB8AC3E}">
        <p14:creationId xmlns:p14="http://schemas.microsoft.com/office/powerpoint/2010/main" val="19556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72" y="1358880"/>
            <a:ext cx="8147248" cy="2535584"/>
          </a:xfrm>
        </p:spPr>
        <p:txBody>
          <a:bodyPr>
            <a:noAutofit/>
          </a:bodyPr>
          <a:lstStyle/>
          <a:p>
            <a:pPr algn="ctr"/>
            <a:r>
              <a:rPr lang="sk-SK" sz="1800" cap="none" spc="0" dirty="0" smtClean="0">
                <a:solidFill>
                  <a:schemeClr val="tx1"/>
                </a:solidFill>
                <a:latin typeface="+mn-lt"/>
              </a:rPr>
              <a:t>Národný projekt </a:t>
            </a:r>
            <a:r>
              <a:rPr lang="sk-SK" sz="1800" cap="none" spc="0" dirty="0">
                <a:solidFill>
                  <a:schemeClr val="tx1"/>
                </a:solidFill>
                <a:latin typeface="+mn-lt"/>
              </a:rPr>
              <a:t>DCOM realizuje  </a:t>
            </a:r>
            <a:r>
              <a:rPr lang="sk-SK" sz="1800" cap="none" spc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k-SK" sz="1800" cap="none" spc="0" dirty="0" smtClean="0">
                <a:solidFill>
                  <a:schemeClr val="tx1"/>
                </a:solidFill>
                <a:latin typeface="+mn-lt"/>
              </a:rPr>
            </a:br>
            <a:r>
              <a:rPr lang="sk-SK" sz="1800" cap="none" spc="0" dirty="0" smtClean="0">
                <a:solidFill>
                  <a:schemeClr val="tx1"/>
                </a:solidFill>
                <a:latin typeface="+mn-lt"/>
              </a:rPr>
              <a:t>DataCentrum </a:t>
            </a:r>
            <a:r>
              <a:rPr lang="sk-SK" sz="1800" cap="none" spc="0" dirty="0">
                <a:solidFill>
                  <a:schemeClr val="tx1"/>
                </a:solidFill>
                <a:latin typeface="+mn-lt"/>
              </a:rPr>
              <a:t>elektronizácie územnej samosprávy </a:t>
            </a:r>
            <a:r>
              <a:rPr lang="sk-SK" sz="1800" cap="none" spc="0" dirty="0" smtClean="0">
                <a:solidFill>
                  <a:schemeClr val="tx1"/>
                </a:solidFill>
                <a:latin typeface="+mn-lt"/>
              </a:rPr>
              <a:t>Slovenska (DEUS)</a:t>
            </a:r>
            <a:r>
              <a:rPr lang="sk-SK" sz="1800" cap="none" spc="0" dirty="0">
                <a:solidFill>
                  <a:schemeClr val="tx1"/>
                </a:solidFill>
                <a:latin typeface="+mn-lt"/>
              </a:rPr>
              <a:t/>
            </a:r>
            <a:br>
              <a:rPr lang="sk-SK" sz="1800" cap="none" spc="0" dirty="0">
                <a:solidFill>
                  <a:schemeClr val="tx1"/>
                </a:solidFill>
                <a:latin typeface="+mn-lt"/>
              </a:rPr>
            </a:br>
            <a:r>
              <a:rPr lang="sk-SK" sz="1800" cap="none" spc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k-SK" sz="1800" cap="none" spc="0" dirty="0" smtClean="0">
                <a:solidFill>
                  <a:schemeClr val="tx1"/>
                </a:solidFill>
                <a:latin typeface="+mn-lt"/>
              </a:rPr>
            </a:br>
            <a:r>
              <a:rPr lang="pl-PL" sz="1800" cap="none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Jeho </a:t>
            </a:r>
            <a:r>
              <a:rPr lang="pl-PL" sz="1800" cap="none" dirty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zakladateľmi sú ZMOS </a:t>
            </a:r>
            <a:r>
              <a:rPr lang="pl-PL" sz="1800" cap="none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a </a:t>
            </a:r>
            <a:r>
              <a:rPr lang="pl-PL" sz="1800" cap="none" dirty="0">
                <a:solidFill>
                  <a:schemeClr val="bg1">
                    <a:lumMod val="65000"/>
                  </a:schemeClr>
                </a:solidFill>
                <a:latin typeface="+mn-lt"/>
                <a:cs typeface="Calibri" pitchFamily="34" charset="0"/>
              </a:rPr>
              <a:t>Ministerstvo financií Slovenskej republiky</a:t>
            </a:r>
            <a:r>
              <a:rPr lang="pl-PL" sz="1800" cap="none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pl-PL" sz="1800" cap="none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k-SK" sz="1800" cap="none" spc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/>
            </a:r>
            <a:br>
              <a:rPr lang="sk-SK" sz="1800" cap="none" spc="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endParaRPr lang="sk-SK" sz="1800" cap="none" spc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16971" y="4284762"/>
            <a:ext cx="6359485" cy="1592510"/>
          </a:xfrm>
        </p:spPr>
        <p:txBody>
          <a:bodyPr>
            <a:normAutofit/>
          </a:bodyPr>
          <a:lstStyle/>
          <a:p>
            <a:pPr defTabSz="803118">
              <a:spcBef>
                <a:spcPts val="0"/>
              </a:spcBef>
              <a:spcAft>
                <a:spcPts val="0"/>
              </a:spcAft>
            </a:pPr>
            <a:r>
              <a:rPr lang="pl-PL" sz="2400" i="1" spc="-6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Úlohou </a:t>
            </a:r>
            <a:r>
              <a:rPr lang="pl-PL" sz="2400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DEUS - </a:t>
            </a:r>
            <a:r>
              <a:rPr lang="pl-PL" sz="2400" b="1" i="1" spc="-6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je napomáhať a propagovať </a:t>
            </a:r>
            <a:r>
              <a:rPr lang="pl-PL" sz="2400" b="1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pl-PL" sz="2400" b="1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pl-PL" sz="2400" b="1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informatizáciu a </a:t>
            </a:r>
            <a:r>
              <a:rPr lang="pl-PL" sz="2400" b="1" i="1" spc="-6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elektronizáciu v samospráve</a:t>
            </a:r>
            <a:r>
              <a:rPr lang="pl-PL" sz="2400" b="1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.</a:t>
            </a:r>
          </a:p>
          <a:p>
            <a:pPr defTabSz="803118">
              <a:spcBef>
                <a:spcPts val="0"/>
              </a:spcBef>
              <a:spcAft>
                <a:spcPts val="0"/>
              </a:spcAft>
            </a:pPr>
            <a:endParaRPr lang="pl-PL" sz="2400" b="1" i="1" spc="-6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defTabSz="803118">
              <a:spcBef>
                <a:spcPts val="0"/>
              </a:spcBef>
              <a:spcAft>
                <a:spcPts val="0"/>
              </a:spcAft>
            </a:pPr>
            <a:r>
              <a:rPr lang="pl-PL" sz="2400" b="1" i="1" spc="-6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DEUS – orgán verejnej moci </a:t>
            </a:r>
            <a:endParaRPr lang="pl-PL" sz="2400" b="1" i="1" spc="-6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" name="Picture 7" descr="zmos_logo_bie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85" y="3505789"/>
            <a:ext cx="576064" cy="54946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917" y="1268760"/>
            <a:ext cx="1274957" cy="59897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395" y="3513496"/>
            <a:ext cx="772974" cy="55136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2988" y="4061645"/>
            <a:ext cx="1184010" cy="12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Predĺženie projektu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5592" y="2348880"/>
            <a:ext cx="8169200" cy="3417243"/>
          </a:xfrm>
        </p:spPr>
        <p:txBody>
          <a:bodyPr>
            <a:normAutofit/>
          </a:bodyPr>
          <a:lstStyle/>
          <a:p>
            <a:pPr fontAlgn="ctr"/>
            <a:r>
              <a:rPr lang="sk-SK" dirty="0" smtClean="0"/>
              <a:t>Vzhľadom na </a:t>
            </a:r>
            <a:r>
              <a:rPr lang="sk-SK" dirty="0"/>
              <a:t>zmeny v </a:t>
            </a:r>
            <a:r>
              <a:rPr lang="sk-SK" dirty="0" smtClean="0"/>
              <a:t>projekte, zvýšenému záujmu a</a:t>
            </a:r>
            <a:r>
              <a:rPr lang="sk-SK" dirty="0"/>
              <a:t> </a:t>
            </a:r>
            <a:r>
              <a:rPr lang="sk-SK" dirty="0" smtClean="0"/>
              <a:t>nárastu počtu </a:t>
            </a:r>
            <a:r>
              <a:rPr lang="sk-SK" dirty="0"/>
              <a:t>zapájaných obcí </a:t>
            </a:r>
            <a:r>
              <a:rPr lang="sk-SK" dirty="0" smtClean="0"/>
              <a:t>(</a:t>
            </a:r>
            <a:r>
              <a:rPr lang="sk-SK" dirty="0"/>
              <a:t>zapájanie obcí s počtom obyvateľov menej ako pôvodne plánovaných 500 obyvateľov), </a:t>
            </a:r>
            <a:r>
              <a:rPr lang="sk-SK" dirty="0" smtClean="0"/>
              <a:t>došlo </a:t>
            </a:r>
            <a:r>
              <a:rPr lang="sk-SK" dirty="0"/>
              <a:t>k rozhodnutiu o </a:t>
            </a:r>
            <a:endParaRPr lang="sk-SK" dirty="0" smtClean="0"/>
          </a:p>
          <a:p>
            <a:pPr fontAlgn="ctr"/>
            <a:endParaRPr lang="sk-SK" dirty="0" smtClean="0"/>
          </a:p>
          <a:p>
            <a:pPr fontAlgn="ctr"/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predĺžení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obdobia bezplatného používania projektu DCOM, 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	a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to do 31. 12. 2015</a:t>
            </a:r>
            <a:r>
              <a:rPr lang="sk-SK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sk-SK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ctr"/>
            <a:endParaRPr lang="sk-SK" dirty="0" smtClean="0"/>
          </a:p>
          <a:p>
            <a:pPr fontAlgn="ctr"/>
            <a:r>
              <a:rPr lang="sk-SK" sz="1700" dirty="0" smtClean="0"/>
              <a:t>	Od 1.1.2016 bude prevádzka IS DCOM financovaná.</a:t>
            </a:r>
            <a:endParaRPr lang="en-US" sz="1700" dirty="0"/>
          </a:p>
        </p:txBody>
      </p:sp>
      <p:sp>
        <p:nvSpPr>
          <p:cNvPr id="4" name="Rovnoramenný trojuholník 3"/>
          <p:cNvSpPr/>
          <p:nvPr/>
        </p:nvSpPr>
        <p:spPr>
          <a:xfrm rot="5400000">
            <a:off x="614862" y="4054872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vnoramenný trojuholník 4"/>
          <p:cNvSpPr/>
          <p:nvPr/>
        </p:nvSpPr>
        <p:spPr>
          <a:xfrm rot="5400000">
            <a:off x="849784" y="4054872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Stratégia deus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/>
          </p:nvPr>
        </p:nvGraphicFramePr>
        <p:xfrm>
          <a:off x="467544" y="1945565"/>
          <a:ext cx="8280920" cy="41477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6774"/>
                <a:gridCol w="2726774"/>
                <a:gridCol w="2827372"/>
              </a:tblGrid>
              <a:tr h="1130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dirty="0" smtClean="0"/>
                        <a:t>DCOM</a:t>
                      </a:r>
                      <a:r>
                        <a:rPr lang="sk-SK" sz="2000" b="1" baseline="0" dirty="0" smtClean="0"/>
                        <a:t> II.</a:t>
                      </a:r>
                      <a:endParaRPr lang="sk-SK" sz="2000" b="1" dirty="0" smtClean="0"/>
                    </a:p>
                    <a:p>
                      <a:pPr algn="ctr"/>
                      <a:endParaRPr lang="pl-PL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EVS – </a:t>
                      </a:r>
                      <a:r>
                        <a:rPr lang="pt-BR" sz="2000" b="0" dirty="0" smtClean="0"/>
                        <a:t>DEUS koordinačné centrum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eInklúzia</a:t>
                      </a:r>
                    </a:p>
                  </a:txBody>
                  <a:tcPr anchor="ctr"/>
                </a:tc>
              </a:tr>
              <a:tr h="1057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Riešiť zapojenie zostávajúcich miest a obcí do DCOM (vrátane BSK)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Posilnenie/vytvorenie odborných kapacít 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Komplexná podpora</a:t>
                      </a:r>
                      <a:r>
                        <a:rPr lang="sk-SK" sz="1600" baseline="0" dirty="0" smtClean="0"/>
                        <a:t> terénnej opatrovateľskej služby</a:t>
                      </a:r>
                      <a:endParaRPr lang="sk-SK" sz="1600" dirty="0" smtClean="0"/>
                    </a:p>
                  </a:txBody>
                  <a:tcPr anchor="ctr"/>
                </a:tc>
              </a:tr>
              <a:tr h="9249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Riešiť zapojenie </a:t>
                      </a:r>
                      <a:br>
                        <a:rPr lang="sk-SK" sz="1600" dirty="0" smtClean="0"/>
                      </a:br>
                      <a:r>
                        <a:rPr lang="sk-SK" sz="1600" dirty="0" smtClean="0"/>
                        <a:t>väčších miest </a:t>
                      </a:r>
                      <a:br>
                        <a:rPr lang="sk-SK" sz="1600" dirty="0" smtClean="0"/>
                      </a:br>
                      <a:r>
                        <a:rPr lang="sk-SK" sz="1600" dirty="0" smtClean="0"/>
                        <a:t>do DCOM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Koordinácia a optimalizácia</a:t>
                      </a:r>
                      <a:r>
                        <a:rPr lang="sk-SK" sz="1600" baseline="0" dirty="0" smtClean="0"/>
                        <a:t> procesov informatizácie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 smtClean="0"/>
                        <a:t>Nadväznosť na existujúci projekt „Podpora</a:t>
                      </a:r>
                      <a:r>
                        <a:rPr lang="sk-SK" sz="1500" baseline="0" dirty="0" smtClean="0"/>
                        <a:t> opatrovateľskej služby“</a:t>
                      </a:r>
                      <a:endParaRPr lang="sk-SK" sz="1500" dirty="0" smtClean="0"/>
                    </a:p>
                  </a:txBody>
                  <a:tcPr anchor="ctr"/>
                </a:tc>
              </a:tr>
              <a:tr h="1035258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sk-SK" sz="1600" dirty="0" smtClean="0"/>
                        <a:t>Rozširovanie funkcionality</a:t>
                      </a:r>
                      <a:br>
                        <a:rPr lang="sk-SK" sz="1600" dirty="0" smtClean="0"/>
                      </a:br>
                      <a:r>
                        <a:rPr lang="sk-SK" sz="1600" dirty="0" smtClean="0"/>
                        <a:t> IS DCOM pre obce a SOcÚ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sk-SK" sz="1600" dirty="0" smtClean="0"/>
                        <a:t>Implementácia/</a:t>
                      </a:r>
                      <a:r>
                        <a:rPr lang="sk-SK" sz="1600" baseline="0" dirty="0" smtClean="0"/>
                        <a:t>adaptácia procesov informatizácie</a:t>
                      </a:r>
                      <a:endParaRPr lang="sk-SK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sk-SK" sz="1600" dirty="0" smtClean="0"/>
                        <a:t>Zvýšenie</a:t>
                      </a:r>
                      <a:r>
                        <a:rPr lang="sk-SK" sz="1600" baseline="0" dirty="0" smtClean="0"/>
                        <a:t> dostupnosti služieb využitím mobilných technológií</a:t>
                      </a:r>
                      <a:endParaRPr lang="sk-SK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Zoznam </a:t>
            </a:r>
            <a:r>
              <a:rPr lang="sk-SK" dirty="0" err="1" smtClean="0"/>
              <a:t>pripravovanych</a:t>
            </a:r>
            <a:r>
              <a:rPr lang="sk-SK" dirty="0" smtClean="0"/>
              <a:t>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Plošné </a:t>
            </a:r>
            <a:r>
              <a:rPr lang="sk-SK" sz="2600" b="1" dirty="0"/>
              <a:t>rozširovanie DCOM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/>
              <a:t>Aplikácie pre veľké obecné úrady (mestá</a:t>
            </a:r>
            <a:r>
              <a:rPr lang="sk-SK" sz="2600" b="1" dirty="0" smtClean="0"/>
              <a:t>)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/>
              <a:t>Využitie mobilných technológii pre prácu v teréne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Podpora </a:t>
            </a:r>
            <a:r>
              <a:rPr lang="sk-SK" sz="2600" b="1" dirty="0"/>
              <a:t>podriadených organizácií obcí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Vzdelávanie </a:t>
            </a:r>
            <a:r>
              <a:rPr lang="sk-SK" sz="2600" b="1" dirty="0"/>
              <a:t>pracovníkov samosprávy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Podpora </a:t>
            </a:r>
            <a:r>
              <a:rPr lang="sk-SK" sz="2600" b="1" dirty="0"/>
              <a:t>nasadenia  elektronických služieb v oblasti územnoplánovacej dokumentácie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err="1" smtClean="0"/>
              <a:t>eParticipácia</a:t>
            </a:r>
            <a:endParaRPr lang="sk-SK" sz="26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Platforma </a:t>
            </a:r>
            <a:r>
              <a:rPr lang="sk-SK" sz="2600" b="1" dirty="0"/>
              <a:t>pre vytvárania virtuálnych  profesijných a záujmových skupín s prioritným zameraním na zefektívnenie legislatívneho procesu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err="1" smtClean="0"/>
              <a:t>eInklúzia</a:t>
            </a:r>
            <a:endParaRPr lang="sk-SK" sz="2600" b="1" dirty="0"/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Centrálny </a:t>
            </a:r>
            <a:r>
              <a:rPr lang="sk-SK" sz="2600" b="1" dirty="0"/>
              <a:t>prístupový komponent pre obce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sk-SK" sz="2600" b="1" dirty="0" smtClean="0"/>
              <a:t>Register </a:t>
            </a:r>
            <a:r>
              <a:rPr lang="sk-SK" sz="2600" b="1" dirty="0"/>
              <a:t>samosprávy </a:t>
            </a:r>
          </a:p>
        </p:txBody>
      </p:sp>
    </p:spTree>
    <p:extLst>
      <p:ext uri="{BB962C8B-B14F-4D97-AF65-F5344CB8AC3E}">
        <p14:creationId xmlns:p14="http://schemas.microsoft.com/office/powerpoint/2010/main" val="4651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Spoločné ciele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8780" y="2420888"/>
            <a:ext cx="7566012" cy="3489251"/>
          </a:xfrm>
        </p:spPr>
        <p:txBody>
          <a:bodyPr>
            <a:normAutofit/>
          </a:bodyPr>
          <a:lstStyle/>
          <a:p>
            <a:pPr marL="457200" lvl="0" indent="-457200" fontAlgn="ctr">
              <a:buFont typeface="+mj-lt"/>
              <a:buAutoNum type="arabicPeriod"/>
            </a:pPr>
            <a:r>
              <a:rPr lang="sk-SK" sz="2400" b="1" dirty="0" smtClean="0"/>
              <a:t>Cieľ - </a:t>
            </a:r>
            <a:r>
              <a:rPr lang="sk-SK" sz="2400" b="1" dirty="0"/>
              <a:t>spokojný občan a </a:t>
            </a:r>
            <a:r>
              <a:rPr lang="sk-SK" sz="2400" b="1" dirty="0" smtClean="0"/>
              <a:t>spokojný starosta.</a:t>
            </a:r>
            <a:endParaRPr lang="en-US" sz="2400" b="1" dirty="0"/>
          </a:p>
          <a:p>
            <a:pPr marL="228600" lvl="0" indent="-228600" fontAlgn="ctr">
              <a:buFont typeface="+mj-lt"/>
              <a:buAutoNum type="arabicPeriod"/>
            </a:pPr>
            <a:endParaRPr lang="sk-SK" sz="1200" b="1" dirty="0"/>
          </a:p>
          <a:p>
            <a:pPr marL="457200" lvl="0" indent="-457200" fontAlgn="ctr">
              <a:buFont typeface="+mj-lt"/>
              <a:buAutoNum type="arabicPeriod"/>
            </a:pPr>
            <a:r>
              <a:rPr lang="sk-SK" sz="2400" b="1" dirty="0" smtClean="0"/>
              <a:t>Spoločne propagovať </a:t>
            </a:r>
            <a:r>
              <a:rPr lang="sk-SK" sz="2400" b="1" dirty="0"/>
              <a:t>využívania IS DCOM </a:t>
            </a:r>
            <a:r>
              <a:rPr lang="sk-SK" sz="2400" b="1" dirty="0" smtClean="0"/>
              <a:t>občanmi.</a:t>
            </a:r>
            <a:endParaRPr lang="en-US" sz="2400" b="1" dirty="0"/>
          </a:p>
          <a:p>
            <a:pPr marL="228600" lvl="0" indent="-228600" fontAlgn="ctr">
              <a:buFont typeface="+mj-lt"/>
              <a:buAutoNum type="arabicPeriod"/>
            </a:pPr>
            <a:endParaRPr lang="sk-SK" sz="1200" b="1" dirty="0"/>
          </a:p>
          <a:p>
            <a:pPr marL="457200" lvl="0" indent="-457200" fontAlgn="ctr">
              <a:buFont typeface="+mj-lt"/>
              <a:buAutoNum type="arabicPeriod"/>
            </a:pPr>
            <a:r>
              <a:rPr lang="sk-SK" sz="2400" b="1" dirty="0" smtClean="0"/>
              <a:t>Spoločne aktívnejšie </a:t>
            </a:r>
            <a:r>
              <a:rPr lang="sk-SK" sz="2400" b="1" dirty="0"/>
              <a:t>podporovať potenciál </a:t>
            </a:r>
            <a:r>
              <a:rPr lang="sk-SK" sz="2400" b="1" dirty="0" smtClean="0"/>
              <a:t>spolupráce medzi ZMOS – DEUS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0658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19162" y="2654353"/>
            <a:ext cx="3165326" cy="755138"/>
            <a:chOff x="3438997" y="3204762"/>
            <a:chExt cx="1597230" cy="381044"/>
          </a:xfrm>
        </p:grpSpPr>
        <p:pic>
          <p:nvPicPr>
            <p:cNvPr id="4" name="Picture 3" descr="dcom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997" y="3204762"/>
              <a:ext cx="381045" cy="3810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21301" y="3235512"/>
              <a:ext cx="1114926" cy="326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3600" spc="-60" dirty="0">
                  <a:solidFill>
                    <a:schemeClr val="bg1">
                      <a:lumMod val="65000"/>
                    </a:schemeClr>
                  </a:solidFill>
                  <a:latin typeface="Isonorm D OT" pitchFamily="50" charset="0"/>
                  <a:ea typeface="+mj-ea"/>
                  <a:cs typeface="+mj-cs"/>
                </a:rPr>
                <a:t>www.dcom.sk</a:t>
              </a:r>
              <a:endParaRPr lang="en-US" sz="3600" spc="-60" dirty="0">
                <a:solidFill>
                  <a:schemeClr val="bg1">
                    <a:lumMod val="65000"/>
                  </a:schemeClr>
                </a:solidFill>
                <a:latin typeface="Isonorm D OT" pitchFamily="50" charset="0"/>
                <a:ea typeface="+mj-ea"/>
                <a:cs typeface="+mj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1720" y="3717032"/>
            <a:ext cx="6249342" cy="1725864"/>
            <a:chOff x="3368622" y="3963932"/>
            <a:chExt cx="7307950" cy="1725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622" y="3963932"/>
              <a:ext cx="677679" cy="6776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280964" y="4021652"/>
              <a:ext cx="6395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3600" spc="-60" dirty="0" smtClean="0">
                  <a:solidFill>
                    <a:schemeClr val="bg1">
                      <a:lumMod val="65000"/>
                    </a:schemeClr>
                  </a:solidFill>
                  <a:latin typeface="Isonorm D OT" pitchFamily="50" charset="0"/>
                  <a:ea typeface="+mj-ea"/>
                  <a:cs typeface="+mj-cs"/>
                </a:rPr>
                <a:t>Dátové centrum obcí a miest</a:t>
              </a:r>
              <a:endParaRPr lang="en-US" sz="3600" spc="-60" dirty="0">
                <a:solidFill>
                  <a:schemeClr val="bg1">
                    <a:lumMod val="65000"/>
                  </a:schemeClr>
                </a:solidFill>
                <a:latin typeface="Isonorm D OT" pitchFamily="50" charset="0"/>
                <a:ea typeface="+mj-ea"/>
                <a:cs typeface="+mj-cs"/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4280964" y="5043465"/>
              <a:ext cx="6395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3600" spc="-60" dirty="0" smtClean="0">
                  <a:solidFill>
                    <a:schemeClr val="bg1">
                      <a:lumMod val="65000"/>
                    </a:schemeClr>
                  </a:solidFill>
                  <a:latin typeface="Isonorm D OT" pitchFamily="50" charset="0"/>
                  <a:ea typeface="+mj-ea"/>
                  <a:cs typeface="+mj-cs"/>
                </a:rPr>
                <a:t>Dátové centrum obcí a miest</a:t>
              </a:r>
              <a:endParaRPr lang="en-US" sz="3600" spc="-60" dirty="0">
                <a:solidFill>
                  <a:schemeClr val="bg1">
                    <a:lumMod val="65000"/>
                  </a:schemeClr>
                </a:solidFill>
                <a:latin typeface="Isonorm D OT" pitchFamily="50" charset="0"/>
                <a:ea typeface="+mj-ea"/>
                <a:cs typeface="+mj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17" y="4732227"/>
            <a:ext cx="1013967" cy="716911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67544" y="692696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Nadpis 2"/>
          <p:cNvSpPr txBox="1">
            <a:spLocks/>
          </p:cNvSpPr>
          <p:nvPr/>
        </p:nvSpPr>
        <p:spPr>
          <a:xfrm>
            <a:off x="442159" y="980728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dirty="0"/>
              <a:t>Viac informácií o </a:t>
            </a:r>
            <a:r>
              <a:rPr lang="sk-SK" dirty="0" smtClean="0"/>
              <a:t>projekte dcom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00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/>
          <a:lstStyle/>
          <a:p>
            <a:r>
              <a:rPr lang="sk-SK" dirty="0" smtClean="0"/>
              <a:t>Harmonogram projektu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12968" cy="39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0" y="5157192"/>
            <a:ext cx="9144000" cy="1166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Partneri v projekte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9406" y="2208125"/>
            <a:ext cx="8664594" cy="28184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	DEUS preukázal schopnosť vytvárať strategické partnerstvá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a integrovať Vaše preferované IS na obciach s IS DCOM.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sk-SK" dirty="0" smtClean="0"/>
              <a:t>Partnermi v projekte sú</a:t>
            </a:r>
          </a:p>
          <a:p>
            <a:endParaRPr lang="sk-SK" sz="100" dirty="0" smtClean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8 najvýznamnejších dodávateľov </a:t>
            </a:r>
            <a:r>
              <a:rPr lang="sk-SK" b="1" dirty="0" smtClean="0"/>
              <a:t>Informačných systémov obcí </a:t>
            </a:r>
            <a:r>
              <a:rPr lang="sk-SK" dirty="0" smtClean="0"/>
              <a:t>(ISO)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Dodávateľ </a:t>
            </a:r>
            <a:r>
              <a:rPr lang="sk-SK" b="1" dirty="0" smtClean="0"/>
              <a:t>web stránok </a:t>
            </a:r>
            <a:r>
              <a:rPr lang="sk-SK" dirty="0" smtClean="0"/>
              <a:t>pre obce</a:t>
            </a:r>
            <a:endParaRPr lang="sk-SK" dirty="0"/>
          </a:p>
          <a:p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2" y="5397040"/>
            <a:ext cx="607977" cy="2586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342" y="5371376"/>
            <a:ext cx="631255" cy="3432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726" y="5414232"/>
            <a:ext cx="913611" cy="2730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874" y="5403401"/>
            <a:ext cx="863147" cy="2947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147" y="5422522"/>
            <a:ext cx="936104" cy="25648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223" y="5392090"/>
            <a:ext cx="997299" cy="32253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494" y="5417625"/>
            <a:ext cx="1165767" cy="23791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374" y="5845257"/>
            <a:ext cx="1412812" cy="292072"/>
          </a:xfrm>
          <a:prstGeom prst="rect">
            <a:avLst/>
          </a:prstGeom>
        </p:spPr>
      </p:pic>
      <p:sp>
        <p:nvSpPr>
          <p:cNvPr id="19" name="Rovnoramenný trojuholník 18"/>
          <p:cNvSpPr/>
          <p:nvPr/>
        </p:nvSpPr>
        <p:spPr>
          <a:xfrm rot="5400000">
            <a:off x="697363" y="2457783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vnoramenný trojuholník 21"/>
          <p:cNvSpPr/>
          <p:nvPr/>
        </p:nvSpPr>
        <p:spPr>
          <a:xfrm rot="5400000">
            <a:off x="932285" y="2457783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233" y="5406663"/>
            <a:ext cx="946347" cy="2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398">
            <a:off x="4203903" y="4327775"/>
            <a:ext cx="1959619" cy="18028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Legislatíva</a:t>
            </a:r>
            <a:endParaRPr lang="en-US" dirty="0"/>
          </a:p>
        </p:txBody>
      </p:sp>
      <p:sp>
        <p:nvSpPr>
          <p:cNvPr id="5" name="Rovnoramenný trojuholník 4"/>
          <p:cNvSpPr/>
          <p:nvPr/>
        </p:nvSpPr>
        <p:spPr>
          <a:xfrm rot="5400000">
            <a:off x="1118918" y="2758728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vnoramenný trojuholník 5"/>
          <p:cNvSpPr/>
          <p:nvPr/>
        </p:nvSpPr>
        <p:spPr>
          <a:xfrm rot="5400000">
            <a:off x="1353840" y="2758728"/>
            <a:ext cx="288032" cy="188416"/>
          </a:xfrm>
          <a:prstGeom prst="triangle">
            <a:avLst>
              <a:gd name="adj" fmla="val 49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907704" y="2132857"/>
            <a:ext cx="6169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sk-SK" dirty="0" smtClean="0"/>
          </a:p>
          <a:p>
            <a:pPr fontAlgn="ctr"/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Zabezpečujeme pre Vás legislatívnu podporu </a:t>
            </a:r>
            <a:b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</a:rPr>
              <a:t>v oblasti originálnych kompetencií </a:t>
            </a:r>
          </a:p>
          <a:p>
            <a:pPr fontAlgn="ctr"/>
            <a:endParaRPr lang="sk-SK" dirty="0" smtClean="0"/>
          </a:p>
          <a:p>
            <a:pPr fontAlgn="ctr"/>
            <a:r>
              <a:rPr lang="sk-SK" dirty="0" smtClean="0"/>
              <a:t>Monitorujeme za Vás takmer 50 zákonov a desiatky vykonávacích predpisov v oblasti originálnych kompetencií</a:t>
            </a:r>
            <a:endParaRPr lang="en-US" dirty="0" smtClean="0"/>
          </a:p>
          <a:p>
            <a:endParaRPr lang="sk-SK" dirty="0" smtClean="0"/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Príklad: elektronická pečať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3878399" y="2107806"/>
            <a:ext cx="1223478" cy="3337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74700" dist="215900" dir="3180000" algn="tl" rotWithShape="0">
              <a:prstClr val="black">
                <a:alpha val="32000"/>
              </a:prstClr>
            </a:outerShd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ĺžnik 1"/>
          <p:cNvSpPr/>
          <p:nvPr/>
        </p:nvSpPr>
        <p:spPr>
          <a:xfrm>
            <a:off x="1778096" y="3489319"/>
            <a:ext cx="1223478" cy="1955905"/>
          </a:xfrm>
          <a:prstGeom prst="rect">
            <a:avLst/>
          </a:prstGeom>
          <a:effectLst>
            <a:outerShdw blurRad="774700" dist="215900" dir="3180000" algn="tl" rotWithShape="0">
              <a:prstClr val="black">
                <a:alpha val="32000"/>
              </a:prstClr>
            </a:outerShd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Rovná spojnica 12"/>
          <p:cNvCxnSpPr/>
          <p:nvPr/>
        </p:nvCxnSpPr>
        <p:spPr>
          <a:xfrm>
            <a:off x="5312568" y="3980786"/>
            <a:ext cx="4241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419872" y="2182779"/>
            <a:ext cx="0" cy="12161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/>
          <p:cNvSpPr txBox="1">
            <a:spLocks/>
          </p:cNvSpPr>
          <p:nvPr/>
        </p:nvSpPr>
        <p:spPr>
          <a:xfrm>
            <a:off x="1778096" y="5112304"/>
            <a:ext cx="1165220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sz="1050" spc="0" dirty="0" smtClean="0">
                <a:solidFill>
                  <a:schemeClr val="tx1"/>
                </a:solidFill>
                <a:latin typeface="+mn-lt"/>
              </a:rPr>
              <a:t>2 900 €</a:t>
            </a:r>
          </a:p>
          <a:p>
            <a:endParaRPr lang="sk-SK" sz="1050" spc="0" dirty="0" smtClean="0">
              <a:solidFill>
                <a:schemeClr val="tx1"/>
              </a:solidFill>
              <a:latin typeface="+mn-lt"/>
            </a:endParaRPr>
          </a:p>
          <a:p>
            <a:endParaRPr lang="sk-SK" sz="1050" spc="0" dirty="0">
              <a:solidFill>
                <a:schemeClr val="tx1"/>
              </a:solidFill>
              <a:latin typeface="+mn-lt"/>
            </a:endParaRPr>
          </a:p>
          <a:p>
            <a:endParaRPr lang="sk-SK" sz="1050" spc="0" dirty="0" smtClean="0">
              <a:solidFill>
                <a:schemeClr val="tx1"/>
              </a:solidFill>
              <a:latin typeface="+mn-lt"/>
            </a:endParaRPr>
          </a:p>
          <a:p>
            <a:endParaRPr lang="sk-SK" sz="1050" spc="0" dirty="0" smtClean="0">
              <a:solidFill>
                <a:schemeClr val="tx1"/>
              </a:solidFill>
              <a:latin typeface="+mn-lt"/>
            </a:endParaRPr>
          </a:p>
          <a:p>
            <a:endParaRPr lang="sk-SK" sz="1050" spc="0" dirty="0">
              <a:solidFill>
                <a:schemeClr val="tx1"/>
              </a:solidFill>
              <a:latin typeface="+mn-lt"/>
            </a:endParaRPr>
          </a:p>
          <a:p>
            <a:endParaRPr lang="sk-SK" sz="1050" spc="0" dirty="0" smtClean="0">
              <a:solidFill>
                <a:schemeClr val="tx1"/>
              </a:solidFill>
              <a:latin typeface="+mn-lt"/>
            </a:endParaRPr>
          </a:p>
          <a:p>
            <a:endParaRPr lang="sk-SK" sz="1050" spc="0" dirty="0">
              <a:solidFill>
                <a:schemeClr val="tx1"/>
              </a:solidFill>
              <a:latin typeface="+mn-lt"/>
            </a:endParaRPr>
          </a:p>
          <a:p>
            <a:r>
              <a:rPr lang="sk-SK" sz="1050" cap="none" spc="0" dirty="0" smtClean="0">
                <a:solidFill>
                  <a:schemeClr val="tx1"/>
                </a:solidFill>
                <a:latin typeface="+mn-lt"/>
              </a:rPr>
              <a:t>Dnešné priemerné náklady obce na systémové služby</a:t>
            </a:r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3860333" y="5030807"/>
            <a:ext cx="1165220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3 500 €</a:t>
            </a: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Náklady </a:t>
            </a:r>
            <a:r>
              <a:rPr lang="sk-SK" sz="1050" cap="none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obce vrátane </a:t>
            </a:r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zabezpečenia </a:t>
            </a:r>
            <a:r>
              <a:rPr lang="sk-SK" sz="1050" cap="none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integrácií na </a:t>
            </a:r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ÚPVS </a:t>
            </a:r>
            <a:r>
              <a:rPr lang="sk-SK" sz="1050" cap="none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</a:t>
            </a:r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ISVS, a zabezpečenia elektronických </a:t>
            </a:r>
            <a:r>
              <a:rPr lang="sk-SK" sz="1050" cap="none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služieb voči </a:t>
            </a:r>
            <a:r>
              <a:rPr lang="sk-SK" sz="105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občanovi.</a:t>
            </a:r>
            <a:endParaRPr lang="sk-SK" sz="1050" cap="none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Nadpis 1"/>
          <p:cNvSpPr txBox="1">
            <a:spLocks/>
          </p:cNvSpPr>
          <p:nvPr/>
        </p:nvSpPr>
        <p:spPr>
          <a:xfrm>
            <a:off x="5868144" y="5030807"/>
            <a:ext cx="1224136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endParaRPr lang="sk-SK" sz="1050" cap="none" spc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Rovná spojovacia šípka 32"/>
          <p:cNvCxnSpPr/>
          <p:nvPr/>
        </p:nvCxnSpPr>
        <p:spPr>
          <a:xfrm>
            <a:off x="5524626" y="2182779"/>
            <a:ext cx="0" cy="171433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Nadpis 1"/>
          <p:cNvSpPr txBox="1">
            <a:spLocks/>
          </p:cNvSpPr>
          <p:nvPr/>
        </p:nvSpPr>
        <p:spPr>
          <a:xfrm>
            <a:off x="5768485" y="2023565"/>
            <a:ext cx="1468780" cy="1909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Rozdiel obce zapojenej a nezapojenej v projekte DCOM, pri poskytovaní doterajších služieb,  elektronických služieb a integrácií </a:t>
            </a:r>
            <a:b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 ÚPVS a </a:t>
            </a:r>
            <a:r>
              <a:rPr lang="sk-SK" sz="1050" cap="none" spc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ISVS </a:t>
            </a:r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sk-SK" sz="1050" cap="none" spc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nižšie o 4</a:t>
            </a:r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0%).</a:t>
            </a:r>
            <a:endParaRPr lang="sk-SK" sz="1050" cap="none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sk-SK" sz="1050" cap="none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1719838" y="5514460"/>
            <a:ext cx="1281736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200" spc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OBEC DNES</a:t>
            </a:r>
            <a:endParaRPr lang="sk-SK" sz="1200" spc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Nadpis 1"/>
          <p:cNvSpPr txBox="1">
            <a:spLocks/>
          </p:cNvSpPr>
          <p:nvPr/>
        </p:nvSpPr>
        <p:spPr>
          <a:xfrm>
            <a:off x="3361260" y="5683692"/>
            <a:ext cx="2163366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200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2. </a:t>
            </a:r>
            <a:r>
              <a:rPr lang="sk-SK" sz="120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Bez dcom </a:t>
            </a:r>
          </a:p>
          <a:p>
            <a:pPr algn="ctr"/>
            <a:r>
              <a:rPr lang="sk-SK" sz="120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 zákonom o </a:t>
            </a:r>
            <a:r>
              <a:rPr lang="sk-SK" sz="1200" cap="none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sk-SK" sz="1200" spc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Gov</a:t>
            </a:r>
            <a:endParaRPr lang="sk-SK" sz="120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5638779" y="5683692"/>
            <a:ext cx="1728192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endParaRPr lang="sk-SK" sz="120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sk-SK" cap="none" spc="0" dirty="0" smtClean="0"/>
              <a:t>POROVNANIE ROČNÝCH NÁKLADOV OBCE </a:t>
            </a:r>
            <a:endParaRPr lang="sk-SK" cap="none" spc="0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67920" y="1653655"/>
            <a:ext cx="3456385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r>
              <a:rPr lang="sk-SK" sz="1200" cap="none" spc="50" dirty="0" smtClean="0">
                <a:solidFill>
                  <a:schemeClr val="bg1">
                    <a:lumMod val="50000"/>
                  </a:schemeClr>
                </a:solidFill>
              </a:rPr>
              <a:t>Pri obci s 1 000 obyvateľmi a 5 úradníkmi</a:t>
            </a:r>
            <a:endParaRPr lang="sk-SK" sz="1200" cap="none" spc="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5881461" y="3980786"/>
            <a:ext cx="1223478" cy="1464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74700" dist="215900" dir="3180000" algn="tl" rotWithShape="0">
              <a:prstClr val="black">
                <a:alpha val="32000"/>
              </a:prstClr>
            </a:outerShd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5863395" y="5112304"/>
            <a:ext cx="1165220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endParaRPr lang="sk-SK" sz="1050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sz="1050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2200 €</a:t>
            </a:r>
          </a:p>
          <a:p>
            <a:endParaRPr lang="sk-SK" sz="1050" spc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sk-SK" sz="1050" spc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sk-SK" sz="1050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Náklady obce zapojenej v DCOM za všetky služby, vrátane eGov a integrácií</a:t>
            </a:r>
          </a:p>
        </p:txBody>
      </p:sp>
      <p:sp>
        <p:nvSpPr>
          <p:cNvPr id="36" name="Nadpis 1"/>
          <p:cNvSpPr txBox="1">
            <a:spLocks/>
          </p:cNvSpPr>
          <p:nvPr/>
        </p:nvSpPr>
        <p:spPr>
          <a:xfrm>
            <a:off x="1403648" y="3009311"/>
            <a:ext cx="1668279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sk-SK" sz="1050" cap="none" spc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Rozdiel v porovnaní s dnešnými nákladmi obce  nezapojenej do DCOM, riešené eGov povinnosti so svojim dodávateľom</a:t>
            </a:r>
          </a:p>
          <a:p>
            <a:pPr algn="r"/>
            <a:r>
              <a:rPr lang="sk-SK" sz="1050" cap="none" spc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(vyššie o 20%).</a:t>
            </a:r>
            <a:endParaRPr lang="sk-SK" sz="1050" cap="none" spc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9" name="Rovná spojnica 38"/>
          <p:cNvCxnSpPr/>
          <p:nvPr/>
        </p:nvCxnSpPr>
        <p:spPr>
          <a:xfrm>
            <a:off x="3221295" y="3490772"/>
            <a:ext cx="4241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>
            <a:off x="3221295" y="2135711"/>
            <a:ext cx="4241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/>
        </p:nvCxnSpPr>
        <p:spPr>
          <a:xfrm>
            <a:off x="5312568" y="2135711"/>
            <a:ext cx="4241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Nadpis 1"/>
          <p:cNvSpPr txBox="1">
            <a:spLocks/>
          </p:cNvSpPr>
          <p:nvPr/>
        </p:nvSpPr>
        <p:spPr>
          <a:xfrm>
            <a:off x="5421192" y="5659401"/>
            <a:ext cx="2163366" cy="332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200" spc="0" dirty="0" smtClean="0">
                <a:solidFill>
                  <a:srgbClr val="C00000"/>
                </a:solidFill>
                <a:latin typeface="+mn-lt"/>
              </a:rPr>
              <a:t>3. OBEC S dcom </a:t>
            </a:r>
            <a:br>
              <a:rPr lang="sk-SK" sz="1200" spc="0" dirty="0" smtClean="0">
                <a:solidFill>
                  <a:srgbClr val="C00000"/>
                </a:solidFill>
                <a:latin typeface="+mn-lt"/>
              </a:rPr>
            </a:br>
            <a:r>
              <a:rPr lang="sk-SK" sz="1200" spc="0" dirty="0" smtClean="0">
                <a:solidFill>
                  <a:srgbClr val="C00000"/>
                </a:solidFill>
                <a:latin typeface="+mn-lt"/>
              </a:rPr>
              <a:t>VRÁTANE </a:t>
            </a:r>
            <a:r>
              <a:rPr lang="sk-SK" sz="1200" cap="none" spc="0" dirty="0" smtClean="0">
                <a:solidFill>
                  <a:srgbClr val="C00000"/>
                </a:solidFill>
                <a:latin typeface="+mn-lt"/>
              </a:rPr>
              <a:t>e</a:t>
            </a:r>
            <a:r>
              <a:rPr lang="sk-SK" sz="1200" spc="0" dirty="0" smtClean="0">
                <a:solidFill>
                  <a:srgbClr val="C00000"/>
                </a:solidFill>
                <a:latin typeface="+mn-lt"/>
              </a:rPr>
              <a:t>GOV A INTEGRÁCIÍ</a:t>
            </a:r>
            <a:endParaRPr lang="sk-SK" sz="1200" spc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10-cípa hviezda 7"/>
          <p:cNvSpPr/>
          <p:nvPr/>
        </p:nvSpPr>
        <p:spPr>
          <a:xfrm>
            <a:off x="6801716" y="3368292"/>
            <a:ext cx="1586708" cy="1310905"/>
          </a:xfrm>
          <a:prstGeom prst="star10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Nadpis 1"/>
          <p:cNvSpPr txBox="1">
            <a:spLocks/>
          </p:cNvSpPr>
          <p:nvPr/>
        </p:nvSpPr>
        <p:spPr>
          <a:xfrm>
            <a:off x="6850168" y="3991385"/>
            <a:ext cx="1468780" cy="563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Obec získa naviac </a:t>
            </a:r>
          </a:p>
          <a:p>
            <a:pPr algn="ctr"/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servery, PC,  licencie  </a:t>
            </a:r>
          </a:p>
          <a:p>
            <a:pPr algn="ctr"/>
            <a:endParaRPr lang="sk-SK" sz="500" cap="none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sk-SK" sz="1050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celkovo</a:t>
            </a:r>
          </a:p>
          <a:p>
            <a:pPr algn="ctr"/>
            <a:endParaRPr lang="sk-SK" sz="600" cap="none" spc="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k-SK" sz="1800" b="1" cap="none" spc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+ 5000 €</a:t>
            </a:r>
            <a:endParaRPr lang="sk-SK" sz="1800" b="1" cap="none" spc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7366971" y="4886009"/>
            <a:ext cx="1760676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OBEC</a:t>
            </a:r>
          </a:p>
          <a:p>
            <a:pPr algn="ctr"/>
            <a:r>
              <a:rPr lang="sk-SK" b="1" dirty="0" smtClean="0">
                <a:solidFill>
                  <a:schemeClr val="bg1"/>
                </a:solidFill>
              </a:rPr>
              <a:t>1 </a:t>
            </a:r>
            <a:r>
              <a:rPr lang="sk-SK" dirty="0" smtClean="0">
                <a:solidFill>
                  <a:schemeClr val="bg1"/>
                </a:solidFill>
              </a:rPr>
              <a:t>€/obyv./rok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26" grpId="0"/>
      <p:bldP spid="27" grpId="0"/>
      <p:bldP spid="37" grpId="0"/>
      <p:bldP spid="31" grpId="0"/>
      <p:bldP spid="32" grpId="0"/>
      <p:bldP spid="25" grpId="0" animBg="1"/>
      <p:bldP spid="29" grpId="0"/>
      <p:bldP spid="36" grpId="0"/>
      <p:bldP spid="43" grpId="0"/>
      <p:bldP spid="8" grpId="0" animBg="1"/>
      <p:bldP spid="45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Financovanie</a:t>
            </a:r>
            <a:r>
              <a:rPr lang="sk-SK"/>
              <a:t> projektu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44215"/>
              </p:ext>
            </p:extLst>
          </p:nvPr>
        </p:nvGraphicFramePr>
        <p:xfrm>
          <a:off x="1224361" y="1939515"/>
          <a:ext cx="6552729" cy="3433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59"/>
                <a:gridCol w="2664296"/>
                <a:gridCol w="2448274"/>
              </a:tblGrid>
              <a:tr h="165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r>
                        <a:rPr lang="sk-SK" sz="1800" dirty="0" smtClean="0"/>
                        <a:t>DEUS</a:t>
                      </a:r>
                    </a:p>
                    <a:p>
                      <a:r>
                        <a:rPr lang="sk-SK" sz="1800" dirty="0" smtClean="0"/>
                        <a:t>Zakladatelia</a:t>
                      </a:r>
                    </a:p>
                    <a:p>
                      <a:endParaRPr lang="sk-SK" sz="1800" dirty="0" smtClean="0"/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sz="1900" dirty="0" smtClean="0"/>
                        <a:t>Náklady na </a:t>
                      </a:r>
                      <a:br>
                        <a:rPr lang="pl-PL" sz="1900" dirty="0" smtClean="0"/>
                      </a:br>
                      <a:r>
                        <a:rPr lang="pl-PL" sz="1900" dirty="0" smtClean="0"/>
                        <a:t>vybudovanie IS DCOM </a:t>
                      </a:r>
                    </a:p>
                    <a:p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čerpanie v rámci OPIS </a:t>
                      </a:r>
                    </a:p>
                    <a:p>
                      <a:r>
                        <a:rPr lang="sk-SK" sz="1400" b="0" dirty="0" smtClean="0"/>
                        <a:t>spolufinancovanie vo výške 5 %</a:t>
                      </a:r>
                      <a:endParaRPr lang="en-US" sz="1400" b="0" dirty="0" smtClean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900" b="1" dirty="0" smtClean="0"/>
                        <a:t>Náklady na </a:t>
                      </a:r>
                      <a:br>
                        <a:rPr lang="sk-SK" sz="1900" b="1" dirty="0" smtClean="0"/>
                      </a:br>
                      <a:r>
                        <a:rPr lang="sk-SK" sz="1900" b="1" dirty="0" smtClean="0"/>
                        <a:t>prevádzku IS DCOM </a:t>
                      </a:r>
                    </a:p>
                    <a:p>
                      <a:endParaRPr lang="pl-PL" dirty="0" smtClean="0"/>
                    </a:p>
                  </a:txBody>
                  <a:tcPr/>
                </a:tc>
              </a:tr>
              <a:tr h="59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Spolu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,5 mil. €)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3,3 €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MFSR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2,3 €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2567">
                <a:tc>
                  <a:txBody>
                    <a:bodyPr/>
                    <a:lstStyle/>
                    <a:p>
                      <a:r>
                        <a:rPr lang="sk-SK" dirty="0" smtClean="0"/>
                        <a:t>ZMOS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0 €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1 €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Rovná spojnica 6"/>
          <p:cNvCxnSpPr/>
          <p:nvPr/>
        </p:nvCxnSpPr>
        <p:spPr>
          <a:xfrm>
            <a:off x="2699792" y="3068960"/>
            <a:ext cx="266429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1187624" y="5445224"/>
            <a:ext cx="61926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500" b="1" dirty="0" smtClean="0">
                <a:solidFill>
                  <a:schemeClr val="bg1">
                    <a:lumMod val="50000"/>
                  </a:schemeClr>
                </a:solidFill>
              </a:rPr>
              <a:t>Pozn. Financovanie </a:t>
            </a:r>
            <a:r>
              <a:rPr lang="sk-SK" sz="1500" b="1" dirty="0">
                <a:solidFill>
                  <a:schemeClr val="bg1">
                    <a:lumMod val="50000"/>
                  </a:schemeClr>
                </a:solidFill>
              </a:rPr>
              <a:t>nečlenov </a:t>
            </a:r>
            <a:r>
              <a:rPr lang="sk-SK" sz="1500" b="1" dirty="0" smtClean="0">
                <a:solidFill>
                  <a:schemeClr val="bg1">
                    <a:lumMod val="50000"/>
                  </a:schemeClr>
                </a:solidFill>
              </a:rPr>
              <a:t>ZMOS</a:t>
            </a:r>
          </a:p>
          <a:p>
            <a:r>
              <a:rPr lang="sk-SK" sz="1300" dirty="0" smtClean="0">
                <a:solidFill>
                  <a:schemeClr val="bg1">
                    <a:lumMod val="50000"/>
                  </a:schemeClr>
                </a:solidFill>
              </a:rPr>
              <a:t>Náklady </a:t>
            </a:r>
            <a:r>
              <a:rPr lang="sk-SK" sz="1300" dirty="0">
                <a:solidFill>
                  <a:schemeClr val="bg1">
                    <a:lumMod val="50000"/>
                  </a:schemeClr>
                </a:solidFill>
              </a:rPr>
              <a:t>na prevádzku IS DCOM pre nečlenov ZMOS vo výške vyššej ako je navrhnutý príspevok pre členov ZMOS</a:t>
            </a:r>
          </a:p>
        </p:txBody>
      </p:sp>
      <p:sp>
        <p:nvSpPr>
          <p:cNvPr id="9" name="Obdĺžnik 8"/>
          <p:cNvSpPr/>
          <p:nvPr/>
        </p:nvSpPr>
        <p:spPr>
          <a:xfrm>
            <a:off x="1219118" y="5445224"/>
            <a:ext cx="6665250" cy="84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1187624" y="1916832"/>
            <a:ext cx="6624736" cy="2295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Financovanie projektu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44215"/>
              </p:ext>
            </p:extLst>
          </p:nvPr>
        </p:nvGraphicFramePr>
        <p:xfrm>
          <a:off x="1224361" y="1939515"/>
          <a:ext cx="6552729" cy="3433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59"/>
                <a:gridCol w="2664296"/>
                <a:gridCol w="2448274"/>
              </a:tblGrid>
              <a:tr h="165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  <a:p>
                      <a:r>
                        <a:rPr lang="sk-SK" sz="1800" dirty="0" smtClean="0"/>
                        <a:t>DEUS</a:t>
                      </a:r>
                    </a:p>
                    <a:p>
                      <a:r>
                        <a:rPr lang="sk-SK" sz="1800" dirty="0" smtClean="0"/>
                        <a:t>Zakladatelia</a:t>
                      </a:r>
                    </a:p>
                    <a:p>
                      <a:endParaRPr lang="sk-SK" sz="1800" dirty="0" smtClean="0"/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sz="1900" dirty="0" smtClean="0"/>
                        <a:t>Náklady na </a:t>
                      </a:r>
                      <a:br>
                        <a:rPr lang="pl-PL" sz="1900" dirty="0" smtClean="0"/>
                      </a:br>
                      <a:r>
                        <a:rPr lang="pl-PL" sz="1900" dirty="0" smtClean="0"/>
                        <a:t>vybudovanie IS DCOM </a:t>
                      </a:r>
                    </a:p>
                    <a:p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čerpanie v rámci OPIS </a:t>
                      </a:r>
                    </a:p>
                    <a:p>
                      <a:r>
                        <a:rPr lang="sk-SK" sz="1400" b="0" dirty="0" smtClean="0"/>
                        <a:t>spolufinancovanie vo výške 5 %</a:t>
                      </a:r>
                      <a:endParaRPr lang="en-US" sz="1400" b="0" dirty="0" smtClean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900" b="1" dirty="0" smtClean="0"/>
                        <a:t>Náklady na </a:t>
                      </a:r>
                      <a:br>
                        <a:rPr lang="sk-SK" sz="1900" b="1" dirty="0" smtClean="0"/>
                      </a:br>
                      <a:r>
                        <a:rPr lang="sk-SK" sz="1900" b="1" dirty="0" smtClean="0"/>
                        <a:t>prevádzku IS DCOM </a:t>
                      </a:r>
                    </a:p>
                    <a:p>
                      <a:endParaRPr lang="pl-PL" dirty="0" smtClean="0"/>
                    </a:p>
                  </a:txBody>
                  <a:tcPr/>
                </a:tc>
              </a:tr>
              <a:tr h="59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Spolu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,5 mil. €)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3,3 €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MFSR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2,3 €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2567">
                <a:tc>
                  <a:txBody>
                    <a:bodyPr/>
                    <a:lstStyle/>
                    <a:p>
                      <a:r>
                        <a:rPr lang="sk-SK" dirty="0" smtClean="0"/>
                        <a:t>ZMOS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0 €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1 € </a:t>
                      </a:r>
                      <a:r>
                        <a:rPr lang="sk-SK" sz="1600" dirty="0" smtClean="0">
                          <a:solidFill>
                            <a:schemeClr val="tx1"/>
                          </a:solidFill>
                        </a:rPr>
                        <a:t>/na obyv. /1rok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Rovná spojnica 6"/>
          <p:cNvCxnSpPr/>
          <p:nvPr/>
        </p:nvCxnSpPr>
        <p:spPr>
          <a:xfrm>
            <a:off x="2699792" y="3068960"/>
            <a:ext cx="266429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>
          <a:xfrm>
            <a:off x="1835696" y="5445224"/>
            <a:ext cx="55446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500" b="1" dirty="0" smtClean="0">
                <a:solidFill>
                  <a:schemeClr val="bg1">
                    <a:lumMod val="50000"/>
                  </a:schemeClr>
                </a:solidFill>
              </a:rPr>
              <a:t>Pozn. Financovanie </a:t>
            </a:r>
            <a:r>
              <a:rPr lang="sk-SK" sz="1500" b="1" dirty="0">
                <a:solidFill>
                  <a:schemeClr val="bg1">
                    <a:lumMod val="50000"/>
                  </a:schemeClr>
                </a:solidFill>
              </a:rPr>
              <a:t>nečlenov </a:t>
            </a:r>
            <a:r>
              <a:rPr lang="sk-SK" sz="1500" b="1" dirty="0" smtClean="0">
                <a:solidFill>
                  <a:schemeClr val="bg1">
                    <a:lumMod val="50000"/>
                  </a:schemeClr>
                </a:solidFill>
              </a:rPr>
              <a:t>ZMOS</a:t>
            </a:r>
          </a:p>
          <a:p>
            <a:r>
              <a:rPr lang="sk-SK" sz="1300" dirty="0" smtClean="0">
                <a:solidFill>
                  <a:schemeClr val="bg1">
                    <a:lumMod val="50000"/>
                  </a:schemeClr>
                </a:solidFill>
              </a:rPr>
              <a:t>Náklady </a:t>
            </a:r>
            <a:r>
              <a:rPr lang="sk-SK" sz="1300" dirty="0">
                <a:solidFill>
                  <a:schemeClr val="bg1">
                    <a:lumMod val="50000"/>
                  </a:schemeClr>
                </a:solidFill>
              </a:rPr>
              <a:t>na prevádzku IS DCOM pre nečlenov </a:t>
            </a:r>
            <a:r>
              <a:rPr lang="sk-SK" sz="1300" dirty="0" smtClean="0">
                <a:solidFill>
                  <a:schemeClr val="bg1">
                    <a:lumMod val="50000"/>
                  </a:schemeClr>
                </a:solidFill>
              </a:rPr>
              <a:t>ZMOS vyšší ako </a:t>
            </a:r>
            <a:r>
              <a:rPr lang="sk-SK" sz="1300" dirty="0">
                <a:solidFill>
                  <a:schemeClr val="bg1">
                    <a:lumMod val="50000"/>
                  </a:schemeClr>
                </a:solidFill>
              </a:rPr>
              <a:t>je navrhnutý príspevok pre členov ZMOS</a:t>
            </a:r>
          </a:p>
        </p:txBody>
      </p:sp>
      <p:sp>
        <p:nvSpPr>
          <p:cNvPr id="6" name="Obdĺžnik 5"/>
          <p:cNvSpPr/>
          <p:nvPr/>
        </p:nvSpPr>
        <p:spPr>
          <a:xfrm>
            <a:off x="1187624" y="1916832"/>
            <a:ext cx="6624736" cy="2295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1345248" y="5395466"/>
            <a:ext cx="980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rgbClr val="C00000"/>
                </a:solidFill>
              </a:rPr>
              <a:t>?</a:t>
            </a:r>
            <a:endParaRPr lang="sk-SK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 txBox="1">
            <a:spLocks/>
          </p:cNvSpPr>
          <p:nvPr/>
        </p:nvSpPr>
        <p:spPr>
          <a:xfrm>
            <a:off x="0" y="2636912"/>
            <a:ext cx="9108504" cy="280942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 spc="-60" baseline="0">
                <a:solidFill>
                  <a:schemeClr val="tx2"/>
                </a:solidFill>
                <a:latin typeface="Isonorm D O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sk-SK" sz="16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1 605</a:t>
            </a:r>
            <a:r>
              <a:rPr lang="sk-SK" sz="9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k-SK" sz="4800" cap="none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395536" y="5661248"/>
            <a:ext cx="7620000" cy="44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sk-SK" dirty="0" smtClean="0"/>
              <a:t>k  6.10. 2015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008112"/>
          </a:xfrm>
        </p:spPr>
        <p:txBody>
          <a:bodyPr>
            <a:normAutofit/>
          </a:bodyPr>
          <a:lstStyle/>
          <a:p>
            <a:r>
              <a:rPr lang="pl-PL" dirty="0" smtClean="0"/>
              <a:t>Počet  zaslaných zmlúv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dcom">
      <a:dk1>
        <a:srgbClr val="262626"/>
      </a:dk1>
      <a:lt1>
        <a:srgbClr val="FFFFFF"/>
      </a:lt1>
      <a:dk2>
        <a:srgbClr val="D1282E"/>
      </a:dk2>
      <a:lt2>
        <a:srgbClr val="EAEAEA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00B0F0"/>
      </a:accent5>
      <a:accent6>
        <a:srgbClr val="B4B392"/>
      </a:accent6>
      <a:hlink>
        <a:srgbClr val="00B0F0"/>
      </a:hlink>
      <a:folHlink>
        <a:srgbClr val="A5A5A5"/>
      </a:folHlink>
    </a:clrScheme>
    <a:fontScheme name="dcom">
      <a:majorFont>
        <a:latin typeface="Isonorm D OT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44bdffef-248e-42b5-a9c9-588e23c5082f" xsi:nil="true"/>
    <_dlc_DocId xmlns="6810bed6-d128-4094-8c55-c3c0b52b392a">HPPC77WJXR7Q-1141-1446</_dlc_DocId>
    <_dlc_DocIdUrl xmlns="6810bed6-d128-4094-8c55-c3c0b52b392a">
      <Url>https://sps01.posam.sk/projekty/po/dcom_deus/_layouts/DocIdRedir.aspx?ID=HPPC77WJXR7Q-1141-1446</Url>
      <Description>HPPC77WJXR7Q-1141-1446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36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http://sps01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60A4086C3814C9C30ECEF0E86D1EB" ma:contentTypeVersion="1" ma:contentTypeDescription="Create a new document." ma:contentTypeScope="" ma:versionID="607242dba3c3c89bb5c33ca1249a4254">
  <xsd:schema xmlns:xsd="http://www.w3.org/2001/XMLSchema" xmlns:xs="http://www.w3.org/2001/XMLSchema" xmlns:p="http://schemas.microsoft.com/office/2006/metadata/properties" xmlns:ns2="6810bed6-d128-4094-8c55-c3c0b52b392a" xmlns:ns3="44bdffef-248e-42b5-a9c9-588e23c5082f" targetNamespace="http://schemas.microsoft.com/office/2006/metadata/properties" ma:root="true" ma:fieldsID="d14d50a5d4cd507c61b34d87dc00356f" ns2:_="" ns3:_="">
    <xsd:import namespace="6810bed6-d128-4094-8c55-c3c0b52b392a"/>
    <xsd:import namespace="44bdffef-248e-42b5-a9c9-588e23c508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0bed6-d128-4094-8c55-c3c0b52b39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dffef-248e-42b5-a9c9-588e23c5082f" elementFormDefault="qualified">
    <xsd:import namespace="http://schemas.microsoft.com/office/2006/documentManagement/types"/>
    <xsd:import namespace="http://schemas.microsoft.com/office/infopath/2007/PartnerControls"/>
    <xsd:element name="Notes0" ma:index="11" nillable="true" ma:displayName="Notes" ma:description="Strucny popi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5193C-F7C2-440F-9B69-0CC25444C4D0}">
  <ds:schemaRefs>
    <ds:schemaRef ds:uri="http://www.w3.org/XML/1998/namespace"/>
    <ds:schemaRef ds:uri="44bdffef-248e-42b5-a9c9-588e23c5082f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6810bed6-d128-4094-8c55-c3c0b52b392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623A09-130D-48CB-9A1E-AE76D951AE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BB2B8-660A-44B1-81A6-CC72626CB5D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55EA2D7-B70F-4EBF-8162-64370DA74919}">
  <ds:schemaRefs>
    <ds:schemaRef ds:uri="urn:sharePointPublishingRcaProperties"/>
  </ds:schemaRefs>
</ds:datastoreItem>
</file>

<file path=customXml/itemProps5.xml><?xml version="1.0" encoding="utf-8"?>
<ds:datastoreItem xmlns:ds="http://schemas.openxmlformats.org/officeDocument/2006/customXml" ds:itemID="{481EBE59-9199-44D5-BE20-EFFE1037F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0bed6-d128-4094-8c55-c3c0b52b392a"/>
    <ds:schemaRef ds:uri="44bdffef-248e-42b5-a9c9-588e23c50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15610</TotalTime>
  <Words>758</Words>
  <Application>Microsoft Office PowerPoint</Application>
  <PresentationFormat>Prezentácia na obrazovke (4:3)</PresentationFormat>
  <Paragraphs>254</Paragraphs>
  <Slides>24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Essential</vt:lpstr>
      <vt:lpstr>dÁtové  centrum  OBCÍ  A  MIEST</vt:lpstr>
      <vt:lpstr>Národný projekt DCOM realizuje   DataCentrum elektronizácie územnej samosprávy Slovenska (DEUS)  Jeho zakladateľmi sú ZMOS a Ministerstvo financií Slovenskej republiky.  </vt:lpstr>
      <vt:lpstr>Harmonogram projektu</vt:lpstr>
      <vt:lpstr>Partneri v projekte </vt:lpstr>
      <vt:lpstr>Legislatíva</vt:lpstr>
      <vt:lpstr>POROVNANIE ROČNÝCH NÁKLADOV OBCE </vt:lpstr>
      <vt:lpstr>Financovanie projektu</vt:lpstr>
      <vt:lpstr>Financovanie projektu</vt:lpstr>
      <vt:lpstr>Počet  zaslaných zmlúv</vt:lpstr>
      <vt:lpstr>Počet podpísaných zmlúv</vt:lpstr>
      <vt:lpstr>Počet  aktívne zapojených obcí</vt:lpstr>
      <vt:lpstr>Ocenenie projektu</vt:lpstr>
      <vt:lpstr>Systémové služby</vt:lpstr>
      <vt:lpstr>integrácie</vt:lpstr>
      <vt:lpstr>integrácie</vt:lpstr>
      <vt:lpstr>Prezentácia programu PowerPoint</vt:lpstr>
      <vt:lpstr>NASADENIE RIEŠENIA PRE SOcÚ</vt:lpstr>
      <vt:lpstr>Prezentácia programu PowerPoint</vt:lpstr>
      <vt:lpstr>Migrácia – spustenie el. služieb</vt:lpstr>
      <vt:lpstr>Predĺženie projektu</vt:lpstr>
      <vt:lpstr>Stratégia deus</vt:lpstr>
      <vt:lpstr>Zoznam pripravovanych projektov</vt:lpstr>
      <vt:lpstr>Spoločné ciele</vt:lpstr>
      <vt:lpstr>Prezentácia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 Presentation</dc:title>
  <dc:creator>DADAJ Marián</dc:creator>
  <cp:lastModifiedBy>VERES</cp:lastModifiedBy>
  <cp:revision>964</cp:revision>
  <cp:lastPrinted>2015-07-24T11:30:00Z</cp:lastPrinted>
  <dcterms:created xsi:type="dcterms:W3CDTF">2014-11-11T15:30:22Z</dcterms:created>
  <dcterms:modified xsi:type="dcterms:W3CDTF">2015-10-08T12:04:46Z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0x010100BD660A4086C3814C9C30ECEF0E86D1EB</vt:lpwstr>
  </property>
  <property fmtid="{D5CDD505-2E9C-101B-9397-08002B2CF9AE}" pid="3" name="_dlc_DocIdItemGuid">
    <vt:lpwstr>e3e5b80e-13bd-4436-a12c-38f56992d264</vt:lpwstr>
  </property>
</Properties>
</file>