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7" r:id="rId5"/>
    <p:sldId id="257" r:id="rId6"/>
    <p:sldId id="264" r:id="rId7"/>
    <p:sldId id="290" r:id="rId8"/>
    <p:sldId id="291" r:id="rId9"/>
    <p:sldId id="292" r:id="rId10"/>
    <p:sldId id="294" r:id="rId11"/>
    <p:sldId id="268" r:id="rId12"/>
    <p:sldId id="272" r:id="rId13"/>
    <p:sldId id="282" r:id="rId14"/>
    <p:sldId id="295" r:id="rId15"/>
    <p:sldId id="287" r:id="rId16"/>
    <p:sldId id="286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4" autoAdjust="0"/>
    <p:restoredTop sz="94725" autoAdjust="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19. 9. 2017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131840" y="5589240"/>
            <a:ext cx="5637010" cy="882119"/>
          </a:xfrm>
        </p:spPr>
        <p:txBody>
          <a:bodyPr/>
          <a:lstStyle/>
          <a:p>
            <a:pPr algn="r"/>
            <a:r>
              <a:rPr lang="sk-SK" b="1" dirty="0" smtClean="0"/>
              <a:t>Igor </a:t>
            </a:r>
            <a:r>
              <a:rPr lang="sk-SK" b="1" dirty="0" err="1" smtClean="0"/>
              <a:t>Gogora</a:t>
            </a:r>
            <a:r>
              <a:rPr lang="sk-SK" b="1" dirty="0" smtClean="0"/>
              <a:t>  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175351" cy="4104456"/>
          </a:xfrm>
        </p:spPr>
        <p:txBody>
          <a:bodyPr/>
          <a:lstStyle/>
          <a:p>
            <a:pPr marL="182880" indent="0" algn="ctr">
              <a:buNone/>
            </a:pPr>
            <a:r>
              <a:rPr lang="sk-SK" sz="2400" dirty="0">
                <a:effectLst/>
              </a:rPr>
              <a:t>UNIVERZITA MATEJA BELA V BANSKEJ BYSTRICI</a:t>
            </a:r>
            <a:br>
              <a:rPr lang="sk-SK" sz="2400" dirty="0">
                <a:effectLst/>
              </a:rPr>
            </a:br>
            <a:r>
              <a:rPr lang="sk-SK" sz="2400" dirty="0">
                <a:effectLst/>
              </a:rPr>
              <a:t>EKONOMICKÁ FAKULTA </a:t>
            </a:r>
            <a:r>
              <a:rPr lang="sk-SK" sz="2400" dirty="0" smtClean="0">
                <a:effectLst/>
              </a:rPr>
              <a:t/>
            </a:r>
            <a:br>
              <a:rPr lang="sk-SK" sz="2400" dirty="0" smtClean="0">
                <a:effectLst/>
              </a:rPr>
            </a:br>
            <a:r>
              <a:rPr lang="sk-SK" sz="2400" dirty="0" smtClean="0">
                <a:effectLst/>
              </a:rPr>
              <a:t/>
            </a:r>
            <a:br>
              <a:rPr lang="sk-SK" sz="2400" dirty="0" smtClean="0">
                <a:effectLst/>
              </a:rPr>
            </a:br>
            <a:r>
              <a:rPr lang="sk-SK" sz="2400" dirty="0">
                <a:effectLst/>
              </a:rPr>
              <a:t/>
            </a:r>
            <a:br>
              <a:rPr lang="sk-SK" sz="2400" dirty="0">
                <a:effectLst/>
              </a:rPr>
            </a:br>
            <a:r>
              <a:rPr lang="sk-SK" sz="2400" dirty="0" smtClean="0">
                <a:effectLst/>
              </a:rPr>
              <a:t/>
            </a:r>
            <a:br>
              <a:rPr lang="sk-SK" sz="2400" dirty="0" smtClean="0">
                <a:effectLst/>
              </a:rPr>
            </a:br>
            <a:r>
              <a:rPr lang="sk-SK" sz="2400" dirty="0">
                <a:effectLst/>
              </a:rPr>
              <a:t/>
            </a:r>
            <a:br>
              <a:rPr lang="sk-SK" sz="2400" dirty="0">
                <a:effectLst/>
              </a:rPr>
            </a:br>
            <a:r>
              <a:rPr lang="sk-SK" sz="2400" dirty="0" smtClean="0">
                <a:effectLst/>
              </a:rPr>
              <a:t>PROBLÉMY </a:t>
            </a:r>
            <a:r>
              <a:rPr lang="sk-SK" sz="2400" dirty="0">
                <a:effectLst/>
              </a:rPr>
              <a:t>STRATEGICKÉHO PLÁNOVANIA VEREJNÝCH SLUŽIEB NA MIESTNEJ ÚROVNI</a:t>
            </a:r>
            <a:br>
              <a:rPr lang="sk-SK" sz="2400" dirty="0">
                <a:effectLst/>
              </a:rPr>
            </a:br>
            <a:r>
              <a:rPr lang="sk-SK" sz="2400" dirty="0" smtClean="0">
                <a:effectLst/>
              </a:rPr>
              <a:t>(dizertačná práca)</a:t>
            </a:r>
            <a:endParaRPr lang="sk-SK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507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40960" cy="6597352"/>
          </a:xfrm>
        </p:spPr>
        <p:txBody>
          <a:bodyPr/>
          <a:lstStyle/>
          <a:p>
            <a:pPr marL="45720" indent="0">
              <a:buNone/>
            </a:pPr>
            <a:r>
              <a:rPr lang="en-US" sz="24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4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sk-SK" sz="24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Z vybraných nezávislých premenných vplýva na kvalitu plánovania len pohlavie štatutára. </a:t>
            </a:r>
            <a:r>
              <a:rPr lang="sk-SK" cap="all" dirty="0" smtClean="0"/>
              <a:t/>
            </a:r>
            <a:br>
              <a:rPr lang="sk-SK" cap="all" dirty="0" smtClean="0"/>
            </a:br>
            <a:r>
              <a:rPr lang="sk-SK" cap="all" dirty="0"/>
              <a:t/>
            </a:r>
            <a:br>
              <a:rPr lang="sk-SK" cap="all" dirty="0"/>
            </a:br>
            <a:r>
              <a:rPr lang="sk-SK" cap="all" dirty="0" smtClean="0"/>
              <a:t/>
            </a:r>
            <a:br>
              <a:rPr lang="sk-SK" cap="all" dirty="0" smtClean="0"/>
            </a:br>
            <a:r>
              <a:rPr lang="sk-SK" cap="all" dirty="0"/>
              <a:t/>
            </a:r>
            <a:br>
              <a:rPr lang="sk-SK" cap="all" dirty="0"/>
            </a:br>
            <a:r>
              <a:rPr lang="sk-SK" cap="all" dirty="0" smtClean="0"/>
              <a:t/>
            </a:r>
            <a:br>
              <a:rPr lang="sk-SK" cap="all" dirty="0" smtClean="0"/>
            </a:br>
            <a:r>
              <a:rPr lang="sk-SK" cap="all" dirty="0"/>
              <a:t/>
            </a:r>
            <a:br>
              <a:rPr lang="sk-SK" cap="all" dirty="0"/>
            </a:br>
            <a:r>
              <a:rPr lang="sk-SK" cap="all" dirty="0" smtClean="0"/>
              <a:t/>
            </a:r>
            <a:br>
              <a:rPr lang="sk-SK" cap="all" dirty="0" smtClean="0"/>
            </a:br>
            <a:r>
              <a:rPr lang="sk-SK" cap="all" dirty="0"/>
              <a:t/>
            </a:r>
            <a:br>
              <a:rPr lang="sk-SK" cap="all" dirty="0"/>
            </a:br>
            <a:r>
              <a:rPr lang="sk-SK" cap="all" dirty="0" smtClean="0"/>
              <a:t/>
            </a:r>
            <a:br>
              <a:rPr lang="sk-SK" cap="all" dirty="0" smtClean="0"/>
            </a:br>
            <a:r>
              <a:rPr lang="sk-SK" cap="all" dirty="0"/>
              <a:t/>
            </a:r>
            <a:br>
              <a:rPr lang="sk-SK" cap="all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715366"/>
              </p:ext>
            </p:extLst>
          </p:nvPr>
        </p:nvGraphicFramePr>
        <p:xfrm>
          <a:off x="539552" y="2276872"/>
          <a:ext cx="7488831" cy="40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833"/>
                <a:gridCol w="1069833"/>
                <a:gridCol w="1069833"/>
                <a:gridCol w="1069833"/>
                <a:gridCol w="1069833"/>
                <a:gridCol w="1069833"/>
                <a:gridCol w="1069833"/>
              </a:tblGrid>
              <a:tr h="724420">
                <a:tc rowSpan="2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Model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Beta In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Hodnota P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Parciálna korelácia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Štatistická kolinearita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221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Tolerancia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33139"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vek_stat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-0,053</a:t>
                      </a:r>
                      <a:r>
                        <a:rPr lang="sk-SK" sz="1600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-0,378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0,711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-0,101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1,000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331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podiel_Z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-0,053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-0,375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0,713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-0,100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0,998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66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VS_poslanci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-0,103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-0,740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0,471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-0,194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1,000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2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Prepoj. Dok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-0,005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-0,037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0,971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-0,010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1,000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66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prep. s rozp.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-0,126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-0,910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0,378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-0,236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0,987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49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Prednosta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-0,072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-0,514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0,615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-0,136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0,995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66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zmeny za 5r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0,055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0,389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0,703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0,103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0,995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331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VS_stat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-0,075</a:t>
                      </a:r>
                      <a:r>
                        <a:rPr lang="sk-SK" sz="1600" baseline="30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-0,527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0,607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-0,139</a:t>
                      </a:r>
                      <a:endParaRPr lang="sk-SK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0,963</a:t>
                      </a:r>
                      <a:endParaRPr lang="sk-SK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95536" y="1916832"/>
            <a:ext cx="83529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Vylúčené nezávislé premenné bez vplyvu na plánovací proces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07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04664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dirty="0" smtClean="0"/>
          </a:p>
          <a:p>
            <a:r>
              <a:rPr lang="sk-SK" dirty="0" smtClean="0"/>
              <a:t>Až </a:t>
            </a:r>
            <a:r>
              <a:rPr lang="sk-SK" dirty="0"/>
              <a:t>95 % obcí má spracovaný dlhodobý plán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r>
              <a:rPr lang="sk-SK" dirty="0" smtClean="0"/>
              <a:t>Menšie obce vnímajú plánovanie pozitývnejšie, prepojené dokumenty s rozpočtom </a:t>
            </a:r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/>
              <a:t>Najnižší počet kladných odpovedí bol zaznamenaný v prípade aktívneho zapojenia jednotlivých zainteresovaných skupín do plánovania verejných služieb. 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Pokročilejšíe interaktívne metódy </a:t>
            </a:r>
            <a:r>
              <a:rPr lang="sk-SK" dirty="0"/>
              <a:t>získavania informácií, ako je napr. brainstorming, moderované diskusie, </a:t>
            </a:r>
            <a:r>
              <a:rPr lang="sk-SK" dirty="0" smtClean="0"/>
              <a:t>sa využívajú minimálne (externá firma).</a:t>
            </a:r>
          </a:p>
          <a:p>
            <a:r>
              <a:rPr lang="sk-SK" dirty="0"/>
              <a:t>Negatívom je nízky počet kladných odpovedí pri otázke </a:t>
            </a:r>
            <a:r>
              <a:rPr lang="sk-SK" dirty="0" smtClean="0"/>
              <a:t>aktualizácie plánovacích dokumentov. </a:t>
            </a:r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r>
              <a:rPr lang="sk-SK" dirty="0"/>
              <a:t>Najväčšie samosprávy nevidia zmyslel a prínos zo strategického plánovania</a:t>
            </a:r>
            <a:r>
              <a:rPr lang="sk-SK" cap="all" dirty="0"/>
              <a:t>. </a:t>
            </a:r>
            <a:endParaRPr lang="sk-SK" cap="all" dirty="0" smtClean="0"/>
          </a:p>
          <a:p>
            <a:endParaRPr lang="sk-SK" cap="al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61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8136904" cy="60486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k-SK" sz="1800" dirty="0" smtClean="0"/>
              <a:t>Plánovanie </a:t>
            </a:r>
            <a:r>
              <a:rPr lang="sk-SK" sz="1800" dirty="0"/>
              <a:t>vnímajú pozitívne hlavne menšie </a:t>
            </a:r>
            <a:r>
              <a:rPr lang="sk-SK" sz="1800" dirty="0" smtClean="0"/>
              <a:t>samosprávy</a:t>
            </a:r>
            <a:r>
              <a:rPr lang="sk-SK" sz="1800" dirty="0"/>
              <a:t> </a:t>
            </a:r>
            <a:r>
              <a:rPr lang="sk-SK" sz="1800" dirty="0" smtClean="0"/>
              <a:t>naopak vačšie obce </a:t>
            </a:r>
            <a:r>
              <a:rPr lang="sk-SK" sz="1800" dirty="0"/>
              <a:t>z hľadiska participatívnosti na spracovaní </a:t>
            </a:r>
            <a:r>
              <a:rPr lang="sk-SK" sz="1800" dirty="0" smtClean="0"/>
              <a:t>priorít. </a:t>
            </a:r>
            <a:endParaRPr lang="sk-SK" sz="1800" dirty="0"/>
          </a:p>
          <a:p>
            <a:pPr marL="45720" indent="0">
              <a:buNone/>
            </a:pPr>
            <a:r>
              <a:rPr lang="sk-SK" sz="1800" dirty="0" smtClean="0"/>
              <a:t>Naopak </a:t>
            </a:r>
            <a:r>
              <a:rPr lang="sk-SK" sz="1800" dirty="0"/>
              <a:t>najnižšia kvalita plánovania bola zaznamenaná pri samosprávach od 50 000 do 100 000 obyvateľov. </a:t>
            </a:r>
            <a:endParaRPr lang="sk-SK" sz="1800" dirty="0" smtClean="0"/>
          </a:p>
          <a:p>
            <a:pPr marL="45720" indent="0">
              <a:buNone/>
            </a:pPr>
            <a:r>
              <a:rPr lang="sk-SK" sz="1800" dirty="0" smtClean="0"/>
              <a:t>Rozdiel </a:t>
            </a:r>
            <a:r>
              <a:rPr lang="sk-SK" sz="1800" dirty="0"/>
              <a:t>medzi jednotlivými otázkami prezentuje nasledujúci </a:t>
            </a:r>
            <a:r>
              <a:rPr lang="sk-SK" sz="1800" dirty="0" smtClean="0"/>
              <a:t>graf.</a:t>
            </a:r>
            <a:endParaRPr lang="sk-SK" sz="1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39715"/>
            <a:ext cx="7709109" cy="449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3655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848872" cy="59766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k-SK" cap="all" dirty="0" smtClean="0"/>
              <a:t>3. Teoretické </a:t>
            </a:r>
            <a:r>
              <a:rPr lang="sk-SK" cap="all" dirty="0"/>
              <a:t>a praktické prínosy dizertačnej práce</a:t>
            </a:r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/>
              <a:t>O</a:t>
            </a:r>
            <a:r>
              <a:rPr lang="sk-SK" dirty="0" smtClean="0"/>
              <a:t>dhalenie </a:t>
            </a:r>
            <a:r>
              <a:rPr lang="sk-SK" dirty="0"/>
              <a:t>vzájomných vzťahov jednotlivých prvkov plánovacieho procesu a jeho slabé miesta. </a:t>
            </a:r>
            <a:endParaRPr lang="sk-SK" dirty="0" smtClean="0"/>
          </a:p>
          <a:p>
            <a:pPr marL="45720" indent="0">
              <a:buNone/>
            </a:pPr>
            <a:endParaRPr lang="sk-SK" dirty="0" smtClean="0"/>
          </a:p>
          <a:p>
            <a:pPr marL="45720" indent="0">
              <a:buNone/>
            </a:pPr>
            <a:r>
              <a:rPr lang="sk-SK" dirty="0" smtClean="0"/>
              <a:t>Výsledky </a:t>
            </a:r>
            <a:r>
              <a:rPr lang="sk-SK" dirty="0"/>
              <a:t>výskumu potvrdili nerovnaký prístup k plánovaniu v obciach podľa veľkostnej </a:t>
            </a:r>
            <a:r>
              <a:rPr lang="sk-SK" dirty="0" smtClean="0"/>
              <a:t>charakteristiky</a:t>
            </a:r>
            <a:r>
              <a:rPr lang="sk-SK" dirty="0"/>
              <a:t>, prípadne umiestnenia v rámci </a:t>
            </a:r>
            <a:r>
              <a:rPr lang="sk-SK" dirty="0" smtClean="0"/>
              <a:t>Slovenska</a:t>
            </a:r>
            <a:r>
              <a:rPr lang="sk-SK" b="1" cap="all" dirty="0"/>
              <a:t>. </a:t>
            </a:r>
            <a:endParaRPr lang="sk-SK" b="1" cap="all" dirty="0" smtClean="0"/>
          </a:p>
          <a:p>
            <a:pPr marL="45720" indent="0">
              <a:buNone/>
            </a:pPr>
            <a:endParaRPr lang="sk-SK" b="1" cap="all" dirty="0" smtClean="0"/>
          </a:p>
          <a:p>
            <a:pPr marL="45720" indent="0">
              <a:buNone/>
            </a:pPr>
            <a:r>
              <a:rPr lang="sk-SK" dirty="0"/>
              <a:t>O</a:t>
            </a:r>
            <a:r>
              <a:rPr lang="sk-SK" dirty="0" smtClean="0"/>
              <a:t>dhalenie </a:t>
            </a:r>
            <a:r>
              <a:rPr lang="sk-SK" dirty="0"/>
              <a:t>vnútorných vzťahov jednotlivých prvkov plánovacieho procesu</a:t>
            </a:r>
            <a:r>
              <a:rPr lang="sk-SK" dirty="0" smtClean="0"/>
              <a:t>.</a:t>
            </a:r>
          </a:p>
          <a:p>
            <a:pPr marL="45720" indent="0">
              <a:buNone/>
            </a:pPr>
            <a:endParaRPr lang="sk-SK" dirty="0" smtClean="0"/>
          </a:p>
          <a:p>
            <a:pPr marL="45720" indent="0">
              <a:buNone/>
            </a:pPr>
            <a:r>
              <a:rPr lang="cs-CZ" dirty="0" smtClean="0"/>
              <a:t>Oproti </a:t>
            </a:r>
            <a:r>
              <a:rPr lang="cs-CZ" dirty="0"/>
              <a:t>menším </a:t>
            </a:r>
            <a:r>
              <a:rPr lang="cs-CZ" dirty="0" err="1"/>
              <a:t>samosprávam</a:t>
            </a:r>
            <a:r>
              <a:rPr lang="cs-CZ" dirty="0"/>
              <a:t> </a:t>
            </a:r>
            <a:r>
              <a:rPr lang="cs-CZ" dirty="0" err="1"/>
              <a:t>boli</a:t>
            </a:r>
            <a:r>
              <a:rPr lang="cs-CZ" dirty="0"/>
              <a:t> zaznamenané </a:t>
            </a:r>
            <a:r>
              <a:rPr lang="cs-CZ" dirty="0" err="1"/>
              <a:t>rozdiely</a:t>
            </a:r>
            <a:r>
              <a:rPr lang="cs-CZ" dirty="0"/>
              <a:t> </a:t>
            </a:r>
            <a:r>
              <a:rPr lang="cs-CZ" dirty="0" err="1"/>
              <a:t>hlavne</a:t>
            </a:r>
            <a:r>
              <a:rPr lang="cs-CZ" dirty="0"/>
              <a:t> </a:t>
            </a:r>
            <a:r>
              <a:rPr lang="cs-CZ" dirty="0" err="1"/>
              <a:t>pri</a:t>
            </a:r>
            <a:r>
              <a:rPr lang="cs-CZ" dirty="0"/>
              <a:t> </a:t>
            </a:r>
            <a:r>
              <a:rPr lang="cs-CZ" dirty="0" err="1"/>
              <a:t>otázkach</a:t>
            </a:r>
            <a:r>
              <a:rPr lang="cs-CZ" dirty="0"/>
              <a:t> </a:t>
            </a:r>
            <a:r>
              <a:rPr lang="cs-CZ" dirty="0" err="1"/>
              <a:t>koncepcií</a:t>
            </a:r>
            <a:r>
              <a:rPr lang="cs-CZ" dirty="0"/>
              <a:t>, </a:t>
            </a:r>
            <a:r>
              <a:rPr lang="cs-CZ" dirty="0" err="1"/>
              <a:t>participatívnosti</a:t>
            </a:r>
            <a:r>
              <a:rPr lang="cs-CZ" dirty="0"/>
              <a:t> a samotného </a:t>
            </a:r>
            <a:r>
              <a:rPr lang="cs-CZ" dirty="0" err="1"/>
              <a:t>prínosu</a:t>
            </a:r>
            <a:r>
              <a:rPr lang="cs-CZ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95661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352928" cy="612068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sk-SK" u="sng" dirty="0" smtClean="0"/>
              <a:t>Odporúčania</a:t>
            </a:r>
          </a:p>
          <a:p>
            <a:pPr marL="45720" indent="0">
              <a:buNone/>
            </a:pPr>
            <a:r>
              <a:rPr lang="sk-SK" dirty="0" smtClean="0"/>
              <a:t>Realizovať dotazníkové prieskumy  (dôležite je nestratiť dôveru, výsledky zverejniť, pri rozhodovaní brať k úvahu)</a:t>
            </a:r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 smtClean="0"/>
              <a:t>Pritom </a:t>
            </a:r>
            <a:r>
              <a:rPr lang="sk-SK" dirty="0"/>
              <a:t>zaviesť viacúrovňový systém plánovania, ktorý by následne zreálnil výsledky plánovania v podobe premeny plánov na skutočnosť prostredníctvom obecného </a:t>
            </a:r>
            <a:r>
              <a:rPr lang="sk-SK" dirty="0" smtClean="0"/>
              <a:t>rozpočtu (zber údajov, hodnotenie). V súčasnosti sa opomína hlavne 1. fáza.</a:t>
            </a:r>
          </a:p>
          <a:p>
            <a:pPr marL="45720" indent="0">
              <a:buNone/>
            </a:pPr>
            <a:endParaRPr lang="sk-SK" dirty="0" smtClean="0"/>
          </a:p>
          <a:p>
            <a:pPr marL="45720" indent="0">
              <a:buNone/>
            </a:pPr>
            <a:r>
              <a:rPr lang="sk-SK" dirty="0"/>
              <a:t>Z</a:t>
            </a:r>
            <a:r>
              <a:rPr lang="sk-SK" dirty="0" smtClean="0"/>
              <a:t>ákladné </a:t>
            </a:r>
            <a:r>
              <a:rPr lang="sk-SK" dirty="0"/>
              <a:t>strategické dokumenty (hlavne ekonomickú stratégiu PHRSR a KPSS) postaviť v dôležitosti a svojej podstate na roveň Územnému </a:t>
            </a:r>
            <a:r>
              <a:rPr lang="sk-SK" dirty="0" smtClean="0"/>
              <a:t>plánu </a:t>
            </a:r>
            <a:r>
              <a:rPr lang="sk-SK" dirty="0"/>
              <a:t>a obecnému rozpočtu. </a:t>
            </a:r>
            <a:endParaRPr lang="sk-SK" dirty="0" smtClean="0"/>
          </a:p>
          <a:p>
            <a:pPr marL="45720" indent="0">
              <a:buNone/>
            </a:pPr>
            <a:endParaRPr lang="sk-SK" dirty="0" smtClean="0"/>
          </a:p>
          <a:p>
            <a:pPr marL="45720" indent="0">
              <a:buNone/>
            </a:pPr>
            <a:r>
              <a:rPr lang="sk-SK" dirty="0" smtClean="0"/>
              <a:t>Strategické dokumenty spracovávať (aktualizovať súbežne).</a:t>
            </a:r>
          </a:p>
          <a:p>
            <a:pPr marL="45720" indent="0">
              <a:buNone/>
            </a:pPr>
            <a:r>
              <a:rPr lang="sk-SK" dirty="0"/>
              <a:t>Na druhej strane by bolo potrebné riešiť problém zvýšených nákladov plánovania, ktoré sú jednou z hlavných bariér komplexnosti </a:t>
            </a:r>
            <a:r>
              <a:rPr lang="sk-SK" dirty="0" smtClean="0"/>
              <a:t>plánovania (napr. transfer zo štátneho rozpočtu)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48919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78966" y="116632"/>
            <a:ext cx="8424936" cy="700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sk-SK" sz="2200" cap="all" dirty="0" smtClean="0"/>
              <a:t>4. Záver</a:t>
            </a:r>
            <a:endParaRPr lang="sk-SK" sz="2200" cap="all" dirty="0"/>
          </a:p>
          <a:p>
            <a:pPr marL="45720" indent="0">
              <a:buNone/>
            </a:pPr>
            <a:endParaRPr lang="sk-SK" cap="all" dirty="0"/>
          </a:p>
          <a:p>
            <a:pPr marL="45720" indent="0">
              <a:buNone/>
            </a:pPr>
            <a:r>
              <a:rPr lang="sk-SK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Dizertačnou prácou sme poukázali na existenciu nerovností v kvalite plánovania verejných služieb, ktoré nezodpovedajú požiadavkám občanov na všetkých úrovniach samosprávy. Ako jeden z najväčších problémov pri poskytovaní verejných služieb vnímame </a:t>
            </a:r>
            <a:r>
              <a:rPr lang="sk-SK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ľudský faktor, absenciu a prepojenosť rozvojových dokumentov.</a:t>
            </a:r>
          </a:p>
          <a:p>
            <a:pPr marL="45720" indent="0">
              <a:buNone/>
            </a:pPr>
            <a:endParaRPr lang="sk-SK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None/>
            </a:pPr>
            <a:r>
              <a:rPr lang="sk-SK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Rozhodnutiam o poskytovaní danej verejnej služby väčšinou chýba integrovaný prístup. Priority územnej samosprávy sú len málokedy prepočítané vedeckými metódami a poskytovanie verejných služieb následne nie je založené na skutočných potrebách obyvateľstva</a:t>
            </a:r>
            <a:r>
              <a:rPr lang="sk-SK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45720" indent="0">
              <a:buNone/>
            </a:pPr>
            <a:endParaRPr lang="sk-SK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None/>
            </a:pPr>
            <a:r>
              <a:rPr lang="sk-SK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 strategickom plánovaní vo verejnom sektore sa často uplatňujú len všeobecné a jednoduché metódy, pretože z dôvodu personálnych kapacít nie sú organizácie schopné uplatňovať zložitejšie - výkonové metódy, aj napriek tomu, že ich využívanie je zákonom stanovené.</a:t>
            </a:r>
            <a:r>
              <a:rPr lang="sk-SK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sk-SK" sz="2200" cap="all" dirty="0"/>
          </a:p>
          <a:p>
            <a:pPr marL="45720" indent="0">
              <a:buNone/>
            </a:pPr>
            <a:endParaRPr lang="sk-SK" cap="all" dirty="0" smtClean="0"/>
          </a:p>
          <a:p>
            <a:pPr marL="45720" indent="0">
              <a:buNone/>
            </a:pPr>
            <a:endParaRPr lang="sk-SK" cap="all" dirty="0"/>
          </a:p>
          <a:p>
            <a:pPr marL="45720" indent="0">
              <a:buNone/>
            </a:pPr>
            <a:endParaRPr lang="sk-SK" cap="all" dirty="0" smtClean="0"/>
          </a:p>
          <a:p>
            <a:pPr marL="45720" indent="0">
              <a:buNone/>
            </a:pPr>
            <a:endParaRPr lang="sk-SK" cap="all" dirty="0"/>
          </a:p>
        </p:txBody>
      </p:sp>
    </p:spTree>
    <p:extLst>
      <p:ext uri="{BB962C8B-B14F-4D97-AF65-F5344CB8AC3E}">
        <p14:creationId xmlns:p14="http://schemas.microsoft.com/office/powerpoint/2010/main" val="4148136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115616" y="1844824"/>
            <a:ext cx="67687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k-SK" sz="4800" dirty="0" smtClean="0"/>
          </a:p>
          <a:p>
            <a:pPr algn="ctr"/>
            <a:r>
              <a:rPr lang="sk-SK" sz="4800" dirty="0" smtClean="0"/>
              <a:t>Ďakujeme </a:t>
            </a:r>
            <a:r>
              <a:rPr lang="sk-SK" sz="4800" dirty="0"/>
              <a:t>za pozornosť </a:t>
            </a:r>
          </a:p>
        </p:txBody>
      </p:sp>
    </p:spTree>
    <p:extLst>
      <p:ext uri="{BB962C8B-B14F-4D97-AF65-F5344CB8AC3E}">
        <p14:creationId xmlns:p14="http://schemas.microsoft.com/office/powerpoint/2010/main" val="98787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920880" cy="5760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k-SK" sz="2400" dirty="0" smtClean="0"/>
          </a:p>
          <a:p>
            <a:pPr marL="45720" indent="0">
              <a:buNone/>
            </a:pPr>
            <a:endParaRPr lang="sk-SK" sz="2400" dirty="0" smtClean="0"/>
          </a:p>
          <a:p>
            <a:pPr marL="45720" indent="0">
              <a:buNone/>
            </a:pPr>
            <a:r>
              <a:rPr lang="sk-SK" sz="2400" dirty="0" smtClean="0"/>
              <a:t>OBSAH</a:t>
            </a:r>
          </a:p>
          <a:p>
            <a:pPr marL="45720" indent="0">
              <a:buNone/>
            </a:pPr>
            <a:endParaRPr lang="sk-SK" sz="2400" dirty="0"/>
          </a:p>
          <a:p>
            <a:pPr marL="45720" indent="0">
              <a:buNone/>
            </a:pPr>
            <a:r>
              <a:rPr lang="sk-SK" sz="2400" cap="all" dirty="0" smtClean="0"/>
              <a:t>1. CIEĽ </a:t>
            </a:r>
            <a:r>
              <a:rPr lang="sk-SK" sz="2400" cap="all" dirty="0"/>
              <a:t>dizertačnej </a:t>
            </a:r>
            <a:r>
              <a:rPr lang="sk-SK" sz="2400" cap="all" dirty="0" smtClean="0"/>
              <a:t>práce</a:t>
            </a:r>
          </a:p>
          <a:p>
            <a:pPr marL="45720" indent="0">
              <a:buNone/>
            </a:pPr>
            <a:r>
              <a:rPr lang="sk-SK" sz="2400" cap="all" dirty="0"/>
              <a:t>2. ÚVOD do </a:t>
            </a:r>
            <a:r>
              <a:rPr lang="sk-SK" sz="2400" cap="all" dirty="0" smtClean="0"/>
              <a:t>problematiky</a:t>
            </a:r>
          </a:p>
          <a:p>
            <a:pPr marL="45720" indent="0">
              <a:buNone/>
            </a:pPr>
            <a:r>
              <a:rPr lang="sk-SK" sz="2400" dirty="0" smtClean="0"/>
              <a:t>3. </a:t>
            </a:r>
            <a:r>
              <a:rPr lang="sk-SK" sz="2400" cap="all" dirty="0"/>
              <a:t>Teoretické a praktické prínosy </a:t>
            </a:r>
            <a:r>
              <a:rPr lang="sk-SK" sz="2400" cap="all" dirty="0" smtClean="0"/>
              <a:t>dizertačnej</a:t>
            </a:r>
          </a:p>
          <a:p>
            <a:pPr marL="45720" indent="0">
              <a:buNone/>
            </a:pPr>
            <a:r>
              <a:rPr lang="sk-SK" sz="2400" cap="all" dirty="0"/>
              <a:t> </a:t>
            </a:r>
            <a:r>
              <a:rPr lang="sk-SK" sz="2400" cap="all" dirty="0" smtClean="0"/>
              <a:t>   práce</a:t>
            </a:r>
          </a:p>
          <a:p>
            <a:pPr marL="45720" indent="0">
              <a:buNone/>
            </a:pPr>
            <a:r>
              <a:rPr lang="sk-SK" sz="2400" cap="all" dirty="0" smtClean="0"/>
              <a:t>4. ZÁVER </a:t>
            </a:r>
            <a:endParaRPr lang="sk-SK" sz="2400" cap="all" dirty="0"/>
          </a:p>
          <a:p>
            <a:pPr marL="45720" indent="0">
              <a:buNone/>
            </a:pPr>
            <a:endParaRPr lang="sk-SK" sz="2400" cap="all" dirty="0"/>
          </a:p>
          <a:p>
            <a:pPr marL="4572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3191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8064896" cy="60486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k-SK" cap="all" dirty="0" smtClean="0"/>
              <a:t>1. CIEĽ dizertačnej práce</a:t>
            </a:r>
            <a:endParaRPr lang="sk-SK" dirty="0"/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/>
              <a:t>Hlavným cieľom dizertačnej práce je na základe teoretických východísk a analýzy procesu a metód strategického plánovania verejných služieb na miestnej úrovni odhaliť nedostatky v procese plánovania, identifikovať hlavné faktory pôsobiace na kvalitu plánovania a odhaliť vzájomné vzťahy týchto faktorov. </a:t>
            </a:r>
            <a:endParaRPr lang="sk-SK" dirty="0" smtClean="0"/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 smtClean="0"/>
              <a:t>Ďalej </a:t>
            </a:r>
            <a:r>
              <a:rPr lang="sk-SK" dirty="0"/>
              <a:t>identifikujeme príčiny disproporcií plánov a ich realizácie, skutočné väzby medzi plánovaním a možnosťami jednotlivých oblastí verejných služieb a navrhnúť opatrenia na zlepšenie kvality tohto procesu vo vzťahu k zlepšeniu poskytovania verejných služieb.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9194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8136904" cy="6048672"/>
          </a:xfrm>
        </p:spPr>
        <p:txBody>
          <a:bodyPr/>
          <a:lstStyle/>
          <a:p>
            <a:pPr marL="45720" indent="0">
              <a:buNone/>
            </a:pPr>
            <a:r>
              <a:rPr lang="sk-SK" dirty="0"/>
              <a:t>V súlade s vedeckým cieľom dizertačnej práce </a:t>
            </a:r>
            <a:r>
              <a:rPr lang="sk-SK" dirty="0" smtClean="0"/>
              <a:t>sme stanovili </a:t>
            </a:r>
            <a:r>
              <a:rPr lang="sk-SK" dirty="0"/>
              <a:t>nasledujúce </a:t>
            </a:r>
            <a:r>
              <a:rPr lang="sk-SK" dirty="0" smtClean="0"/>
              <a:t>výskumné </a:t>
            </a:r>
            <a:r>
              <a:rPr lang="sk-SK" dirty="0"/>
              <a:t>otázky</a:t>
            </a:r>
            <a:r>
              <a:rPr lang="sk-SK" dirty="0" smtClean="0"/>
              <a:t>:</a:t>
            </a:r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 smtClean="0"/>
              <a:t>V</a:t>
            </a:r>
            <a:r>
              <a:rPr lang="sk-SK" baseline="-25000" dirty="0" smtClean="0"/>
              <a:t>0</a:t>
            </a:r>
            <a:r>
              <a:rPr lang="sk-SK" dirty="0" smtClean="0"/>
              <a:t>:Obce </a:t>
            </a:r>
            <a:r>
              <a:rPr lang="sk-SK" dirty="0"/>
              <a:t>a mestá nepristupujú systematicky k plánovaniu verejných služieb na miestnej úrovni.</a:t>
            </a:r>
          </a:p>
          <a:p>
            <a:pPr marL="45720" indent="0">
              <a:buNone/>
            </a:pPr>
            <a:r>
              <a:rPr lang="sk-SK" dirty="0" smtClean="0"/>
              <a:t>V</a:t>
            </a:r>
            <a:r>
              <a:rPr lang="sk-SK" baseline="-25000" dirty="0" smtClean="0"/>
              <a:t>1</a:t>
            </a:r>
            <a:r>
              <a:rPr lang="sk-SK" dirty="0"/>
              <a:t>:</a:t>
            </a:r>
            <a:r>
              <a:rPr lang="sk-SK" dirty="0" smtClean="0"/>
              <a:t>Samosprávy </a:t>
            </a:r>
            <a:r>
              <a:rPr lang="sk-SK" dirty="0"/>
              <a:t>sa zaoberajú plánovaním</a:t>
            </a:r>
            <a:r>
              <a:rPr lang="sk-SK" baseline="-25000" dirty="0"/>
              <a:t> </a:t>
            </a:r>
            <a:r>
              <a:rPr lang="sk-SK" dirty="0"/>
              <a:t>verejných služieb len v zmysle zákonnej povinnosti.</a:t>
            </a:r>
          </a:p>
          <a:p>
            <a:pPr marL="45720" indent="0">
              <a:buNone/>
            </a:pPr>
            <a:r>
              <a:rPr lang="sk-SK" dirty="0" smtClean="0"/>
              <a:t>V</a:t>
            </a:r>
            <a:r>
              <a:rPr lang="sk-SK" baseline="-25000" dirty="0" smtClean="0"/>
              <a:t>2</a:t>
            </a:r>
            <a:r>
              <a:rPr lang="sk-SK" dirty="0" smtClean="0"/>
              <a:t>:Pri </a:t>
            </a:r>
            <a:r>
              <a:rPr lang="sk-SK" dirty="0"/>
              <a:t>plánovaní verejných služieb využívajú samosprávy len jednoduché metódy.</a:t>
            </a:r>
          </a:p>
          <a:p>
            <a:pPr marL="45720" indent="0">
              <a:buNone/>
            </a:pPr>
            <a:r>
              <a:rPr lang="sk-SK" dirty="0" smtClean="0"/>
              <a:t>V</a:t>
            </a:r>
            <a:r>
              <a:rPr lang="sk-SK" baseline="-25000" dirty="0" smtClean="0"/>
              <a:t>3</a:t>
            </a:r>
            <a:r>
              <a:rPr lang="sk-SK" dirty="0" smtClean="0"/>
              <a:t>:Pri </a:t>
            </a:r>
            <a:r>
              <a:rPr lang="sk-SK" dirty="0"/>
              <a:t>plánovaní verejných služieb sa nevyužívajú metódy hodnotenia efektívnosti ako nástroj následnej kontroly vynaložených prostriedkov.</a:t>
            </a:r>
          </a:p>
          <a:p>
            <a:pPr marL="4572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3678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920880" cy="60486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k-SK" b="1" cap="all" dirty="0" smtClean="0"/>
              <a:t>2. ÚVOD do problematiky</a:t>
            </a:r>
          </a:p>
          <a:p>
            <a:pPr marL="45720" indent="0">
              <a:buNone/>
            </a:pPr>
            <a:endParaRPr lang="sk-SK" b="1" cap="all" dirty="0" smtClean="0"/>
          </a:p>
          <a:p>
            <a:pPr marL="45720" indent="0">
              <a:buNone/>
            </a:pPr>
            <a:r>
              <a:rPr lang="sk-SK" dirty="0"/>
              <a:t>Čínsky generál Sun Tzu v 6. storočí p. n. l. v diele "Umenie vojny", odporúča plánovať svoje rozhodnutia na základe identifikácie silných a slabých stránok oboch </a:t>
            </a:r>
            <a:r>
              <a:rPr lang="sk-SK" dirty="0" smtClean="0"/>
              <a:t>strán. </a:t>
            </a:r>
            <a:endParaRPr lang="sk-SK" b="1" cap="all" dirty="0"/>
          </a:p>
          <a:p>
            <a:pPr marL="45720" indent="0">
              <a:buNone/>
            </a:pPr>
            <a:endParaRPr lang="sk-SK" dirty="0"/>
          </a:p>
          <a:p>
            <a:pPr marL="45720" indent="0">
              <a:buNone/>
            </a:pPr>
            <a:r>
              <a:rPr lang="sk-SK" dirty="0"/>
              <a:t>Myšlienka budovania miestnej verejnej správy na princípe samosprávy mala zásadný význam z hľadiska posilnenia </a:t>
            </a:r>
            <a:r>
              <a:rPr lang="sk-SK" dirty="0" smtClean="0"/>
              <a:t>politického </a:t>
            </a:r>
            <a:r>
              <a:rPr lang="sk-SK" dirty="0"/>
              <a:t>statusu občana v rozvoji demokracie. </a:t>
            </a:r>
            <a:endParaRPr lang="sk-SK" dirty="0" smtClean="0"/>
          </a:p>
          <a:p>
            <a:pPr marL="45720" indent="0">
              <a:buNone/>
            </a:pPr>
            <a:endParaRPr lang="sk-SK" b="1" cap="all" dirty="0"/>
          </a:p>
          <a:p>
            <a:pPr marL="45720" indent="0">
              <a:buNone/>
            </a:pPr>
            <a:endParaRPr lang="sk-SK" b="1" cap="all" dirty="0" smtClean="0"/>
          </a:p>
          <a:p>
            <a:pPr marL="45720" indent="0">
              <a:buNone/>
            </a:pPr>
            <a:endParaRPr lang="sk-SK" b="1" cap="all" dirty="0"/>
          </a:p>
          <a:p>
            <a:pPr marL="45720" indent="0">
              <a:buNone/>
            </a:pPr>
            <a:r>
              <a:rPr lang="sk-SK" dirty="0" smtClean="0"/>
              <a:t> </a:t>
            </a:r>
            <a:r>
              <a:rPr lang="sk-SK" dirty="0"/>
              <a:t>čl. 21 Deklarácie ľudských práv „vôľa ľudu je základom moci“</a:t>
            </a:r>
            <a:endParaRPr lang="sk-SK" b="1" cap="all" dirty="0" smtClean="0"/>
          </a:p>
        </p:txBody>
      </p:sp>
    </p:spTree>
    <p:extLst>
      <p:ext uri="{BB962C8B-B14F-4D97-AF65-F5344CB8AC3E}">
        <p14:creationId xmlns:p14="http://schemas.microsoft.com/office/powerpoint/2010/main" val="360324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3346704" cy="56886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k-SK" sz="1800" dirty="0" smtClean="0"/>
          </a:p>
          <a:p>
            <a:pPr marL="45720" indent="0">
              <a:buNone/>
            </a:pPr>
            <a:r>
              <a:rPr lang="sk-SK" sz="1800" dirty="0" smtClean="0"/>
              <a:t>V</a:t>
            </a:r>
            <a:r>
              <a:rPr lang="sk-SK" sz="1800" dirty="0"/>
              <a:t> podmienkach Slovenskej Republiky existuje 2890 miest a obci. Z celkového počtu 2890 je 2471 s počtom obyvateľov do 2000 čo predstavuje 85,5 %. Ďalších 419 miest a obcí s počtom obyvateľov nad 2000 obyvateľov predstavuje 14,5 % z celkového počtu obcí. 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556907"/>
              </p:ext>
            </p:extLst>
          </p:nvPr>
        </p:nvGraphicFramePr>
        <p:xfrm>
          <a:off x="3707904" y="534246"/>
          <a:ext cx="5292080" cy="5928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532"/>
                <a:gridCol w="1249519"/>
                <a:gridCol w="1829021"/>
                <a:gridCol w="82008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Ukazovateľ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400">
                          <a:effectLst/>
                        </a:rPr>
                        <a:t>2015</a:t>
                      </a:r>
                      <a:endParaRPr lang="sk-SK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1477211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Počet obcí (Počet v jednotkách)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Stav trvale bývajúceho obyvateľstva k 31.12.2015 (Osoba)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422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199 obyvateľov alebo menej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396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49 141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200 do 499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745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258 725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500 do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756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539 038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Skupina Od 1 000 do 1 999 obyvateľov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574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808 976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2 000 do 4 999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285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831 525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5 000 do 9 999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62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416 950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10 000 do 19 999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33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465 594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20 000 do 49 999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29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837 652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Od 50 000 do 99 999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8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556 519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  <a:tr h="439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Skupina 100 000 a viac obyvateľov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40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2</a:t>
                      </a:r>
                      <a:endParaRPr lang="sk-SK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662 132</a:t>
                      </a:r>
                      <a:endParaRPr lang="sk-SK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sk-SK" sz="1200" dirty="0"/>
                    </a:p>
                  </a:txBody>
                  <a:tcPr marL="27471" marR="27471" marT="13735" marB="13735"/>
                </a:tc>
              </a:tr>
            </a:tbl>
          </a:graphicData>
        </a:graphic>
      </p:graphicFrame>
      <p:sp>
        <p:nvSpPr>
          <p:cNvPr id="6" name="Obdĺžnik 5"/>
          <p:cNvSpPr/>
          <p:nvPr/>
        </p:nvSpPr>
        <p:spPr>
          <a:xfrm>
            <a:off x="395536" y="260648"/>
            <a:ext cx="31718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None/>
            </a:pPr>
            <a:r>
              <a:rPr lang="sk-SK" sz="2000" dirty="0"/>
              <a:t>Veľkostné skupiny obcí SR</a:t>
            </a:r>
          </a:p>
        </p:txBody>
      </p:sp>
    </p:spTree>
    <p:extLst>
      <p:ext uri="{BB962C8B-B14F-4D97-AF65-F5344CB8AC3E}">
        <p14:creationId xmlns:p14="http://schemas.microsoft.com/office/powerpoint/2010/main" val="17376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6"/>
          <p:cNvSpPr>
            <a:spLocks noGrp="1"/>
          </p:cNvSpPr>
          <p:nvPr>
            <p:ph sz="quarter" idx="13"/>
          </p:nvPr>
        </p:nvSpPr>
        <p:spPr>
          <a:xfrm>
            <a:off x="179513" y="188640"/>
            <a:ext cx="8784976" cy="6407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sk-SK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VÝSLEDKY </a:t>
            </a:r>
            <a:r>
              <a:rPr lang="sk-SK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k-SK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DISKUSIA</a:t>
            </a:r>
          </a:p>
          <a:p>
            <a:pPr marL="45720" indent="0">
              <a:buNone/>
            </a:pPr>
            <a:endParaRPr lang="sk-SK" cap="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sk-SK" sz="2100" dirty="0"/>
              <a:t>Realizovali sme dva </a:t>
            </a:r>
            <a:r>
              <a:rPr lang="sk-SK" sz="2100" dirty="0" smtClean="0"/>
              <a:t>výskumi, ako </a:t>
            </a:r>
            <a:r>
              <a:rPr lang="sk-SK" sz="2100" dirty="0"/>
              <a:t>nezávislé premenné sme si v </a:t>
            </a:r>
            <a:r>
              <a:rPr lang="sk-SK" sz="2100" dirty="0" smtClean="0"/>
              <a:t>modeli sekundárneho výskumu </a:t>
            </a:r>
            <a:r>
              <a:rPr lang="sk-SK" sz="2100" dirty="0"/>
              <a:t>zvolili: </a:t>
            </a:r>
            <a:endParaRPr lang="sk-SK" sz="2100" dirty="0" smtClean="0"/>
          </a:p>
          <a:p>
            <a:pPr marL="45720" indent="0">
              <a:buNone/>
            </a:pPr>
            <a:endParaRPr lang="sk-SK" sz="2100" dirty="0"/>
          </a:p>
          <a:p>
            <a:pPr marL="45720" indent="0">
              <a:buNone/>
            </a:pPr>
            <a:r>
              <a:rPr lang="sk-SK" sz="1800" dirty="0"/>
              <a:t>- podiel mužov v obecnom zastupiteľstve, </a:t>
            </a:r>
          </a:p>
          <a:p>
            <a:pPr marL="45720" indent="0">
              <a:buNone/>
            </a:pPr>
            <a:r>
              <a:rPr lang="sk-SK" sz="1800" dirty="0"/>
              <a:t>- podiel žien v obecnom zastupiteľstve, </a:t>
            </a:r>
          </a:p>
          <a:p>
            <a:pPr marL="45720" indent="0">
              <a:buNone/>
            </a:pPr>
            <a:r>
              <a:rPr lang="sk-SK" sz="1800" dirty="0"/>
              <a:t>- vek štatutára, </a:t>
            </a:r>
          </a:p>
          <a:p>
            <a:pPr marL="45720" indent="0">
              <a:buNone/>
            </a:pPr>
            <a:r>
              <a:rPr lang="sk-SK" sz="1800" dirty="0" smtClean="0"/>
              <a:t>- podiel </a:t>
            </a:r>
            <a:r>
              <a:rPr lang="sk-SK" sz="1800" dirty="0"/>
              <a:t>vysokoškolsky vzdelaných poslancov z celkového </a:t>
            </a:r>
            <a:r>
              <a:rPr lang="sk-SK" sz="1800" dirty="0" smtClean="0"/>
              <a:t>počtu</a:t>
            </a:r>
          </a:p>
          <a:p>
            <a:pPr marL="45720" indent="0">
              <a:buNone/>
            </a:pPr>
            <a:r>
              <a:rPr lang="sk-SK" sz="1800" dirty="0" smtClean="0"/>
              <a:t>  poslancov</a:t>
            </a:r>
            <a:r>
              <a:rPr lang="sk-SK" sz="1800" dirty="0"/>
              <a:t>,  </a:t>
            </a:r>
          </a:p>
          <a:p>
            <a:pPr marL="45720" indent="0">
              <a:buNone/>
            </a:pPr>
            <a:r>
              <a:rPr lang="sk-SK" sz="1800" dirty="0"/>
              <a:t>- prepojenie plánovacích dokumentov, </a:t>
            </a:r>
          </a:p>
          <a:p>
            <a:pPr marL="45720" indent="0">
              <a:buNone/>
            </a:pPr>
            <a:r>
              <a:rPr lang="sk-SK" sz="1800" dirty="0"/>
              <a:t>- existenciu funkcie prednostu,</a:t>
            </a:r>
          </a:p>
          <a:p>
            <a:pPr marL="45720" indent="0">
              <a:buNone/>
            </a:pPr>
            <a:r>
              <a:rPr lang="sk-SK" sz="1800" dirty="0"/>
              <a:t>- pohlavie </a:t>
            </a:r>
            <a:r>
              <a:rPr lang="sk-SK" sz="1800" dirty="0" smtClean="0"/>
              <a:t>štatutára, </a:t>
            </a:r>
            <a:endParaRPr lang="sk-SK" sz="1800" dirty="0"/>
          </a:p>
          <a:p>
            <a:pPr marL="45720" indent="0">
              <a:buNone/>
            </a:pPr>
            <a:r>
              <a:rPr lang="sk-SK" sz="1800" dirty="0"/>
              <a:t>- aktualizáciu za posledných 5 rokov, </a:t>
            </a:r>
          </a:p>
          <a:p>
            <a:pPr marL="45720" indent="0">
              <a:buNone/>
            </a:pPr>
            <a:r>
              <a:rPr lang="sk-SK" sz="1800" dirty="0"/>
              <a:t>- prepojenie všetkých plánovacích dokumentov na rozpočet samosprávy. </a:t>
            </a:r>
          </a:p>
          <a:p>
            <a:pPr marL="45720" indent="0">
              <a:buNone/>
            </a:pPr>
            <a:r>
              <a:rPr lang="sk-SK" sz="1800" dirty="0"/>
              <a:t>Pri všetkých premenných sme predpokladali </a:t>
            </a:r>
            <a:r>
              <a:rPr lang="sk-SK" sz="1800" dirty="0" smtClean="0"/>
              <a:t>možný pozitívny </a:t>
            </a:r>
            <a:r>
              <a:rPr lang="sk-SK" sz="1800" dirty="0"/>
              <a:t>vplyv na kvalitu procesu plánovania verejných služieb.</a:t>
            </a:r>
            <a:endParaRPr lang="sk-SK" sz="18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09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620688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/>
              <a:t>Výstupy výskumu analýzy </a:t>
            </a:r>
            <a:r>
              <a:rPr lang="sk-SK" sz="2000" dirty="0" smtClean="0"/>
              <a:t>ukazovateľov, ktoré majú vzťah ku kvalite spracovaných dokumentov - Západné Slovensko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95536" y="5733256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2000" dirty="0" smtClean="0"/>
          </a:p>
          <a:p>
            <a:r>
              <a:rPr lang="sk-SK" sz="2000" dirty="0" smtClean="0"/>
              <a:t>Nasledujúca </a:t>
            </a:r>
            <a:r>
              <a:rPr lang="sk-SK" sz="2000" dirty="0"/>
              <a:t>tabuľka prezentuje výsledky sekundárneho výskumu </a:t>
            </a:r>
            <a:r>
              <a:rPr lang="sk-SK" sz="2000" dirty="0" smtClean="0"/>
              <a:t>charakteristík </a:t>
            </a:r>
            <a:r>
              <a:rPr lang="sk-SK" sz="2000" dirty="0"/>
              <a:t>vstupujúcich do regresnej </a:t>
            </a:r>
            <a:r>
              <a:rPr lang="sk-SK" sz="2000" dirty="0" smtClean="0"/>
              <a:t>analýzy. 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302661"/>
              </p:ext>
            </p:extLst>
          </p:nvPr>
        </p:nvGraphicFramePr>
        <p:xfrm>
          <a:off x="467544" y="1412776"/>
          <a:ext cx="7848870" cy="4420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602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Z. Slovensko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Prepojenosť rozvojových dokumentov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Prepojenie s rozpočtom samosprávy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Zmeny za posledných 5 rokov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Obsadenie funkcie Prednostu úradu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2 000-4 999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5 000-9 999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10 000-19 999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20 000-49 999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50 000-99 999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100 000-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</a:tr>
              <a:tr h="5998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Prepojenosť rozvojových dokumentov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</a:rPr>
                        <a:t>Prepojenie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 s 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</a:rPr>
                        <a:t>rozpočtom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</a:rPr>
                        <a:t>samosprávy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Zmeny za posledných 5 rokov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Obsadenie funkcie Prednostu úradu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2 000-4 999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91,8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44,9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95,9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36,7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5 000-9 999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77,8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44,4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66,7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10 000-19 999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66,7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77,8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20 000-49 999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44,4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88,9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50 000-99 999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</a:tr>
              <a:tr h="261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100 000-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61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79512" y="332656"/>
            <a:ext cx="4368973" cy="5616624"/>
          </a:xfrm>
        </p:spPr>
        <p:txBody>
          <a:bodyPr>
            <a:normAutofit/>
          </a:bodyPr>
          <a:lstStyle/>
          <a:p>
            <a:pPr marL="45720"/>
            <a:endParaRPr lang="sk-SK" sz="2000" dirty="0" smtClean="0"/>
          </a:p>
          <a:p>
            <a:pPr marL="45720"/>
            <a:endParaRPr lang="sk-SK" sz="2000" dirty="0"/>
          </a:p>
          <a:p>
            <a:pPr marL="45720"/>
            <a:r>
              <a:rPr lang="sk-SK" sz="2400" dirty="0" smtClean="0"/>
              <a:t>Získané </a:t>
            </a:r>
            <a:r>
              <a:rPr lang="sk-SK" sz="2400" dirty="0"/>
              <a:t>výsledky dotazníkového prieskumu sme podrobili aj korelačnej analýze</a:t>
            </a:r>
            <a:r>
              <a:rPr lang="sk-SK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k-SK" sz="2400" cap="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/>
            <a:endParaRPr lang="sk-SK" sz="2400" dirty="0"/>
          </a:p>
          <a:p>
            <a:pPr marL="45720"/>
            <a:r>
              <a:rPr lang="sk-SK" sz="2400" dirty="0"/>
              <a:t>Na </a:t>
            </a:r>
            <a:r>
              <a:rPr lang="sk-SK" sz="2400" dirty="0" smtClean="0"/>
              <a:t>ktorú nadväzuje </a:t>
            </a:r>
            <a:r>
              <a:rPr lang="sk-SK" sz="2400" dirty="0"/>
              <a:t>faktorová analýza, ktorá je predpokladom regresnej analýzy. 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884430462"/>
              </p:ext>
            </p:extLst>
          </p:nvPr>
        </p:nvGraphicFramePr>
        <p:xfrm>
          <a:off x="4716016" y="116632"/>
          <a:ext cx="3888433" cy="6597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95"/>
                <a:gridCol w="921586"/>
                <a:gridCol w="685659"/>
                <a:gridCol w="495200"/>
                <a:gridCol w="749148"/>
                <a:gridCol w="749148"/>
                <a:gridCol w="142697"/>
              </a:tblGrid>
              <a:tr h="2810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</a:tr>
              <a:tr h="2810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Times New Roman"/>
                          <a:ea typeface="Times New Roman"/>
                        </a:rPr>
                        <a:t>Otázka</a:t>
                      </a: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Faktory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P8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0,886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0,169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0,076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0,352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P18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0,853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0,386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0,098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0,089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0,777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0,353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0,173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0,006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0,741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0,177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0,414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-0,215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0,735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0,246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0,555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0,181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0,204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0,885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0,201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0,205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0,196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0,827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0,187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0,239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0,162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0,790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0,369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0,097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0,306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0,771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0,096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-0,214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0,437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0,677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0,171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0,492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0,546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0,625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-0,034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0,122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0,199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0,029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0,846</a:t>
                      </a: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0,373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0,290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0,156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0,838</a:t>
                      </a: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0,355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P12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-0,050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0,395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0,833</a:t>
                      </a: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-0,065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0,371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0,290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0,749</a:t>
                      </a: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0,380</a:t>
                      </a:r>
                      <a:endParaRPr lang="sk-SK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0,255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0,115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0,115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0,869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P19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-0,320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0,113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0,236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0,835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0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P7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0,296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0,130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0,464</a:t>
                      </a:r>
                      <a:endParaRPr lang="sk-SK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C3260C"/>
                          </a:solidFill>
                          <a:effectLst/>
                          <a:latin typeface="Times New Roman"/>
                          <a:ea typeface="Times New Roman"/>
                        </a:rPr>
                        <a:t>0,779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595200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3648</TotalTime>
  <Words>1015</Words>
  <Application>Microsoft Office PowerPoint</Application>
  <PresentationFormat>Prezentácia na obrazovke (4:3)</PresentationFormat>
  <Paragraphs>362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Aerodynamika</vt:lpstr>
      <vt:lpstr>UNIVERZITA MATEJA BELA V BANSKEJ BYSTRICI EKONOMICKÁ FAKULTA      PROBLÉMY STRATEGICKÉHO PLÁNOVANIA VEREJNÝCH SLUŽIEB NA MIESTNEJ ÚROVNI (dizertačná práca)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 Z vybraných nezávislých premenných vplýva na kvalitu plánovania len pohlavie štatutára.            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MATEJA BELA V BANSKEJ BYSTRICI EKONOMICKÁ FAKULTA      PROBLÉMY STRATEGICKÉHO PLÁNOVANIA VEREJNÝCH SLUŽIEB NA MIESTNEJ ÚROVNI</dc:title>
  <dc:creator>Goggi</dc:creator>
  <cp:lastModifiedBy>Goggi</cp:lastModifiedBy>
  <cp:revision>73</cp:revision>
  <dcterms:created xsi:type="dcterms:W3CDTF">2017-04-26T05:48:58Z</dcterms:created>
  <dcterms:modified xsi:type="dcterms:W3CDTF">2017-09-19T10:17:24Z</dcterms:modified>
</cp:coreProperties>
</file>