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7" r:id="rId4"/>
    <p:sldId id="277" r:id="rId5"/>
    <p:sldId id="259" r:id="rId6"/>
    <p:sldId id="279" r:id="rId7"/>
    <p:sldId id="288" r:id="rId8"/>
    <p:sldId id="281" r:id="rId9"/>
    <p:sldId id="291" r:id="rId10"/>
    <p:sldId id="289" r:id="rId11"/>
    <p:sldId id="290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41" autoAdjust="0"/>
    <p:restoredTop sz="93349" autoAdjust="0"/>
  </p:normalViewPr>
  <p:slideViewPr>
    <p:cSldViewPr>
      <p:cViewPr varScale="1">
        <p:scale>
          <a:sx n="82" d="100"/>
          <a:sy n="82" d="100"/>
        </p:scale>
        <p:origin x="-1315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608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7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81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150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207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193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804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81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28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46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583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E640-B58C-491A-84BB-BE401C7CBAAB}" type="datetimeFigureOut">
              <a:rPr lang="sk-SK" smtClean="0"/>
              <a:t>28.10.2016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0E21-1BF8-4D92-848D-11E814B015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8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 txBox="1">
            <a:spLocks/>
          </p:cNvSpPr>
          <p:nvPr/>
        </p:nvSpPr>
        <p:spPr>
          <a:xfrm>
            <a:off x="442617" y="3730764"/>
            <a:ext cx="8280920" cy="1243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Efektívne nástroje na elimináciu rizík pre mestá a obce alebo „dobrá rada nad zlato“.</a:t>
            </a:r>
            <a:endParaRPr lang="sk-SK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k-SK" b="1" dirty="0">
              <a:latin typeface="Bariol Bold" pitchFamily="50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58641" y="4941168"/>
            <a:ext cx="784887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58641" y="3630558"/>
            <a:ext cx="784887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57897" y="5517232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Mgr. Jozef BARINA</a:t>
            </a:r>
            <a:r>
              <a:rPr lang="sk-SK" sz="1200" dirty="0" smtClean="0"/>
              <a:t>, Sales Manager / CRIF – Slovak Credit Bureau</a:t>
            </a:r>
            <a:endParaRPr lang="sk-SK" sz="1200" b="1" dirty="0"/>
          </a:p>
        </p:txBody>
      </p:sp>
      <p:pic>
        <p:nvPicPr>
          <p:cNvPr id="1026" name="Picture 2" descr="http://www.sohk.sk/img/dynamicContent/companies/logo_sk_23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5" y="116632"/>
            <a:ext cx="7949860" cy="31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2536" y="1084892"/>
            <a:ext cx="9721080" cy="277615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élník 1"/>
          <p:cNvSpPr/>
          <p:nvPr/>
        </p:nvSpPr>
        <p:spPr>
          <a:xfrm>
            <a:off x="1426528" y="188640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Cribis - Univerzálny register</a:t>
            </a:r>
          </a:p>
        </p:txBody>
      </p:sp>
      <p:sp>
        <p:nvSpPr>
          <p:cNvPr id="5" name="Obdélník 13"/>
          <p:cNvSpPr/>
          <p:nvPr/>
        </p:nvSpPr>
        <p:spPr>
          <a:xfrm>
            <a:off x="251520" y="1196752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je spoľahlivý zdroj informácií o všetkých podnikateľských subjektoch a fyzických osobách zo Slovenskej  a Českej republiky. </a:t>
            </a:r>
          </a:p>
          <a:p>
            <a:pPr algn="ctr"/>
            <a:r>
              <a:rPr lang="sk-SK" sz="30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Poskytuje komplexné riešenie pre jednotlivé oddelenia miest a obcí.</a:t>
            </a:r>
          </a:p>
        </p:txBody>
      </p:sp>
      <p:pic>
        <p:nvPicPr>
          <p:cNvPr id="6" name="Picture 2" descr="http://www.sohk.sk/img/dynamicContent/companies/logo_sk_23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10" y="3717032"/>
            <a:ext cx="6534380" cy="26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4"/>
          <p:cNvSpPr txBox="1">
            <a:spLocks/>
          </p:cNvSpPr>
          <p:nvPr/>
        </p:nvSpPr>
        <p:spPr>
          <a:xfrm>
            <a:off x="1115616" y="2780928"/>
            <a:ext cx="7128792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Veľmi pekne ďakujem za pozornosť.</a:t>
            </a:r>
            <a:endParaRPr lang="sk-SK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19"/>
          <p:cNvCxnSpPr/>
          <p:nvPr/>
        </p:nvCxnSpPr>
        <p:spPr>
          <a:xfrm>
            <a:off x="1201170" y="2708710"/>
            <a:ext cx="694164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19"/>
          <p:cNvCxnSpPr/>
          <p:nvPr/>
        </p:nvCxnSpPr>
        <p:spPr>
          <a:xfrm>
            <a:off x="1209191" y="3429000"/>
            <a:ext cx="694164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3608" y="5512163"/>
            <a:ext cx="7581953" cy="936356"/>
            <a:chOff x="650263" y="5124063"/>
            <a:chExt cx="7581953" cy="936356"/>
          </a:xfrm>
        </p:grpSpPr>
        <p:sp>
          <p:nvSpPr>
            <p:cNvPr id="28" name="TextovéPole 13"/>
            <p:cNvSpPr txBox="1"/>
            <p:nvPr/>
          </p:nvSpPr>
          <p:spPr>
            <a:xfrm>
              <a:off x="650263" y="5137089"/>
              <a:ext cx="75819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>
                  <a:solidFill>
                    <a:schemeClr val="accent2"/>
                  </a:solidFill>
                </a:rPr>
                <a:t>Včasné a spoľahlivé </a:t>
              </a:r>
              <a:r>
                <a:rPr lang="sk-SK" sz="1600" b="1" dirty="0">
                  <a:solidFill>
                    <a:srgbClr val="002060"/>
                  </a:solidFill>
                </a:rPr>
                <a:t>informácie majú čoraz </a:t>
              </a:r>
              <a:r>
                <a:rPr lang="sk-SK" sz="1600" b="1" dirty="0">
                  <a:solidFill>
                    <a:srgbClr val="EE7D11"/>
                  </a:solidFill>
                </a:rPr>
                <a:t>vyš</a:t>
              </a:r>
              <a:r>
                <a:rPr lang="sk-SK" sz="2400" b="1" dirty="0">
                  <a:solidFill>
                    <a:srgbClr val="EE7D11"/>
                  </a:solidFill>
                </a:rPr>
                <a:t>š</a:t>
              </a:r>
              <a:r>
                <a:rPr lang="sk-SK" sz="2800" b="1" dirty="0">
                  <a:solidFill>
                    <a:srgbClr val="EE7D11"/>
                  </a:solidFill>
                </a:rPr>
                <a:t>i</a:t>
              </a:r>
              <a:r>
                <a:rPr lang="sk-SK" sz="3200" b="1" dirty="0">
                  <a:solidFill>
                    <a:srgbClr val="EE7D11"/>
                  </a:solidFill>
                </a:rPr>
                <a:t>u</a:t>
              </a:r>
              <a:r>
                <a:rPr lang="sk-SK" sz="1600" b="1" dirty="0"/>
                <a:t> </a:t>
              </a:r>
              <a:r>
                <a:rPr lang="sk-SK" sz="3200" b="1" dirty="0">
                  <a:solidFill>
                    <a:srgbClr val="EE7D11"/>
                  </a:solidFill>
                </a:rPr>
                <a:t>ho</a:t>
              </a:r>
              <a:r>
                <a:rPr lang="sk-SK" sz="3600" b="1" dirty="0">
                  <a:solidFill>
                    <a:srgbClr val="EE7D11"/>
                  </a:solidFill>
                </a:rPr>
                <a:t>dn</a:t>
              </a:r>
              <a:r>
                <a:rPr lang="sk-SK" sz="4400" b="1" dirty="0">
                  <a:solidFill>
                    <a:srgbClr val="EE7D11"/>
                  </a:solidFill>
                </a:rPr>
                <a:t>ot</a:t>
              </a:r>
              <a:r>
                <a:rPr lang="sk-SK" sz="5400" b="1" dirty="0">
                  <a:solidFill>
                    <a:srgbClr val="EE7D11"/>
                  </a:solidFill>
                </a:rPr>
                <a:t>u</a:t>
              </a:r>
            </a:p>
          </p:txBody>
        </p:sp>
        <p:pic>
          <p:nvPicPr>
            <p:cNvPr id="29" name="Immagin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5124063"/>
              <a:ext cx="422694" cy="727428"/>
            </a:xfrm>
            <a:prstGeom prst="rect">
              <a:avLst/>
            </a:prstGeom>
          </p:spPr>
        </p:pic>
      </p:grpSp>
      <p:sp>
        <p:nvSpPr>
          <p:cNvPr id="9" name="Nadpis 1"/>
          <p:cNvSpPr txBox="1">
            <a:spLocks/>
          </p:cNvSpPr>
          <p:nvPr/>
        </p:nvSpPr>
        <p:spPr>
          <a:xfrm>
            <a:off x="2427139" y="109052"/>
            <a:ext cx="4176464" cy="4320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Hľadáte odpovede na otázky </a:t>
            </a:r>
            <a:r>
              <a:rPr lang="sk-SK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k-SK" sz="20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ovéPole 13"/>
          <p:cNvSpPr txBox="1"/>
          <p:nvPr/>
        </p:nvSpPr>
        <p:spPr>
          <a:xfrm>
            <a:off x="395536" y="692696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sk-SK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zmenila firma názov, adresu, konateľa alebo spoločníka ?</a:t>
            </a:r>
            <a:endParaRPr lang="sk-S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3"/>
          <p:cNvSpPr txBox="1"/>
          <p:nvPr/>
        </p:nvSpPr>
        <p:spPr>
          <a:xfrm>
            <a:off x="395536" y="1015742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sk-SK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vstúpila firma do procesu konkurzného konania a potrebujete si prihlásiť pohľadávku SPK ?</a:t>
            </a:r>
            <a:endParaRPr lang="sk-S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ovéPole 13"/>
          <p:cNvSpPr txBox="1"/>
          <p:nvPr/>
        </p:nvSpPr>
        <p:spPr>
          <a:xfrm>
            <a:off x="403557" y="1341397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sk-SK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zmenil sa vlastník nehnuteľnosti – nastali zmeny v právnych záznamoch alebo zmeny v plombách?</a:t>
            </a:r>
            <a:endParaRPr lang="sk-S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528" y="3292215"/>
            <a:ext cx="9220231" cy="2467414"/>
            <a:chOff x="662690" y="3020363"/>
            <a:chExt cx="9220231" cy="2467414"/>
          </a:xfrm>
        </p:grpSpPr>
        <p:sp>
          <p:nvSpPr>
            <p:cNvPr id="13" name="TextovéPole 13"/>
            <p:cNvSpPr txBox="1"/>
            <p:nvPr/>
          </p:nvSpPr>
          <p:spPr>
            <a:xfrm>
              <a:off x="662690" y="3020363"/>
              <a:ext cx="720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Pripravujete sa na rokovanie s firmou a potrebujete </a:t>
              </a:r>
            </a:p>
            <a:p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mať prehľad o tom: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246113" y="3602493"/>
              <a:ext cx="72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či je firma solídna 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ovéPole 13"/>
            <p:cNvSpPr txBox="1"/>
            <p:nvPr/>
          </p:nvSpPr>
          <p:spPr>
            <a:xfrm>
              <a:off x="1254133" y="3889646"/>
              <a:ext cx="72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zamestnáva legálne ? </a:t>
              </a:r>
              <a:r>
                <a:rPr lang="sk-SK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platí dane a odvody ? </a:t>
              </a:r>
              <a:r>
                <a:rPr lang="sk-SK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čo jej hospodárske výsledky </a:t>
              </a:r>
              <a:r>
                <a:rPr lang="sk-SK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ovéPole 13"/>
            <p:cNvSpPr txBox="1"/>
            <p:nvPr/>
          </p:nvSpPr>
          <p:spPr>
            <a:xfrm>
              <a:off x="1246112" y="4211323"/>
              <a:ext cx="7481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kto ovláda spoločnosť – má nejaké ďalšie prepojenia ? </a:t>
              </a:r>
              <a:r>
                <a:rPr lang="sk-SK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Akú má platobnú disciplínu?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ovéPole 13"/>
            <p:cNvSpPr txBox="1"/>
            <p:nvPr/>
          </p:nvSpPr>
          <p:spPr>
            <a:xfrm>
              <a:off x="1241961" y="4525922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kto je konečný užívateľ výhod (benefical owner) ?</a:t>
              </a:r>
              <a:endPara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ovéPole 13"/>
            <p:cNvSpPr txBox="1"/>
            <p:nvPr/>
          </p:nvSpPr>
          <p:spPr>
            <a:xfrm>
              <a:off x="1240358" y="4842819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je alebo bola firma už dodávateľom pri verejných obstarávaniach ?</a:t>
              </a:r>
              <a:endPara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ovéPole 13"/>
            <p:cNvSpPr txBox="1"/>
            <p:nvPr/>
          </p:nvSpPr>
          <p:spPr>
            <a:xfrm>
              <a:off x="1238754" y="5149223"/>
              <a:ext cx="5067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aká je</a:t>
              </a:r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nedávna história firmy ?</a:t>
              </a:r>
              <a:endPara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ovéPole 13"/>
          <p:cNvSpPr txBox="1"/>
          <p:nvPr/>
        </p:nvSpPr>
        <p:spPr>
          <a:xfrm>
            <a:off x="401952" y="163817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sk-SK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má firma alebo osoba-podnikateľ aktuálne exekúcie?</a:t>
            </a:r>
            <a:endParaRPr lang="sk-S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ovéPole 13"/>
          <p:cNvSpPr txBox="1"/>
          <p:nvPr/>
        </p:nvSpPr>
        <p:spPr>
          <a:xfrm>
            <a:off x="390722" y="1934955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sk-SK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bol vyhlásený osobný bankrot na fyzickú osobu ?</a:t>
            </a:r>
            <a:endParaRPr lang="sk-SK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57" y="1851622"/>
            <a:ext cx="3868025" cy="218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5" name="Elbow Connector 1024"/>
          <p:cNvCxnSpPr/>
          <p:nvPr/>
        </p:nvCxnSpPr>
        <p:spPr>
          <a:xfrm>
            <a:off x="1547664" y="2273508"/>
            <a:ext cx="3528392" cy="86746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RIF-Slova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135"/>
            <a:ext cx="2522173" cy="9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" y="885778"/>
            <a:ext cx="9052884" cy="3839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8110" y="4437112"/>
            <a:ext cx="89077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400" b="1" dirty="0" smtClean="0">
              <a:solidFill>
                <a:srgbClr val="FF0000"/>
              </a:solidFill>
            </a:endParaRPr>
          </a:p>
          <a:p>
            <a:pPr algn="just"/>
            <a:endParaRPr lang="sk-SK" sz="1400" b="1" dirty="0" smtClean="0">
              <a:solidFill>
                <a:srgbClr val="002060"/>
              </a:solidFill>
            </a:endParaRPr>
          </a:p>
          <a:p>
            <a:pPr algn="ctr"/>
            <a:r>
              <a:rPr lang="sk-SK" sz="2500" b="1" dirty="0" smtClean="0">
                <a:solidFill>
                  <a:schemeClr val="accent2"/>
                </a:solidFill>
              </a:rPr>
              <a:t>Cribis - Univerzálny register</a:t>
            </a:r>
            <a:r>
              <a:rPr lang="sk-SK" sz="25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sk-SK" sz="1400" dirty="0" smtClean="0">
                <a:solidFill>
                  <a:srgbClr val="002060"/>
                </a:solidFill>
              </a:rPr>
              <a:t>je spoľahlivým zdrojom informácií o všetkých podnikateľských subjektoch a fyzických osobách zo Slovenskej  a Českej republiky. Poskytuje komplexné riešenie pre jednotlivé oddelenia miest a obcí.</a:t>
            </a:r>
          </a:p>
          <a:p>
            <a:pPr algn="ctr"/>
            <a:endParaRPr lang="sk-SK" sz="1400" b="1" dirty="0" smtClean="0">
              <a:solidFill>
                <a:srgbClr val="002060"/>
              </a:solidFill>
            </a:endParaRPr>
          </a:p>
          <a:p>
            <a:pPr algn="ctr"/>
            <a:r>
              <a:rPr lang="sk-SK" sz="1400" b="1" dirty="0" smtClean="0">
                <a:solidFill>
                  <a:srgbClr val="002060"/>
                </a:solidFill>
              </a:rPr>
              <a:t> Monitoring | Marketingové </a:t>
            </a:r>
            <a:r>
              <a:rPr lang="sk-SK" sz="1400" b="1" dirty="0">
                <a:solidFill>
                  <a:srgbClr val="002060"/>
                </a:solidFill>
              </a:rPr>
              <a:t>zoznamy </a:t>
            </a:r>
            <a:r>
              <a:rPr lang="sk-SK" sz="1400" b="1" dirty="0" smtClean="0">
                <a:solidFill>
                  <a:srgbClr val="002060"/>
                </a:solidFill>
              </a:rPr>
              <a:t>| Reporty </a:t>
            </a:r>
            <a:r>
              <a:rPr lang="sk-SK" sz="1400" b="1" dirty="0">
                <a:solidFill>
                  <a:srgbClr val="002060"/>
                </a:solidFill>
              </a:rPr>
              <a:t>| </a:t>
            </a:r>
            <a:r>
              <a:rPr lang="sk-SK" sz="1400" b="1" dirty="0" smtClean="0">
                <a:solidFill>
                  <a:srgbClr val="002060"/>
                </a:solidFill>
              </a:rPr>
              <a:t>Diagramy</a:t>
            </a:r>
          </a:p>
          <a:p>
            <a:pPr algn="ctr"/>
            <a:endParaRPr lang="sk-SK" sz="1400" b="1" dirty="0" smtClean="0">
              <a:solidFill>
                <a:srgbClr val="002060"/>
              </a:solidFill>
            </a:endParaRPr>
          </a:p>
          <a:p>
            <a:pPr algn="ctr"/>
            <a:r>
              <a:rPr lang="sk-SK" sz="1400" b="1" dirty="0" smtClean="0">
                <a:solidFill>
                  <a:srgbClr val="002060"/>
                </a:solidFill>
              </a:rPr>
              <a:t>Dlhy </a:t>
            </a:r>
            <a:r>
              <a:rPr lang="sk-SK" sz="1400" b="1" dirty="0">
                <a:solidFill>
                  <a:srgbClr val="002060"/>
                </a:solidFill>
              </a:rPr>
              <a:t>| </a:t>
            </a:r>
            <a:r>
              <a:rPr lang="sk-SK" sz="1400" b="1" dirty="0" smtClean="0">
                <a:solidFill>
                  <a:srgbClr val="002060"/>
                </a:solidFill>
              </a:rPr>
              <a:t>Konkurzy </a:t>
            </a:r>
            <a:r>
              <a:rPr lang="sk-SK" sz="1400" b="1" dirty="0">
                <a:solidFill>
                  <a:srgbClr val="002060"/>
                </a:solidFill>
              </a:rPr>
              <a:t>| </a:t>
            </a:r>
            <a:r>
              <a:rPr lang="sk-SK" sz="1400" b="1" dirty="0" smtClean="0">
                <a:solidFill>
                  <a:srgbClr val="002060"/>
                </a:solidFill>
              </a:rPr>
              <a:t>Reštrukturalizácie </a:t>
            </a:r>
            <a:r>
              <a:rPr lang="sk-SK" sz="1400" b="1" dirty="0">
                <a:solidFill>
                  <a:srgbClr val="002060"/>
                </a:solidFill>
              </a:rPr>
              <a:t>| Záložné práva | Nehnuteľnosti | </a:t>
            </a:r>
            <a:r>
              <a:rPr lang="sk-SK" sz="1400" b="1" dirty="0" smtClean="0">
                <a:solidFill>
                  <a:srgbClr val="002060"/>
                </a:solidFill>
              </a:rPr>
              <a:t>Exekúcie</a:t>
            </a:r>
            <a:r>
              <a:rPr lang="sk-SK" sz="1400" b="1" dirty="0">
                <a:solidFill>
                  <a:srgbClr val="002060"/>
                </a:solidFill>
              </a:rPr>
              <a:t> </a:t>
            </a:r>
            <a:r>
              <a:rPr lang="sk-SK" sz="1400" b="1" dirty="0" smtClean="0">
                <a:solidFill>
                  <a:srgbClr val="002060"/>
                </a:solidFill>
              </a:rPr>
              <a:t>| ...</a:t>
            </a:r>
          </a:p>
          <a:p>
            <a:pPr algn="just"/>
            <a:r>
              <a:rPr lang="sk-SK" sz="1400" b="1" dirty="0" smtClean="0">
                <a:solidFill>
                  <a:srgbClr val="FF0000"/>
                </a:solidFill>
              </a:rPr>
              <a:t>	</a:t>
            </a:r>
          </a:p>
          <a:p>
            <a:pPr algn="just"/>
            <a:endParaRPr lang="sk-SK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RIF-Slova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61" y="-99392"/>
            <a:ext cx="2522173" cy="9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7" y="831308"/>
            <a:ext cx="7980058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90772"/>
            <a:ext cx="5181865" cy="3222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8" y="4215684"/>
            <a:ext cx="5214559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13" y="813193"/>
            <a:ext cx="5728192" cy="5811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odnadpis 4"/>
          <p:cNvSpPr txBox="1">
            <a:spLocks/>
          </p:cNvSpPr>
          <p:nvPr/>
        </p:nvSpPr>
        <p:spPr>
          <a:xfrm>
            <a:off x="2409529" y="36641"/>
            <a:ext cx="6768752" cy="621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Komplexné informácie o firmách</a:t>
            </a:r>
            <a:endParaRPr lang="sk-SK" b="1" dirty="0">
              <a:latin typeface="Bariol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21088"/>
            <a:ext cx="5328592" cy="26488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9" y="964532"/>
            <a:ext cx="7416825" cy="45086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" y="984418"/>
            <a:ext cx="7351402" cy="4468921"/>
          </a:xfrm>
          <a:prstGeom prst="rect">
            <a:avLst/>
          </a:prstGeom>
        </p:spPr>
      </p:pic>
      <p:pic>
        <p:nvPicPr>
          <p:cNvPr id="10" name="Picture 2" descr="CRIF-Slova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975"/>
            <a:ext cx="2522173" cy="9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dnadpis 4"/>
          <p:cNvSpPr txBox="1">
            <a:spLocks/>
          </p:cNvSpPr>
          <p:nvPr/>
        </p:nvSpPr>
        <p:spPr>
          <a:xfrm>
            <a:off x="2409529" y="36641"/>
            <a:ext cx="6768752" cy="621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 vlastne stojí za firmou ?</a:t>
            </a:r>
            <a:endParaRPr lang="sk-SK" b="1" dirty="0">
              <a:latin typeface="Bariol Bold" pitchFamily="50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4" y="1032463"/>
            <a:ext cx="1920407" cy="111261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259632" y="4128504"/>
            <a:ext cx="6192768" cy="524632"/>
            <a:chOff x="1259632" y="4128504"/>
            <a:chExt cx="6192768" cy="524632"/>
          </a:xfrm>
        </p:grpSpPr>
        <p:sp>
          <p:nvSpPr>
            <p:cNvPr id="54" name="Oval 53"/>
            <p:cNvSpPr/>
            <p:nvPr/>
          </p:nvSpPr>
          <p:spPr>
            <a:xfrm>
              <a:off x="1259632" y="4293096"/>
              <a:ext cx="432048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Oval 54"/>
            <p:cNvSpPr/>
            <p:nvPr/>
          </p:nvSpPr>
          <p:spPr>
            <a:xfrm>
              <a:off x="2637328" y="4287000"/>
              <a:ext cx="432048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6" name="Oval 55"/>
            <p:cNvSpPr/>
            <p:nvPr/>
          </p:nvSpPr>
          <p:spPr>
            <a:xfrm>
              <a:off x="4045504" y="4226040"/>
              <a:ext cx="432048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7" name="Oval 56"/>
            <p:cNvSpPr/>
            <p:nvPr/>
          </p:nvSpPr>
          <p:spPr>
            <a:xfrm>
              <a:off x="5606080" y="4213848"/>
              <a:ext cx="432048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8" name="Oval 57"/>
            <p:cNvSpPr/>
            <p:nvPr/>
          </p:nvSpPr>
          <p:spPr>
            <a:xfrm>
              <a:off x="7020352" y="4128504"/>
              <a:ext cx="432048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979712" y="5805264"/>
            <a:ext cx="3865240" cy="524632"/>
            <a:chOff x="1979712" y="5805264"/>
            <a:chExt cx="3865240" cy="524632"/>
          </a:xfrm>
        </p:grpSpPr>
        <p:sp>
          <p:nvSpPr>
            <p:cNvPr id="60" name="Oval 59"/>
            <p:cNvSpPr/>
            <p:nvPr/>
          </p:nvSpPr>
          <p:spPr>
            <a:xfrm>
              <a:off x="1979712" y="5805264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1" name="Oval 60"/>
            <p:cNvSpPr/>
            <p:nvPr/>
          </p:nvSpPr>
          <p:spPr>
            <a:xfrm>
              <a:off x="3198912" y="5957664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2" name="Oval 61"/>
            <p:cNvSpPr/>
            <p:nvPr/>
          </p:nvSpPr>
          <p:spPr>
            <a:xfrm>
              <a:off x="4332768" y="5969856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Oval 62"/>
            <p:cNvSpPr/>
            <p:nvPr/>
          </p:nvSpPr>
          <p:spPr>
            <a:xfrm>
              <a:off x="5484912" y="5854032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" y="869299"/>
            <a:ext cx="9144000" cy="2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RIF-Slova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135"/>
            <a:ext cx="2522173" cy="9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7" y="905029"/>
            <a:ext cx="8082649" cy="3427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Podnadpis 4"/>
          <p:cNvSpPr txBox="1">
            <a:spLocks/>
          </p:cNvSpPr>
          <p:nvPr/>
        </p:nvSpPr>
        <p:spPr>
          <a:xfrm>
            <a:off x="2409529" y="36641"/>
            <a:ext cx="6768752" cy="621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35-ich udalostí</a:t>
            </a:r>
            <a:endParaRPr lang="sk-SK" b="1" dirty="0">
              <a:latin typeface="Bariol Bold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2618971"/>
            <a:ext cx="9144000" cy="1903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26129" y="2996952"/>
            <a:ext cx="792088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2146448" y="4149080"/>
            <a:ext cx="2137519" cy="2520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2146448" y="4522479"/>
            <a:ext cx="16334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9" y="3356991"/>
            <a:ext cx="9144000" cy="3436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252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35696" y="3153160"/>
            <a:ext cx="3600400" cy="3600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829600" y="3506728"/>
            <a:ext cx="3614128" cy="46176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-20429" y="3153160"/>
            <a:ext cx="1784117" cy="2150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16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  <p:bldP spid="1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odnadpis 4"/>
          <p:cNvSpPr txBox="1">
            <a:spLocks/>
          </p:cNvSpPr>
          <p:nvPr/>
        </p:nvSpPr>
        <p:spPr>
          <a:xfrm>
            <a:off x="2409529" y="36641"/>
            <a:ext cx="6768752" cy="621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Zdieľanie ? .... </a:t>
            </a:r>
            <a:endParaRPr lang="sk-SK" b="1" dirty="0">
              <a:latin typeface="Bariol Bold" pitchFamily="50" charset="0"/>
            </a:endParaRPr>
          </a:p>
        </p:txBody>
      </p:sp>
      <p:pic>
        <p:nvPicPr>
          <p:cNvPr id="23" name="Picture 2" descr="CRIF-Slova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135"/>
            <a:ext cx="2522173" cy="9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295"/>
            <a:ext cx="9144000" cy="5387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4235"/>
            <a:ext cx="8388424" cy="5990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456"/>
            <a:ext cx="9144000" cy="5279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051"/>
            <a:ext cx="9144000" cy="53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iley Face 10"/>
          <p:cNvSpPr/>
          <p:nvPr/>
        </p:nvSpPr>
        <p:spPr>
          <a:xfrm>
            <a:off x="427538" y="1422401"/>
            <a:ext cx="4464496" cy="4320480"/>
          </a:xfrm>
          <a:prstGeom prst="smileyFac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k-SK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Univerzálny register - CRIBIS</a:t>
            </a: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2409529" y="36641"/>
            <a:ext cx="6768752" cy="621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Zdieľanie ? .... </a:t>
            </a:r>
            <a:endParaRPr lang="sk-SK" b="1" dirty="0">
              <a:latin typeface="Bariol Bold" pitchFamily="50" charset="0"/>
            </a:endParaRPr>
          </a:p>
        </p:txBody>
      </p:sp>
      <p:pic>
        <p:nvPicPr>
          <p:cNvPr id="9" name="Picture 2" descr="CRIF-Slovak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135"/>
            <a:ext cx="2522173" cy="9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-206798" y="705837"/>
            <a:ext cx="5657991" cy="3170223"/>
            <a:chOff x="-206798" y="705837"/>
            <a:chExt cx="5657991" cy="3170223"/>
          </a:xfrm>
        </p:grpSpPr>
        <p:sp>
          <p:nvSpPr>
            <p:cNvPr id="4" name="Oval 3"/>
            <p:cNvSpPr/>
            <p:nvPr/>
          </p:nvSpPr>
          <p:spPr>
            <a:xfrm>
              <a:off x="80357" y="1440564"/>
              <a:ext cx="129614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al 11"/>
            <p:cNvSpPr/>
            <p:nvPr/>
          </p:nvSpPr>
          <p:spPr>
            <a:xfrm>
              <a:off x="1262658" y="736316"/>
              <a:ext cx="129614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al 12"/>
            <p:cNvSpPr/>
            <p:nvPr/>
          </p:nvSpPr>
          <p:spPr>
            <a:xfrm>
              <a:off x="2714468" y="705837"/>
              <a:ext cx="129614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 </a:t>
              </a:r>
              <a:endParaRPr lang="sk-SK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867897" y="1493503"/>
              <a:ext cx="129614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 </a:t>
              </a:r>
              <a:endParaRPr lang="sk-SK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55049" y="2723932"/>
              <a:ext cx="129614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 </a:t>
              </a:r>
              <a:endParaRPr lang="sk-SK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-206798" y="2654952"/>
              <a:ext cx="129614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 </a:t>
              </a:r>
              <a:endParaRPr lang="sk-SK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3273" y="3125138"/>
              <a:ext cx="112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chemeClr val="bg1"/>
                  </a:solidFill>
                </a:rPr>
                <a:t>MESTO / OBEC</a:t>
              </a:r>
              <a:endParaRPr lang="sk-S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5380" y="1901125"/>
              <a:ext cx="112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chemeClr val="bg1"/>
                  </a:solidFill>
                </a:rPr>
                <a:t>MESTO / OBEC</a:t>
              </a:r>
              <a:endParaRPr lang="sk-S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8058" y="1139125"/>
              <a:ext cx="112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chemeClr val="bg1"/>
                  </a:solidFill>
                </a:rPr>
                <a:t>MESTO / OBEC</a:t>
              </a:r>
              <a:endParaRPr lang="sk-S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99493" y="1127895"/>
              <a:ext cx="112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chemeClr val="bg1"/>
                  </a:solidFill>
                </a:rPr>
                <a:t>MESTO / OBEC</a:t>
              </a:r>
              <a:endParaRPr lang="sk-S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62546" y="1944439"/>
              <a:ext cx="112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chemeClr val="bg1"/>
                  </a:solidFill>
                </a:rPr>
                <a:t>MESTO / OBEC</a:t>
              </a:r>
              <a:endParaRPr lang="sk-SK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49700" y="3184494"/>
              <a:ext cx="112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200" b="1" dirty="0" smtClean="0">
                  <a:solidFill>
                    <a:schemeClr val="bg1"/>
                  </a:solidFill>
                </a:rPr>
                <a:t>MESTO / OBEC</a:t>
              </a:r>
              <a:endParaRPr lang="sk-SK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9346" y="1843052"/>
            <a:ext cx="3011424" cy="1739589"/>
            <a:chOff x="1089346" y="1843052"/>
            <a:chExt cx="3011424" cy="1739589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089346" y="3299996"/>
              <a:ext cx="1371455" cy="2826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27090" y="2312444"/>
              <a:ext cx="1195083" cy="12701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131762" y="1879628"/>
              <a:ext cx="427040" cy="1703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627784" y="1843052"/>
              <a:ext cx="473242" cy="1739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714468" y="2434364"/>
              <a:ext cx="1209518" cy="11482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2799493" y="3293900"/>
              <a:ext cx="1301277" cy="2887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/>
          <p:cNvSpPr/>
          <p:nvPr/>
        </p:nvSpPr>
        <p:spPr>
          <a:xfrm>
            <a:off x="4803121" y="809624"/>
            <a:ext cx="1440160" cy="5067648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44" y="1102515"/>
            <a:ext cx="3018821" cy="1811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87" y="3999573"/>
            <a:ext cx="3042262" cy="2051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5" name="Group 54"/>
          <p:cNvGrpSpPr/>
          <p:nvPr/>
        </p:nvGrpSpPr>
        <p:grpSpPr>
          <a:xfrm>
            <a:off x="726751" y="2008161"/>
            <a:ext cx="7340437" cy="3443662"/>
            <a:chOff x="726751" y="2008161"/>
            <a:chExt cx="7340437" cy="344366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51" y="2008161"/>
              <a:ext cx="7340437" cy="344366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54" name="Group 53"/>
            <p:cNvGrpSpPr/>
            <p:nvPr/>
          </p:nvGrpSpPr>
          <p:grpSpPr>
            <a:xfrm>
              <a:off x="4026253" y="3008502"/>
              <a:ext cx="1665254" cy="337515"/>
              <a:chOff x="4058873" y="4395584"/>
              <a:chExt cx="1665254" cy="33751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101078" y="4409934"/>
                <a:ext cx="160813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1500" b="1" dirty="0" smtClean="0">
                    <a:solidFill>
                      <a:srgbClr val="FF5050"/>
                    </a:solidFill>
                    <a:latin typeface="Arial Black" panose="020B0A04020102020204" pitchFamily="34" charset="0"/>
                  </a:rPr>
                  <a:t>ZAMIETNUTÉ</a:t>
                </a:r>
                <a:endParaRPr lang="sk-SK" sz="1500" b="1" dirty="0">
                  <a:solidFill>
                    <a:srgbClr val="FF505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Left Brace 49"/>
              <p:cNvSpPr/>
              <p:nvPr/>
            </p:nvSpPr>
            <p:spPr>
              <a:xfrm>
                <a:off x="4058873" y="4395584"/>
                <a:ext cx="185468" cy="33751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2" name="Right Brace 51"/>
              <p:cNvSpPr/>
              <p:nvPr/>
            </p:nvSpPr>
            <p:spPr>
              <a:xfrm>
                <a:off x="5580112" y="4395584"/>
                <a:ext cx="144015" cy="337515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34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44" y="4900820"/>
            <a:ext cx="2088061" cy="2187130"/>
          </a:xfrm>
          <a:prstGeom prst="rect">
            <a:avLst/>
          </a:prstGeom>
        </p:spPr>
      </p:pic>
      <p:pic>
        <p:nvPicPr>
          <p:cNvPr id="19" name="Picture 2" descr="CRIF-Slova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135"/>
            <a:ext cx="2522173" cy="99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dnadpis 4"/>
          <p:cNvSpPr txBox="1">
            <a:spLocks/>
          </p:cNvSpPr>
          <p:nvPr/>
        </p:nvSpPr>
        <p:spPr>
          <a:xfrm>
            <a:off x="2409529" y="36641"/>
            <a:ext cx="6768752" cy="621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Rekapitulácia ....  </a:t>
            </a:r>
            <a:endParaRPr lang="sk-SK" b="1" dirty="0">
              <a:latin typeface="Bariol Bold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1925" y="2771960"/>
            <a:ext cx="9220231" cy="2467414"/>
            <a:chOff x="662690" y="3020363"/>
            <a:chExt cx="9220231" cy="2467414"/>
          </a:xfrm>
        </p:grpSpPr>
        <p:sp>
          <p:nvSpPr>
            <p:cNvPr id="10" name="TextovéPole 13"/>
            <p:cNvSpPr txBox="1"/>
            <p:nvPr/>
          </p:nvSpPr>
          <p:spPr>
            <a:xfrm>
              <a:off x="662690" y="3020363"/>
              <a:ext cx="720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Pripravujete sa na rokovanie s firmou a potrebujete </a:t>
              </a:r>
            </a:p>
            <a:p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mať prehľad o tom: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ovéPole 13"/>
            <p:cNvSpPr txBox="1"/>
            <p:nvPr/>
          </p:nvSpPr>
          <p:spPr>
            <a:xfrm>
              <a:off x="1246113" y="3602493"/>
              <a:ext cx="72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či je firma solídna 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ovéPole 13"/>
            <p:cNvSpPr txBox="1"/>
            <p:nvPr/>
          </p:nvSpPr>
          <p:spPr>
            <a:xfrm>
              <a:off x="1254133" y="3889646"/>
              <a:ext cx="72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zamestnáva legálne ? </a:t>
              </a:r>
              <a:r>
                <a:rPr lang="sk-SK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platí dane a odvody ? </a:t>
              </a:r>
              <a:r>
                <a:rPr lang="sk-SK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čo jej hospodárske výsledky </a:t>
              </a:r>
              <a:r>
                <a:rPr lang="sk-SK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ovéPole 13"/>
            <p:cNvSpPr txBox="1"/>
            <p:nvPr/>
          </p:nvSpPr>
          <p:spPr>
            <a:xfrm>
              <a:off x="1246112" y="4211323"/>
              <a:ext cx="7481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kto ovláda spoločnosť – má nejaké ďalšie prepojenia ? </a:t>
              </a:r>
              <a:r>
                <a:rPr lang="sk-SK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Akú má platobnú disciplínu?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241961" y="4525922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kto je konečný užívateľ výhod (benefical owner) ?</a:t>
              </a:r>
              <a:endPara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ovéPole 13"/>
            <p:cNvSpPr txBox="1"/>
            <p:nvPr/>
          </p:nvSpPr>
          <p:spPr>
            <a:xfrm>
              <a:off x="1240358" y="4842819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je alebo bola firma už dodávateľom pri verejných obstarávaniach ?</a:t>
              </a:r>
              <a:endPara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ovéPole 13"/>
            <p:cNvSpPr txBox="1"/>
            <p:nvPr/>
          </p:nvSpPr>
          <p:spPr>
            <a:xfrm>
              <a:off x="1238754" y="5149223"/>
              <a:ext cx="5067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aká je</a:t>
              </a:r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nedávna história firmy ?</a:t>
              </a:r>
              <a:endPara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9119" y="1098990"/>
            <a:ext cx="8653795" cy="1580813"/>
            <a:chOff x="390722" y="692696"/>
            <a:chExt cx="8653795" cy="1580813"/>
          </a:xfrm>
        </p:grpSpPr>
        <p:sp>
          <p:nvSpPr>
            <p:cNvPr id="6" name="TextovéPole 13"/>
            <p:cNvSpPr txBox="1"/>
            <p:nvPr/>
          </p:nvSpPr>
          <p:spPr>
            <a:xfrm>
              <a:off x="395536" y="692696"/>
              <a:ext cx="72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zmenila firma názov, adresu, konateľa alebo spoločníka 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ovéPole 13"/>
            <p:cNvSpPr txBox="1"/>
            <p:nvPr/>
          </p:nvSpPr>
          <p:spPr>
            <a:xfrm>
              <a:off x="395536" y="1015742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vstúpila firma do procesu konkurzného konania a potrebujete si prihlásiť pohľadávku SPK 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ovéPole 13"/>
            <p:cNvSpPr txBox="1"/>
            <p:nvPr/>
          </p:nvSpPr>
          <p:spPr>
            <a:xfrm>
              <a:off x="403557" y="1341397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zmenil sa vlastník nehnuteľnosti – nastali zmeny v právnych záznamoch alebo zmeny v plombách?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ovéPole 13"/>
            <p:cNvSpPr txBox="1"/>
            <p:nvPr/>
          </p:nvSpPr>
          <p:spPr>
            <a:xfrm>
              <a:off x="401952" y="1638176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má firma alebo osoba-podnikateľ aktuálne exekúcie?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ovéPole 13"/>
            <p:cNvSpPr txBox="1"/>
            <p:nvPr/>
          </p:nvSpPr>
          <p:spPr>
            <a:xfrm>
              <a:off x="390722" y="1934955"/>
              <a:ext cx="864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#</a:t>
              </a:r>
              <a:r>
                <a:rPr lang="sk-SK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bol vyhlásený osobný bankrot na fyzickú osobu ?</a:t>
              </a:r>
              <a:endPara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2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457</Words>
  <Application>Microsoft Office PowerPoint</Application>
  <PresentationFormat>Předvádění na obrazovce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jozef.barina@outlook.sk</dc:creator>
  <cp:lastModifiedBy>jozef.barina@outlook.sk</cp:lastModifiedBy>
  <cp:revision>303</cp:revision>
  <dcterms:created xsi:type="dcterms:W3CDTF">2016-05-24T19:06:55Z</dcterms:created>
  <dcterms:modified xsi:type="dcterms:W3CDTF">2016-10-27T22:22:58Z</dcterms:modified>
</cp:coreProperties>
</file>