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2" r:id="rId4"/>
    <p:sldId id="259" r:id="rId5"/>
    <p:sldId id="260" r:id="rId6"/>
    <p:sldId id="276" r:id="rId7"/>
    <p:sldId id="263" r:id="rId8"/>
    <p:sldId id="273" r:id="rId9"/>
    <p:sldId id="271" r:id="rId10"/>
    <p:sldId id="274" r:id="rId11"/>
    <p:sldId id="275" r:id="rId12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514" y="8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0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3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8965"/>
            <a:ext cx="8229600" cy="747081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0846"/>
            <a:ext cx="8229600" cy="3045069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46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6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9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1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8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5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A1C4-4FFE-9343-9562-C98695ADD735}" type="datetimeFigureOut">
              <a:rPr lang="en-US" smtClean="0"/>
              <a:t>7/1/2015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AF622-DD2A-5E4D-AB33-D724C5C1D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8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2065" y="2662902"/>
            <a:ext cx="4907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sk-SK" altLang="sk-SK" sz="2500" b="1" dirty="0">
                <a:latin typeface="Arial" charset="0"/>
                <a:cs typeface="Arial" charset="0"/>
              </a:rPr>
              <a:t>ZÁKLADNÝ POPIS PROJEKTU</a:t>
            </a:r>
            <a:br>
              <a:rPr lang="sk-SK" altLang="sk-SK" sz="2500" b="1" dirty="0">
                <a:latin typeface="Arial" charset="0"/>
                <a:cs typeface="Arial" charset="0"/>
              </a:rPr>
            </a:br>
            <a:endParaRPr lang="sk-SK" altLang="sk-SK" sz="25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92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88288"/>
            <a:ext cx="8229600" cy="747081"/>
          </a:xfrm>
        </p:spPr>
        <p:txBody>
          <a:bodyPr>
            <a:normAutofit/>
          </a:bodyPr>
          <a:lstStyle/>
          <a:p>
            <a:pPr algn="l"/>
            <a:r>
              <a:rPr lang="sk-SK" sz="1400" b="1" dirty="0" smtClean="0"/>
              <a:t>PRÍLOHA – Kompletný Sadzobník úhrad IOM Slovenskej pošty k 1.7.2015</a:t>
            </a:r>
            <a:endParaRPr lang="sk-SK" sz="1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58" y="1485900"/>
            <a:ext cx="7459173" cy="348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9573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888288"/>
            <a:ext cx="8229600" cy="747081"/>
          </a:xfrm>
        </p:spPr>
        <p:txBody>
          <a:bodyPr>
            <a:normAutofit/>
          </a:bodyPr>
          <a:lstStyle/>
          <a:p>
            <a:pPr algn="l"/>
            <a:r>
              <a:rPr lang="sk-SK" sz="1400" b="1" dirty="0" smtClean="0"/>
              <a:t>PRÍLOHA – Návrh kompletného Sadzobníka úhrad IOM pre Vyhlášku k 1.11.2015</a:t>
            </a:r>
            <a:endParaRPr lang="sk-SK" sz="1400" b="1" dirty="0"/>
          </a:p>
        </p:txBody>
      </p:sp>
      <p:graphicFrame>
        <p:nvGraphicFramePr>
          <p:cNvPr id="9" name="Tabuľ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176712"/>
              </p:ext>
            </p:extLst>
          </p:nvPr>
        </p:nvGraphicFramePr>
        <p:xfrm>
          <a:off x="457200" y="1472487"/>
          <a:ext cx="5734050" cy="2380742"/>
        </p:xfrm>
        <a:graphic>
          <a:graphicData uri="http://schemas.openxmlformats.org/drawingml/2006/table">
            <a:tbl>
              <a:tblPr firstRow="1" firstCol="1" bandRow="1"/>
              <a:tblGrid>
                <a:gridCol w="1489710"/>
                <a:gridCol w="1414780"/>
                <a:gridCol w="1414780"/>
                <a:gridCol w="14147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Služba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Sadzba podľa platných zákonov za službu cez IOM 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Sadzba úhrady za asistovanú službu IOM, ktorá ostáva prevádzkovateľovi IOM 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Celková zaplatená cena za službu*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930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Výpis / odpis z Registra trestov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2,00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1,90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3,90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Výpis z obchodného registra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4,50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4,50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Výpis z listu</a:t>
                      </a: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 vlastníctva** 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4,00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3,90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7,90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Všeobecné podanie*** </a:t>
                      </a:r>
                      <a:endParaRPr lang="sk-SK" sz="110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8,00</a:t>
                      </a:r>
                      <a:endParaRPr lang="sk-SK" sz="11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8,00</a:t>
                      </a:r>
                      <a:endParaRPr lang="sk-SK" sz="11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Ostatné nešpecifikované služby****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Podľa sadzobníka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prevádzkovateľa  IOM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Podľa sadzobníka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prevádzkovateľa  IOM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Podľa sadzobníka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 Narrow" panose="020B0606020202030204" pitchFamily="34" charset="0"/>
                        </a:rPr>
                        <a:t>prevádzkovateľa  IOM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Obdĺžnik 10"/>
          <p:cNvSpPr/>
          <p:nvPr/>
        </p:nvSpPr>
        <p:spPr>
          <a:xfrm>
            <a:off x="351183" y="3463314"/>
            <a:ext cx="4572000" cy="17558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endParaRPr lang="sk-SK" sz="1200" dirty="0">
              <a:latin typeface="Arial Narrow" panose="020B0606020202030204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  <a:p>
            <a:pPr>
              <a:lnSpc>
                <a:spcPct val="115000"/>
              </a:lnSpc>
            </a:pPr>
            <a:r>
              <a:rPr lang="sk-SK" sz="10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 </a:t>
            </a:r>
            <a:endParaRPr lang="sk-SK" sz="1000" dirty="0" smtClean="0">
              <a:latin typeface="Arial Narrow" panose="020B0606020202030204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  <a:p>
            <a:pPr>
              <a:lnSpc>
                <a:spcPct val="115000"/>
              </a:lnSpc>
            </a:pPr>
            <a:r>
              <a:rPr lang="sk-SK" sz="8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Vysvetlivky</a:t>
            </a:r>
            <a:endParaRPr lang="sk-SK" sz="800" dirty="0">
              <a:latin typeface="Arial Narrow" panose="020B0606020202030204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  <a:p>
            <a:pPr>
              <a:lnSpc>
                <a:spcPct val="115000"/>
              </a:lnSpc>
            </a:pPr>
            <a:r>
              <a:rPr lang="sk-SK" sz="8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* </a:t>
            </a:r>
            <a:r>
              <a:rPr lang="sk-SK" sz="8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Uvedené </a:t>
            </a:r>
            <a:r>
              <a:rPr lang="sk-SK" sz="8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ceny sú konečné, bez ohľadu na to, či prevádzkovateľ IOM je, alebo nie je platcom DPH.</a:t>
            </a:r>
          </a:p>
          <a:p>
            <a:pPr>
              <a:lnSpc>
                <a:spcPct val="115000"/>
              </a:lnSpc>
            </a:pPr>
            <a:r>
              <a:rPr lang="sk-SK" sz="8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**Suma sa vyberá vo forme zálohy za každých aj začatých 20 parciel, stavieb, bytov alebo nebytových priestorov. </a:t>
            </a:r>
          </a:p>
          <a:p>
            <a:pPr>
              <a:lnSpc>
                <a:spcPct val="115000"/>
              </a:lnSpc>
            </a:pPr>
            <a:r>
              <a:rPr lang="sk-SK" sz="8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*** Podanie neklasifikované podľa žiadneho konkrétneho typu správnych a súdnych podaní.</a:t>
            </a:r>
          </a:p>
          <a:p>
            <a:pPr>
              <a:lnSpc>
                <a:spcPct val="115000"/>
              </a:lnSpc>
            </a:pPr>
            <a:r>
              <a:rPr lang="sk-SK" sz="800" dirty="0"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**** Za služby, ktoré nepredstavujú sprostredkované služby orgánov verejnej moci a ktoré sú zároveň spoplatňované podľa osobitného sadzobníka, vyberá prevádzkovateľ iba sumu úhrady podľa osobitného predpisu, napríklad podľa vyhlášky Ministerstva financií Slovenskej republiky č. 275/2014 Z. z. o zaručenej konverzii. Za ostatné služby (napr. kopírovanie, napaľovanie CD a pod.) vyberá prevádzkovateľ sumy podľa vlastného sadzobníka za tieto úkony, pokiaľ ho má vydaný.</a:t>
            </a:r>
            <a:endParaRPr lang="sk-SK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34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515" y="1006646"/>
            <a:ext cx="8431161" cy="787190"/>
          </a:xfrm>
        </p:spPr>
        <p:txBody>
          <a:bodyPr>
            <a:normAutofit/>
          </a:bodyPr>
          <a:lstStyle/>
          <a:p>
            <a:r>
              <a:rPr lang="sk-SK" altLang="sk-SK" sz="2400" b="1" dirty="0">
                <a:solidFill>
                  <a:srgbClr val="00B0F0"/>
                </a:solidFill>
                <a:latin typeface="Arial Narrow" pitchFamily="34" charset="0"/>
              </a:rPr>
              <a:t>Národný projekt: Integrované obslužné miesta </a:t>
            </a:r>
            <a:endParaRPr lang="en-US" sz="2400" b="1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239835" y="1637492"/>
            <a:ext cx="8121650" cy="43100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sk-SK" altLang="sk-SK" dirty="0" smtClean="0">
                <a:latin typeface="Arial Narrow" pitchFamily="34" charset="0"/>
              </a:rPr>
              <a:t>Integrované obslužné miesta budú poskytovať občanom možnosť vybaviť si vybrané služby štátu elektronicky s asistenciou </a:t>
            </a: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>
              <a:latin typeface="Arial Narrow" pitchFamily="34" charset="0"/>
            </a:endParaRPr>
          </a:p>
          <a:p>
            <a:pPr>
              <a:buBlip>
                <a:blip r:embed="rId2"/>
              </a:buBlip>
            </a:pPr>
            <a:r>
              <a:rPr lang="sk-SK" altLang="sk-SK" dirty="0" smtClean="0">
                <a:latin typeface="Arial Narrow" pitchFamily="34" charset="0"/>
                <a:cs typeface="Arial" charset="0"/>
              </a:rPr>
              <a:t>IOM </a:t>
            </a:r>
            <a:r>
              <a:rPr lang="sk-SK" altLang="sk-SK" dirty="0">
                <a:latin typeface="Arial Narrow" pitchFamily="34" charset="0"/>
                <a:cs typeface="Arial" charset="0"/>
              </a:rPr>
              <a:t>budú určené hlavne </a:t>
            </a:r>
            <a:r>
              <a:rPr lang="sk-SK" altLang="sk-SK" b="1" dirty="0">
                <a:solidFill>
                  <a:srgbClr val="FF3399"/>
                </a:solidFill>
                <a:latin typeface="Arial Narrow" pitchFamily="34" charset="0"/>
                <a:cs typeface="Arial" charset="0"/>
              </a:rPr>
              <a:t>občanom</a:t>
            </a:r>
            <a:r>
              <a:rPr lang="sk-SK" altLang="sk-SK" dirty="0">
                <a:latin typeface="Arial Narrow" pitchFamily="34" charset="0"/>
                <a:cs typeface="Arial" charset="0"/>
              </a:rPr>
              <a:t>, ktorí: </a:t>
            </a:r>
          </a:p>
          <a:p>
            <a:pPr marL="620713" lvl="1" indent="-266700">
              <a:buBlip>
                <a:blip r:embed="rId2"/>
              </a:buBlip>
            </a:pPr>
            <a:r>
              <a:rPr lang="sk-SK" altLang="sk-SK" dirty="0">
                <a:latin typeface="Arial Narrow" pitchFamily="34" charset="0"/>
              </a:rPr>
              <a:t>chcú </a:t>
            </a:r>
            <a:r>
              <a:rPr lang="sk-SK" altLang="sk-SK" b="1" dirty="0">
                <a:latin typeface="Arial Narrow" pitchFamily="34" charset="0"/>
              </a:rPr>
              <a:t>ušetriť čas </a:t>
            </a:r>
            <a:r>
              <a:rPr lang="sk-SK" altLang="sk-SK" dirty="0">
                <a:latin typeface="Arial Narrow" pitchFamily="34" charset="0"/>
              </a:rPr>
              <a:t>a vybaviť viac služieb na </a:t>
            </a:r>
            <a:r>
              <a:rPr lang="sk-SK" altLang="sk-SK" b="1" dirty="0">
                <a:latin typeface="Arial Narrow" pitchFamily="34" charset="0"/>
              </a:rPr>
              <a:t>jednom mieste </a:t>
            </a:r>
          </a:p>
          <a:p>
            <a:pPr marL="620713" lvl="1" indent="-266700">
              <a:buBlip>
                <a:blip r:embed="rId2"/>
              </a:buBlip>
            </a:pPr>
            <a:r>
              <a:rPr lang="sk-SK" altLang="sk-SK" dirty="0">
                <a:latin typeface="Arial Narrow" pitchFamily="34" charset="0"/>
              </a:rPr>
              <a:t>chcú vybaviť všetko </a:t>
            </a:r>
            <a:r>
              <a:rPr lang="sk-SK" altLang="sk-SK" b="1" dirty="0">
                <a:latin typeface="Arial Narrow" pitchFamily="34" charset="0"/>
              </a:rPr>
              <a:t>bližšie k svojmu bydlisku</a:t>
            </a:r>
            <a:r>
              <a:rPr lang="sk-SK" altLang="sk-SK" dirty="0">
                <a:latin typeface="Arial Narrow" pitchFamily="34" charset="0"/>
              </a:rPr>
              <a:t>, aby nemuseli ďaleko cestovať </a:t>
            </a:r>
          </a:p>
          <a:p>
            <a:pPr marL="620713" lvl="1" indent="-266700">
              <a:buBlip>
                <a:blip r:embed="rId2"/>
              </a:buBlip>
            </a:pPr>
            <a:r>
              <a:rPr lang="sk-SK" altLang="sk-SK" dirty="0">
                <a:latin typeface="Arial Narrow" pitchFamily="34" charset="0"/>
              </a:rPr>
              <a:t>potrebujú získať </a:t>
            </a:r>
            <a:r>
              <a:rPr lang="sk-SK" altLang="sk-SK" b="1" dirty="0">
                <a:latin typeface="Arial Narrow" pitchFamily="34" charset="0"/>
              </a:rPr>
              <a:t>rôzne druhy výpisov</a:t>
            </a:r>
            <a:endParaRPr lang="sk-SK" altLang="sk-SK" dirty="0" smtClean="0">
              <a:latin typeface="Arial Narrow" pitchFamily="34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</a:endParaRPr>
          </a:p>
          <a:p>
            <a:pPr eaLnBrk="1" hangingPunct="1">
              <a:buFont typeface="Arial" charset="0"/>
              <a:buNone/>
            </a:pPr>
            <a:endParaRPr lang="sk-SK" altLang="sk-SK" dirty="0" smtClean="0">
              <a:solidFill>
                <a:srgbClr val="7F7F7F"/>
              </a:solidFill>
              <a:latin typeface="Arial Narrow" pitchFamily="34" charset="0"/>
            </a:endParaRPr>
          </a:p>
          <a:p>
            <a:pPr eaLnBrk="1" hangingPunct="1">
              <a:buFont typeface="Arial" charset="0"/>
              <a:buNone/>
            </a:pPr>
            <a:endParaRPr lang="sk-SK" altLang="sk-SK" dirty="0">
              <a:solidFill>
                <a:srgbClr val="7F7F7F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3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>Národný </a:t>
            </a:r>
            <a:r>
              <a:rPr lang="sk-SK" altLang="sk-SK" b="1" dirty="0">
                <a:solidFill>
                  <a:srgbClr val="00B0F0"/>
                </a:solidFill>
                <a:latin typeface="Arial Narrow" pitchFamily="34" charset="0"/>
              </a:rPr>
              <a:t>projekt: Integrované obslužné miesta </a:t>
            </a:r>
            <a:endParaRPr lang="sk-SK" dirty="0">
              <a:solidFill>
                <a:srgbClr val="00B0F0"/>
              </a:solidFill>
            </a:endParaRPr>
          </a:p>
        </p:txBody>
      </p:sp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457200" y="1636834"/>
            <a:ext cx="8121650" cy="4180010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sk-SK" altLang="sk-SK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Základné fázy projektu: </a:t>
            </a:r>
          </a:p>
          <a:p>
            <a:pPr marL="620713" lvl="1" indent="-266700" eaLnBrk="1" hangingPunct="1">
              <a:buFont typeface="Arial" panose="020B0604020202020204" pitchFamily="34" charset="0"/>
              <a:buBlip>
                <a:blip r:embed="rId2"/>
              </a:buBlip>
              <a:defRPr/>
            </a:pPr>
            <a:r>
              <a:rPr lang="sk-SK" altLang="sk-SK" dirty="0" smtClean="0">
                <a:latin typeface="Arial Narrow" panose="020B0606020202030204" pitchFamily="34" charset="0"/>
              </a:rPr>
              <a:t>Projekt začal </a:t>
            </a:r>
            <a:r>
              <a:rPr lang="sk-SK" altLang="sk-SK" b="1" dirty="0" smtClean="0">
                <a:latin typeface="Arial Narrow" panose="020B0606020202030204" pitchFamily="34" charset="0"/>
              </a:rPr>
              <a:t>v júni 2012 </a:t>
            </a:r>
            <a:r>
              <a:rPr lang="sk-SK" altLang="sk-SK" dirty="0" smtClean="0">
                <a:latin typeface="Arial Narrow" panose="020B0606020202030204" pitchFamily="34" charset="0"/>
              </a:rPr>
              <a:t>vypracovaním </a:t>
            </a:r>
            <a:r>
              <a:rPr lang="sk-SK" altLang="sk-SK" b="1" dirty="0" smtClean="0">
                <a:latin typeface="Arial Narrow" panose="020B0606020202030204" pitchFamily="34" charset="0"/>
              </a:rPr>
              <a:t>Štúdie uskutočniteľnosti </a:t>
            </a:r>
          </a:p>
          <a:p>
            <a:pPr marL="620713" lvl="1" indent="-266700" eaLnBrk="1" hangingPunct="1">
              <a:buFont typeface="Arial" panose="020B0604020202020204" pitchFamily="34" charset="0"/>
              <a:buBlip>
                <a:blip r:embed="rId2"/>
              </a:buBlip>
              <a:defRPr/>
            </a:pPr>
            <a:r>
              <a:rPr lang="sk-SK" altLang="sk-SK" b="1" dirty="0" smtClean="0">
                <a:latin typeface="Arial Narrow" panose="020B0606020202030204" pitchFamily="34" charset="0"/>
              </a:rPr>
              <a:t>Zmluva s konzorciom </a:t>
            </a:r>
            <a:r>
              <a:rPr lang="sk-SK" altLang="sk-SK" dirty="0" smtClean="0">
                <a:latin typeface="Arial Narrow" panose="020B0606020202030204" pitchFamily="34" charset="0"/>
              </a:rPr>
              <a:t>dodávateľov (HP, </a:t>
            </a:r>
            <a:r>
              <a:rPr lang="sk-SK" altLang="sk-SK" dirty="0" err="1" smtClean="0">
                <a:latin typeface="Arial Narrow" panose="020B0606020202030204" pitchFamily="34" charset="0"/>
              </a:rPr>
              <a:t>Anext</a:t>
            </a:r>
            <a:r>
              <a:rPr lang="sk-SK" altLang="sk-SK" dirty="0" smtClean="0">
                <a:latin typeface="Arial Narrow" panose="020B0606020202030204" pitchFamily="34" charset="0"/>
              </a:rPr>
              <a:t>, </a:t>
            </a:r>
            <a:r>
              <a:rPr lang="sk-SK" altLang="sk-SK" dirty="0" err="1" smtClean="0">
                <a:latin typeface="Arial Narrow" panose="020B0606020202030204" pitchFamily="34" charset="0"/>
              </a:rPr>
              <a:t>Ditec</a:t>
            </a:r>
            <a:r>
              <a:rPr lang="sk-SK" altLang="sk-SK" dirty="0" smtClean="0">
                <a:latin typeface="Arial Narrow" panose="020B0606020202030204" pitchFamily="34" charset="0"/>
              </a:rPr>
              <a:t>) bola uzatvorená </a:t>
            </a:r>
            <a:r>
              <a:rPr lang="sk-SK" altLang="sk-SK" b="1" dirty="0" smtClean="0">
                <a:latin typeface="Arial Narrow" panose="020B0606020202030204" pitchFamily="34" charset="0"/>
              </a:rPr>
              <a:t>22.júla 2014</a:t>
            </a:r>
          </a:p>
          <a:p>
            <a:pPr marL="620713" lvl="1" indent="-266700">
              <a:buBlip>
                <a:blip r:embed="rId2"/>
              </a:buBlip>
              <a:defRPr/>
            </a:pPr>
            <a:r>
              <a:rPr lang="sk-SK" b="1" dirty="0">
                <a:latin typeface="Arial Narrow" pitchFamily="34" charset="0"/>
              </a:rPr>
              <a:t>Vo februári 2015 </a:t>
            </a:r>
            <a:r>
              <a:rPr lang="sk-SK" dirty="0">
                <a:latin typeface="Arial Narrow" pitchFamily="34" charset="0"/>
              </a:rPr>
              <a:t>bola </a:t>
            </a:r>
            <a:r>
              <a:rPr lang="sk-SK" b="1" dirty="0">
                <a:latin typeface="Arial Narrow" pitchFamily="34" charset="0"/>
              </a:rPr>
              <a:t>ukončená</a:t>
            </a:r>
            <a:r>
              <a:rPr lang="sk-SK" dirty="0">
                <a:latin typeface="Arial Narrow" pitchFamily="34" charset="0"/>
              </a:rPr>
              <a:t> prvá hlavná aktivita projektu </a:t>
            </a:r>
            <a:r>
              <a:rPr lang="sk-SK" b="1" dirty="0">
                <a:latin typeface="Arial Narrow" pitchFamily="34" charset="0"/>
              </a:rPr>
              <a:t>Analýza a dizajn IS</a:t>
            </a:r>
            <a:r>
              <a:rPr lang="sk-SK" b="1" dirty="0" smtClean="0">
                <a:latin typeface="Arial Narrow" pitchFamily="34" charset="0"/>
              </a:rPr>
              <a:t>.</a:t>
            </a:r>
          </a:p>
          <a:p>
            <a:pPr marL="620713" lvl="1" indent="-266700">
              <a:buBlip>
                <a:blip r:embed="rId2"/>
              </a:buBlip>
              <a:defRPr/>
            </a:pPr>
            <a:r>
              <a:rPr lang="sk-SK" b="1" dirty="0" smtClean="0">
                <a:latin typeface="Arial Narrow" pitchFamily="34" charset="0"/>
              </a:rPr>
              <a:t>V </a:t>
            </a:r>
            <a:r>
              <a:rPr lang="sk-SK" b="1" dirty="0">
                <a:latin typeface="Arial Narrow" pitchFamily="34" charset="0"/>
              </a:rPr>
              <a:t>súčasnosti </a:t>
            </a:r>
            <a:r>
              <a:rPr lang="sk-SK" dirty="0">
                <a:latin typeface="Arial Narrow" pitchFamily="34" charset="0"/>
              </a:rPr>
              <a:t>prebiehajú hlavné aktivity Obstaranie a nasadenie HW a SW licencií, Implementácia IS, Testovanie IS a Nasadenie IS a podporné aktivity Riadenie projektu a Publicita a informovanosť. </a:t>
            </a:r>
            <a:endParaRPr lang="sk-SK" dirty="0" smtClean="0">
              <a:latin typeface="Arial Narrow" pitchFamily="34" charset="0"/>
            </a:endParaRPr>
          </a:p>
          <a:p>
            <a:pPr marL="620713" lvl="1" indent="-266700">
              <a:buBlip>
                <a:blip r:embed="rId2"/>
              </a:buBlip>
              <a:defRPr/>
            </a:pPr>
            <a:r>
              <a:rPr lang="sk-SK" dirty="0" smtClean="0">
                <a:latin typeface="Arial Narrow" pitchFamily="34" charset="0"/>
              </a:rPr>
              <a:t>Prebiehala </a:t>
            </a:r>
            <a:r>
              <a:rPr lang="sk-SK" dirty="0">
                <a:latin typeface="Arial Narrow" pitchFamily="34" charset="0"/>
              </a:rPr>
              <a:t>príprava vývojového prostredia, dodávka HW a SW licencií do Datacentra, prebieha vývoj IS IOM v zmysle Detailnej funkčnej špecifikácie </a:t>
            </a:r>
            <a:endParaRPr lang="sk-SK" dirty="0" smtClean="0">
              <a:latin typeface="Arial Narrow" pitchFamily="34" charset="0"/>
            </a:endParaRPr>
          </a:p>
          <a:p>
            <a:pPr marL="620713" lvl="1" indent="-266700">
              <a:buBlip>
                <a:blip r:embed="rId2"/>
              </a:buBlip>
              <a:defRPr/>
            </a:pPr>
            <a:r>
              <a:rPr lang="sk-SK" b="1" dirty="0" smtClean="0">
                <a:latin typeface="Arial Narrow" pitchFamily="34" charset="0"/>
              </a:rPr>
              <a:t>V </a:t>
            </a:r>
            <a:r>
              <a:rPr lang="sk-SK" b="1" dirty="0">
                <a:latin typeface="Arial Narrow" pitchFamily="34" charset="0"/>
              </a:rPr>
              <a:t>apríli 2015 </a:t>
            </a:r>
            <a:r>
              <a:rPr lang="sk-SK" dirty="0">
                <a:latin typeface="Arial Narrow" pitchFamily="34" charset="0"/>
              </a:rPr>
              <a:t>začalo </a:t>
            </a:r>
            <a:r>
              <a:rPr lang="sk-SK" b="1" dirty="0">
                <a:latin typeface="Arial Narrow" pitchFamily="34" charset="0"/>
              </a:rPr>
              <a:t>testovanie modulov IS </a:t>
            </a:r>
            <a:r>
              <a:rPr lang="sk-SK" b="1" dirty="0" smtClean="0">
                <a:latin typeface="Arial Narrow" pitchFamily="34" charset="0"/>
              </a:rPr>
              <a:t>IOM</a:t>
            </a:r>
            <a:endParaRPr lang="sk-SK" b="1" dirty="0">
              <a:latin typeface="Arial Narrow" pitchFamily="34" charset="0"/>
            </a:endParaRPr>
          </a:p>
          <a:p>
            <a:pPr marL="620713" lvl="1" indent="-266700">
              <a:buBlip>
                <a:blip r:embed="rId2"/>
              </a:buBlip>
              <a:defRPr/>
            </a:pPr>
            <a:r>
              <a:rPr lang="sk-SK" altLang="sk-SK" b="1" dirty="0" smtClean="0">
                <a:latin typeface="Arial Narrow" panose="020B0606020202030204" pitchFamily="34" charset="0"/>
              </a:rPr>
              <a:t>Spustenie projektu </a:t>
            </a:r>
            <a:r>
              <a:rPr lang="sk-SK" altLang="sk-SK" dirty="0" smtClean="0">
                <a:latin typeface="Arial Narrow" panose="020B0606020202030204" pitchFamily="34" charset="0"/>
              </a:rPr>
              <a:t>do prevádzky je naplánované na </a:t>
            </a:r>
            <a:r>
              <a:rPr lang="sk-SK" altLang="sk-SK" b="1" dirty="0" smtClean="0">
                <a:latin typeface="Arial Narrow" panose="020B0606020202030204" pitchFamily="34" charset="0"/>
              </a:rPr>
              <a:t>1.novembra 2015</a:t>
            </a:r>
          </a:p>
        </p:txBody>
      </p:sp>
    </p:spTree>
    <p:extLst>
      <p:ext uri="{BB962C8B-B14F-4D97-AF65-F5344CB8AC3E}">
        <p14:creationId xmlns:p14="http://schemas.microsoft.com/office/powerpoint/2010/main" val="145122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457200" y="1641230"/>
            <a:ext cx="8229600" cy="3045069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sk-SK" altLang="sk-SK" dirty="0">
                <a:latin typeface="Arial Narrow" pitchFamily="34" charset="0"/>
              </a:rPr>
              <a:t>Cieľom je vytvorenie siete </a:t>
            </a:r>
            <a:r>
              <a:rPr lang="sk-SK" altLang="sk-SK" dirty="0" smtClean="0">
                <a:latin typeface="Arial Narrow" pitchFamily="34" charset="0"/>
              </a:rPr>
              <a:t>minimálne 1200 </a:t>
            </a:r>
            <a:r>
              <a:rPr lang="sk-SK" altLang="sk-SK" dirty="0">
                <a:latin typeface="Arial Narrow" pitchFamily="34" charset="0"/>
              </a:rPr>
              <a:t>integrovaných obslužných miest (IOM) </a:t>
            </a:r>
            <a:r>
              <a:rPr lang="sk-SK" altLang="sk-SK" dirty="0">
                <a:solidFill>
                  <a:srgbClr val="00B0F0"/>
                </a:solidFill>
                <a:latin typeface="Arial Narrow" pitchFamily="34" charset="0"/>
              </a:rPr>
              <a:t>bez prevádzok v BSK</a:t>
            </a:r>
            <a:r>
              <a:rPr lang="sk-SK" altLang="sk-SK" dirty="0">
                <a:latin typeface="Arial Narrow" pitchFamily="34" charset="0"/>
              </a:rPr>
              <a:t>                         a dosiahnutie 85 % pokrytia Slovenska </a:t>
            </a:r>
          </a:p>
          <a:p>
            <a:pPr>
              <a:buBlip>
                <a:blip r:embed="rId2"/>
              </a:buBlip>
            </a:pPr>
            <a:r>
              <a:rPr lang="sk-SK" altLang="sk-SK" dirty="0">
                <a:latin typeface="Arial Narrow" pitchFamily="34" charset="0"/>
              </a:rPr>
              <a:t>Prevádzkovateľmi IOM budú Slovenská </a:t>
            </a:r>
            <a:r>
              <a:rPr lang="en-US" altLang="sk-SK" dirty="0">
                <a:latin typeface="Arial Narrow" pitchFamily="34" charset="0"/>
              </a:rPr>
              <a:t>p</a:t>
            </a:r>
            <a:r>
              <a:rPr lang="sk-SK" altLang="sk-SK" dirty="0" err="1">
                <a:latin typeface="Arial Narrow" pitchFamily="34" charset="0"/>
              </a:rPr>
              <a:t>ošta</a:t>
            </a:r>
            <a:r>
              <a:rPr lang="sk-SK" altLang="sk-SK" dirty="0">
                <a:latin typeface="Arial Narrow" pitchFamily="34" charset="0"/>
              </a:rPr>
              <a:t>, Ministerstvo vnútra SR a </a:t>
            </a:r>
            <a:r>
              <a:rPr lang="sk-SK" altLang="sk-SK" dirty="0" smtClean="0">
                <a:latin typeface="Arial Narrow" pitchFamily="34" charset="0"/>
              </a:rPr>
              <a:t>mestá a </a:t>
            </a:r>
            <a:r>
              <a:rPr lang="sk-SK" altLang="sk-SK" dirty="0">
                <a:latin typeface="Arial Narrow" pitchFamily="34" charset="0"/>
              </a:rPr>
              <a:t>obce reprezentované Združením miest a obcí </a:t>
            </a:r>
            <a:r>
              <a:rPr lang="sk-SK" altLang="sk-SK" dirty="0" smtClean="0">
                <a:latin typeface="Arial Narrow" pitchFamily="34" charset="0"/>
              </a:rPr>
              <a:t>Slovenska</a:t>
            </a:r>
          </a:p>
          <a:p>
            <a:pPr>
              <a:buBlip>
                <a:blip r:embed="rId2"/>
              </a:buBlip>
            </a:pPr>
            <a:r>
              <a:rPr lang="sk-SK" altLang="sk-SK" dirty="0" smtClean="0">
                <a:latin typeface="Arial Narrow" pitchFamily="34" charset="0"/>
              </a:rPr>
              <a:t>Finálny počet prevádzok IOMO sa predpokladá vyšší ako je cieľ – viac ako 1 500, nakoľko v mestách a obciach bude IOMO zriadené na každej Matrike, ktorých je 973    </a:t>
            </a:r>
            <a:endParaRPr lang="sk-SK" altLang="sk-SK" dirty="0">
              <a:latin typeface="Arial Narrow" pitchFamily="34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  <a:cs typeface="Arial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>
              <a:latin typeface="Arial Narrow" pitchFamily="34" charset="0"/>
              <a:cs typeface="Arial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  <a:cs typeface="Arial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>
              <a:latin typeface="Arial Narrow" pitchFamily="34" charset="0"/>
              <a:cs typeface="Arial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  <a:cs typeface="Arial" charset="0"/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sk-SK" altLang="sk-SK" dirty="0" smtClean="0">
              <a:latin typeface="Arial Narrow" pitchFamily="34" charset="0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0515" y="1006646"/>
            <a:ext cx="8431161" cy="787190"/>
          </a:xfrm>
        </p:spPr>
        <p:txBody>
          <a:bodyPr>
            <a:normAutofit/>
          </a:bodyPr>
          <a:lstStyle/>
          <a:p>
            <a:r>
              <a:rPr lang="sk-SK" altLang="sk-SK" sz="2400" b="1" dirty="0">
                <a:solidFill>
                  <a:srgbClr val="00B0F0"/>
                </a:solidFill>
                <a:latin typeface="Arial Narrow" pitchFamily="34" charset="0"/>
              </a:rPr>
              <a:t>Národný projekt: Integrované obslužné miesta </a:t>
            </a:r>
            <a:endParaRPr lang="en-US" sz="2400" b="1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241237"/>
              </p:ext>
            </p:extLst>
          </p:nvPr>
        </p:nvGraphicFramePr>
        <p:xfrm>
          <a:off x="492400" y="3472189"/>
          <a:ext cx="6990523" cy="1214110"/>
        </p:xfrm>
        <a:graphic>
          <a:graphicData uri="http://schemas.openxmlformats.org/drawingml/2006/table">
            <a:tbl>
              <a:tblPr/>
              <a:tblGrid>
                <a:gridCol w="1317014"/>
                <a:gridCol w="539713"/>
                <a:gridCol w="1159912"/>
                <a:gridCol w="993167"/>
                <a:gridCol w="993167"/>
                <a:gridCol w="994383"/>
                <a:gridCol w="993167"/>
              </a:tblGrid>
              <a:tr h="221863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Partner 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MF SR </a:t>
                      </a:r>
                      <a:endParaRPr kumimoji="0" 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Slovenská pošta* </a:t>
                      </a:r>
                      <a:endParaRPr kumimoji="0" 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Matriky 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36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Obce a mestá, ktoré nemajú matriky ale sami sa prihlásili so záujmom o IOMO 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36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MV SR </a:t>
                      </a:r>
                      <a:endParaRPr kumimoji="0" 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SPOLU 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359896">
                <a:tc>
                  <a:txBody>
                    <a:bodyPr/>
                    <a:lstStyle/>
                    <a:p>
                      <a:pPr marL="0" marR="0" lvl="0" indent="88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Počet prevádzkarní 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cca 600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973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36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50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36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79</a:t>
                      </a: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1 702</a:t>
                      </a:r>
                      <a:endParaRPr kumimoji="0" lang="sk-SK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700" marR="12700" marT="12695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</a:tbl>
          </a:graphicData>
        </a:graphic>
      </p:graphicFrame>
      <p:sp>
        <p:nvSpPr>
          <p:cNvPr id="2" name="BlokTextu 1"/>
          <p:cNvSpPr txBox="1"/>
          <p:nvPr/>
        </p:nvSpPr>
        <p:spPr>
          <a:xfrm>
            <a:off x="457200" y="4906108"/>
            <a:ext cx="4289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i="1" dirty="0" smtClean="0">
                <a:latin typeface="Arial Narrow" pitchFamily="34" charset="0"/>
              </a:rPr>
              <a:t>* IOMO už funguje na 300 pobočkách Slovenskej pošty</a:t>
            </a:r>
            <a:endParaRPr lang="sk-SK" sz="16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1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>Služby IOM </a:t>
            </a:r>
            <a:endParaRPr lang="sk-SK" dirty="0">
              <a:solidFill>
                <a:srgbClr val="00B0F0"/>
              </a:solidFill>
            </a:endParaRPr>
          </a:p>
        </p:txBody>
      </p:sp>
      <p:sp>
        <p:nvSpPr>
          <p:cNvPr id="5" name="Zástupný symbol obsahu 2"/>
          <p:cNvSpPr>
            <a:spLocks noGrp="1"/>
          </p:cNvSpPr>
          <p:nvPr>
            <p:ph idx="1"/>
          </p:nvPr>
        </p:nvSpPr>
        <p:spPr>
          <a:xfrm>
            <a:off x="537919" y="1688124"/>
            <a:ext cx="7416800" cy="2679516"/>
          </a:xfrm>
          <a:solidFill>
            <a:srgbClr val="FF3399"/>
          </a:solidFill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endParaRPr lang="sk-SK" altLang="sk-SK" sz="24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  <a:t>Výpis/odpis z Registra trestov   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endParaRPr lang="sk-SK" altLang="sk-SK" sz="24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  <a:t>Výpis z listu vlastníctva  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endParaRPr lang="sk-SK" altLang="sk-SK" sz="24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  <a:t>Výpis z Obchodného registra</a:t>
            </a:r>
            <a:b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6" name="Chevron 20"/>
          <p:cNvSpPr/>
          <p:nvPr/>
        </p:nvSpPr>
        <p:spPr>
          <a:xfrm>
            <a:off x="4306459" y="2426493"/>
            <a:ext cx="935038" cy="930275"/>
          </a:xfrm>
          <a:prstGeom prst="chevron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k-SK" altLang="sk-SK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5506794" y="2285146"/>
            <a:ext cx="24479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sk-SK" altLang="sk-SK" sz="2400" dirty="0">
                <a:solidFill>
                  <a:schemeClr val="bg1"/>
                </a:solidFill>
                <a:latin typeface="Arial Narrow" pitchFamily="34" charset="0"/>
              </a:rPr>
              <a:t>Pri štarte prevádzky IOM </a:t>
            </a:r>
            <a:r>
              <a:rPr lang="sk-SK" altLang="sk-SK" sz="2400" dirty="0" smtClean="0">
                <a:solidFill>
                  <a:schemeClr val="bg1"/>
                </a:solidFill>
                <a:latin typeface="Arial Narrow" pitchFamily="34" charset="0"/>
              </a:rPr>
              <a:t>k 1.11.2015</a:t>
            </a:r>
            <a:endParaRPr lang="sk-SK" altLang="sk-SK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5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>Služby IOM </a:t>
            </a:r>
            <a:endParaRPr lang="sk-SK" dirty="0">
              <a:solidFill>
                <a:srgbClr val="00B0F0"/>
              </a:solidFill>
            </a:endParaRPr>
          </a:p>
        </p:txBody>
      </p:sp>
      <p:sp>
        <p:nvSpPr>
          <p:cNvPr id="5" name="Text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776046"/>
            <a:ext cx="82296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sk-SK" altLang="sk-SK" sz="1600" dirty="0">
                <a:latin typeface="Arial Narrow" pitchFamily="34" charset="0"/>
              </a:rPr>
              <a:t>Postupne bude ponuka služieb rozširovaná podľa toho, ktoré služby budú </a:t>
            </a:r>
            <a:r>
              <a:rPr lang="sk-SK" altLang="sk-SK" sz="1600" dirty="0" smtClean="0">
                <a:latin typeface="Arial Narrow" pitchFamily="34" charset="0"/>
              </a:rPr>
              <a:t>pre </a:t>
            </a:r>
            <a:r>
              <a:rPr lang="sk-SK" altLang="sk-SK" sz="1600" dirty="0">
                <a:latin typeface="Arial Narrow" pitchFamily="34" charset="0"/>
              </a:rPr>
              <a:t>občanov najviac zaujímavé a pre prevádzky finančne </a:t>
            </a:r>
            <a:r>
              <a:rPr lang="sk-SK" altLang="sk-SK" sz="1600" dirty="0" smtClean="0">
                <a:latin typeface="Arial Narrow" pitchFamily="34" charset="0"/>
              </a:rPr>
              <a:t>najefektívnejšie – predpokladá sa </a:t>
            </a:r>
            <a:r>
              <a:rPr lang="sk-SK" altLang="sk-SK" sz="1600" b="1" dirty="0" smtClean="0">
                <a:latin typeface="Arial Narrow" pitchFamily="34" charset="0"/>
              </a:rPr>
              <a:t>ďalších 8 služieb</a:t>
            </a:r>
            <a:r>
              <a:rPr lang="sk-SK" altLang="sk-SK" sz="1600" dirty="0" smtClean="0">
                <a:latin typeface="Arial Narrow" pitchFamily="34" charset="0"/>
              </a:rPr>
              <a:t>: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Podanie žiadosti o prihlásenie vozidla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Podanie žiadosti o odhlásenie vozidla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 Informovanie sa o technických údajoch o vozidle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sk-SK" sz="1600" dirty="0" smtClean="0">
                <a:latin typeface="Arial Narrow" pitchFamily="34" charset="0"/>
              </a:rPr>
              <a:t>Služby </a:t>
            </a:r>
            <a:r>
              <a:rPr lang="sk-SK" sz="1600" dirty="0">
                <a:latin typeface="Arial Narrow" pitchFamily="34" charset="0"/>
              </a:rPr>
              <a:t>spojené s pobytom: </a:t>
            </a:r>
            <a:endParaRPr lang="sk-SK" sz="1600" dirty="0" smtClean="0">
              <a:latin typeface="Arial Narrow" pitchFamily="34" charset="0"/>
            </a:endParaRPr>
          </a:p>
          <a:p>
            <a:pPr lvl="2">
              <a:buFont typeface="Arial" pitchFamily="34" charset="0"/>
              <a:buChar char="•"/>
              <a:defRPr/>
            </a:pPr>
            <a:r>
              <a:rPr lang="sk-SK" sz="1600" dirty="0" smtClean="0">
                <a:latin typeface="Arial Narrow" pitchFamily="34" charset="0"/>
              </a:rPr>
              <a:t>Podanie </a:t>
            </a:r>
            <a:r>
              <a:rPr lang="sk-SK" sz="1600" dirty="0">
                <a:latin typeface="Arial Narrow" pitchFamily="34" charset="0"/>
              </a:rPr>
              <a:t>podnetu k ukončeniu pobytu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Podanie prihlásenia k prechodnému pobytu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Podanie prihlásenia inej osoby k prechodnému pobytu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sk-SK" sz="1600" dirty="0">
                <a:latin typeface="Arial Narrow" pitchFamily="34" charset="0"/>
              </a:rPr>
              <a:t>Podanie odhlásenia z prechodného pobytu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sk-SK" sz="1600" dirty="0" smtClean="0">
                <a:latin typeface="Arial Narrow" pitchFamily="34" charset="0"/>
              </a:rPr>
              <a:t>Nahlásenie </a:t>
            </a:r>
            <a:r>
              <a:rPr lang="sk-SK" sz="1600" dirty="0">
                <a:latin typeface="Arial Narrow" pitchFamily="34" charset="0"/>
              </a:rPr>
              <a:t>straty elektronického občianskeho preukazu </a:t>
            </a:r>
            <a:r>
              <a:rPr lang="sk-SK" altLang="sk-SK" sz="1600" dirty="0" smtClean="0">
                <a:latin typeface="Arial Narrow" pitchFamily="34" charset="0"/>
              </a:rPr>
              <a:t>  </a:t>
            </a:r>
            <a:endParaRPr lang="sk-SK" altLang="sk-SK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1002588"/>
            <a:ext cx="8229600" cy="747081"/>
          </a:xfrm>
        </p:spPr>
        <p:txBody>
          <a:bodyPr>
            <a:noAutofit/>
          </a:bodyPr>
          <a:lstStyle/>
          <a:p>
            <a:pPr eaLnBrk="1" hangingPunct="1"/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/>
            </a:r>
            <a:b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</a:br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>Platby za služby IOM</a:t>
            </a:r>
            <a:b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</a:br>
            <a:endParaRPr lang="sk-SK" altLang="sk-SK" b="1" dirty="0" smtClean="0">
              <a:solidFill>
                <a:srgbClr val="00B0F0"/>
              </a:solidFill>
              <a:latin typeface="Arial Narrow" pitchFamily="34" charset="0"/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167218"/>
              </p:ext>
            </p:extLst>
          </p:nvPr>
        </p:nvGraphicFramePr>
        <p:xfrm>
          <a:off x="361647" y="2026538"/>
          <a:ext cx="7823991" cy="2213610"/>
        </p:xfrm>
        <a:graphic>
          <a:graphicData uri="http://schemas.openxmlformats.org/drawingml/2006/table">
            <a:tbl>
              <a:tblPr/>
              <a:tblGrid>
                <a:gridCol w="2073995"/>
                <a:gridCol w="920788"/>
                <a:gridCol w="1628207"/>
                <a:gridCol w="1540573"/>
                <a:gridCol w="1660428"/>
              </a:tblGrid>
              <a:tr h="371475">
                <a:tc gridSpan="4"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Ceny služieb dnes poskytovaných na Slovenskej pošte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Poplatky za služby na príslušných úradoch 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Služba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Poplatok za výpis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Asistovaná služba IOM vrátane DPH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Celková cena služby vrátane DPH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Výpis/odpis z Registra trestov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2,00 €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6,00 €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 z obchodného registra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-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3,90 €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3,90 €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6,50 €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 z listu vlastníctva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8,00 €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8,00 €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BlokTextu 1"/>
          <p:cNvSpPr txBox="1"/>
          <p:nvPr/>
        </p:nvSpPr>
        <p:spPr>
          <a:xfrm>
            <a:off x="361647" y="1683592"/>
            <a:ext cx="3586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dirty="0" smtClean="0">
                <a:latin typeface="Arial Narrow" pitchFamily="34" charset="0"/>
              </a:rPr>
              <a:t>V súčasnosti je v platnosti cenník Slovenskej pošty: </a:t>
            </a:r>
            <a:endParaRPr lang="sk-SK" sz="1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5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  <a:t>Platby za služby IOM</a:t>
            </a:r>
            <a:br>
              <a:rPr lang="sk-SK" altLang="sk-SK" b="1" dirty="0" smtClean="0">
                <a:solidFill>
                  <a:srgbClr val="00B0F0"/>
                </a:solidFill>
                <a:latin typeface="Arial Narrow" pitchFamily="34" charset="0"/>
              </a:rPr>
            </a:br>
            <a:endParaRPr lang="sk-SK" altLang="sk-SK" b="1" dirty="0" smtClean="0">
              <a:solidFill>
                <a:srgbClr val="00B0F0"/>
              </a:solidFill>
              <a:latin typeface="Arial Narrow" pitchFamily="34" charset="0"/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342699"/>
              </p:ext>
            </p:extLst>
          </p:nvPr>
        </p:nvGraphicFramePr>
        <p:xfrm>
          <a:off x="325315" y="1776046"/>
          <a:ext cx="7704136" cy="2594610"/>
        </p:xfrm>
        <a:graphic>
          <a:graphicData uri="http://schemas.openxmlformats.org/drawingml/2006/table">
            <a:tbl>
              <a:tblPr/>
              <a:tblGrid>
                <a:gridCol w="2073995"/>
                <a:gridCol w="1346213"/>
                <a:gridCol w="1202782"/>
                <a:gridCol w="1540573"/>
                <a:gridCol w="1540573"/>
              </a:tblGrid>
              <a:tr h="371475">
                <a:tc gridSpan="4">
                  <a:txBody>
                    <a:bodyPr/>
                    <a:lstStyle/>
                    <a:p>
                      <a:r>
                        <a:rPr lang="sk-SK" altLang="sk-SK" sz="15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Návrh nového cenníka,</a:t>
                      </a:r>
                      <a:r>
                        <a:rPr lang="sk-SK" altLang="sk-SK" sz="1500" b="1" baseline="0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ktorý bude platný na všetkých pracoviskách IOMO</a:t>
                      </a:r>
                      <a:endParaRPr lang="sk-SK" altLang="sk-SK" sz="15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Poplatky za služby na príslušných úradoch </a:t>
                      </a:r>
                    </a:p>
                    <a:p>
                      <a:endParaRPr lang="sk-SK" altLang="sk-SK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Služba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Poplatok za výpis – Sadzba podľa platných zákonov za </a:t>
                      </a:r>
                      <a:r>
                        <a:rPr kumimoji="0" lang="sk-SK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el.službu</a:t>
                      </a: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 cez IOM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Asistovaná služba IOM vrátane DPH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Celková cena služby vrátane DPH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Výpis/odpis z Registra trestov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2,00 €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1,90 €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3,90 €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 z obchodného registra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-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4,50 €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4,50 €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6,50 €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Výpis z listu vlastníctva na právne účely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4,00 €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3,90 €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7,90 €</a:t>
                      </a: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MS PGothic" pitchFamily="34" charset="-128"/>
                        </a:rPr>
                        <a:t>8,00 €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MS PGothic" pitchFamily="34" charset="-128"/>
                      </a:endParaRPr>
                    </a:p>
                  </a:txBody>
                  <a:tcPr marL="12699" marR="12699" marT="1270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BlokTextu 2"/>
          <p:cNvSpPr txBox="1">
            <a:spLocks noChangeArrowheads="1"/>
          </p:cNvSpPr>
          <p:nvPr/>
        </p:nvSpPr>
        <p:spPr bwMode="auto">
          <a:xfrm>
            <a:off x="325315" y="1362172"/>
            <a:ext cx="74882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sk-SK" altLang="sk-SK" sz="1400" dirty="0" smtClean="0">
                <a:latin typeface="Arial Narrow" pitchFamily="34" charset="0"/>
              </a:rPr>
              <a:t>Pripravuje sa Vyhláška, ktorou sa budú ceny služieb upravovať od 1.11.2015:. </a:t>
            </a:r>
          </a:p>
          <a:p>
            <a:endParaRPr lang="sk-SK" altLang="sk-SK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42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2"/>
          <p:cNvSpPr>
            <a:spLocks noGrp="1"/>
          </p:cNvSpPr>
          <p:nvPr>
            <p:ph idx="1"/>
          </p:nvPr>
        </p:nvSpPr>
        <p:spPr>
          <a:xfrm>
            <a:off x="1032731" y="2149354"/>
            <a:ext cx="7051675" cy="936625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sk-SK" altLang="sk-SK" sz="2400" b="1" dirty="0" smtClean="0">
                <a:solidFill>
                  <a:srgbClr val="00B0F0"/>
                </a:solidFill>
                <a:latin typeface="Arial Narrow" pitchFamily="34" charset="0"/>
              </a:rPr>
              <a:t>Ďakujeme za pozornosť!  </a:t>
            </a:r>
          </a:p>
        </p:txBody>
      </p:sp>
    </p:spTree>
    <p:extLst>
      <p:ext uri="{BB962C8B-B14F-4D97-AF65-F5344CB8AC3E}">
        <p14:creationId xmlns:p14="http://schemas.microsoft.com/office/powerpoint/2010/main" val="376939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omo_preza_mustra_gener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, klas. ver.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iomo_preza_mustra_general</Template>
  <TotalTime>676</TotalTime>
  <Words>579</Words>
  <Application>Microsoft Office PowerPoint</Application>
  <PresentationFormat>Prezentácia na obrazovke (16:10)</PresentationFormat>
  <Paragraphs>148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7" baseType="lpstr">
      <vt:lpstr>MS PGothic</vt:lpstr>
      <vt:lpstr>Arial</vt:lpstr>
      <vt:lpstr>Arial Narrow</vt:lpstr>
      <vt:lpstr>Calibri</vt:lpstr>
      <vt:lpstr>Times New Roman</vt:lpstr>
      <vt:lpstr>iomo_preza_mustra_general</vt:lpstr>
      <vt:lpstr>Prezentácia programu PowerPoint</vt:lpstr>
      <vt:lpstr>Národný projekt: Integrované obslužné miesta </vt:lpstr>
      <vt:lpstr>Národný projekt: Integrované obslužné miesta </vt:lpstr>
      <vt:lpstr>Národný projekt: Integrované obslužné miesta </vt:lpstr>
      <vt:lpstr>Služby IOM </vt:lpstr>
      <vt:lpstr>Služby IOM </vt:lpstr>
      <vt:lpstr> Platby za služby IOM </vt:lpstr>
      <vt:lpstr>Platby za služby IOM </vt:lpstr>
      <vt:lpstr>Prezentácia programu PowerPoint</vt:lpstr>
      <vt:lpstr>PRÍLOHA – Kompletný Sadzobník úhrad IOM Slovenskej pošty k 1.7.2015</vt:lpstr>
      <vt:lpstr>PRÍLOHA – Návrh kompletného Sadzobníka úhrad IOM pre Vyhlášku k 1.11.2015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Iveta Puchovanova</dc:creator>
  <cp:lastModifiedBy>Lasova Andrea</cp:lastModifiedBy>
  <cp:revision>28</cp:revision>
  <cp:lastPrinted>2015-07-01T05:34:40Z</cp:lastPrinted>
  <dcterms:created xsi:type="dcterms:W3CDTF">2015-04-23T10:06:06Z</dcterms:created>
  <dcterms:modified xsi:type="dcterms:W3CDTF">2015-07-01T14:17:31Z</dcterms:modified>
</cp:coreProperties>
</file>