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375" r:id="rId2"/>
    <p:sldId id="348" r:id="rId3"/>
    <p:sldId id="368" r:id="rId4"/>
    <p:sldId id="362" r:id="rId5"/>
    <p:sldId id="374" r:id="rId6"/>
    <p:sldId id="369" r:id="rId7"/>
    <p:sldId id="363" r:id="rId8"/>
    <p:sldId id="364" r:id="rId9"/>
    <p:sldId id="365" r:id="rId10"/>
    <p:sldId id="372" r:id="rId11"/>
    <p:sldId id="366" r:id="rId12"/>
    <p:sldId id="367" r:id="rId13"/>
    <p:sldId id="346" r:id="rId14"/>
    <p:sldId id="349" r:id="rId15"/>
    <p:sldId id="350" r:id="rId16"/>
    <p:sldId id="351" r:id="rId17"/>
    <p:sldId id="352" r:id="rId18"/>
    <p:sldId id="353" r:id="rId19"/>
    <p:sldId id="354" r:id="rId20"/>
    <p:sldId id="355" r:id="rId21"/>
    <p:sldId id="357" r:id="rId22"/>
    <p:sldId id="356" r:id="rId23"/>
    <p:sldId id="361" r:id="rId24"/>
    <p:sldId id="360" r:id="rId25"/>
    <p:sldId id="358" r:id="rId26"/>
    <p:sldId id="373" r:id="rId27"/>
    <p:sldId id="359" r:id="rId28"/>
    <p:sldId id="377" r:id="rId29"/>
    <p:sldId id="376" r:id="rId30"/>
  </p:sldIdLst>
  <p:sldSz cx="9144000" cy="5143500" type="screen16x9"/>
  <p:notesSz cx="6807200"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319">
          <p15:clr>
            <a:srgbClr val="A4A3A4"/>
          </p15:clr>
        </p15:guide>
        <p15:guide id="2" pos="24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D4EE"/>
    <a:srgbClr val="404040"/>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86" autoAdjust="0"/>
    <p:restoredTop sz="81350" autoAdjust="0"/>
  </p:normalViewPr>
  <p:slideViewPr>
    <p:cSldViewPr snapToGrid="0" snapToObjects="1">
      <p:cViewPr>
        <p:scale>
          <a:sx n="80" d="100"/>
          <a:sy n="80" d="100"/>
        </p:scale>
        <p:origin x="-1080" y="-78"/>
      </p:cViewPr>
      <p:guideLst>
        <p:guide orient="horz" pos="3239"/>
        <p:guide pos="240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786" cy="497020"/>
          </a:xfrm>
          <a:prstGeom prst="rect">
            <a:avLst/>
          </a:prstGeom>
        </p:spPr>
        <p:txBody>
          <a:bodyPr vert="horz" lIns="91659" tIns="45830" rIns="91659" bIns="45830" rtlCol="0"/>
          <a:lstStyle>
            <a:lvl1pPr algn="l">
              <a:defRPr sz="1200"/>
            </a:lvl1pPr>
          </a:lstStyle>
          <a:p>
            <a:endParaRPr lang="sk-SK" dirty="0"/>
          </a:p>
        </p:txBody>
      </p:sp>
      <p:sp>
        <p:nvSpPr>
          <p:cNvPr id="3" name="Date Placeholder 2"/>
          <p:cNvSpPr>
            <a:spLocks noGrp="1"/>
          </p:cNvSpPr>
          <p:nvPr>
            <p:ph type="dt" idx="1"/>
          </p:nvPr>
        </p:nvSpPr>
        <p:spPr>
          <a:xfrm>
            <a:off x="3855839" y="1"/>
            <a:ext cx="2949786" cy="497020"/>
          </a:xfrm>
          <a:prstGeom prst="rect">
            <a:avLst/>
          </a:prstGeom>
        </p:spPr>
        <p:txBody>
          <a:bodyPr vert="horz" lIns="91659" tIns="45830" rIns="91659" bIns="45830" rtlCol="0"/>
          <a:lstStyle>
            <a:lvl1pPr algn="r">
              <a:defRPr sz="1200"/>
            </a:lvl1pPr>
          </a:lstStyle>
          <a:p>
            <a:fld id="{AFB3C808-8AF1-4D11-BA7E-473A8E558EBC}" type="datetimeFigureOut">
              <a:rPr lang="sk-SK" smtClean="0"/>
              <a:t>6. 10. 2015</a:t>
            </a:fld>
            <a:endParaRPr lang="sk-SK" dirty="0"/>
          </a:p>
        </p:txBody>
      </p:sp>
      <p:sp>
        <p:nvSpPr>
          <p:cNvPr id="4" name="Slide Image Placeholder 3"/>
          <p:cNvSpPr>
            <a:spLocks noGrp="1" noRot="1" noChangeAspect="1"/>
          </p:cNvSpPr>
          <p:nvPr>
            <p:ph type="sldImg" idx="2"/>
          </p:nvPr>
        </p:nvSpPr>
        <p:spPr>
          <a:xfrm>
            <a:off x="431800" y="1236663"/>
            <a:ext cx="5943600" cy="3344862"/>
          </a:xfrm>
          <a:prstGeom prst="rect">
            <a:avLst/>
          </a:prstGeom>
          <a:noFill/>
          <a:ln w="12700">
            <a:solidFill>
              <a:prstClr val="black"/>
            </a:solidFill>
          </a:ln>
        </p:spPr>
        <p:txBody>
          <a:bodyPr vert="horz" lIns="91659" tIns="45830" rIns="91659" bIns="45830" rtlCol="0" anchor="ctr"/>
          <a:lstStyle/>
          <a:p>
            <a:endParaRPr lang="sk-SK" dirty="0"/>
          </a:p>
        </p:txBody>
      </p:sp>
      <p:sp>
        <p:nvSpPr>
          <p:cNvPr id="5" name="Notes Placeholder 4"/>
          <p:cNvSpPr>
            <a:spLocks noGrp="1"/>
          </p:cNvSpPr>
          <p:nvPr>
            <p:ph type="body" sz="quarter" idx="3"/>
          </p:nvPr>
        </p:nvSpPr>
        <p:spPr>
          <a:xfrm>
            <a:off x="680721" y="4767262"/>
            <a:ext cx="5445760" cy="3900488"/>
          </a:xfrm>
          <a:prstGeom prst="rect">
            <a:avLst/>
          </a:prstGeom>
        </p:spPr>
        <p:txBody>
          <a:bodyPr vert="horz" lIns="91659" tIns="45830" rIns="91659" bIns="4583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k-SK"/>
          </a:p>
        </p:txBody>
      </p:sp>
      <p:sp>
        <p:nvSpPr>
          <p:cNvPr id="6" name="Footer Placeholder 5"/>
          <p:cNvSpPr>
            <a:spLocks noGrp="1"/>
          </p:cNvSpPr>
          <p:nvPr>
            <p:ph type="ftr" sz="quarter" idx="4"/>
          </p:nvPr>
        </p:nvSpPr>
        <p:spPr>
          <a:xfrm>
            <a:off x="1" y="9408981"/>
            <a:ext cx="2949786" cy="497019"/>
          </a:xfrm>
          <a:prstGeom prst="rect">
            <a:avLst/>
          </a:prstGeom>
        </p:spPr>
        <p:txBody>
          <a:bodyPr vert="horz" lIns="91659" tIns="45830" rIns="91659" bIns="45830" rtlCol="0" anchor="b"/>
          <a:lstStyle>
            <a:lvl1pPr algn="l">
              <a:defRPr sz="1200"/>
            </a:lvl1pPr>
          </a:lstStyle>
          <a:p>
            <a:endParaRPr lang="sk-SK" dirty="0"/>
          </a:p>
        </p:txBody>
      </p:sp>
      <p:sp>
        <p:nvSpPr>
          <p:cNvPr id="7" name="Slide Number Placeholder 6"/>
          <p:cNvSpPr>
            <a:spLocks noGrp="1"/>
          </p:cNvSpPr>
          <p:nvPr>
            <p:ph type="sldNum" sz="quarter" idx="5"/>
          </p:nvPr>
        </p:nvSpPr>
        <p:spPr>
          <a:xfrm>
            <a:off x="3855839" y="9408981"/>
            <a:ext cx="2949786" cy="497019"/>
          </a:xfrm>
          <a:prstGeom prst="rect">
            <a:avLst/>
          </a:prstGeom>
        </p:spPr>
        <p:txBody>
          <a:bodyPr vert="horz" lIns="91659" tIns="45830" rIns="91659" bIns="45830" rtlCol="0" anchor="b"/>
          <a:lstStyle>
            <a:lvl1pPr algn="r">
              <a:defRPr sz="1200"/>
            </a:lvl1pPr>
          </a:lstStyle>
          <a:p>
            <a:fld id="{923612A6-55CB-40FF-9FD8-8BEB63A70F99}" type="slidenum">
              <a:rPr lang="sk-SK" smtClean="0"/>
              <a:t>‹#›</a:t>
            </a:fld>
            <a:endParaRPr lang="sk-SK" dirty="0"/>
          </a:p>
        </p:txBody>
      </p:sp>
    </p:spTree>
    <p:extLst>
      <p:ext uri="{BB962C8B-B14F-4D97-AF65-F5344CB8AC3E}">
        <p14:creationId xmlns:p14="http://schemas.microsoft.com/office/powerpoint/2010/main" val="2657515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sk-SK" dirty="0" smtClean="0"/>
              <a:t>Posledná novela</a:t>
            </a:r>
            <a:r>
              <a:rPr lang="sk-SK" baseline="0" dirty="0" smtClean="0"/>
              <a:t> bude </a:t>
            </a:r>
            <a:r>
              <a:rPr lang="sk-SK" baseline="0" dirty="0" err="1" smtClean="0"/>
              <a:t>učinná</a:t>
            </a:r>
            <a:r>
              <a:rPr lang="sk-SK" baseline="0" dirty="0" smtClean="0"/>
              <a:t> od 1.11.2015, prechodné obdobie pre OVM a využívania spoločných modulov do 1.11.2016</a:t>
            </a:r>
          </a:p>
          <a:p>
            <a:r>
              <a:rPr lang="sk-SK" baseline="0" dirty="0" smtClean="0"/>
              <a:t>Novela hlavné body:</a:t>
            </a:r>
          </a:p>
          <a:p>
            <a:r>
              <a:rPr lang="sk-SK" dirty="0" smtClean="0"/>
              <a:t>- zavedenie inštitútu autentifikačného certifikátu, ktorý bude vydávaný pre informačný systém a v praxi napríklad umožní automatizovaný prístup do elektronickej schránky a spracovanie doručených správ</a:t>
            </a:r>
            <a:endParaRPr lang="sk-SK" baseline="0" dirty="0" smtClean="0"/>
          </a:p>
          <a:p>
            <a:pPr marL="171450" indent="-171450">
              <a:buFontTx/>
              <a:buChar char="-"/>
            </a:pPr>
            <a:r>
              <a:rPr lang="sk-SK" dirty="0" smtClean="0"/>
              <a:t>umožniť centrálnu elektronickú evidenciu </a:t>
            </a:r>
            <a:r>
              <a:rPr lang="sk-SK" dirty="0" err="1" smtClean="0"/>
              <a:t>splnomocnen</a:t>
            </a:r>
            <a:r>
              <a:rPr lang="sk-SK" dirty="0" smtClean="0"/>
              <a:t>, ktorá by mohla byť využívaná orgánmi verejnej moci na účely preukazovania oprávnení konať v mene inej osoby, bola dôvodom zavedenia centrálneho registra </a:t>
            </a:r>
            <a:r>
              <a:rPr lang="sk-SK" dirty="0" err="1" smtClean="0"/>
              <a:t>plnomocenstiev</a:t>
            </a:r>
            <a:endParaRPr lang="sk-SK" dirty="0" smtClean="0"/>
          </a:p>
          <a:p>
            <a:pPr marL="0" indent="0">
              <a:buFontTx/>
              <a:buNone/>
            </a:pPr>
            <a:r>
              <a:rPr lang="sk-SK" dirty="0" smtClean="0"/>
              <a:t>-Doručenka sa bude vyhotovovať pri každom doručení podania alebo rozhodnutia, a to nielen pri doručovaní do vlastných rúk, ako tomu bolo doteraz</a:t>
            </a:r>
          </a:p>
          <a:p>
            <a:pPr marL="0" indent="0">
              <a:buFontTx/>
              <a:buNone/>
            </a:pPr>
            <a:r>
              <a:rPr lang="sk-SK" smtClean="0"/>
              <a:t>- Rozširuje sa rozsah použitia centrálnej elektronickej úradnej tabule aj na také dokumenty, ktoré nie sú úradným dokumentom, ale podľa osobitných predpisov sa zverejňujú, či už na úradnej tabuli, alebo na webovom sídle.</a:t>
            </a:r>
            <a:endParaRPr lang="sk-SK" b="1" smtClean="0"/>
          </a:p>
        </p:txBody>
      </p:sp>
      <p:sp>
        <p:nvSpPr>
          <p:cNvPr id="4" name="Zástupný symbol čísla snímky 3"/>
          <p:cNvSpPr>
            <a:spLocks noGrp="1"/>
          </p:cNvSpPr>
          <p:nvPr>
            <p:ph type="sldNum" sz="quarter" idx="10"/>
          </p:nvPr>
        </p:nvSpPr>
        <p:spPr/>
        <p:txBody>
          <a:bodyPr/>
          <a:lstStyle/>
          <a:p>
            <a:fld id="{923612A6-55CB-40FF-9FD8-8BEB63A70F99}" type="slidenum">
              <a:rPr lang="sk-SK" smtClean="0"/>
              <a:t>3</a:t>
            </a:fld>
            <a:endParaRPr lang="sk-SK" dirty="0"/>
          </a:p>
        </p:txBody>
      </p:sp>
    </p:spTree>
    <p:extLst>
      <p:ext uri="{BB962C8B-B14F-4D97-AF65-F5344CB8AC3E}">
        <p14:creationId xmlns:p14="http://schemas.microsoft.com/office/powerpoint/2010/main" val="862297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sk-SK" dirty="0" err="1" smtClean="0"/>
              <a:t>Datum</a:t>
            </a:r>
            <a:r>
              <a:rPr lang="sk-SK" dirty="0" smtClean="0"/>
              <a:t> konca </a:t>
            </a:r>
            <a:r>
              <a:rPr lang="sk-SK" dirty="0" err="1" smtClean="0"/>
              <a:t>prechodneho</a:t>
            </a:r>
            <a:r>
              <a:rPr lang="sk-SK" dirty="0" smtClean="0"/>
              <a:t> obdobia! </a:t>
            </a:r>
            <a:r>
              <a:rPr lang="sk-SK" dirty="0" err="1" smtClean="0"/>
              <a:t>Pozret</a:t>
            </a:r>
            <a:r>
              <a:rPr lang="sk-SK" dirty="0" smtClean="0"/>
              <a:t> v novele</a:t>
            </a:r>
            <a:endParaRPr lang="sk-SK" dirty="0"/>
          </a:p>
        </p:txBody>
      </p:sp>
      <p:sp>
        <p:nvSpPr>
          <p:cNvPr id="4" name="Zástupný symbol čísla snímky 3"/>
          <p:cNvSpPr>
            <a:spLocks noGrp="1"/>
          </p:cNvSpPr>
          <p:nvPr>
            <p:ph type="sldNum" sz="quarter" idx="10"/>
          </p:nvPr>
        </p:nvSpPr>
        <p:spPr/>
        <p:txBody>
          <a:bodyPr/>
          <a:lstStyle/>
          <a:p>
            <a:fld id="{923612A6-55CB-40FF-9FD8-8BEB63A70F99}" type="slidenum">
              <a:rPr lang="sk-SK" smtClean="0"/>
              <a:t>12</a:t>
            </a:fld>
            <a:endParaRPr lang="sk-SK" dirty="0"/>
          </a:p>
        </p:txBody>
      </p:sp>
    </p:spTree>
    <p:extLst>
      <p:ext uri="{BB962C8B-B14F-4D97-AF65-F5344CB8AC3E}">
        <p14:creationId xmlns:p14="http://schemas.microsoft.com/office/powerpoint/2010/main" val="2452945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923612A6-55CB-40FF-9FD8-8BEB63A70F99}" type="slidenum">
              <a:rPr lang="sk-SK" smtClean="0"/>
              <a:t>16</a:t>
            </a:fld>
            <a:endParaRPr lang="sk-SK" dirty="0"/>
          </a:p>
        </p:txBody>
      </p:sp>
    </p:spTree>
    <p:extLst>
      <p:ext uri="{BB962C8B-B14F-4D97-AF65-F5344CB8AC3E}">
        <p14:creationId xmlns:p14="http://schemas.microsoft.com/office/powerpoint/2010/main" val="90756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sk-SK" b="1" dirty="0" smtClean="0"/>
              <a:t>Aktualizovať</a:t>
            </a:r>
            <a:r>
              <a:rPr lang="sk-SK" b="1" baseline="0" dirty="0" smtClean="0"/>
              <a:t> podľa novely</a:t>
            </a:r>
            <a:endParaRPr lang="sk-SK" b="1" dirty="0"/>
          </a:p>
        </p:txBody>
      </p:sp>
      <p:sp>
        <p:nvSpPr>
          <p:cNvPr id="4" name="Zástupný symbol čísla snímky 3"/>
          <p:cNvSpPr>
            <a:spLocks noGrp="1"/>
          </p:cNvSpPr>
          <p:nvPr>
            <p:ph type="sldNum" sz="quarter" idx="10"/>
          </p:nvPr>
        </p:nvSpPr>
        <p:spPr/>
        <p:txBody>
          <a:bodyPr/>
          <a:lstStyle/>
          <a:p>
            <a:fld id="{923612A6-55CB-40FF-9FD8-8BEB63A70F99}" type="slidenum">
              <a:rPr lang="sk-SK" smtClean="0"/>
              <a:t>17</a:t>
            </a:fld>
            <a:endParaRPr lang="sk-SK" dirty="0"/>
          </a:p>
        </p:txBody>
      </p:sp>
    </p:spTree>
    <p:extLst>
      <p:ext uri="{BB962C8B-B14F-4D97-AF65-F5344CB8AC3E}">
        <p14:creationId xmlns:p14="http://schemas.microsoft.com/office/powerpoint/2010/main" val="789513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sk-SK" dirty="0" smtClean="0"/>
              <a:t>Donedávna ešte bolo potrebné pri prechode na služby MV znovu prejsť touto identifikáciou</a:t>
            </a:r>
            <a:r>
              <a:rPr lang="sk-SK" baseline="0" dirty="0" smtClean="0"/>
              <a:t> ale v </a:t>
            </a:r>
            <a:r>
              <a:rPr lang="sk-SK" baseline="0" dirty="0" err="1" smtClean="0"/>
              <a:t>sucasnoti</a:t>
            </a:r>
            <a:r>
              <a:rPr lang="sk-SK" baseline="0" dirty="0" smtClean="0"/>
              <a:t> </a:t>
            </a:r>
            <a:r>
              <a:rPr lang="sk-SK" baseline="0" dirty="0" err="1" smtClean="0"/>
              <a:t>staci</a:t>
            </a:r>
            <a:r>
              <a:rPr lang="sk-SK" baseline="0" dirty="0" smtClean="0"/>
              <a:t> jedno prihlásenie - do UPVS</a:t>
            </a:r>
            <a:endParaRPr lang="sk-SK" dirty="0"/>
          </a:p>
        </p:txBody>
      </p:sp>
      <p:sp>
        <p:nvSpPr>
          <p:cNvPr id="4" name="Zástupný symbol čísla snímky 3"/>
          <p:cNvSpPr>
            <a:spLocks noGrp="1"/>
          </p:cNvSpPr>
          <p:nvPr>
            <p:ph type="sldNum" sz="quarter" idx="10"/>
          </p:nvPr>
        </p:nvSpPr>
        <p:spPr/>
        <p:txBody>
          <a:bodyPr/>
          <a:lstStyle/>
          <a:p>
            <a:fld id="{923612A6-55CB-40FF-9FD8-8BEB63A70F99}" type="slidenum">
              <a:rPr lang="sk-SK" smtClean="0"/>
              <a:t>20</a:t>
            </a:fld>
            <a:endParaRPr lang="sk-SK" dirty="0"/>
          </a:p>
        </p:txBody>
      </p:sp>
    </p:spTree>
    <p:extLst>
      <p:ext uri="{BB962C8B-B14F-4D97-AF65-F5344CB8AC3E}">
        <p14:creationId xmlns:p14="http://schemas.microsoft.com/office/powerpoint/2010/main" val="3544145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923612A6-55CB-40FF-9FD8-8BEB63A70F99}" type="slidenum">
              <a:rPr lang="sk-SK" smtClean="0"/>
              <a:t>21</a:t>
            </a:fld>
            <a:endParaRPr lang="sk-SK" dirty="0"/>
          </a:p>
        </p:txBody>
      </p:sp>
    </p:spTree>
    <p:extLst>
      <p:ext uri="{BB962C8B-B14F-4D97-AF65-F5344CB8AC3E}">
        <p14:creationId xmlns:p14="http://schemas.microsoft.com/office/powerpoint/2010/main" val="2414079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sk-SK" dirty="0" smtClean="0"/>
              <a:t>K dispozícii </a:t>
            </a:r>
            <a:r>
              <a:rPr lang="sk-SK" dirty="0" err="1" smtClean="0"/>
              <a:t>integracne</a:t>
            </a:r>
            <a:r>
              <a:rPr lang="sk-SK" dirty="0" smtClean="0"/>
              <a:t> </a:t>
            </a:r>
            <a:r>
              <a:rPr lang="sk-SK" dirty="0" err="1" smtClean="0"/>
              <a:t>materialy</a:t>
            </a:r>
            <a:r>
              <a:rPr lang="sk-SK" dirty="0" smtClean="0"/>
              <a:t>, potrebná</a:t>
            </a:r>
            <a:r>
              <a:rPr lang="sk-SK" baseline="0" dirty="0" smtClean="0"/>
              <a:t> bližšia spolupráca v prípade potreby </a:t>
            </a:r>
            <a:r>
              <a:rPr lang="sk-SK" baseline="0" dirty="0" err="1" smtClean="0"/>
              <a:t>takétoho</a:t>
            </a:r>
            <a:r>
              <a:rPr lang="sk-SK" baseline="0" dirty="0" smtClean="0"/>
              <a:t> riešenia</a:t>
            </a:r>
          </a:p>
          <a:p>
            <a:pPr marL="0" marR="0" indent="0" algn="l" defTabSz="914400" rtl="0" eaLnBrk="1" fontAlgn="auto" latinLnBrk="0" hangingPunct="1">
              <a:lnSpc>
                <a:spcPct val="100000"/>
              </a:lnSpc>
              <a:spcBef>
                <a:spcPts val="0"/>
              </a:spcBef>
              <a:spcAft>
                <a:spcPts val="0"/>
              </a:spcAft>
              <a:buClrTx/>
              <a:buSzTx/>
              <a:buFontTx/>
              <a:buNone/>
              <a:tabLst/>
              <a:defRPr/>
            </a:pPr>
            <a:r>
              <a:rPr lang="sk-SK" baseline="0" dirty="0" smtClean="0"/>
              <a:t>To </a:t>
            </a:r>
            <a:r>
              <a:rPr lang="sk-SK" baseline="0" dirty="0" err="1" smtClean="0"/>
              <a:t>znamena</a:t>
            </a:r>
            <a:r>
              <a:rPr lang="sk-SK" baseline="0" dirty="0" smtClean="0"/>
              <a:t> </a:t>
            </a:r>
            <a:r>
              <a:rPr lang="sk-SK" baseline="0" dirty="0" err="1" smtClean="0"/>
              <a:t>ze</a:t>
            </a:r>
            <a:r>
              <a:rPr lang="sk-SK" baseline="0" dirty="0" smtClean="0"/>
              <a:t> sa do </a:t>
            </a:r>
            <a:r>
              <a:rPr lang="sk-SK" baseline="0" dirty="0" err="1" smtClean="0"/>
              <a:t>schranky</a:t>
            </a:r>
            <a:r>
              <a:rPr lang="sk-SK" baseline="0" dirty="0" smtClean="0"/>
              <a:t> </a:t>
            </a:r>
            <a:r>
              <a:rPr lang="sk-SK" baseline="0" dirty="0" err="1" smtClean="0"/>
              <a:t>nemusite</a:t>
            </a:r>
            <a:r>
              <a:rPr lang="sk-SK" baseline="0" dirty="0" smtClean="0"/>
              <a:t> </a:t>
            </a:r>
            <a:r>
              <a:rPr lang="sk-SK" baseline="0" dirty="0" err="1" smtClean="0"/>
              <a:t>prihlasovat</a:t>
            </a:r>
            <a:r>
              <a:rPr lang="sk-SK" baseline="0" dirty="0" smtClean="0"/>
              <a:t> </a:t>
            </a:r>
            <a:r>
              <a:rPr lang="sk-SK" baseline="0" dirty="0" err="1" smtClean="0"/>
              <a:t>kazdy</a:t>
            </a:r>
            <a:r>
              <a:rPr lang="sk-SK" baseline="0" dirty="0" smtClean="0"/>
              <a:t> </a:t>
            </a:r>
            <a:r>
              <a:rPr lang="sk-SK" baseline="0" dirty="0" err="1" smtClean="0"/>
              <a:t>den</a:t>
            </a:r>
            <a:r>
              <a:rPr lang="sk-SK" baseline="0" dirty="0" smtClean="0"/>
              <a:t> a </a:t>
            </a:r>
            <a:r>
              <a:rPr lang="sk-SK" baseline="0" dirty="0" err="1" smtClean="0"/>
              <a:t>vsetky</a:t>
            </a:r>
            <a:r>
              <a:rPr lang="sk-SK" baseline="0" dirty="0" smtClean="0"/>
              <a:t> prijate </a:t>
            </a:r>
            <a:r>
              <a:rPr lang="sk-SK" baseline="0" dirty="0" err="1" smtClean="0"/>
              <a:t>spravy</a:t>
            </a:r>
            <a:r>
              <a:rPr lang="sk-SK" baseline="0" dirty="0" smtClean="0"/>
              <a:t> sa presunu do </a:t>
            </a:r>
            <a:r>
              <a:rPr lang="sk-SK" baseline="0" dirty="0" err="1" smtClean="0"/>
              <a:t>vasho</a:t>
            </a:r>
            <a:r>
              <a:rPr lang="sk-SK" baseline="0" dirty="0" smtClean="0"/>
              <a:t> </a:t>
            </a:r>
            <a:r>
              <a:rPr lang="sk-SK" baseline="0" dirty="0" err="1" smtClean="0"/>
              <a:t>systemu</a:t>
            </a:r>
            <a:r>
              <a:rPr lang="sk-SK" baseline="0" dirty="0" smtClean="0"/>
              <a:t> a na to </a:t>
            </a:r>
            <a:r>
              <a:rPr lang="sk-SK" baseline="0" dirty="0" err="1" smtClean="0"/>
              <a:t>sluzby</a:t>
            </a:r>
            <a:r>
              <a:rPr lang="sk-SK" baseline="0" dirty="0" smtClean="0"/>
              <a:t> EKR</a:t>
            </a:r>
            <a:endParaRPr lang="sk-SK" dirty="0" smtClean="0"/>
          </a:p>
        </p:txBody>
      </p:sp>
      <p:sp>
        <p:nvSpPr>
          <p:cNvPr id="4" name="Zástupný symbol čísla snímky 3"/>
          <p:cNvSpPr>
            <a:spLocks noGrp="1"/>
          </p:cNvSpPr>
          <p:nvPr>
            <p:ph type="sldNum" sz="quarter" idx="10"/>
          </p:nvPr>
        </p:nvSpPr>
        <p:spPr/>
        <p:txBody>
          <a:bodyPr/>
          <a:lstStyle/>
          <a:p>
            <a:fld id="{923612A6-55CB-40FF-9FD8-8BEB63A70F99}" type="slidenum">
              <a:rPr lang="sk-SK" smtClean="0"/>
              <a:t>22</a:t>
            </a:fld>
            <a:endParaRPr lang="sk-SK" dirty="0"/>
          </a:p>
        </p:txBody>
      </p:sp>
    </p:spTree>
    <p:extLst>
      <p:ext uri="{BB962C8B-B14F-4D97-AF65-F5344CB8AC3E}">
        <p14:creationId xmlns:p14="http://schemas.microsoft.com/office/powerpoint/2010/main" val="3188128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923612A6-55CB-40FF-9FD8-8BEB63A70F99}" type="slidenum">
              <a:rPr lang="sk-SK" smtClean="0"/>
              <a:t>25</a:t>
            </a:fld>
            <a:endParaRPr lang="sk-SK" dirty="0"/>
          </a:p>
        </p:txBody>
      </p:sp>
    </p:spTree>
    <p:extLst>
      <p:ext uri="{BB962C8B-B14F-4D97-AF65-F5344CB8AC3E}">
        <p14:creationId xmlns:p14="http://schemas.microsoft.com/office/powerpoint/2010/main" val="1458289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923612A6-55CB-40FF-9FD8-8BEB63A70F99}" type="slidenum">
              <a:rPr lang="sk-SK" smtClean="0"/>
              <a:t>26</a:t>
            </a:fld>
            <a:endParaRPr lang="sk-SK" dirty="0"/>
          </a:p>
        </p:txBody>
      </p:sp>
    </p:spTree>
    <p:extLst>
      <p:ext uri="{BB962C8B-B14F-4D97-AF65-F5344CB8AC3E}">
        <p14:creationId xmlns:p14="http://schemas.microsoft.com/office/powerpoint/2010/main" val="2432802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923612A6-55CB-40FF-9FD8-8BEB63A70F99}" type="slidenum">
              <a:rPr lang="sk-SK" smtClean="0"/>
              <a:t>27</a:t>
            </a:fld>
            <a:endParaRPr lang="sk-SK" dirty="0"/>
          </a:p>
        </p:txBody>
      </p:sp>
    </p:spTree>
    <p:extLst>
      <p:ext uri="{BB962C8B-B14F-4D97-AF65-F5344CB8AC3E}">
        <p14:creationId xmlns:p14="http://schemas.microsoft.com/office/powerpoint/2010/main" val="1944702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923612A6-55CB-40FF-9FD8-8BEB63A70F99}" type="slidenum">
              <a:rPr lang="sk-SK" smtClean="0"/>
              <a:t>28</a:t>
            </a:fld>
            <a:endParaRPr lang="sk-SK" dirty="0"/>
          </a:p>
        </p:txBody>
      </p:sp>
    </p:spTree>
    <p:extLst>
      <p:ext uri="{BB962C8B-B14F-4D97-AF65-F5344CB8AC3E}">
        <p14:creationId xmlns:p14="http://schemas.microsoft.com/office/powerpoint/2010/main" val="1944702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923612A6-55CB-40FF-9FD8-8BEB63A70F99}" type="slidenum">
              <a:rPr lang="sk-SK" smtClean="0"/>
              <a:t>4</a:t>
            </a:fld>
            <a:endParaRPr lang="sk-SK" dirty="0"/>
          </a:p>
        </p:txBody>
      </p:sp>
    </p:spTree>
    <p:extLst>
      <p:ext uri="{BB962C8B-B14F-4D97-AF65-F5344CB8AC3E}">
        <p14:creationId xmlns:p14="http://schemas.microsoft.com/office/powerpoint/2010/main" val="3525307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923612A6-55CB-40FF-9FD8-8BEB63A70F99}" type="slidenum">
              <a:rPr lang="sk-SK" smtClean="0"/>
              <a:t>29</a:t>
            </a:fld>
            <a:endParaRPr lang="sk-SK" dirty="0"/>
          </a:p>
        </p:txBody>
      </p:sp>
    </p:spTree>
    <p:extLst>
      <p:ext uri="{BB962C8B-B14F-4D97-AF65-F5344CB8AC3E}">
        <p14:creationId xmlns:p14="http://schemas.microsoft.com/office/powerpoint/2010/main" val="1944702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923612A6-55CB-40FF-9FD8-8BEB63A70F99}" type="slidenum">
              <a:rPr lang="sk-SK" smtClean="0"/>
              <a:t>5</a:t>
            </a:fld>
            <a:endParaRPr lang="sk-SK" dirty="0"/>
          </a:p>
        </p:txBody>
      </p:sp>
    </p:spTree>
    <p:extLst>
      <p:ext uri="{BB962C8B-B14F-4D97-AF65-F5344CB8AC3E}">
        <p14:creationId xmlns:p14="http://schemas.microsoft.com/office/powerpoint/2010/main" val="3525307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923612A6-55CB-40FF-9FD8-8BEB63A70F99}" type="slidenum">
              <a:rPr lang="sk-SK" smtClean="0"/>
              <a:t>6</a:t>
            </a:fld>
            <a:endParaRPr lang="sk-SK" dirty="0"/>
          </a:p>
        </p:txBody>
      </p:sp>
    </p:spTree>
    <p:extLst>
      <p:ext uri="{BB962C8B-B14F-4D97-AF65-F5344CB8AC3E}">
        <p14:creationId xmlns:p14="http://schemas.microsoft.com/office/powerpoint/2010/main" val="3525307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923612A6-55CB-40FF-9FD8-8BEB63A70F99}" type="slidenum">
              <a:rPr lang="sk-SK" smtClean="0"/>
              <a:t>7</a:t>
            </a:fld>
            <a:endParaRPr lang="sk-SK" dirty="0"/>
          </a:p>
        </p:txBody>
      </p:sp>
    </p:spTree>
    <p:extLst>
      <p:ext uri="{BB962C8B-B14F-4D97-AF65-F5344CB8AC3E}">
        <p14:creationId xmlns:p14="http://schemas.microsoft.com/office/powerpoint/2010/main" val="93461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sz="1000" dirty="0" smtClean="0"/>
          </a:p>
        </p:txBody>
      </p:sp>
      <p:sp>
        <p:nvSpPr>
          <p:cNvPr id="4" name="Zástupný symbol čísla snímky 3"/>
          <p:cNvSpPr>
            <a:spLocks noGrp="1"/>
          </p:cNvSpPr>
          <p:nvPr>
            <p:ph type="sldNum" sz="quarter" idx="10"/>
          </p:nvPr>
        </p:nvSpPr>
        <p:spPr/>
        <p:txBody>
          <a:bodyPr/>
          <a:lstStyle/>
          <a:p>
            <a:fld id="{923612A6-55CB-40FF-9FD8-8BEB63A70F99}" type="slidenum">
              <a:rPr lang="sk-SK" smtClean="0"/>
              <a:t>8</a:t>
            </a:fld>
            <a:endParaRPr lang="sk-SK" dirty="0"/>
          </a:p>
        </p:txBody>
      </p:sp>
    </p:spTree>
    <p:extLst>
      <p:ext uri="{BB962C8B-B14F-4D97-AF65-F5344CB8AC3E}">
        <p14:creationId xmlns:p14="http://schemas.microsoft.com/office/powerpoint/2010/main" val="458817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923612A6-55CB-40FF-9FD8-8BEB63A70F99}" type="slidenum">
              <a:rPr lang="sk-SK" smtClean="0"/>
              <a:t>9</a:t>
            </a:fld>
            <a:endParaRPr lang="sk-SK" dirty="0"/>
          </a:p>
        </p:txBody>
      </p:sp>
    </p:spTree>
    <p:extLst>
      <p:ext uri="{BB962C8B-B14F-4D97-AF65-F5344CB8AC3E}">
        <p14:creationId xmlns:p14="http://schemas.microsoft.com/office/powerpoint/2010/main" val="2432802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sk-SK" dirty="0" smtClean="0"/>
              <a:t>23 </a:t>
            </a:r>
            <a:r>
              <a:rPr lang="sk-SK" dirty="0" err="1" smtClean="0"/>
              <a:t>ods</a:t>
            </a:r>
            <a:r>
              <a:rPr lang="sk-SK" dirty="0" smtClean="0"/>
              <a:t> 1 novela</a:t>
            </a:r>
            <a:endParaRPr lang="sk-SK" dirty="0"/>
          </a:p>
        </p:txBody>
      </p:sp>
      <p:sp>
        <p:nvSpPr>
          <p:cNvPr id="4" name="Zástupný symbol čísla snímky 3"/>
          <p:cNvSpPr>
            <a:spLocks noGrp="1"/>
          </p:cNvSpPr>
          <p:nvPr>
            <p:ph type="sldNum" sz="quarter" idx="10"/>
          </p:nvPr>
        </p:nvSpPr>
        <p:spPr/>
        <p:txBody>
          <a:bodyPr/>
          <a:lstStyle/>
          <a:p>
            <a:fld id="{923612A6-55CB-40FF-9FD8-8BEB63A70F99}" type="slidenum">
              <a:rPr lang="sk-SK" smtClean="0"/>
              <a:t>10</a:t>
            </a:fld>
            <a:endParaRPr lang="sk-SK" dirty="0"/>
          </a:p>
        </p:txBody>
      </p:sp>
    </p:spTree>
    <p:extLst>
      <p:ext uri="{BB962C8B-B14F-4D97-AF65-F5344CB8AC3E}">
        <p14:creationId xmlns:p14="http://schemas.microsoft.com/office/powerpoint/2010/main" val="2432802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923612A6-55CB-40FF-9FD8-8BEB63A70F99}" type="slidenum">
              <a:rPr lang="sk-SK" smtClean="0"/>
              <a:t>11</a:t>
            </a:fld>
            <a:endParaRPr lang="sk-SK" dirty="0"/>
          </a:p>
        </p:txBody>
      </p:sp>
    </p:spTree>
    <p:extLst>
      <p:ext uri="{BB962C8B-B14F-4D97-AF65-F5344CB8AC3E}">
        <p14:creationId xmlns:p14="http://schemas.microsoft.com/office/powerpoint/2010/main" val="1158050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0"/>
            <a:ext cx="7772400" cy="1102519"/>
          </a:xfrm>
        </p:spPr>
        <p:txBody>
          <a:bodyPr/>
          <a:lstStyle/>
          <a:p>
            <a:r>
              <a:rPr lang="sk-SK"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Click to edit Master subtitle style</a:t>
            </a:r>
            <a:endParaRPr lang="en-US"/>
          </a:p>
        </p:txBody>
      </p:sp>
      <p:sp>
        <p:nvSpPr>
          <p:cNvPr id="4" name="Date Placeholder 3"/>
          <p:cNvSpPr>
            <a:spLocks noGrp="1"/>
          </p:cNvSpPr>
          <p:nvPr>
            <p:ph type="dt" sz="half" idx="10"/>
          </p:nvPr>
        </p:nvSpPr>
        <p:spPr/>
        <p:txBody>
          <a:bodyPr/>
          <a:lstStyle/>
          <a:p>
            <a:fld id="{4AEED3AB-E173-DB48-9004-581DA07AB532}" type="datetimeFigureOut">
              <a:rPr lang="en-US" smtClean="0"/>
              <a:t>10/6/2015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F9A5BF-CAE1-704B-BA97-FA91C47814B0}" type="slidenum">
              <a:rPr lang="en-US" smtClean="0"/>
              <a:t>‹#›</a:t>
            </a:fld>
            <a:endParaRPr lang="en-US" dirty="0"/>
          </a:p>
        </p:txBody>
      </p:sp>
    </p:spTree>
    <p:extLst>
      <p:ext uri="{BB962C8B-B14F-4D97-AF65-F5344CB8AC3E}">
        <p14:creationId xmlns:p14="http://schemas.microsoft.com/office/powerpoint/2010/main" val="767184160"/>
      </p:ext>
    </p:extLst>
  </p:cSld>
  <p:clrMapOvr>
    <a:masterClrMapping/>
  </p:clrMapOvr>
  <mc:AlternateContent xmlns:mc="http://schemas.openxmlformats.org/markup-compatibility/2006" xmlns:p14="http://schemas.microsoft.com/office/powerpoint/2010/main">
    <mc:Choice Requires="p14">
      <p:transition spd="slow" p14:dur="1500" advTm="5000">
        <p14:prism/>
      </p:transition>
    </mc:Choice>
    <mc:Fallback xmlns="">
      <p:transition spd="slow"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US"/>
          </a:p>
        </p:txBody>
      </p:sp>
      <p:sp>
        <p:nvSpPr>
          <p:cNvPr id="4" name="Date Placeholder 3"/>
          <p:cNvSpPr>
            <a:spLocks noGrp="1"/>
          </p:cNvSpPr>
          <p:nvPr>
            <p:ph type="dt" sz="half" idx="10"/>
          </p:nvPr>
        </p:nvSpPr>
        <p:spPr/>
        <p:txBody>
          <a:bodyPr/>
          <a:lstStyle/>
          <a:p>
            <a:fld id="{4AEED3AB-E173-DB48-9004-581DA07AB532}" type="datetimeFigureOut">
              <a:rPr lang="en-US" smtClean="0"/>
              <a:t>10/6/2015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F9A5BF-CAE1-704B-BA97-FA91C47814B0}" type="slidenum">
              <a:rPr lang="en-US" smtClean="0"/>
              <a:t>‹#›</a:t>
            </a:fld>
            <a:endParaRPr lang="en-US" dirty="0"/>
          </a:p>
        </p:txBody>
      </p:sp>
    </p:spTree>
    <p:extLst>
      <p:ext uri="{BB962C8B-B14F-4D97-AF65-F5344CB8AC3E}">
        <p14:creationId xmlns:p14="http://schemas.microsoft.com/office/powerpoint/2010/main" val="2279360958"/>
      </p:ext>
    </p:extLst>
  </p:cSld>
  <p:clrMapOvr>
    <a:masterClrMapping/>
  </p:clrMapOvr>
  <mc:AlternateContent xmlns:mc="http://schemas.openxmlformats.org/markup-compatibility/2006" xmlns:p14="http://schemas.microsoft.com/office/powerpoint/2010/main">
    <mc:Choice Requires="p14">
      <p:transition spd="slow" p14:dur="1500" advTm="5000">
        <p14:prism/>
      </p:transition>
    </mc:Choice>
    <mc:Fallback xmlns="">
      <p:transition spd="slow"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9"/>
            <a:ext cx="2057400" cy="4388644"/>
          </a:xfrm>
        </p:spPr>
        <p:txBody>
          <a:bodyPr vert="eaVert"/>
          <a:lstStyle/>
          <a:p>
            <a:r>
              <a:rPr lang="sk-SK" smtClean="0"/>
              <a:t>Click to edit Master title style</a:t>
            </a:r>
            <a:endParaRPr lang="en-US"/>
          </a:p>
        </p:txBody>
      </p:sp>
      <p:sp>
        <p:nvSpPr>
          <p:cNvPr id="3" name="Vertical Text Placeholder 2"/>
          <p:cNvSpPr>
            <a:spLocks noGrp="1"/>
          </p:cNvSpPr>
          <p:nvPr>
            <p:ph type="body" orient="vert" idx="1"/>
          </p:nvPr>
        </p:nvSpPr>
        <p:spPr>
          <a:xfrm>
            <a:off x="457200" y="205989"/>
            <a:ext cx="6019800" cy="4388644"/>
          </a:xfrm>
        </p:spPr>
        <p:txBody>
          <a:bodyPr vert="eaVert"/>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US"/>
          </a:p>
        </p:txBody>
      </p:sp>
      <p:sp>
        <p:nvSpPr>
          <p:cNvPr id="4" name="Date Placeholder 3"/>
          <p:cNvSpPr>
            <a:spLocks noGrp="1"/>
          </p:cNvSpPr>
          <p:nvPr>
            <p:ph type="dt" sz="half" idx="10"/>
          </p:nvPr>
        </p:nvSpPr>
        <p:spPr/>
        <p:txBody>
          <a:bodyPr/>
          <a:lstStyle/>
          <a:p>
            <a:fld id="{4AEED3AB-E173-DB48-9004-581DA07AB532}" type="datetimeFigureOut">
              <a:rPr lang="en-US" smtClean="0"/>
              <a:t>10/6/2015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F9A5BF-CAE1-704B-BA97-FA91C47814B0}" type="slidenum">
              <a:rPr lang="en-US" smtClean="0"/>
              <a:t>‹#›</a:t>
            </a:fld>
            <a:endParaRPr lang="en-US" dirty="0"/>
          </a:p>
        </p:txBody>
      </p:sp>
    </p:spTree>
    <p:extLst>
      <p:ext uri="{BB962C8B-B14F-4D97-AF65-F5344CB8AC3E}">
        <p14:creationId xmlns:p14="http://schemas.microsoft.com/office/powerpoint/2010/main" val="263595356"/>
      </p:ext>
    </p:extLst>
  </p:cSld>
  <p:clrMapOvr>
    <a:masterClrMapping/>
  </p:clrMapOvr>
  <mc:AlternateContent xmlns:mc="http://schemas.openxmlformats.org/markup-compatibility/2006" xmlns:p14="http://schemas.microsoft.com/office/powerpoint/2010/main">
    <mc:Choice Requires="p14">
      <p:transition spd="slow" p14:dur="1500" advTm="5000">
        <p14:prism/>
      </p:transition>
    </mc:Choice>
    <mc:Fallback xmlns="">
      <p:transition spd="slow"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Click to edit Master title style</a:t>
            </a:r>
            <a:endParaRPr lang="en-US"/>
          </a:p>
        </p:txBody>
      </p:sp>
      <p:sp>
        <p:nvSpPr>
          <p:cNvPr id="3" name="Content Placeholder 2"/>
          <p:cNvSpPr>
            <a:spLocks noGrp="1"/>
          </p:cNvSpPr>
          <p:nvPr>
            <p:ph idx="1"/>
          </p:nvPr>
        </p:nvSpPr>
        <p:spPr/>
        <p:txBody>
          <a:body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US"/>
          </a:p>
        </p:txBody>
      </p:sp>
      <p:sp>
        <p:nvSpPr>
          <p:cNvPr id="4" name="Date Placeholder 3"/>
          <p:cNvSpPr>
            <a:spLocks noGrp="1"/>
          </p:cNvSpPr>
          <p:nvPr>
            <p:ph type="dt" sz="half" idx="10"/>
          </p:nvPr>
        </p:nvSpPr>
        <p:spPr/>
        <p:txBody>
          <a:bodyPr/>
          <a:lstStyle/>
          <a:p>
            <a:fld id="{4AEED3AB-E173-DB48-9004-581DA07AB532}" type="datetimeFigureOut">
              <a:rPr lang="en-US" smtClean="0"/>
              <a:t>10/6/2015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F9A5BF-CAE1-704B-BA97-FA91C47814B0}" type="slidenum">
              <a:rPr lang="en-US" smtClean="0"/>
              <a:t>‹#›</a:t>
            </a:fld>
            <a:endParaRPr lang="en-US" dirty="0"/>
          </a:p>
        </p:txBody>
      </p:sp>
    </p:spTree>
    <p:extLst>
      <p:ext uri="{BB962C8B-B14F-4D97-AF65-F5344CB8AC3E}">
        <p14:creationId xmlns:p14="http://schemas.microsoft.com/office/powerpoint/2010/main" val="3879800011"/>
      </p:ext>
    </p:extLst>
  </p:cSld>
  <p:clrMapOvr>
    <a:masterClrMapping/>
  </p:clrMapOvr>
  <mc:AlternateContent xmlns:mc="http://schemas.openxmlformats.org/markup-compatibility/2006" xmlns:p14="http://schemas.microsoft.com/office/powerpoint/2010/main">
    <mc:Choice Requires="p14">
      <p:transition spd="slow" p14:dur="1500" advTm="5000">
        <p14:prism/>
      </p:transition>
    </mc:Choice>
    <mc:Fallback xmlns="">
      <p:transition spd="slow"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7"/>
          </a:xfrm>
        </p:spPr>
        <p:txBody>
          <a:bodyPr anchor="t"/>
          <a:lstStyle>
            <a:lvl1pPr algn="l">
              <a:defRPr sz="4000" b="1" cap="all"/>
            </a:lvl1pPr>
          </a:lstStyle>
          <a:p>
            <a:r>
              <a:rPr lang="sk-SK"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Click to edit Master text styles</a:t>
            </a:r>
          </a:p>
        </p:txBody>
      </p:sp>
      <p:sp>
        <p:nvSpPr>
          <p:cNvPr id="4" name="Date Placeholder 3"/>
          <p:cNvSpPr>
            <a:spLocks noGrp="1"/>
          </p:cNvSpPr>
          <p:nvPr>
            <p:ph type="dt" sz="half" idx="10"/>
          </p:nvPr>
        </p:nvSpPr>
        <p:spPr/>
        <p:txBody>
          <a:bodyPr/>
          <a:lstStyle/>
          <a:p>
            <a:fld id="{4AEED3AB-E173-DB48-9004-581DA07AB532}" type="datetimeFigureOut">
              <a:rPr lang="en-US" smtClean="0"/>
              <a:t>10/6/2015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F9A5BF-CAE1-704B-BA97-FA91C47814B0}" type="slidenum">
              <a:rPr lang="en-US" smtClean="0"/>
              <a:t>‹#›</a:t>
            </a:fld>
            <a:endParaRPr lang="en-US" dirty="0"/>
          </a:p>
        </p:txBody>
      </p:sp>
    </p:spTree>
    <p:extLst>
      <p:ext uri="{BB962C8B-B14F-4D97-AF65-F5344CB8AC3E}">
        <p14:creationId xmlns:p14="http://schemas.microsoft.com/office/powerpoint/2010/main" val="1353333218"/>
      </p:ext>
    </p:extLst>
  </p:cSld>
  <p:clrMapOvr>
    <a:masterClrMapping/>
  </p:clrMapOvr>
  <mc:AlternateContent xmlns:mc="http://schemas.openxmlformats.org/markup-compatibility/2006" xmlns:p14="http://schemas.microsoft.com/office/powerpoint/2010/main">
    <mc:Choice Requires="p14">
      <p:transition spd="slow" p14:dur="1500" advTm="5000">
        <p14:prism/>
      </p:transition>
    </mc:Choice>
    <mc:Fallback xmlns="">
      <p:transition spd="slow"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Click to edit Master title style</a:t>
            </a:r>
            <a:endParaRPr lang="en-US"/>
          </a:p>
        </p:txBody>
      </p:sp>
      <p:sp>
        <p:nvSpPr>
          <p:cNvPr id="3" name="Content Placeholder 2"/>
          <p:cNvSpPr>
            <a:spLocks noGrp="1"/>
          </p:cNvSpPr>
          <p:nvPr>
            <p:ph sz="half" idx="1"/>
          </p:nvPr>
        </p:nvSpPr>
        <p:spPr>
          <a:xfrm>
            <a:off x="457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US"/>
          </a:p>
        </p:txBody>
      </p:sp>
      <p:sp>
        <p:nvSpPr>
          <p:cNvPr id="4" name="Content Placeholder 3"/>
          <p:cNvSpPr>
            <a:spLocks noGrp="1"/>
          </p:cNvSpPr>
          <p:nvPr>
            <p:ph sz="half" idx="2"/>
          </p:nvPr>
        </p:nvSpPr>
        <p:spPr>
          <a:xfrm>
            <a:off x="4648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US"/>
          </a:p>
        </p:txBody>
      </p:sp>
      <p:sp>
        <p:nvSpPr>
          <p:cNvPr id="5" name="Date Placeholder 4"/>
          <p:cNvSpPr>
            <a:spLocks noGrp="1"/>
          </p:cNvSpPr>
          <p:nvPr>
            <p:ph type="dt" sz="half" idx="10"/>
          </p:nvPr>
        </p:nvSpPr>
        <p:spPr/>
        <p:txBody>
          <a:bodyPr/>
          <a:lstStyle/>
          <a:p>
            <a:fld id="{4AEED3AB-E173-DB48-9004-581DA07AB532}" type="datetimeFigureOut">
              <a:rPr lang="en-US" smtClean="0"/>
              <a:t>10/6/2015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F9A5BF-CAE1-704B-BA97-FA91C47814B0}" type="slidenum">
              <a:rPr lang="en-US" smtClean="0"/>
              <a:t>‹#›</a:t>
            </a:fld>
            <a:endParaRPr lang="en-US" dirty="0"/>
          </a:p>
        </p:txBody>
      </p:sp>
    </p:spTree>
    <p:extLst>
      <p:ext uri="{BB962C8B-B14F-4D97-AF65-F5344CB8AC3E}">
        <p14:creationId xmlns:p14="http://schemas.microsoft.com/office/powerpoint/2010/main" val="928806625"/>
      </p:ext>
    </p:extLst>
  </p:cSld>
  <p:clrMapOvr>
    <a:masterClrMapping/>
  </p:clrMapOvr>
  <mc:AlternateContent xmlns:mc="http://schemas.openxmlformats.org/markup-compatibility/2006" xmlns:p14="http://schemas.microsoft.com/office/powerpoint/2010/main">
    <mc:Choice Requires="p14">
      <p:transition spd="slow" p14:dur="1500" advTm="5000">
        <p14:prism/>
      </p:transition>
    </mc:Choice>
    <mc:Fallback xmlns="">
      <p:transition spd="slow"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k-SK" smtClean="0"/>
              <a:t>Click to edit Master title style</a:t>
            </a:r>
            <a:endParaRPr lang="en-US"/>
          </a:p>
        </p:txBody>
      </p:sp>
      <p:sp>
        <p:nvSpPr>
          <p:cNvPr id="3" name="Text Placeholder 2"/>
          <p:cNvSpPr>
            <a:spLocks noGrp="1"/>
          </p:cNvSpPr>
          <p:nvPr>
            <p:ph type="body" idx="1"/>
          </p:nvPr>
        </p:nvSpPr>
        <p:spPr>
          <a:xfrm>
            <a:off x="457200" y="1151338"/>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US"/>
          </a:p>
        </p:txBody>
      </p:sp>
      <p:sp>
        <p:nvSpPr>
          <p:cNvPr id="5" name="Text Placeholder 4"/>
          <p:cNvSpPr>
            <a:spLocks noGrp="1"/>
          </p:cNvSpPr>
          <p:nvPr>
            <p:ph type="body" sz="quarter" idx="3"/>
          </p:nvPr>
        </p:nvSpPr>
        <p:spPr>
          <a:xfrm>
            <a:off x="4645030" y="1151338"/>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US"/>
          </a:p>
        </p:txBody>
      </p:sp>
      <p:sp>
        <p:nvSpPr>
          <p:cNvPr id="7" name="Date Placeholder 6"/>
          <p:cNvSpPr>
            <a:spLocks noGrp="1"/>
          </p:cNvSpPr>
          <p:nvPr>
            <p:ph type="dt" sz="half" idx="10"/>
          </p:nvPr>
        </p:nvSpPr>
        <p:spPr/>
        <p:txBody>
          <a:bodyPr/>
          <a:lstStyle/>
          <a:p>
            <a:fld id="{4AEED3AB-E173-DB48-9004-581DA07AB532}" type="datetimeFigureOut">
              <a:rPr lang="en-US" smtClean="0"/>
              <a:t>10/6/2015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EF9A5BF-CAE1-704B-BA97-FA91C47814B0}" type="slidenum">
              <a:rPr lang="en-US" smtClean="0"/>
              <a:t>‹#›</a:t>
            </a:fld>
            <a:endParaRPr lang="en-US" dirty="0"/>
          </a:p>
        </p:txBody>
      </p:sp>
    </p:spTree>
    <p:extLst>
      <p:ext uri="{BB962C8B-B14F-4D97-AF65-F5344CB8AC3E}">
        <p14:creationId xmlns:p14="http://schemas.microsoft.com/office/powerpoint/2010/main" val="132366992"/>
      </p:ext>
    </p:extLst>
  </p:cSld>
  <p:clrMapOvr>
    <a:masterClrMapping/>
  </p:clrMapOvr>
  <mc:AlternateContent xmlns:mc="http://schemas.openxmlformats.org/markup-compatibility/2006" xmlns:p14="http://schemas.microsoft.com/office/powerpoint/2010/main">
    <mc:Choice Requires="p14">
      <p:transition spd="slow" p14:dur="1500" advTm="5000">
        <p14:prism/>
      </p:transition>
    </mc:Choice>
    <mc:Fallback xmlns="">
      <p:transition spd="slow"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Click to edit Master title style</a:t>
            </a:r>
            <a:endParaRPr lang="en-US"/>
          </a:p>
        </p:txBody>
      </p:sp>
      <p:sp>
        <p:nvSpPr>
          <p:cNvPr id="3" name="Date Placeholder 2"/>
          <p:cNvSpPr>
            <a:spLocks noGrp="1"/>
          </p:cNvSpPr>
          <p:nvPr>
            <p:ph type="dt" sz="half" idx="10"/>
          </p:nvPr>
        </p:nvSpPr>
        <p:spPr/>
        <p:txBody>
          <a:bodyPr/>
          <a:lstStyle/>
          <a:p>
            <a:fld id="{4AEED3AB-E173-DB48-9004-581DA07AB532}" type="datetimeFigureOut">
              <a:rPr lang="en-US" smtClean="0"/>
              <a:t>10/6/2015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EF9A5BF-CAE1-704B-BA97-FA91C47814B0}" type="slidenum">
              <a:rPr lang="en-US" smtClean="0"/>
              <a:t>‹#›</a:t>
            </a:fld>
            <a:endParaRPr lang="en-US" dirty="0"/>
          </a:p>
        </p:txBody>
      </p:sp>
    </p:spTree>
    <p:extLst>
      <p:ext uri="{BB962C8B-B14F-4D97-AF65-F5344CB8AC3E}">
        <p14:creationId xmlns:p14="http://schemas.microsoft.com/office/powerpoint/2010/main" val="3313143786"/>
      </p:ext>
    </p:extLst>
  </p:cSld>
  <p:clrMapOvr>
    <a:masterClrMapping/>
  </p:clrMapOvr>
  <mc:AlternateContent xmlns:mc="http://schemas.openxmlformats.org/markup-compatibility/2006" xmlns:p14="http://schemas.microsoft.com/office/powerpoint/2010/main">
    <mc:Choice Requires="p14">
      <p:transition spd="slow" p14:dur="1500" advTm="5000">
        <p14:prism/>
      </p:transition>
    </mc:Choice>
    <mc:Fallback xmlns="">
      <p:transition spd="slow"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EED3AB-E173-DB48-9004-581DA07AB532}" type="datetimeFigureOut">
              <a:rPr lang="en-US" smtClean="0"/>
              <a:t>10/6/2015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EF9A5BF-CAE1-704B-BA97-FA91C47814B0}" type="slidenum">
              <a:rPr lang="en-US" smtClean="0"/>
              <a:t>‹#›</a:t>
            </a:fld>
            <a:endParaRPr lang="en-US" dirty="0"/>
          </a:p>
        </p:txBody>
      </p:sp>
    </p:spTree>
    <p:extLst>
      <p:ext uri="{BB962C8B-B14F-4D97-AF65-F5344CB8AC3E}">
        <p14:creationId xmlns:p14="http://schemas.microsoft.com/office/powerpoint/2010/main" val="414852572"/>
      </p:ext>
    </p:extLst>
  </p:cSld>
  <p:clrMapOvr>
    <a:masterClrMapping/>
  </p:clrMapOvr>
  <mc:AlternateContent xmlns:mc="http://schemas.openxmlformats.org/markup-compatibility/2006" xmlns:p14="http://schemas.microsoft.com/office/powerpoint/2010/main">
    <mc:Choice Requires="p14">
      <p:transition spd="slow" p14:dur="1500" advTm="5000">
        <p14:prism/>
      </p:transition>
    </mc:Choice>
    <mc:Fallback xmlns="">
      <p:transition spd="slow"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04796"/>
            <a:ext cx="3008313" cy="871538"/>
          </a:xfrm>
        </p:spPr>
        <p:txBody>
          <a:bodyPr anchor="b"/>
          <a:lstStyle>
            <a:lvl1pPr algn="l">
              <a:defRPr sz="2000" b="1"/>
            </a:lvl1pPr>
          </a:lstStyle>
          <a:p>
            <a:r>
              <a:rPr lang="sk-SK" smtClean="0"/>
              <a:t>Click to edit Master title style</a:t>
            </a:r>
            <a:endParaRPr lang="en-US"/>
          </a:p>
        </p:txBody>
      </p:sp>
      <p:sp>
        <p:nvSpPr>
          <p:cNvPr id="3" name="Content Placeholder 2"/>
          <p:cNvSpPr>
            <a:spLocks noGrp="1"/>
          </p:cNvSpPr>
          <p:nvPr>
            <p:ph idx="1"/>
          </p:nvPr>
        </p:nvSpPr>
        <p:spPr>
          <a:xfrm>
            <a:off x="3575051" y="20479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US"/>
          </a:p>
        </p:txBody>
      </p:sp>
      <p:sp>
        <p:nvSpPr>
          <p:cNvPr id="4" name="Text Placeholder 3"/>
          <p:cNvSpPr>
            <a:spLocks noGrp="1"/>
          </p:cNvSpPr>
          <p:nvPr>
            <p:ph type="body" sz="half" idx="2"/>
          </p:nvPr>
        </p:nvSpPr>
        <p:spPr>
          <a:xfrm>
            <a:off x="45720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Click to edit Master text styles</a:t>
            </a:r>
          </a:p>
        </p:txBody>
      </p:sp>
      <p:sp>
        <p:nvSpPr>
          <p:cNvPr id="5" name="Date Placeholder 4"/>
          <p:cNvSpPr>
            <a:spLocks noGrp="1"/>
          </p:cNvSpPr>
          <p:nvPr>
            <p:ph type="dt" sz="half" idx="10"/>
          </p:nvPr>
        </p:nvSpPr>
        <p:spPr/>
        <p:txBody>
          <a:bodyPr/>
          <a:lstStyle/>
          <a:p>
            <a:fld id="{4AEED3AB-E173-DB48-9004-581DA07AB532}" type="datetimeFigureOut">
              <a:rPr lang="en-US" smtClean="0"/>
              <a:t>10/6/2015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F9A5BF-CAE1-704B-BA97-FA91C47814B0}" type="slidenum">
              <a:rPr lang="en-US" smtClean="0"/>
              <a:t>‹#›</a:t>
            </a:fld>
            <a:endParaRPr lang="en-US" dirty="0"/>
          </a:p>
        </p:txBody>
      </p:sp>
    </p:spTree>
    <p:extLst>
      <p:ext uri="{BB962C8B-B14F-4D97-AF65-F5344CB8AC3E}">
        <p14:creationId xmlns:p14="http://schemas.microsoft.com/office/powerpoint/2010/main" val="2362516513"/>
      </p:ext>
    </p:extLst>
  </p:cSld>
  <p:clrMapOvr>
    <a:masterClrMapping/>
  </p:clrMapOvr>
  <mc:AlternateContent xmlns:mc="http://schemas.openxmlformats.org/markup-compatibility/2006" xmlns:p14="http://schemas.microsoft.com/office/powerpoint/2010/main">
    <mc:Choice Requires="p14">
      <p:transition spd="slow" p14:dur="1500" advTm="5000">
        <p14:prism/>
      </p:transition>
    </mc:Choice>
    <mc:Fallback xmlns="">
      <p:transition spd="slow"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5"/>
          </a:xfrm>
        </p:spPr>
        <p:txBody>
          <a:bodyPr anchor="b"/>
          <a:lstStyle>
            <a:lvl1pPr algn="l">
              <a:defRPr sz="2000" b="1"/>
            </a:lvl1pPr>
          </a:lstStyle>
          <a:p>
            <a:r>
              <a:rPr lang="sk-SK"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1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Click to edit Master text styles</a:t>
            </a:r>
          </a:p>
        </p:txBody>
      </p:sp>
      <p:sp>
        <p:nvSpPr>
          <p:cNvPr id="5" name="Date Placeholder 4"/>
          <p:cNvSpPr>
            <a:spLocks noGrp="1"/>
          </p:cNvSpPr>
          <p:nvPr>
            <p:ph type="dt" sz="half" idx="10"/>
          </p:nvPr>
        </p:nvSpPr>
        <p:spPr/>
        <p:txBody>
          <a:bodyPr/>
          <a:lstStyle/>
          <a:p>
            <a:fld id="{4AEED3AB-E173-DB48-9004-581DA07AB532}" type="datetimeFigureOut">
              <a:rPr lang="en-US" smtClean="0"/>
              <a:t>10/6/2015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F9A5BF-CAE1-704B-BA97-FA91C47814B0}" type="slidenum">
              <a:rPr lang="en-US" smtClean="0"/>
              <a:t>‹#›</a:t>
            </a:fld>
            <a:endParaRPr lang="en-US" dirty="0"/>
          </a:p>
        </p:txBody>
      </p:sp>
    </p:spTree>
    <p:extLst>
      <p:ext uri="{BB962C8B-B14F-4D97-AF65-F5344CB8AC3E}">
        <p14:creationId xmlns:p14="http://schemas.microsoft.com/office/powerpoint/2010/main" val="57682904"/>
      </p:ext>
    </p:extLst>
  </p:cSld>
  <p:clrMapOvr>
    <a:masterClrMapping/>
  </p:clrMapOvr>
  <mc:AlternateContent xmlns:mc="http://schemas.openxmlformats.org/markup-compatibility/2006" xmlns:p14="http://schemas.microsoft.com/office/powerpoint/2010/main">
    <mc:Choice Requires="p14">
      <p:transition spd="slow" p14:dur="1500" advTm="5000">
        <p14:prism/>
      </p:transition>
    </mc:Choice>
    <mc:Fallback xmlns="">
      <p:transition spd="slow"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sk-SK" smtClean="0"/>
              <a:t>Click to edit Master title style</a:t>
            </a:r>
            <a:endParaRPr lang="en-US"/>
          </a:p>
        </p:txBody>
      </p:sp>
      <p:sp>
        <p:nvSpPr>
          <p:cNvPr id="3" name="Text Placeholder 2"/>
          <p:cNvSpPr>
            <a:spLocks noGrp="1"/>
          </p:cNvSpPr>
          <p:nvPr>
            <p:ph type="body" idx="1"/>
          </p:nvPr>
        </p:nvSpPr>
        <p:spPr>
          <a:xfrm>
            <a:off x="457200" y="1200155"/>
            <a:ext cx="8229600" cy="3394472"/>
          </a:xfrm>
          <a:prstGeom prst="rect">
            <a:avLst/>
          </a:prstGeom>
        </p:spPr>
        <p:txBody>
          <a:bodyPr vert="horz" lIns="91440" tIns="45720" rIns="91440" bIns="45720" rtlCol="0">
            <a:normAutofit/>
          </a:body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endParaRPr lang="en-US"/>
          </a:p>
        </p:txBody>
      </p:sp>
      <p:sp>
        <p:nvSpPr>
          <p:cNvPr id="4" name="Date Placeholder 3"/>
          <p:cNvSpPr>
            <a:spLocks noGrp="1"/>
          </p:cNvSpPr>
          <p:nvPr>
            <p:ph type="dt" sz="half" idx="2"/>
          </p:nvPr>
        </p:nvSpPr>
        <p:spPr>
          <a:xfrm>
            <a:off x="457200" y="476727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AEED3AB-E173-DB48-9004-581DA07AB532}" type="datetimeFigureOut">
              <a:rPr lang="en-US" smtClean="0"/>
              <a:t>10/6/2015</a:t>
            </a:fld>
            <a:endParaRPr lang="en-US" dirty="0"/>
          </a:p>
        </p:txBody>
      </p:sp>
      <p:sp>
        <p:nvSpPr>
          <p:cNvPr id="5" name="Footer Placeholder 4"/>
          <p:cNvSpPr>
            <a:spLocks noGrp="1"/>
          </p:cNvSpPr>
          <p:nvPr>
            <p:ph type="ftr" sz="quarter" idx="3"/>
          </p:nvPr>
        </p:nvSpPr>
        <p:spPr>
          <a:xfrm>
            <a:off x="3124200" y="476727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7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EF9A5BF-CAE1-704B-BA97-FA91C47814B0}" type="slidenum">
              <a:rPr lang="en-US" smtClean="0"/>
              <a:t>‹#›</a:t>
            </a:fld>
            <a:endParaRPr lang="en-US" dirty="0"/>
          </a:p>
        </p:txBody>
      </p:sp>
    </p:spTree>
    <p:extLst>
      <p:ext uri="{BB962C8B-B14F-4D97-AF65-F5344CB8AC3E}">
        <p14:creationId xmlns:p14="http://schemas.microsoft.com/office/powerpoint/2010/main" val="3097294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Tm="5000">
        <p14:prism/>
      </p:transition>
    </mc:Choice>
    <mc:Fallback xmlns="">
      <p:transition spd="slow" advTm="5000">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www.nases.sk/"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hyperlink" Target="http://www.slovensko.sk/" TargetMode="External"/><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hyperlink" Target="http://www.slovensko.sk/" TargetMode="External"/><Relationship Id="rId4" Type="http://schemas.openxmlformats.org/officeDocument/2006/relationships/image" Target="../media/image5.jp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2692" y="1294231"/>
            <a:ext cx="7772400" cy="894160"/>
          </a:xfrm>
        </p:spPr>
        <p:txBody>
          <a:bodyPr rtlCol="0">
            <a:noAutofit/>
          </a:bodyPr>
          <a:lstStyle/>
          <a:p>
            <a:pPr marL="0" indent="0">
              <a:spcBef>
                <a:spcPts val="0"/>
              </a:spcBef>
            </a:pPr>
            <a:r>
              <a:rPr lang="sk-SK" sz="3200" b="1" dirty="0" err="1">
                <a:latin typeface="Myriad Pro" pitchFamily="34" charset="0"/>
                <a:ea typeface="Tahoma" panose="020B0604030504040204" pitchFamily="34" charset="0"/>
                <a:cs typeface="Tahoma" panose="020B0604030504040204" pitchFamily="34" charset="0"/>
              </a:rPr>
              <a:t>eGovernment</a:t>
            </a:r>
            <a:r>
              <a:rPr lang="sk-SK" sz="3200" b="1" dirty="0">
                <a:latin typeface="Myriad Pro" pitchFamily="34" charset="0"/>
                <a:ea typeface="Tahoma" panose="020B0604030504040204" pitchFamily="34" charset="0"/>
                <a:cs typeface="Tahoma" panose="020B0604030504040204" pitchFamily="34" charset="0"/>
              </a:rPr>
              <a:t> </a:t>
            </a:r>
            <a:br>
              <a:rPr lang="sk-SK" sz="3200" b="1" dirty="0">
                <a:latin typeface="Myriad Pro" pitchFamily="34" charset="0"/>
                <a:ea typeface="Tahoma" panose="020B0604030504040204" pitchFamily="34" charset="0"/>
                <a:cs typeface="Tahoma" panose="020B0604030504040204" pitchFamily="34" charset="0"/>
              </a:rPr>
            </a:br>
            <a:r>
              <a:rPr lang="sk-SK" sz="3200" b="1" dirty="0">
                <a:latin typeface="Myriad Pro" pitchFamily="34" charset="0"/>
                <a:ea typeface="Tahoma" panose="020B0604030504040204" pitchFamily="34" charset="0"/>
                <a:cs typeface="Tahoma" panose="020B0604030504040204" pitchFamily="34" charset="0"/>
              </a:rPr>
              <a:t>na Ústrednom portáli verejnej správy</a:t>
            </a:r>
            <a:br>
              <a:rPr lang="sk-SK" sz="3200" b="1" dirty="0">
                <a:latin typeface="Myriad Pro" pitchFamily="34" charset="0"/>
                <a:ea typeface="Tahoma" panose="020B0604030504040204" pitchFamily="34" charset="0"/>
                <a:cs typeface="Tahoma" panose="020B0604030504040204" pitchFamily="34" charset="0"/>
              </a:rPr>
            </a:br>
            <a:endParaRPr lang="sk-SK" sz="1400" dirty="0">
              <a:solidFill>
                <a:srgbClr val="002060"/>
              </a:solidFill>
              <a:latin typeface="Myriad Pro" pitchFamily="34" charset="0"/>
            </a:endParaRPr>
          </a:p>
        </p:txBody>
      </p:sp>
      <p:pic>
        <p:nvPicPr>
          <p:cNvPr id="2051" name="Picture 4" descr="sipka.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0523" y="2499123"/>
            <a:ext cx="4331677" cy="3968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2281" y="3095625"/>
            <a:ext cx="5947996" cy="1615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BlokTextu 6"/>
          <p:cNvSpPr txBox="1"/>
          <p:nvPr/>
        </p:nvSpPr>
        <p:spPr>
          <a:xfrm>
            <a:off x="1683728" y="2374908"/>
            <a:ext cx="5870331" cy="940461"/>
          </a:xfrm>
          <a:prstGeom prst="rect">
            <a:avLst/>
          </a:prstGeom>
          <a:noFill/>
        </p:spPr>
        <p:txBody>
          <a:bodyPr lIns="77925" tIns="38963" rIns="77925" bIns="38963">
            <a:spAutoFit/>
          </a:bodyPr>
          <a:lstStyle/>
          <a:p>
            <a:pPr algn="ctr">
              <a:defRPr/>
            </a:pPr>
            <a:r>
              <a:rPr lang="sk-SK" sz="1400" i="1" dirty="0" smtClean="0">
                <a:solidFill>
                  <a:srgbClr val="002060"/>
                </a:solidFill>
                <a:latin typeface="Myriad Pro" pitchFamily="34" charset="0"/>
                <a:ea typeface="ヒラギノ角ゴ Pro W3" pitchFamily="109" charset="-128"/>
              </a:rPr>
              <a:t>Andrej Šaling</a:t>
            </a:r>
          </a:p>
          <a:p>
            <a:pPr algn="ctr">
              <a:defRPr/>
            </a:pPr>
            <a:r>
              <a:rPr lang="sk-SK" sz="1400" i="1" dirty="0" smtClean="0">
                <a:solidFill>
                  <a:srgbClr val="002060"/>
                </a:solidFill>
                <a:latin typeface="Myriad Pro" pitchFamily="34" charset="0"/>
                <a:ea typeface="ヒラギノ角ゴ Pro W3" pitchFamily="109" charset="-128"/>
              </a:rPr>
              <a:t>Petra Rečná</a:t>
            </a:r>
            <a:endParaRPr lang="sk-SK" sz="1400" i="1" dirty="0">
              <a:solidFill>
                <a:srgbClr val="002060"/>
              </a:solidFill>
              <a:latin typeface="Myriad Pro" pitchFamily="34" charset="0"/>
              <a:ea typeface="ヒラギノ角ゴ Pro W3" pitchFamily="109" charset="-128"/>
            </a:endParaRPr>
          </a:p>
          <a:p>
            <a:pPr algn="ctr">
              <a:defRPr/>
            </a:pPr>
            <a:endParaRPr lang="sk-SK" sz="1400" i="1" dirty="0">
              <a:solidFill>
                <a:srgbClr val="002060"/>
              </a:solidFill>
              <a:latin typeface="Myriad Pro" pitchFamily="34" charset="0"/>
              <a:ea typeface="ヒラギノ角ゴ Pro W3" pitchFamily="109" charset="-128"/>
            </a:endParaRPr>
          </a:p>
          <a:p>
            <a:pPr algn="ctr">
              <a:defRPr/>
            </a:pPr>
            <a:r>
              <a:rPr lang="sk-SK" sz="1400" i="1" dirty="0">
                <a:solidFill>
                  <a:srgbClr val="002060"/>
                </a:solidFill>
                <a:latin typeface="Myriad Pro" pitchFamily="34" charset="0"/>
                <a:ea typeface="ヒラギノ角ゴ Pro W3" pitchFamily="109" charset="-128"/>
              </a:rPr>
              <a:t>7</a:t>
            </a:r>
            <a:r>
              <a:rPr lang="sk-SK" sz="1400" i="1" dirty="0" smtClean="0">
                <a:solidFill>
                  <a:srgbClr val="002060"/>
                </a:solidFill>
                <a:latin typeface="Myriad Pro" pitchFamily="34" charset="0"/>
                <a:ea typeface="ヒラギノ角ゴ Pro W3" pitchFamily="109" charset="-128"/>
              </a:rPr>
              <a:t>. 10. </a:t>
            </a:r>
            <a:r>
              <a:rPr lang="sk-SK" sz="1400" i="1" dirty="0">
                <a:solidFill>
                  <a:srgbClr val="002060"/>
                </a:solidFill>
                <a:latin typeface="Myriad Pro" pitchFamily="34" charset="0"/>
                <a:ea typeface="ヒラギノ角ゴ Pro W3" pitchFamily="109" charset="-128"/>
              </a:rPr>
              <a:t>2015</a:t>
            </a:r>
          </a:p>
        </p:txBody>
      </p:sp>
      <p:pic>
        <p:nvPicPr>
          <p:cNvPr id="1026" name="Picture 2" descr="C:\Users\recna\Desktop\plocha\pekne nase loga\loga_nases_klasik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0363" y="265694"/>
            <a:ext cx="3464184" cy="750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8038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txBox="1">
            <a:spLocks/>
          </p:cNvSpPr>
          <p:nvPr/>
        </p:nvSpPr>
        <p:spPr>
          <a:xfrm>
            <a:off x="323490" y="205979"/>
            <a:ext cx="8505645" cy="484134"/>
          </a:xfrm>
          <a:prstGeom prst="rect">
            <a:avLst/>
          </a:prstGeom>
          <a:solidFill>
            <a:schemeClr val="accent1">
              <a:lumMod val="50000"/>
            </a:schemeClr>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k-SK" sz="2400" b="1" dirty="0">
                <a:solidFill>
                  <a:schemeClr val="bg1"/>
                </a:solidFill>
                <a:latin typeface="Myriad Pro" pitchFamily="34" charset="0"/>
                <a:ea typeface="Tahoma" panose="020B0604030504040204" pitchFamily="34" charset="0"/>
                <a:cs typeface="Tahoma" panose="020B0604030504040204" pitchFamily="34" charset="0"/>
              </a:rPr>
              <a:t>Povinnosti orgánov verejnej moci</a:t>
            </a:r>
          </a:p>
        </p:txBody>
      </p:sp>
      <p:cxnSp>
        <p:nvCxnSpPr>
          <p:cNvPr id="7" name="Rovná spojnica 6"/>
          <p:cNvCxnSpPr/>
          <p:nvPr/>
        </p:nvCxnSpPr>
        <p:spPr>
          <a:xfrm>
            <a:off x="491706" y="785003"/>
            <a:ext cx="8169215" cy="0"/>
          </a:xfrm>
          <a:prstGeom prst="line">
            <a:avLst/>
          </a:prstGeom>
          <a:ln w="25400" cmpd="sng">
            <a:solidFill>
              <a:srgbClr val="C00000"/>
            </a:solidFill>
            <a:headEnd w="lg" len="lg"/>
            <a:tailEnd w="lg" len="lg"/>
          </a:ln>
        </p:spPr>
        <p:style>
          <a:lnRef idx="2">
            <a:schemeClr val="accent1"/>
          </a:lnRef>
          <a:fillRef idx="0">
            <a:schemeClr val="accent1"/>
          </a:fillRef>
          <a:effectRef idx="1">
            <a:schemeClr val="accent1"/>
          </a:effectRef>
          <a:fontRef idx="minor">
            <a:schemeClr val="tx1"/>
          </a:fontRef>
        </p:style>
      </p:cxnSp>
      <p:pic>
        <p:nvPicPr>
          <p:cNvPr id="8" name="Zástupný symbol obsahu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803" y="4735181"/>
            <a:ext cx="1318117" cy="358487"/>
          </a:xfrm>
          <a:prstGeom prst="rect">
            <a:avLst/>
          </a:prstGeom>
        </p:spPr>
      </p:pic>
      <p:pic>
        <p:nvPicPr>
          <p:cNvPr id="5" name="Obrázo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8202" y="4735181"/>
            <a:ext cx="1510933" cy="328768"/>
          </a:xfrm>
          <a:prstGeom prst="rect">
            <a:avLst/>
          </a:prstGeom>
        </p:spPr>
      </p:pic>
      <p:sp>
        <p:nvSpPr>
          <p:cNvPr id="10" name="Zástupný symbol obsahu 9"/>
          <p:cNvSpPr txBox="1">
            <a:spLocks noChangeAspect="1"/>
          </p:cNvSpPr>
          <p:nvPr/>
        </p:nvSpPr>
        <p:spPr>
          <a:xfrm>
            <a:off x="327803" y="900000"/>
            <a:ext cx="8501333" cy="3662974"/>
          </a:xfrm>
          <a:prstGeom prst="rect">
            <a:avLst/>
          </a:prstGeom>
          <a:solidFill>
            <a:schemeClr val="bg1"/>
          </a:solidFill>
          <a:effectLst>
            <a:outerShdw blurRad="63500" sx="102000" sy="102000" algn="ctr"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sk-SK" sz="1800" dirty="0" smtClean="0">
                <a:latin typeface="Myriad Pro" pitchFamily="34" charset="0"/>
              </a:rPr>
              <a:t>Povinnosti </a:t>
            </a:r>
            <a:r>
              <a:rPr lang="sk-SK" sz="1800" dirty="0">
                <a:latin typeface="Myriad Pro" pitchFamily="34" charset="0"/>
              </a:rPr>
              <a:t>OVM: </a:t>
            </a:r>
            <a:endParaRPr lang="sk-SK" sz="1800" dirty="0" smtClean="0">
              <a:latin typeface="Myriad Pro" pitchFamily="34" charset="0"/>
            </a:endParaRPr>
          </a:p>
          <a:p>
            <a:pPr marL="0" indent="0">
              <a:buNone/>
            </a:pPr>
            <a:endParaRPr lang="sk-SK" sz="1800" dirty="0">
              <a:latin typeface="Myriad Pro" pitchFamily="34" charset="0"/>
            </a:endParaRPr>
          </a:p>
          <a:p>
            <a:r>
              <a:rPr lang="sk-SK" sz="1800" dirty="0">
                <a:latin typeface="Myriad Pro" pitchFamily="34" charset="0"/>
              </a:rPr>
              <a:t>§ 23 ods. 1 – autorizácia rozhodnutí zaručeným elektronickým podpisom (ZEP) alebo zaručenou časovou pečaťou (ZEP + časová časovou pečiatka)</a:t>
            </a:r>
          </a:p>
          <a:p>
            <a:r>
              <a:rPr lang="sk-SK" sz="1800" dirty="0">
                <a:latin typeface="Myriad Pro" pitchFamily="34" charset="0"/>
              </a:rPr>
              <a:t>§ 29 ods. 1 – miestom na doručovanie elektronického podania a dokumentu, vrátane doručenia doručenky je elektronická schránka, ktorá je povinne aktivovaná na doručovanie</a:t>
            </a:r>
          </a:p>
          <a:p>
            <a:r>
              <a:rPr lang="sk-SK" sz="1800" dirty="0">
                <a:latin typeface="Myriad Pro" pitchFamily="34" charset="0"/>
              </a:rPr>
              <a:t>§ 30 ods. 2 – ak je adresátom OVM, doručenku vytvára a potvrdzuje elektronická podateľňa tohto orgánu</a:t>
            </a:r>
          </a:p>
          <a:p>
            <a:r>
              <a:rPr lang="sk-SK" sz="1800" dirty="0">
                <a:latin typeface="Myriad Pro" pitchFamily="34" charset="0"/>
              </a:rPr>
              <a:t>§ 30 ods. 4 – povinnosť prijímať elektronicky doručované správy každý deň</a:t>
            </a:r>
          </a:p>
        </p:txBody>
      </p:sp>
    </p:spTree>
    <p:extLst>
      <p:ext uri="{BB962C8B-B14F-4D97-AF65-F5344CB8AC3E}">
        <p14:creationId xmlns:p14="http://schemas.microsoft.com/office/powerpoint/2010/main" val="2347758144"/>
      </p:ext>
    </p:extLst>
  </p:cSld>
  <p:clrMapOvr>
    <a:masterClrMapping/>
  </p:clrMapOvr>
  <mc:AlternateContent xmlns:mc="http://schemas.openxmlformats.org/markup-compatibility/2006" xmlns:p14="http://schemas.microsoft.com/office/powerpoint/2010/main">
    <mc:Choice Requires="p14">
      <p:transition spd="slow" p14:dur="1500" advTm="5000">
        <p14:prism/>
      </p:transition>
    </mc:Choice>
    <mc:Fallback xmlns="">
      <p:transition spd="slow" advTm="5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txBox="1">
            <a:spLocks/>
          </p:cNvSpPr>
          <p:nvPr/>
        </p:nvSpPr>
        <p:spPr>
          <a:xfrm>
            <a:off x="323490" y="205979"/>
            <a:ext cx="8505645" cy="484134"/>
          </a:xfrm>
          <a:prstGeom prst="rect">
            <a:avLst/>
          </a:prstGeom>
          <a:solidFill>
            <a:schemeClr val="accent1">
              <a:lumMod val="50000"/>
            </a:schemeClr>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k-SK" sz="2400" b="1" dirty="0">
                <a:solidFill>
                  <a:schemeClr val="bg1"/>
                </a:solidFill>
                <a:latin typeface="Myriad Pro" pitchFamily="34" charset="0"/>
                <a:ea typeface="Tahoma" panose="020B0604030504040204" pitchFamily="34" charset="0"/>
                <a:cs typeface="Tahoma" panose="020B0604030504040204" pitchFamily="34" charset="0"/>
              </a:rPr>
              <a:t>Povinnosti orgánov verejnej moci</a:t>
            </a:r>
          </a:p>
        </p:txBody>
      </p:sp>
      <p:cxnSp>
        <p:nvCxnSpPr>
          <p:cNvPr id="7" name="Rovná spojnica 6"/>
          <p:cNvCxnSpPr/>
          <p:nvPr/>
        </p:nvCxnSpPr>
        <p:spPr>
          <a:xfrm>
            <a:off x="491706" y="785003"/>
            <a:ext cx="8169215" cy="0"/>
          </a:xfrm>
          <a:prstGeom prst="line">
            <a:avLst/>
          </a:prstGeom>
          <a:ln w="25400" cmpd="sng">
            <a:solidFill>
              <a:srgbClr val="C00000"/>
            </a:solidFill>
            <a:headEnd w="lg" len="lg"/>
            <a:tailEnd w="lg" len="lg"/>
          </a:ln>
        </p:spPr>
        <p:style>
          <a:lnRef idx="2">
            <a:schemeClr val="accent1"/>
          </a:lnRef>
          <a:fillRef idx="0">
            <a:schemeClr val="accent1"/>
          </a:fillRef>
          <a:effectRef idx="1">
            <a:schemeClr val="accent1"/>
          </a:effectRef>
          <a:fontRef idx="minor">
            <a:schemeClr val="tx1"/>
          </a:fontRef>
        </p:style>
      </p:cxnSp>
      <p:pic>
        <p:nvPicPr>
          <p:cNvPr id="8" name="Zástupný symbol obsahu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803" y="4735181"/>
            <a:ext cx="1318117" cy="358487"/>
          </a:xfrm>
          <a:prstGeom prst="rect">
            <a:avLst/>
          </a:prstGeom>
        </p:spPr>
      </p:pic>
      <p:pic>
        <p:nvPicPr>
          <p:cNvPr id="5" name="Obrázo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8202" y="4735181"/>
            <a:ext cx="1510933" cy="328768"/>
          </a:xfrm>
          <a:prstGeom prst="rect">
            <a:avLst/>
          </a:prstGeom>
        </p:spPr>
      </p:pic>
      <p:sp>
        <p:nvSpPr>
          <p:cNvPr id="10" name="Zástupný symbol obsahu 9"/>
          <p:cNvSpPr txBox="1">
            <a:spLocks noChangeAspect="1"/>
          </p:cNvSpPr>
          <p:nvPr/>
        </p:nvSpPr>
        <p:spPr>
          <a:xfrm>
            <a:off x="327803" y="900000"/>
            <a:ext cx="8501333" cy="3662974"/>
          </a:xfrm>
          <a:prstGeom prst="rect">
            <a:avLst/>
          </a:prstGeom>
          <a:solidFill>
            <a:schemeClr val="bg1"/>
          </a:solidFill>
          <a:effectLst>
            <a:outerShdw blurRad="63500" sx="102000" sy="102000" algn="ctr"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8775" lvl="2" indent="-358775" algn="just">
              <a:lnSpc>
                <a:spcPct val="130000"/>
              </a:lnSpc>
              <a:buFont typeface="Arial" panose="020B0604020202020204" pitchFamily="34" charset="0"/>
              <a:buChar char="•"/>
              <a:tabLst>
                <a:tab pos="358775" algn="l"/>
              </a:tabLst>
              <a:defRPr/>
            </a:pPr>
            <a:r>
              <a:rPr lang="sk-SK" sz="1800" b="1" dirty="0">
                <a:latin typeface="Myriad Pro" pitchFamily="34" charset="0"/>
              </a:rPr>
              <a:t>Elektronický formulár </a:t>
            </a:r>
            <a:r>
              <a:rPr lang="sk-SK" sz="1800" dirty="0">
                <a:latin typeface="Myriad Pro" pitchFamily="34" charset="0"/>
              </a:rPr>
              <a:t>pre elektronické podanie je platný, ak je sprístupnený v module elektronických formulárov</a:t>
            </a:r>
          </a:p>
          <a:p>
            <a:pPr marL="358775" lvl="2" indent="-358775" algn="just">
              <a:lnSpc>
                <a:spcPct val="130000"/>
              </a:lnSpc>
              <a:buFont typeface="Arial" panose="020B0604020202020204" pitchFamily="34" charset="0"/>
              <a:buChar char="•"/>
              <a:tabLst>
                <a:tab pos="358775" algn="l"/>
              </a:tabLst>
              <a:defRPr/>
            </a:pPr>
            <a:r>
              <a:rPr lang="sk-SK" sz="1800" dirty="0">
                <a:latin typeface="Myriad Pro" pitchFamily="34" charset="0"/>
              </a:rPr>
              <a:t>Povinnosti OVM: </a:t>
            </a:r>
          </a:p>
          <a:p>
            <a:pPr marL="0" lvl="2" indent="0" algn="just">
              <a:lnSpc>
                <a:spcPct val="130000"/>
              </a:lnSpc>
              <a:buNone/>
              <a:tabLst>
                <a:tab pos="358775" algn="l"/>
              </a:tabLst>
              <a:defRPr/>
            </a:pPr>
            <a:r>
              <a:rPr lang="sk-SK" sz="1800" dirty="0" smtClean="0">
                <a:latin typeface="Myriad Pro" pitchFamily="34" charset="0"/>
              </a:rPr>
              <a:t>	</a:t>
            </a:r>
            <a:r>
              <a:rPr lang="sk-SK" sz="1800" b="1" dirty="0" smtClean="0">
                <a:latin typeface="Myriad Pro" pitchFamily="34" charset="0"/>
              </a:rPr>
              <a:t>§ </a:t>
            </a:r>
            <a:r>
              <a:rPr lang="sk-SK" sz="1800" b="1" dirty="0">
                <a:latin typeface="Myriad Pro" pitchFamily="34" charset="0"/>
              </a:rPr>
              <a:t>24 ods. 4 </a:t>
            </a:r>
            <a:r>
              <a:rPr lang="sk-SK" sz="1800" dirty="0">
                <a:latin typeface="Myriad Pro" pitchFamily="34" charset="0"/>
              </a:rPr>
              <a:t>- ústredný orgán štátnej správy je na účely konaní v oblastiach, v </a:t>
            </a:r>
            <a:r>
              <a:rPr lang="sk-SK" sz="1800" dirty="0" smtClean="0">
                <a:latin typeface="Myriad Pro" pitchFamily="34" charset="0"/>
              </a:rPr>
              <a:t>	ktorých 	vykonáva </a:t>
            </a:r>
            <a:r>
              <a:rPr lang="sk-SK" sz="1800" dirty="0">
                <a:latin typeface="Myriad Pro" pitchFamily="34" charset="0"/>
              </a:rPr>
              <a:t>verejnú moc elektronicky, povinný v module elektronických </a:t>
            </a:r>
            <a:r>
              <a:rPr lang="sk-SK" sz="1800" dirty="0" smtClean="0">
                <a:latin typeface="Myriad Pro" pitchFamily="34" charset="0"/>
              </a:rPr>
              <a:t>	formulárov 	vytvoriť </a:t>
            </a:r>
            <a:r>
              <a:rPr lang="sk-SK" sz="1800" dirty="0">
                <a:latin typeface="Myriad Pro" pitchFamily="34" charset="0"/>
              </a:rPr>
              <a:t>elektronické formuláre pre elektronické podania </a:t>
            </a:r>
            <a:r>
              <a:rPr lang="sk-SK" sz="1800" dirty="0" smtClean="0">
                <a:latin typeface="Myriad Pro" pitchFamily="34" charset="0"/>
              </a:rPr>
              <a:t>	a</a:t>
            </a:r>
            <a:r>
              <a:rPr lang="sk-SK" sz="1800" dirty="0">
                <a:latin typeface="Myriad Pro" pitchFamily="34" charset="0"/>
              </a:rPr>
              <a:t> elektronické </a:t>
            </a:r>
            <a:r>
              <a:rPr lang="sk-SK" sz="1800" dirty="0" smtClean="0">
                <a:latin typeface="Myriad Pro" pitchFamily="34" charset="0"/>
              </a:rPr>
              <a:t>úradné dokumenty</a:t>
            </a:r>
            <a:r>
              <a:rPr lang="sk-SK" sz="1800" dirty="0">
                <a:latin typeface="Myriad Pro" pitchFamily="34" charset="0"/>
              </a:rPr>
              <a:t>, aktualizovať </a:t>
            </a:r>
            <a:r>
              <a:rPr lang="sk-SK" sz="1800" dirty="0" smtClean="0">
                <a:latin typeface="Myriad Pro" pitchFamily="34" charset="0"/>
              </a:rPr>
              <a:t>ich </a:t>
            </a:r>
            <a:r>
              <a:rPr lang="sk-SK" sz="1800" dirty="0">
                <a:latin typeface="Myriad Pro" pitchFamily="34" charset="0"/>
              </a:rPr>
              <a:t>obsahové náležitosti pri </a:t>
            </a:r>
            <a:r>
              <a:rPr lang="sk-SK" sz="1800" dirty="0" smtClean="0">
                <a:latin typeface="Myriad Pro" pitchFamily="34" charset="0"/>
              </a:rPr>
              <a:t>	zmene </a:t>
            </a:r>
            <a:r>
              <a:rPr lang="sk-SK" sz="1800" dirty="0">
                <a:latin typeface="Myriad Pro" pitchFamily="34" charset="0"/>
              </a:rPr>
              <a:t>osobitných predpisov </a:t>
            </a:r>
            <a:r>
              <a:rPr lang="sk-SK" sz="1800" dirty="0" smtClean="0">
                <a:latin typeface="Myriad Pro" pitchFamily="34" charset="0"/>
              </a:rPr>
              <a:t>	a</a:t>
            </a:r>
            <a:r>
              <a:rPr lang="sk-SK" sz="1800" dirty="0">
                <a:latin typeface="Myriad Pro" pitchFamily="34" charset="0"/>
              </a:rPr>
              <a:t> zrušiť ich platnosť</a:t>
            </a:r>
          </a:p>
        </p:txBody>
      </p:sp>
    </p:spTree>
    <p:extLst>
      <p:ext uri="{BB962C8B-B14F-4D97-AF65-F5344CB8AC3E}">
        <p14:creationId xmlns:p14="http://schemas.microsoft.com/office/powerpoint/2010/main" val="3210540985"/>
      </p:ext>
    </p:extLst>
  </p:cSld>
  <p:clrMapOvr>
    <a:masterClrMapping/>
  </p:clrMapOvr>
  <mc:AlternateContent xmlns:mc="http://schemas.openxmlformats.org/markup-compatibility/2006" xmlns:p14="http://schemas.microsoft.com/office/powerpoint/2010/main">
    <mc:Choice Requires="p14">
      <p:transition spd="slow" p14:dur="1500" advTm="5000">
        <p14:prism/>
      </p:transition>
    </mc:Choice>
    <mc:Fallback xmlns="">
      <p:transition spd="slow" advTm="5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txBox="1">
            <a:spLocks/>
          </p:cNvSpPr>
          <p:nvPr/>
        </p:nvSpPr>
        <p:spPr>
          <a:xfrm>
            <a:off x="323490" y="205979"/>
            <a:ext cx="8505645" cy="484134"/>
          </a:xfrm>
          <a:prstGeom prst="rect">
            <a:avLst/>
          </a:prstGeom>
          <a:solidFill>
            <a:schemeClr val="accent1">
              <a:lumMod val="50000"/>
            </a:schemeClr>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k-SK" sz="2400" b="1" dirty="0">
                <a:solidFill>
                  <a:schemeClr val="bg1"/>
                </a:solidFill>
                <a:latin typeface="Myriad Pro" pitchFamily="34" charset="0"/>
                <a:ea typeface="Tahoma" panose="020B0604030504040204" pitchFamily="34" charset="0"/>
                <a:cs typeface="Tahoma" panose="020B0604030504040204" pitchFamily="34" charset="0"/>
              </a:rPr>
              <a:t>Povinnosti orgánov verejnej moci</a:t>
            </a:r>
          </a:p>
        </p:txBody>
      </p:sp>
      <p:cxnSp>
        <p:nvCxnSpPr>
          <p:cNvPr id="7" name="Rovná spojnica 6"/>
          <p:cNvCxnSpPr/>
          <p:nvPr/>
        </p:nvCxnSpPr>
        <p:spPr>
          <a:xfrm>
            <a:off x="491706" y="785003"/>
            <a:ext cx="8169215" cy="0"/>
          </a:xfrm>
          <a:prstGeom prst="line">
            <a:avLst/>
          </a:prstGeom>
          <a:ln w="25400" cmpd="sng">
            <a:solidFill>
              <a:srgbClr val="C00000"/>
            </a:solidFill>
            <a:headEnd w="lg" len="lg"/>
            <a:tailEnd w="lg" len="lg"/>
          </a:ln>
        </p:spPr>
        <p:style>
          <a:lnRef idx="2">
            <a:schemeClr val="accent1"/>
          </a:lnRef>
          <a:fillRef idx="0">
            <a:schemeClr val="accent1"/>
          </a:fillRef>
          <a:effectRef idx="1">
            <a:schemeClr val="accent1"/>
          </a:effectRef>
          <a:fontRef idx="minor">
            <a:schemeClr val="tx1"/>
          </a:fontRef>
        </p:style>
      </p:cxnSp>
      <p:pic>
        <p:nvPicPr>
          <p:cNvPr id="8" name="Zástupný symbol obsahu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803" y="4735181"/>
            <a:ext cx="1318117" cy="358487"/>
          </a:xfrm>
          <a:prstGeom prst="rect">
            <a:avLst/>
          </a:prstGeom>
        </p:spPr>
      </p:pic>
      <p:pic>
        <p:nvPicPr>
          <p:cNvPr id="5" name="Obrázo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8202" y="4735181"/>
            <a:ext cx="1510933" cy="328768"/>
          </a:xfrm>
          <a:prstGeom prst="rect">
            <a:avLst/>
          </a:prstGeom>
        </p:spPr>
      </p:pic>
      <p:sp>
        <p:nvSpPr>
          <p:cNvPr id="10" name="Zástupný symbol obsahu 9"/>
          <p:cNvSpPr txBox="1">
            <a:spLocks noChangeAspect="1"/>
          </p:cNvSpPr>
          <p:nvPr/>
        </p:nvSpPr>
        <p:spPr>
          <a:xfrm>
            <a:off x="327803" y="900000"/>
            <a:ext cx="8501333" cy="3662974"/>
          </a:xfrm>
          <a:prstGeom prst="rect">
            <a:avLst/>
          </a:prstGeom>
          <a:solidFill>
            <a:schemeClr val="bg1"/>
          </a:solidFill>
          <a:effectLst>
            <a:outerShdw blurRad="63500" sx="102000" sy="102000" algn="ctr"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8775" lvl="2" indent="-358775" algn="just">
              <a:lnSpc>
                <a:spcPct val="130000"/>
              </a:lnSpc>
              <a:buFont typeface="Arial" panose="020B0604020202020204" pitchFamily="34" charset="0"/>
              <a:buChar char="•"/>
              <a:tabLst>
                <a:tab pos="358775" algn="l"/>
              </a:tabLst>
              <a:defRPr/>
            </a:pPr>
            <a:r>
              <a:rPr lang="sk-SK" sz="1800" dirty="0">
                <a:latin typeface="Myriad Pro" pitchFamily="34" charset="0"/>
              </a:rPr>
              <a:t>Po uplynutí prechodného obdobia je každý OVM </a:t>
            </a:r>
            <a:r>
              <a:rPr lang="sk-SK" sz="1800" b="1" dirty="0">
                <a:latin typeface="Myriad Pro" pitchFamily="34" charset="0"/>
              </a:rPr>
              <a:t>povinný zadávať pokyn na úhradu</a:t>
            </a:r>
            <a:r>
              <a:rPr lang="sk-SK" sz="1800" dirty="0">
                <a:latin typeface="Myriad Pro" pitchFamily="34" charset="0"/>
              </a:rPr>
              <a:t>, za podania podané elektronicky, prostredníctvom modulu elektronických platieb ÚPVS</a:t>
            </a:r>
          </a:p>
          <a:p>
            <a:pPr marL="358775" lvl="2" indent="-358775" algn="just">
              <a:lnSpc>
                <a:spcPct val="130000"/>
              </a:lnSpc>
              <a:buFont typeface="Arial" panose="020B0604020202020204" pitchFamily="34" charset="0"/>
              <a:buChar char="•"/>
              <a:tabLst>
                <a:tab pos="358775" algn="l"/>
              </a:tabLst>
              <a:defRPr/>
            </a:pPr>
            <a:r>
              <a:rPr lang="sk-SK" sz="1800" dirty="0">
                <a:latin typeface="Myriad Pro" pitchFamily="34" charset="0"/>
              </a:rPr>
              <a:t>Povinnosti OVM: </a:t>
            </a:r>
          </a:p>
          <a:p>
            <a:pPr marL="0" lvl="2" indent="0" algn="just">
              <a:lnSpc>
                <a:spcPct val="130000"/>
              </a:lnSpc>
              <a:buNone/>
              <a:tabLst>
                <a:tab pos="358775" algn="l"/>
              </a:tabLst>
              <a:defRPr/>
            </a:pPr>
            <a:r>
              <a:rPr lang="sk-SK" sz="1800" dirty="0" smtClean="0">
                <a:latin typeface="Myriad Pro" pitchFamily="34" charset="0"/>
              </a:rPr>
              <a:t>	</a:t>
            </a:r>
            <a:r>
              <a:rPr lang="sk-SK" sz="1600" b="1" dirty="0" smtClean="0">
                <a:latin typeface="Myriad Pro" pitchFamily="34" charset="0"/>
              </a:rPr>
              <a:t>§ </a:t>
            </a:r>
            <a:r>
              <a:rPr lang="sk-SK" sz="1600" b="1" dirty="0">
                <a:latin typeface="Myriad Pro" pitchFamily="34" charset="0"/>
              </a:rPr>
              <a:t>42 ods. 1 </a:t>
            </a:r>
            <a:r>
              <a:rPr lang="sk-SK" sz="1600" dirty="0">
                <a:latin typeface="Myriad Pro" pitchFamily="34" charset="0"/>
              </a:rPr>
              <a:t>- ak povinnosť vykonať úhradu vzniká na základe výzvy alebo </a:t>
            </a:r>
            <a:r>
              <a:rPr lang="sk-SK" sz="1600" dirty="0" smtClean="0">
                <a:latin typeface="Myriad Pro" pitchFamily="34" charset="0"/>
              </a:rPr>
              <a:t>vykonateľného 	rozhodnutia </a:t>
            </a:r>
            <a:r>
              <a:rPr lang="sk-SK" sz="1600" dirty="0">
                <a:latin typeface="Myriad Pro" pitchFamily="34" charset="0"/>
              </a:rPr>
              <a:t>OVM, pokyn na úhradu vytvorí </a:t>
            </a:r>
            <a:r>
              <a:rPr lang="sk-SK" sz="1600" dirty="0" smtClean="0">
                <a:latin typeface="Myriad Pro" pitchFamily="34" charset="0"/>
              </a:rPr>
              <a:t>OVM, pričom identifikátor </a:t>
            </a:r>
            <a:r>
              <a:rPr lang="sk-SK" sz="1600" dirty="0">
                <a:latin typeface="Myriad Pro" pitchFamily="34" charset="0"/>
              </a:rPr>
              <a:t>úhrady určí </a:t>
            </a:r>
            <a:r>
              <a:rPr lang="sk-SK" sz="1600" dirty="0" smtClean="0">
                <a:latin typeface="Myriad Pro" pitchFamily="34" charset="0"/>
              </a:rPr>
              <a:t>	prostredníctvom </a:t>
            </a:r>
            <a:r>
              <a:rPr lang="sk-SK" sz="1600" dirty="0">
                <a:latin typeface="Myriad Pro" pitchFamily="34" charset="0"/>
              </a:rPr>
              <a:t>platobného modulu</a:t>
            </a:r>
          </a:p>
          <a:p>
            <a:pPr marL="0" lvl="2" indent="0">
              <a:lnSpc>
                <a:spcPct val="130000"/>
              </a:lnSpc>
              <a:buNone/>
              <a:tabLst>
                <a:tab pos="358775" algn="l"/>
              </a:tabLst>
              <a:defRPr/>
            </a:pPr>
            <a:r>
              <a:rPr lang="sk-SK" sz="1600" dirty="0" smtClean="0">
                <a:latin typeface="Myriad Pro" pitchFamily="34" charset="0"/>
              </a:rPr>
              <a:t>	</a:t>
            </a:r>
            <a:r>
              <a:rPr lang="sk-SK" sz="1600" b="1" dirty="0" smtClean="0">
                <a:latin typeface="Myriad Pro" pitchFamily="34" charset="0"/>
              </a:rPr>
              <a:t>§ </a:t>
            </a:r>
            <a:r>
              <a:rPr lang="sk-SK" sz="1600" b="1" dirty="0">
                <a:latin typeface="Myriad Pro" pitchFamily="34" charset="0"/>
              </a:rPr>
              <a:t>42 </a:t>
            </a:r>
            <a:r>
              <a:rPr lang="sk-SK" sz="1600" b="1" dirty="0" smtClean="0">
                <a:latin typeface="Myriad Pro" pitchFamily="34" charset="0"/>
              </a:rPr>
              <a:t>ods. 3 </a:t>
            </a:r>
            <a:r>
              <a:rPr lang="sk-SK" sz="1600" dirty="0">
                <a:latin typeface="Myriad Pro" pitchFamily="34" charset="0"/>
              </a:rPr>
              <a:t>- súčasne s vytvorením pokynu na úhradu OVM doručí pokyn na úhradu </a:t>
            </a:r>
            <a:r>
              <a:rPr lang="sk-SK" sz="1600" dirty="0" smtClean="0">
                <a:latin typeface="Myriad Pro" pitchFamily="34" charset="0"/>
              </a:rPr>
              <a:t>	poskytovateľovi </a:t>
            </a:r>
            <a:r>
              <a:rPr lang="sk-SK" sz="1600" dirty="0">
                <a:latin typeface="Myriad Pro" pitchFamily="34" charset="0"/>
              </a:rPr>
              <a:t>úhrady a prostredníctvom platobného modulu ministerstvu </a:t>
            </a:r>
            <a:r>
              <a:rPr lang="sk-SK" sz="1600" dirty="0" smtClean="0">
                <a:latin typeface="Myriad Pro" pitchFamily="34" charset="0"/>
              </a:rPr>
              <a:t>	financií a 	prijímateľovi </a:t>
            </a:r>
            <a:r>
              <a:rPr lang="sk-SK" sz="1600" dirty="0">
                <a:latin typeface="Myriad Pro" pitchFamily="34" charset="0"/>
              </a:rPr>
              <a:t>úhrady</a:t>
            </a:r>
          </a:p>
        </p:txBody>
      </p:sp>
    </p:spTree>
    <p:extLst>
      <p:ext uri="{BB962C8B-B14F-4D97-AF65-F5344CB8AC3E}">
        <p14:creationId xmlns:p14="http://schemas.microsoft.com/office/powerpoint/2010/main" val="416908040"/>
      </p:ext>
    </p:extLst>
  </p:cSld>
  <p:clrMapOvr>
    <a:masterClrMapping/>
  </p:clrMapOvr>
  <mc:AlternateContent xmlns:mc="http://schemas.openxmlformats.org/markup-compatibility/2006" xmlns:p14="http://schemas.microsoft.com/office/powerpoint/2010/main">
    <mc:Choice Requires="p14">
      <p:transition spd="slow" p14:dur="1500" advTm="5000">
        <p14:prism/>
      </p:transition>
    </mc:Choice>
    <mc:Fallback xmlns="">
      <p:transition spd="slow" advTm="5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txBox="1">
            <a:spLocks/>
          </p:cNvSpPr>
          <p:nvPr/>
        </p:nvSpPr>
        <p:spPr>
          <a:xfrm>
            <a:off x="323490" y="205979"/>
            <a:ext cx="8505645" cy="484134"/>
          </a:xfrm>
          <a:prstGeom prst="rect">
            <a:avLst/>
          </a:prstGeom>
          <a:solidFill>
            <a:schemeClr val="accent1">
              <a:lumMod val="50000"/>
            </a:schemeClr>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k-SK" sz="2400" b="1" dirty="0" smtClean="0">
                <a:solidFill>
                  <a:schemeClr val="bg1"/>
                </a:solidFill>
                <a:latin typeface="Myriad Pro" pitchFamily="34" charset="0"/>
                <a:ea typeface="Tahoma" panose="020B0604030504040204" pitchFamily="34" charset="0"/>
                <a:cs typeface="Tahoma" panose="020B0604030504040204" pitchFamily="34" charset="0"/>
              </a:rPr>
              <a:t>Ústredný portál verejnej správy</a:t>
            </a:r>
            <a:endParaRPr lang="sk-SK" sz="2400" b="1" dirty="0">
              <a:solidFill>
                <a:schemeClr val="bg1"/>
              </a:solidFill>
              <a:latin typeface="Myriad Pro" pitchFamily="34" charset="0"/>
              <a:ea typeface="Tahoma" panose="020B0604030504040204" pitchFamily="34" charset="0"/>
              <a:cs typeface="Tahoma" panose="020B0604030504040204" pitchFamily="34" charset="0"/>
            </a:endParaRPr>
          </a:p>
        </p:txBody>
      </p:sp>
      <p:cxnSp>
        <p:nvCxnSpPr>
          <p:cNvPr id="7" name="Rovná spojnica 6"/>
          <p:cNvCxnSpPr/>
          <p:nvPr/>
        </p:nvCxnSpPr>
        <p:spPr>
          <a:xfrm>
            <a:off x="491706" y="785003"/>
            <a:ext cx="8169215" cy="0"/>
          </a:xfrm>
          <a:prstGeom prst="line">
            <a:avLst/>
          </a:prstGeom>
          <a:ln w="25400" cmpd="sng">
            <a:solidFill>
              <a:srgbClr val="C00000"/>
            </a:solidFill>
            <a:headEnd w="lg" len="lg"/>
            <a:tailEnd w="lg" len="lg"/>
          </a:ln>
        </p:spPr>
        <p:style>
          <a:lnRef idx="2">
            <a:schemeClr val="accent1"/>
          </a:lnRef>
          <a:fillRef idx="0">
            <a:schemeClr val="accent1"/>
          </a:fillRef>
          <a:effectRef idx="1">
            <a:schemeClr val="accent1"/>
          </a:effectRef>
          <a:fontRef idx="minor">
            <a:schemeClr val="tx1"/>
          </a:fontRef>
        </p:style>
      </p:cxnSp>
      <p:pic>
        <p:nvPicPr>
          <p:cNvPr id="8" name="Zástupný symbol obsahu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803" y="4735181"/>
            <a:ext cx="1318117" cy="358487"/>
          </a:xfrm>
          <a:prstGeom prst="rect">
            <a:avLst/>
          </a:prstGeom>
        </p:spPr>
      </p:pic>
      <p:pic>
        <p:nvPicPr>
          <p:cNvPr id="5" name="Obrázo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8202" y="4735181"/>
            <a:ext cx="1510933" cy="328768"/>
          </a:xfrm>
          <a:prstGeom prst="rect">
            <a:avLst/>
          </a:prstGeom>
        </p:spPr>
      </p:pic>
      <p:sp>
        <p:nvSpPr>
          <p:cNvPr id="10" name="Zástupný symbol obsahu 9"/>
          <p:cNvSpPr txBox="1">
            <a:spLocks noChangeAspect="1"/>
          </p:cNvSpPr>
          <p:nvPr/>
        </p:nvSpPr>
        <p:spPr>
          <a:xfrm>
            <a:off x="327804" y="900000"/>
            <a:ext cx="8501332" cy="3662974"/>
          </a:xfrm>
          <a:prstGeom prst="rect">
            <a:avLst/>
          </a:prstGeom>
          <a:solidFill>
            <a:schemeClr val="bg1"/>
          </a:solidFill>
          <a:effectLst>
            <a:outerShdw blurRad="63500" sx="102000" sy="102000" algn="ctr"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endParaRPr lang="sk-SK" sz="2000" dirty="0" smtClean="0">
              <a:latin typeface="Myriad Pro" pitchFamily="34" charset="0"/>
              <a:ea typeface="Tahoma" panose="020B0604030504040204" pitchFamily="34" charset="0"/>
              <a:cs typeface="Tahoma" panose="020B0604030504040204" pitchFamily="34" charset="0"/>
            </a:endParaRPr>
          </a:p>
          <a:p>
            <a:pPr>
              <a:buFont typeface="Arial" panose="020B0604020202020204" pitchFamily="34" charset="0"/>
              <a:buChar char="•"/>
            </a:pPr>
            <a:r>
              <a:rPr lang="sk-SK" sz="2000" dirty="0" smtClean="0">
                <a:latin typeface="Myriad Pro" pitchFamily="34" charset="0"/>
                <a:ea typeface="Tahoma" panose="020B0604030504040204" pitchFamily="34" charset="0"/>
                <a:cs typeface="Tahoma" panose="020B0604030504040204" pitchFamily="34" charset="0"/>
              </a:rPr>
              <a:t>Informácie </a:t>
            </a:r>
            <a:r>
              <a:rPr lang="sk-SK" sz="2000" dirty="0">
                <a:latin typeface="Myriad Pro" pitchFamily="34" charset="0"/>
                <a:ea typeface="Tahoma" panose="020B0604030504040204" pitchFamily="34" charset="0"/>
                <a:cs typeface="Tahoma" panose="020B0604030504040204" pitchFamily="34" charset="0"/>
              </a:rPr>
              <a:t>(rady, návody, popisy) o činnosti orgánov verejnej moci </a:t>
            </a:r>
            <a:endParaRPr lang="sk-SK" sz="2000" dirty="0" smtClean="0">
              <a:latin typeface="Myriad Pro" pitchFamily="34" charset="0"/>
              <a:ea typeface="Tahoma" panose="020B0604030504040204" pitchFamily="34" charset="0"/>
              <a:cs typeface="Tahoma" panose="020B0604030504040204" pitchFamily="34" charset="0"/>
            </a:endParaRPr>
          </a:p>
          <a:p>
            <a:pPr>
              <a:buFont typeface="Arial" panose="020B0604020202020204" pitchFamily="34" charset="0"/>
              <a:buChar char="•"/>
            </a:pPr>
            <a:endParaRPr lang="sk-SK" sz="2000" dirty="0">
              <a:latin typeface="Myriad Pro" pitchFamily="34" charset="0"/>
              <a:ea typeface="Tahoma" panose="020B0604030504040204" pitchFamily="34" charset="0"/>
              <a:cs typeface="Tahoma" panose="020B0604030504040204" pitchFamily="34" charset="0"/>
            </a:endParaRPr>
          </a:p>
          <a:p>
            <a:pPr>
              <a:buFont typeface="Arial" panose="020B0604020202020204" pitchFamily="34" charset="0"/>
              <a:buChar char="•"/>
            </a:pPr>
            <a:r>
              <a:rPr lang="sk-SK" sz="2000" dirty="0">
                <a:latin typeface="Myriad Pro" pitchFamily="34" charset="0"/>
                <a:ea typeface="Tahoma" panose="020B0604030504040204" pitchFamily="34" charset="0"/>
                <a:cs typeface="Tahoma" panose="020B0604030504040204" pitchFamily="34" charset="0"/>
              </a:rPr>
              <a:t>Elektronické služby orgánov verejnej moci na </a:t>
            </a:r>
            <a:r>
              <a:rPr lang="sk-SK" sz="2000" b="1" dirty="0">
                <a:latin typeface="Myriad Pro" pitchFamily="34" charset="0"/>
                <a:ea typeface="Tahoma" panose="020B0604030504040204" pitchFamily="34" charset="0"/>
                <a:cs typeface="Tahoma" panose="020B0604030504040204" pitchFamily="34" charset="0"/>
              </a:rPr>
              <a:t>jednom </a:t>
            </a:r>
            <a:r>
              <a:rPr lang="sk-SK" sz="2000" b="1" dirty="0" smtClean="0">
                <a:latin typeface="Myriad Pro" pitchFamily="34" charset="0"/>
                <a:ea typeface="Tahoma" panose="020B0604030504040204" pitchFamily="34" charset="0"/>
                <a:cs typeface="Tahoma" panose="020B0604030504040204" pitchFamily="34" charset="0"/>
              </a:rPr>
              <a:t>mieste</a:t>
            </a:r>
          </a:p>
          <a:p>
            <a:pPr>
              <a:buFont typeface="Arial" panose="020B0604020202020204" pitchFamily="34" charset="0"/>
              <a:buChar char="•"/>
            </a:pPr>
            <a:endParaRPr lang="sk-SK" sz="2000" dirty="0">
              <a:latin typeface="Myriad Pro" pitchFamily="34" charset="0"/>
              <a:ea typeface="Tahoma" panose="020B0604030504040204" pitchFamily="34" charset="0"/>
              <a:cs typeface="Tahoma" panose="020B0604030504040204" pitchFamily="34" charset="0"/>
            </a:endParaRPr>
          </a:p>
          <a:p>
            <a:pPr>
              <a:buFont typeface="Arial" panose="020B0604020202020204" pitchFamily="34" charset="0"/>
              <a:buChar char="•"/>
            </a:pPr>
            <a:r>
              <a:rPr lang="sk-SK" sz="2000" dirty="0">
                <a:latin typeface="Myriad Pro" pitchFamily="34" charset="0"/>
                <a:ea typeface="Tahoma" panose="020B0604030504040204" pitchFamily="34" charset="0"/>
                <a:cs typeface="Tahoma" panose="020B0604030504040204" pitchFamily="34" charset="0"/>
              </a:rPr>
              <a:t>Možnosť pre občana i podnikateľa riešiť rôznu </a:t>
            </a:r>
          </a:p>
          <a:p>
            <a:pPr marL="0" indent="0">
              <a:buNone/>
            </a:pPr>
            <a:r>
              <a:rPr lang="sk-SK" sz="2000" dirty="0">
                <a:latin typeface="Myriad Pro" pitchFamily="34" charset="0"/>
                <a:ea typeface="Tahoma" panose="020B0604030504040204" pitchFamily="34" charset="0"/>
                <a:cs typeface="Tahoma" panose="020B0604030504040204" pitchFamily="34" charset="0"/>
              </a:rPr>
              <a:t> </a:t>
            </a:r>
            <a:r>
              <a:rPr lang="sk-SK" sz="2000" dirty="0" smtClean="0">
                <a:latin typeface="Myriad Pro" pitchFamily="34" charset="0"/>
                <a:ea typeface="Tahoma" panose="020B0604030504040204" pitchFamily="34" charset="0"/>
                <a:cs typeface="Tahoma" panose="020B0604030504040204" pitchFamily="34" charset="0"/>
              </a:rPr>
              <a:t>     agendu </a:t>
            </a:r>
            <a:r>
              <a:rPr lang="sk-SK" sz="2000" dirty="0">
                <a:latin typeface="Myriad Pro" pitchFamily="34" charset="0"/>
                <a:ea typeface="Tahoma" panose="020B0604030504040204" pitchFamily="34" charset="0"/>
                <a:cs typeface="Tahoma" panose="020B0604030504040204" pitchFamily="34" charset="0"/>
              </a:rPr>
              <a:t>a komunikovať s orgánmi verejnej moci </a:t>
            </a:r>
            <a:endParaRPr lang="sk-SK" sz="2000" dirty="0" smtClean="0">
              <a:latin typeface="Myriad Pro" pitchFamily="34" charset="0"/>
              <a:ea typeface="Tahoma" panose="020B0604030504040204" pitchFamily="34" charset="0"/>
              <a:cs typeface="Tahoma" panose="020B0604030504040204" pitchFamily="34" charset="0"/>
            </a:endParaRPr>
          </a:p>
          <a:p>
            <a:pPr marL="0" indent="0">
              <a:buNone/>
            </a:pPr>
            <a:r>
              <a:rPr lang="sk-SK" sz="2000" dirty="0">
                <a:latin typeface="Myriad Pro" pitchFamily="34" charset="0"/>
                <a:ea typeface="Tahoma" panose="020B0604030504040204" pitchFamily="34" charset="0"/>
                <a:cs typeface="Tahoma" panose="020B0604030504040204" pitchFamily="34" charset="0"/>
              </a:rPr>
              <a:t> </a:t>
            </a:r>
            <a:r>
              <a:rPr lang="sk-SK" sz="2000" dirty="0" smtClean="0">
                <a:latin typeface="Myriad Pro" pitchFamily="34" charset="0"/>
                <a:ea typeface="Tahoma" panose="020B0604030504040204" pitchFamily="34" charset="0"/>
                <a:cs typeface="Tahoma" panose="020B0604030504040204" pitchFamily="34" charset="0"/>
              </a:rPr>
              <a:t>     z </a:t>
            </a:r>
            <a:r>
              <a:rPr lang="sk-SK" sz="2000" dirty="0">
                <a:latin typeface="Myriad Pro" pitchFamily="34" charset="0"/>
                <a:ea typeface="Tahoma" panose="020B0604030504040204" pitchFamily="34" charset="0"/>
                <a:cs typeface="Tahoma" panose="020B0604030504040204" pitchFamily="34" charset="0"/>
              </a:rPr>
              <a:t>pohodlia domova</a:t>
            </a:r>
          </a:p>
        </p:txBody>
      </p:sp>
      <p:pic>
        <p:nvPicPr>
          <p:cNvPr id="2" name="Obrázo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0173" y="2580482"/>
            <a:ext cx="2530748" cy="1898061"/>
          </a:xfrm>
          <a:prstGeom prst="rect">
            <a:avLst/>
          </a:prstGeom>
        </p:spPr>
      </p:pic>
    </p:spTree>
    <p:extLst>
      <p:ext uri="{BB962C8B-B14F-4D97-AF65-F5344CB8AC3E}">
        <p14:creationId xmlns:p14="http://schemas.microsoft.com/office/powerpoint/2010/main" val="4180637467"/>
      </p:ext>
    </p:extLst>
  </p:cSld>
  <p:clrMapOvr>
    <a:masterClrMapping/>
  </p:clrMapOvr>
  <mc:AlternateContent xmlns:mc="http://schemas.openxmlformats.org/markup-compatibility/2006" xmlns:p14="http://schemas.microsoft.com/office/powerpoint/2010/main">
    <mc:Choice Requires="p14">
      <p:transition spd="slow" p14:dur="1500" advTm="5000">
        <p14:prism/>
      </p:transition>
    </mc:Choice>
    <mc:Fallback xmlns="">
      <p:transition spd="slow" advTm="5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157" y="0"/>
            <a:ext cx="8293587"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8997939"/>
      </p:ext>
    </p:extLst>
  </p:cSld>
  <p:clrMapOvr>
    <a:masterClrMapping/>
  </p:clrMapOvr>
  <mc:AlternateContent xmlns:mc="http://schemas.openxmlformats.org/markup-compatibility/2006" xmlns:p14="http://schemas.microsoft.com/office/powerpoint/2010/main">
    <mc:Choice Requires="p14">
      <p:transition spd="slow" p14:dur="1500" advTm="5000">
        <p14:prism/>
      </p:transition>
    </mc:Choice>
    <mc:Fallback xmlns="">
      <p:transition spd="slow" advTm="5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txBox="1">
            <a:spLocks/>
          </p:cNvSpPr>
          <p:nvPr/>
        </p:nvSpPr>
        <p:spPr>
          <a:xfrm>
            <a:off x="323490" y="205979"/>
            <a:ext cx="8505645" cy="484134"/>
          </a:xfrm>
          <a:prstGeom prst="rect">
            <a:avLst/>
          </a:prstGeom>
          <a:solidFill>
            <a:schemeClr val="accent1">
              <a:lumMod val="50000"/>
            </a:schemeClr>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k-SK" sz="2400" b="1" dirty="0" smtClean="0">
                <a:solidFill>
                  <a:schemeClr val="bg1"/>
                </a:solidFill>
                <a:latin typeface="Myriad Pro" pitchFamily="34" charset="0"/>
                <a:ea typeface="Tahoma" panose="020B0604030504040204" pitchFamily="34" charset="0"/>
                <a:cs typeface="Tahoma" panose="020B0604030504040204" pitchFamily="34" charset="0"/>
              </a:rPr>
              <a:t>Elektronická schránka</a:t>
            </a:r>
            <a:endParaRPr lang="sk-SK" sz="2400" b="1" dirty="0">
              <a:solidFill>
                <a:schemeClr val="bg1"/>
              </a:solidFill>
              <a:latin typeface="Myriad Pro" pitchFamily="34" charset="0"/>
              <a:ea typeface="Tahoma" panose="020B0604030504040204" pitchFamily="34" charset="0"/>
              <a:cs typeface="Tahoma" panose="020B0604030504040204" pitchFamily="34" charset="0"/>
            </a:endParaRPr>
          </a:p>
        </p:txBody>
      </p:sp>
      <p:cxnSp>
        <p:nvCxnSpPr>
          <p:cNvPr id="7" name="Rovná spojnica 6"/>
          <p:cNvCxnSpPr/>
          <p:nvPr/>
        </p:nvCxnSpPr>
        <p:spPr>
          <a:xfrm>
            <a:off x="491706" y="785003"/>
            <a:ext cx="8169215" cy="0"/>
          </a:xfrm>
          <a:prstGeom prst="line">
            <a:avLst/>
          </a:prstGeom>
          <a:ln w="25400" cmpd="sng">
            <a:solidFill>
              <a:srgbClr val="C00000"/>
            </a:solidFill>
            <a:headEnd w="lg" len="lg"/>
            <a:tailEnd w="lg" len="lg"/>
          </a:ln>
        </p:spPr>
        <p:style>
          <a:lnRef idx="2">
            <a:schemeClr val="accent1"/>
          </a:lnRef>
          <a:fillRef idx="0">
            <a:schemeClr val="accent1"/>
          </a:fillRef>
          <a:effectRef idx="1">
            <a:schemeClr val="accent1"/>
          </a:effectRef>
          <a:fontRef idx="minor">
            <a:schemeClr val="tx1"/>
          </a:fontRef>
        </p:style>
      </p:cxnSp>
      <p:pic>
        <p:nvPicPr>
          <p:cNvPr id="8" name="Zástupný symbol obsahu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803" y="4735181"/>
            <a:ext cx="1318117" cy="358487"/>
          </a:xfrm>
          <a:prstGeom prst="rect">
            <a:avLst/>
          </a:prstGeom>
        </p:spPr>
      </p:pic>
      <p:pic>
        <p:nvPicPr>
          <p:cNvPr id="5" name="Obrázo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8202" y="4735181"/>
            <a:ext cx="1510933" cy="328768"/>
          </a:xfrm>
          <a:prstGeom prst="rect">
            <a:avLst/>
          </a:prstGeom>
        </p:spPr>
      </p:pic>
      <p:sp>
        <p:nvSpPr>
          <p:cNvPr id="10" name="Zástupný symbol obsahu 9"/>
          <p:cNvSpPr txBox="1">
            <a:spLocks noChangeAspect="1"/>
          </p:cNvSpPr>
          <p:nvPr/>
        </p:nvSpPr>
        <p:spPr>
          <a:xfrm>
            <a:off x="327803" y="900000"/>
            <a:ext cx="8501333" cy="3662974"/>
          </a:xfrm>
          <a:prstGeom prst="rect">
            <a:avLst/>
          </a:prstGeom>
          <a:solidFill>
            <a:schemeClr val="bg1"/>
          </a:solidFill>
          <a:effectLst>
            <a:outerShdw blurRad="63500" sx="102000" sy="102000" algn="ctr"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endParaRPr lang="sk-SK" sz="2000" dirty="0" smtClean="0">
              <a:latin typeface="Myriad Pro" pitchFamily="34" charset="0"/>
              <a:ea typeface="Tahoma" panose="020B0604030504040204" pitchFamily="34" charset="0"/>
              <a:cs typeface="Tahoma" panose="020B0604030504040204" pitchFamily="34" charset="0"/>
            </a:endParaRPr>
          </a:p>
          <a:p>
            <a:pPr>
              <a:buFont typeface="Arial" panose="020B0604020202020204" pitchFamily="34" charset="0"/>
              <a:buChar char="•"/>
            </a:pPr>
            <a:r>
              <a:rPr lang="sk-SK" sz="2000" dirty="0">
                <a:latin typeface="Myriad Pro" pitchFamily="34" charset="0"/>
                <a:ea typeface="Tahoma" panose="020B0604030504040204" pitchFamily="34" charset="0"/>
                <a:cs typeface="Tahoma" panose="020B0604030504040204" pitchFamily="34" charset="0"/>
              </a:rPr>
              <a:t>Slúži na elektronickú úradnú komunikáciu občanov a podnikateľských subjektov s orgánmi verejnej </a:t>
            </a:r>
            <a:r>
              <a:rPr lang="sk-SK" sz="2000" dirty="0" smtClean="0">
                <a:latin typeface="Myriad Pro" pitchFamily="34" charset="0"/>
                <a:ea typeface="Tahoma" panose="020B0604030504040204" pitchFamily="34" charset="0"/>
                <a:cs typeface="Tahoma" panose="020B0604030504040204" pitchFamily="34" charset="0"/>
              </a:rPr>
              <a:t>moci</a:t>
            </a:r>
          </a:p>
          <a:p>
            <a:pPr>
              <a:buFont typeface="Arial" panose="020B0604020202020204" pitchFamily="34" charset="0"/>
              <a:buChar char="•"/>
            </a:pPr>
            <a:endParaRPr lang="sk-SK" sz="2000" dirty="0">
              <a:latin typeface="Myriad Pro" pitchFamily="34" charset="0"/>
              <a:ea typeface="Tahoma" panose="020B0604030504040204" pitchFamily="34" charset="0"/>
              <a:cs typeface="Tahoma" panose="020B0604030504040204" pitchFamily="34" charset="0"/>
            </a:endParaRPr>
          </a:p>
          <a:p>
            <a:pPr>
              <a:buFont typeface="Arial" panose="020B0604020202020204" pitchFamily="34" charset="0"/>
              <a:buChar char="•"/>
            </a:pPr>
            <a:r>
              <a:rPr lang="sk-SK" sz="2000" dirty="0">
                <a:latin typeface="Myriad Pro" pitchFamily="34" charset="0"/>
                <a:ea typeface="Tahoma" panose="020B0604030504040204" pitchFamily="34" charset="0"/>
                <a:cs typeface="Tahoma" panose="020B0604030504040204" pitchFamily="34" charset="0"/>
              </a:rPr>
              <a:t>Úrad vlády SR ju zriaďuje každej fyzickej osobe, právnickej osobe a orgánu verejnej moci ako aj subjektom medzinárodného </a:t>
            </a:r>
            <a:r>
              <a:rPr lang="sk-SK" sz="2000" dirty="0" smtClean="0">
                <a:latin typeface="Myriad Pro" pitchFamily="34" charset="0"/>
                <a:ea typeface="Tahoma" panose="020B0604030504040204" pitchFamily="34" charset="0"/>
                <a:cs typeface="Tahoma" panose="020B0604030504040204" pitchFamily="34" charset="0"/>
              </a:rPr>
              <a:t>práva</a:t>
            </a:r>
          </a:p>
          <a:p>
            <a:pPr>
              <a:buFont typeface="Arial" panose="020B0604020202020204" pitchFamily="34" charset="0"/>
              <a:buChar char="•"/>
            </a:pPr>
            <a:endParaRPr lang="sk-SK" sz="2000" dirty="0">
              <a:latin typeface="Myriad Pro" pitchFamily="34" charset="0"/>
              <a:ea typeface="Tahoma" panose="020B0604030504040204" pitchFamily="34" charset="0"/>
              <a:cs typeface="Tahoma" panose="020B0604030504040204" pitchFamily="34" charset="0"/>
            </a:endParaRPr>
          </a:p>
          <a:p>
            <a:pPr>
              <a:buFont typeface="Arial" panose="020B0604020202020204" pitchFamily="34" charset="0"/>
              <a:buChar char="•"/>
            </a:pPr>
            <a:r>
              <a:rPr lang="sk-SK" sz="2000" b="1" dirty="0">
                <a:latin typeface="Myriad Pro" pitchFamily="34" charset="0"/>
                <a:ea typeface="Tahoma" panose="020B0604030504040204" pitchFamily="34" charset="0"/>
                <a:cs typeface="Tahoma" panose="020B0604030504040204" pitchFamily="34" charset="0"/>
              </a:rPr>
              <a:t>Aktivovaná</a:t>
            </a:r>
            <a:r>
              <a:rPr lang="sk-SK" sz="2000" dirty="0">
                <a:latin typeface="Myriad Pro" pitchFamily="34" charset="0"/>
                <a:ea typeface="Tahoma" panose="020B0604030504040204" pitchFamily="34" charset="0"/>
                <a:cs typeface="Tahoma" panose="020B0604030504040204" pitchFamily="34" charset="0"/>
              </a:rPr>
              <a:t> elektronická schránka je miestom doručovania 	</a:t>
            </a:r>
            <a:r>
              <a:rPr lang="sk-SK" sz="2000" dirty="0" smtClean="0">
                <a:latin typeface="Myriad Pro" pitchFamily="34" charset="0"/>
                <a:ea typeface="Tahoma" panose="020B0604030504040204" pitchFamily="34" charset="0"/>
                <a:cs typeface="Tahoma" panose="020B0604030504040204" pitchFamily="34" charset="0"/>
              </a:rPr>
              <a:t>elektronického </a:t>
            </a:r>
            <a:r>
              <a:rPr lang="sk-SK" sz="2000" dirty="0">
                <a:latin typeface="Myriad Pro" pitchFamily="34" charset="0"/>
                <a:ea typeface="Tahoma" panose="020B0604030504040204" pitchFamily="34" charset="0"/>
                <a:cs typeface="Tahoma" panose="020B0604030504040204" pitchFamily="34" charset="0"/>
              </a:rPr>
              <a:t>podania, elektronického úradného </a:t>
            </a:r>
            <a:r>
              <a:rPr lang="sk-SK" sz="2000" dirty="0" smtClean="0">
                <a:latin typeface="Myriad Pro" pitchFamily="34" charset="0"/>
                <a:ea typeface="Tahoma" panose="020B0604030504040204" pitchFamily="34" charset="0"/>
                <a:cs typeface="Tahoma" panose="020B0604030504040204" pitchFamily="34" charset="0"/>
              </a:rPr>
              <a:t>dokumentu			a </a:t>
            </a:r>
            <a:r>
              <a:rPr lang="sk-SK" sz="2000" dirty="0">
                <a:latin typeface="Myriad Pro" pitchFamily="34" charset="0"/>
                <a:ea typeface="Tahoma" panose="020B0604030504040204" pitchFamily="34" charset="0"/>
                <a:cs typeface="Tahoma" panose="020B0604030504040204" pitchFamily="34" charset="0"/>
              </a:rPr>
              <a:t>elektronickej </a:t>
            </a:r>
            <a:r>
              <a:rPr lang="sk-SK" sz="2000" dirty="0" smtClean="0">
                <a:latin typeface="Myriad Pro" pitchFamily="34" charset="0"/>
                <a:ea typeface="Tahoma" panose="020B0604030504040204" pitchFamily="34" charset="0"/>
                <a:cs typeface="Tahoma" panose="020B0604030504040204" pitchFamily="34" charset="0"/>
              </a:rPr>
              <a:t>doručenky</a:t>
            </a:r>
            <a:endParaRPr lang="sk-SK" sz="2000" dirty="0">
              <a:latin typeface="Myriad Pro" pitchFamily="34" charset="0"/>
              <a:ea typeface="Tahoma" panose="020B0604030504040204" pitchFamily="34" charset="0"/>
              <a:cs typeface="Tahoma" panose="020B0604030504040204" pitchFamily="34" charset="0"/>
            </a:endParaRPr>
          </a:p>
        </p:txBody>
      </p:sp>
      <p:pic>
        <p:nvPicPr>
          <p:cNvPr id="4098"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699059" y="3357715"/>
            <a:ext cx="961862" cy="865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3832033"/>
      </p:ext>
    </p:extLst>
  </p:cSld>
  <p:clrMapOvr>
    <a:masterClrMapping/>
  </p:clrMapOvr>
  <mc:AlternateContent xmlns:mc="http://schemas.openxmlformats.org/markup-compatibility/2006" xmlns:p14="http://schemas.microsoft.com/office/powerpoint/2010/main">
    <mc:Choice Requires="p14">
      <p:transition spd="slow" p14:dur="1500" advTm="5000">
        <p14:prism/>
      </p:transition>
    </mc:Choice>
    <mc:Fallback xmlns="">
      <p:transition spd="slow" advTm="5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txBox="1">
            <a:spLocks/>
          </p:cNvSpPr>
          <p:nvPr/>
        </p:nvSpPr>
        <p:spPr>
          <a:xfrm>
            <a:off x="323490" y="205979"/>
            <a:ext cx="8505645" cy="484134"/>
          </a:xfrm>
          <a:prstGeom prst="rect">
            <a:avLst/>
          </a:prstGeom>
          <a:solidFill>
            <a:schemeClr val="accent1">
              <a:lumMod val="50000"/>
            </a:schemeClr>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400" b="1" dirty="0">
                <a:solidFill>
                  <a:schemeClr val="bg1"/>
                </a:solidFill>
                <a:latin typeface="Myriad Pro" pitchFamily="34" charset="0"/>
                <a:ea typeface="Tahoma" panose="020B0604030504040204" pitchFamily="34" charset="0"/>
                <a:cs typeface="Tahoma" panose="020B0604030504040204" pitchFamily="34" charset="0"/>
              </a:rPr>
              <a:t>Prístup a disponovanie so schránkou</a:t>
            </a:r>
          </a:p>
        </p:txBody>
      </p:sp>
      <p:cxnSp>
        <p:nvCxnSpPr>
          <p:cNvPr id="7" name="Rovná spojnica 6"/>
          <p:cNvCxnSpPr/>
          <p:nvPr/>
        </p:nvCxnSpPr>
        <p:spPr>
          <a:xfrm>
            <a:off x="491706" y="785003"/>
            <a:ext cx="8169215" cy="0"/>
          </a:xfrm>
          <a:prstGeom prst="line">
            <a:avLst/>
          </a:prstGeom>
          <a:ln w="25400" cmpd="sng">
            <a:solidFill>
              <a:srgbClr val="C00000"/>
            </a:solidFill>
            <a:headEnd w="lg" len="lg"/>
            <a:tailEnd w="lg" len="lg"/>
          </a:ln>
        </p:spPr>
        <p:style>
          <a:lnRef idx="2">
            <a:schemeClr val="accent1"/>
          </a:lnRef>
          <a:fillRef idx="0">
            <a:schemeClr val="accent1"/>
          </a:fillRef>
          <a:effectRef idx="1">
            <a:schemeClr val="accent1"/>
          </a:effectRef>
          <a:fontRef idx="minor">
            <a:schemeClr val="tx1"/>
          </a:fontRef>
        </p:style>
      </p:cxnSp>
      <p:pic>
        <p:nvPicPr>
          <p:cNvPr id="8" name="Zástupný symbol obsahu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803" y="4735181"/>
            <a:ext cx="1318117" cy="358487"/>
          </a:xfrm>
          <a:prstGeom prst="rect">
            <a:avLst/>
          </a:prstGeom>
        </p:spPr>
      </p:pic>
      <p:pic>
        <p:nvPicPr>
          <p:cNvPr id="5" name="Obrázo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8202" y="4735181"/>
            <a:ext cx="1510933" cy="328768"/>
          </a:xfrm>
          <a:prstGeom prst="rect">
            <a:avLst/>
          </a:prstGeom>
        </p:spPr>
      </p:pic>
      <p:sp>
        <p:nvSpPr>
          <p:cNvPr id="10" name="Zástupný symbol obsahu 9"/>
          <p:cNvSpPr txBox="1">
            <a:spLocks noChangeAspect="1"/>
          </p:cNvSpPr>
          <p:nvPr/>
        </p:nvSpPr>
        <p:spPr>
          <a:xfrm>
            <a:off x="327803" y="900000"/>
            <a:ext cx="8501333" cy="3662974"/>
          </a:xfrm>
          <a:prstGeom prst="rect">
            <a:avLst/>
          </a:prstGeom>
          <a:solidFill>
            <a:schemeClr val="bg1"/>
          </a:solidFill>
          <a:effectLst>
            <a:outerShdw blurRad="63500" sx="102000" sy="102000" algn="ctr"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sk-SK" sz="2000" dirty="0" smtClean="0">
              <a:latin typeface="Myriad Pro" pitchFamily="34" charset="0"/>
              <a:ea typeface="Tahoma" panose="020B0604030504040204" pitchFamily="34" charset="0"/>
              <a:cs typeface="Tahoma" panose="020B0604030504040204" pitchFamily="34" charset="0"/>
            </a:endParaRPr>
          </a:p>
          <a:p>
            <a:pPr>
              <a:buFont typeface="Arial" panose="020B0604020202020204" pitchFamily="34" charset="0"/>
              <a:buChar char="•"/>
            </a:pPr>
            <a:r>
              <a:rPr lang="sk-SK" sz="2000" dirty="0">
                <a:latin typeface="Myriad Pro" pitchFamily="34" charset="0"/>
                <a:ea typeface="Tahoma" panose="020B0604030504040204" pitchFamily="34" charset="0"/>
                <a:cs typeface="Tahoma" panose="020B0604030504040204" pitchFamily="34" charset="0"/>
              </a:rPr>
              <a:t>Na prístup do schránky je oprávnený </a:t>
            </a:r>
          </a:p>
          <a:p>
            <a:pPr marL="0" indent="0">
              <a:buNone/>
            </a:pPr>
            <a:r>
              <a:rPr lang="sk-SK" sz="2000" dirty="0" smtClean="0">
                <a:latin typeface="Myriad Pro" pitchFamily="34" charset="0"/>
                <a:ea typeface="Tahoma" panose="020B0604030504040204" pitchFamily="34" charset="0"/>
                <a:cs typeface="Tahoma" panose="020B0604030504040204" pitchFamily="34" charset="0"/>
              </a:rPr>
              <a:t>	vedúci orgánu verejnej moci</a:t>
            </a:r>
            <a:endParaRPr lang="sk-SK" sz="2000" dirty="0">
              <a:latin typeface="Myriad Pro" pitchFamily="34" charset="0"/>
              <a:ea typeface="Tahoma" panose="020B0604030504040204" pitchFamily="34" charset="0"/>
              <a:cs typeface="Tahoma" panose="020B0604030504040204" pitchFamily="34" charset="0"/>
            </a:endParaRPr>
          </a:p>
          <a:p>
            <a:pPr>
              <a:buFont typeface="Arial" panose="020B0604020202020204" pitchFamily="34" charset="0"/>
              <a:buChar char="•"/>
            </a:pPr>
            <a:endParaRPr lang="sk-SK" sz="2000" dirty="0">
              <a:latin typeface="Myriad Pro" pitchFamily="34" charset="0"/>
              <a:ea typeface="Tahoma" panose="020B0604030504040204" pitchFamily="34" charset="0"/>
              <a:cs typeface="Tahoma" panose="020B0604030504040204" pitchFamily="34" charset="0"/>
            </a:endParaRPr>
          </a:p>
          <a:p>
            <a:pPr>
              <a:buFont typeface="Arial" panose="020B0604020202020204" pitchFamily="34" charset="0"/>
              <a:buChar char="•"/>
            </a:pPr>
            <a:r>
              <a:rPr lang="sk-SK" sz="2000" dirty="0">
                <a:latin typeface="Myriad Pro" pitchFamily="34" charset="0"/>
                <a:ea typeface="Tahoma" panose="020B0604030504040204" pitchFamily="34" charset="0"/>
                <a:cs typeface="Tahoma" panose="020B0604030504040204" pitchFamily="34" charset="0"/>
              </a:rPr>
              <a:t>Štatutár môže určiť aj inú </a:t>
            </a:r>
            <a:r>
              <a:rPr lang="sk-SK" sz="2000" dirty="0" smtClean="0">
                <a:latin typeface="Myriad Pro" pitchFamily="34" charset="0"/>
                <a:ea typeface="Tahoma" panose="020B0604030504040204" pitchFamily="34" charset="0"/>
                <a:cs typeface="Tahoma" panose="020B0604030504040204" pitchFamily="34" charset="0"/>
              </a:rPr>
              <a:t>oprávnenú </a:t>
            </a:r>
          </a:p>
          <a:p>
            <a:pPr marL="0" indent="0">
              <a:buNone/>
            </a:pPr>
            <a:r>
              <a:rPr lang="sk-SK" sz="2000" dirty="0">
                <a:latin typeface="Myriad Pro" pitchFamily="34" charset="0"/>
                <a:ea typeface="Tahoma" panose="020B0604030504040204" pitchFamily="34" charset="0"/>
                <a:cs typeface="Tahoma" panose="020B0604030504040204" pitchFamily="34" charset="0"/>
              </a:rPr>
              <a:t>	</a:t>
            </a:r>
            <a:r>
              <a:rPr lang="sk-SK" sz="2000" dirty="0" smtClean="0">
                <a:latin typeface="Myriad Pro" pitchFamily="34" charset="0"/>
                <a:ea typeface="Tahoma" panose="020B0604030504040204" pitchFamily="34" charset="0"/>
                <a:cs typeface="Tahoma" panose="020B0604030504040204" pitchFamily="34" charset="0"/>
              </a:rPr>
              <a:t>osobu </a:t>
            </a:r>
            <a:r>
              <a:rPr lang="sk-SK" sz="2000" dirty="0">
                <a:latin typeface="Myriad Pro" pitchFamily="34" charset="0"/>
                <a:ea typeface="Tahoma" panose="020B0604030504040204" pitchFamily="34" charset="0"/>
                <a:cs typeface="Tahoma" panose="020B0604030504040204" pitchFamily="34" charset="0"/>
              </a:rPr>
              <a:t>a to v rozsahu ním určenom</a:t>
            </a:r>
          </a:p>
          <a:p>
            <a:pPr>
              <a:buFont typeface="Arial" panose="020B0604020202020204" pitchFamily="34" charset="0"/>
              <a:buChar char="•"/>
            </a:pPr>
            <a:endParaRPr lang="sk-SK" sz="2000" dirty="0">
              <a:latin typeface="Myriad Pro" pitchFamily="34" charset="0"/>
              <a:ea typeface="Tahoma" panose="020B0604030504040204" pitchFamily="34" charset="0"/>
              <a:cs typeface="Tahoma" panose="020B0604030504040204" pitchFamily="34" charset="0"/>
            </a:endParaRPr>
          </a:p>
          <a:p>
            <a:pPr>
              <a:buFont typeface="Arial" panose="020B0604020202020204" pitchFamily="34" charset="0"/>
              <a:buChar char="•"/>
            </a:pPr>
            <a:r>
              <a:rPr lang="sk-SK" sz="2000" dirty="0">
                <a:latin typeface="Myriad Pro" pitchFamily="34" charset="0"/>
                <a:ea typeface="Tahoma" panose="020B0604030504040204" pitchFamily="34" charset="0"/>
                <a:cs typeface="Tahoma" panose="020B0604030504040204" pitchFamily="34" charset="0"/>
              </a:rPr>
              <a:t>Na prístup do schránky sa </a:t>
            </a:r>
            <a:r>
              <a:rPr lang="sk-SK" sz="2000" dirty="0" smtClean="0">
                <a:latin typeface="Myriad Pro" pitchFamily="34" charset="0"/>
                <a:ea typeface="Tahoma" panose="020B0604030504040204" pitchFamily="34" charset="0"/>
                <a:cs typeface="Tahoma" panose="020B0604030504040204" pitchFamily="34" charset="0"/>
              </a:rPr>
              <a:t>použije </a:t>
            </a:r>
          </a:p>
          <a:p>
            <a:pPr marL="0" indent="0">
              <a:buNone/>
            </a:pPr>
            <a:r>
              <a:rPr lang="sk-SK" sz="2000" dirty="0">
                <a:latin typeface="Myriad Pro" pitchFamily="34" charset="0"/>
                <a:ea typeface="Tahoma" panose="020B0604030504040204" pitchFamily="34" charset="0"/>
                <a:cs typeface="Tahoma" panose="020B0604030504040204" pitchFamily="34" charset="0"/>
              </a:rPr>
              <a:t>	</a:t>
            </a:r>
            <a:r>
              <a:rPr lang="sk-SK" sz="2000" dirty="0" smtClean="0">
                <a:latin typeface="Myriad Pro" pitchFamily="34" charset="0"/>
                <a:ea typeface="Tahoma" panose="020B0604030504040204" pitchFamily="34" charset="0"/>
                <a:cs typeface="Tahoma" panose="020B0604030504040204" pitchFamily="34" charset="0"/>
              </a:rPr>
              <a:t>identifikátor osoby a </a:t>
            </a:r>
            <a:r>
              <a:rPr lang="sk-SK" sz="2000" dirty="0">
                <a:latin typeface="Myriad Pro" pitchFamily="34" charset="0"/>
                <a:ea typeface="Tahoma" panose="020B0604030504040204" pitchFamily="34" charset="0"/>
                <a:cs typeface="Tahoma" panose="020B0604030504040204" pitchFamily="34" charset="0"/>
              </a:rPr>
              <a:t>autentifikátor (eID)</a:t>
            </a: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6004" y="1248828"/>
            <a:ext cx="3384323" cy="2575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0525846"/>
      </p:ext>
    </p:extLst>
  </p:cSld>
  <p:clrMapOvr>
    <a:masterClrMapping/>
  </p:clrMapOvr>
  <mc:AlternateContent xmlns:mc="http://schemas.openxmlformats.org/markup-compatibility/2006" xmlns:p14="http://schemas.microsoft.com/office/powerpoint/2010/main">
    <mc:Choice Requires="p14">
      <p:transition spd="slow" p14:dur="1500" advTm="5000">
        <p14:prism/>
      </p:transition>
    </mc:Choice>
    <mc:Fallback xmlns="">
      <p:transition spd="slow" advTm="5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txBox="1">
            <a:spLocks/>
          </p:cNvSpPr>
          <p:nvPr/>
        </p:nvSpPr>
        <p:spPr>
          <a:xfrm>
            <a:off x="323490" y="205979"/>
            <a:ext cx="8505645" cy="484134"/>
          </a:xfrm>
          <a:prstGeom prst="rect">
            <a:avLst/>
          </a:prstGeom>
          <a:solidFill>
            <a:schemeClr val="accent1">
              <a:lumMod val="50000"/>
            </a:schemeClr>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400" b="1" dirty="0">
                <a:solidFill>
                  <a:schemeClr val="bg1"/>
                </a:solidFill>
                <a:latin typeface="Myriad Pro" pitchFamily="34" charset="0"/>
                <a:ea typeface="Tahoma" panose="020B0604030504040204" pitchFamily="34" charset="0"/>
                <a:cs typeface="Tahoma" panose="020B0604030504040204" pitchFamily="34" charset="0"/>
              </a:rPr>
              <a:t>Elektronická identifikačná karta (eID)</a:t>
            </a:r>
          </a:p>
        </p:txBody>
      </p:sp>
      <p:cxnSp>
        <p:nvCxnSpPr>
          <p:cNvPr id="7" name="Rovná spojnica 6"/>
          <p:cNvCxnSpPr/>
          <p:nvPr/>
        </p:nvCxnSpPr>
        <p:spPr>
          <a:xfrm>
            <a:off x="491706" y="785003"/>
            <a:ext cx="8169215" cy="0"/>
          </a:xfrm>
          <a:prstGeom prst="line">
            <a:avLst/>
          </a:prstGeom>
          <a:ln w="25400" cmpd="sng">
            <a:solidFill>
              <a:srgbClr val="C00000"/>
            </a:solidFill>
            <a:headEnd w="lg" len="lg"/>
            <a:tailEnd w="lg" len="lg"/>
          </a:ln>
        </p:spPr>
        <p:style>
          <a:lnRef idx="2">
            <a:schemeClr val="accent1"/>
          </a:lnRef>
          <a:fillRef idx="0">
            <a:schemeClr val="accent1"/>
          </a:fillRef>
          <a:effectRef idx="1">
            <a:schemeClr val="accent1"/>
          </a:effectRef>
          <a:fontRef idx="minor">
            <a:schemeClr val="tx1"/>
          </a:fontRef>
        </p:style>
      </p:cxnSp>
      <p:pic>
        <p:nvPicPr>
          <p:cNvPr id="8" name="Zástupný symbol obsahu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803" y="4735181"/>
            <a:ext cx="1318117" cy="358487"/>
          </a:xfrm>
          <a:prstGeom prst="rect">
            <a:avLst/>
          </a:prstGeom>
        </p:spPr>
      </p:pic>
      <p:pic>
        <p:nvPicPr>
          <p:cNvPr id="5" name="Obrázo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8202" y="4735181"/>
            <a:ext cx="1510933" cy="328768"/>
          </a:xfrm>
          <a:prstGeom prst="rect">
            <a:avLst/>
          </a:prstGeom>
        </p:spPr>
      </p:pic>
      <p:sp>
        <p:nvSpPr>
          <p:cNvPr id="10" name="Zástupný symbol obsahu 9"/>
          <p:cNvSpPr txBox="1">
            <a:spLocks noChangeAspect="1"/>
          </p:cNvSpPr>
          <p:nvPr/>
        </p:nvSpPr>
        <p:spPr>
          <a:xfrm>
            <a:off x="327803" y="900000"/>
            <a:ext cx="8501333" cy="3662974"/>
          </a:xfrm>
          <a:prstGeom prst="rect">
            <a:avLst/>
          </a:prstGeom>
          <a:solidFill>
            <a:schemeClr val="bg1"/>
          </a:solidFill>
          <a:effectLst>
            <a:outerShdw blurRad="63500" sx="102000" sy="102000" algn="ctr"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endParaRPr lang="sk-SK" sz="2000" dirty="0" smtClean="0">
              <a:latin typeface="Myriad Pro" pitchFamily="34" charset="0"/>
              <a:ea typeface="Tahoma" panose="020B0604030504040204" pitchFamily="34" charset="0"/>
              <a:cs typeface="Tahoma" panose="020B0604030504040204" pitchFamily="34" charset="0"/>
            </a:endParaRPr>
          </a:p>
          <a:p>
            <a:pPr>
              <a:buFont typeface="Arial" panose="020B0604020202020204" pitchFamily="34" charset="0"/>
              <a:buChar char="•"/>
            </a:pPr>
            <a:r>
              <a:rPr lang="sk-SK" sz="2000" dirty="0" err="1">
                <a:latin typeface="Myriad Pro" pitchFamily="34" charset="0"/>
                <a:ea typeface="Tahoma" panose="020B0604030504040204" pitchFamily="34" charset="0"/>
                <a:cs typeface="Tahoma" panose="020B0604030504040204" pitchFamily="34" charset="0"/>
              </a:rPr>
              <a:t>A</a:t>
            </a:r>
            <a:r>
              <a:rPr lang="sk-SK" sz="2000" dirty="0" err="1" smtClean="0">
                <a:latin typeface="Myriad Pro" pitchFamily="34" charset="0"/>
                <a:ea typeface="Tahoma" panose="020B0604030504040204" pitchFamily="34" charset="0"/>
                <a:cs typeface="Tahoma" panose="020B0604030504040204" pitchFamily="34" charset="0"/>
              </a:rPr>
              <a:t>utentifikátor</a:t>
            </a:r>
            <a:r>
              <a:rPr lang="sk-SK" sz="2000" dirty="0" smtClean="0">
                <a:latin typeface="Myriad Pro" pitchFamily="34" charset="0"/>
                <a:ea typeface="Tahoma" panose="020B0604030504040204" pitchFamily="34" charset="0"/>
                <a:cs typeface="Tahoma" panose="020B0604030504040204" pitchFamily="34" charset="0"/>
              </a:rPr>
              <a:t> </a:t>
            </a:r>
            <a:r>
              <a:rPr lang="sk-SK" sz="2000" dirty="0">
                <a:latin typeface="Myriad Pro" pitchFamily="34" charset="0"/>
                <a:ea typeface="Tahoma" panose="020B0604030504040204" pitchFamily="34" charset="0"/>
                <a:cs typeface="Tahoma" panose="020B0604030504040204" pitchFamily="34" charset="0"/>
              </a:rPr>
              <a:t>na ÚPVS podľa zákona o e-Governmente</a:t>
            </a:r>
          </a:p>
          <a:p>
            <a:pPr>
              <a:buFont typeface="Arial" panose="020B0604020202020204" pitchFamily="34" charset="0"/>
              <a:buChar char="•"/>
            </a:pPr>
            <a:endParaRPr lang="sk-SK" sz="2000" dirty="0">
              <a:latin typeface="Myriad Pro" pitchFamily="34" charset="0"/>
              <a:ea typeface="Tahoma" panose="020B0604030504040204" pitchFamily="34" charset="0"/>
              <a:cs typeface="Tahoma" panose="020B0604030504040204" pitchFamily="34" charset="0"/>
            </a:endParaRPr>
          </a:p>
          <a:p>
            <a:pPr>
              <a:buFont typeface="Arial" panose="020B0604020202020204" pitchFamily="34" charset="0"/>
              <a:buChar char="•"/>
            </a:pPr>
            <a:r>
              <a:rPr lang="sk-SK" sz="2000" dirty="0">
                <a:latin typeface="Myriad Pro" pitchFamily="34" charset="0"/>
                <a:ea typeface="Tahoma" panose="020B0604030504040204" pitchFamily="34" charset="0"/>
                <a:cs typeface="Tahoma" panose="020B0604030504040204" pitchFamily="34" charset="0"/>
              </a:rPr>
              <a:t>Občiansky preukaz s elektronickým čipom</a:t>
            </a:r>
          </a:p>
          <a:p>
            <a:pPr>
              <a:buFont typeface="Arial" panose="020B0604020202020204" pitchFamily="34" charset="0"/>
              <a:buChar char="•"/>
            </a:pPr>
            <a:endParaRPr lang="sk-SK" sz="2000" dirty="0">
              <a:latin typeface="Myriad Pro" pitchFamily="34" charset="0"/>
              <a:ea typeface="Tahoma" panose="020B0604030504040204" pitchFamily="34" charset="0"/>
              <a:cs typeface="Tahoma" panose="020B0604030504040204" pitchFamily="34" charset="0"/>
            </a:endParaRPr>
          </a:p>
          <a:p>
            <a:pPr>
              <a:buFont typeface="Arial" panose="020B0604020202020204" pitchFamily="34" charset="0"/>
              <a:buChar char="•"/>
            </a:pPr>
            <a:r>
              <a:rPr lang="sk-SK" sz="2000" dirty="0">
                <a:latin typeface="Myriad Pro" pitchFamily="34" charset="0"/>
                <a:ea typeface="Tahoma" panose="020B0604030504040204" pitchFamily="34" charset="0"/>
                <a:cs typeface="Tahoma" panose="020B0604030504040204" pitchFamily="34" charset="0"/>
              </a:rPr>
              <a:t>Okrem preukazovania totožnosti slúži na využívanie elektronických služieb verejnej správy na ÚPVS</a:t>
            </a:r>
          </a:p>
        </p:txBody>
      </p:sp>
    </p:spTree>
    <p:extLst>
      <p:ext uri="{BB962C8B-B14F-4D97-AF65-F5344CB8AC3E}">
        <p14:creationId xmlns:p14="http://schemas.microsoft.com/office/powerpoint/2010/main" val="1134239153"/>
      </p:ext>
    </p:extLst>
  </p:cSld>
  <p:clrMapOvr>
    <a:masterClrMapping/>
  </p:clrMapOvr>
  <mc:AlternateContent xmlns:mc="http://schemas.openxmlformats.org/markup-compatibility/2006" xmlns:p14="http://schemas.microsoft.com/office/powerpoint/2010/main">
    <mc:Choice Requires="p14">
      <p:transition spd="slow" p14:dur="1500" advTm="5000">
        <p14:prism/>
      </p:transition>
    </mc:Choice>
    <mc:Fallback xmlns="">
      <p:transition spd="slow" advTm="5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txBox="1">
            <a:spLocks/>
          </p:cNvSpPr>
          <p:nvPr/>
        </p:nvSpPr>
        <p:spPr>
          <a:xfrm>
            <a:off x="323490" y="205979"/>
            <a:ext cx="8505645" cy="484134"/>
          </a:xfrm>
          <a:prstGeom prst="rect">
            <a:avLst/>
          </a:prstGeom>
          <a:solidFill>
            <a:schemeClr val="accent1">
              <a:lumMod val="50000"/>
            </a:schemeClr>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it-IT" sz="2400" b="1" dirty="0">
                <a:solidFill>
                  <a:schemeClr val="bg1"/>
                </a:solidFill>
                <a:latin typeface="Myriad Pro" pitchFamily="34" charset="0"/>
                <a:ea typeface="Tahoma" panose="020B0604030504040204" pitchFamily="34" charset="0"/>
                <a:cs typeface="Tahoma" panose="020B0604030504040204" pitchFamily="34" charset="0"/>
              </a:rPr>
              <a:t>Elektronická identifikačná karta (eID)</a:t>
            </a:r>
          </a:p>
        </p:txBody>
      </p:sp>
      <p:pic>
        <p:nvPicPr>
          <p:cNvPr id="8" name="Zástupný symbol obsahu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803" y="4735181"/>
            <a:ext cx="1318117" cy="358487"/>
          </a:xfrm>
          <a:prstGeom prst="rect">
            <a:avLst/>
          </a:prstGeom>
        </p:spPr>
      </p:pic>
      <p:pic>
        <p:nvPicPr>
          <p:cNvPr id="5" name="Obrázo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8202" y="4735181"/>
            <a:ext cx="1510933" cy="328768"/>
          </a:xfrm>
          <a:prstGeom prst="rect">
            <a:avLst/>
          </a:prstGeom>
        </p:spPr>
      </p:pic>
      <p:sp>
        <p:nvSpPr>
          <p:cNvPr id="10" name="Zástupný symbol obsahu 9"/>
          <p:cNvSpPr txBox="1">
            <a:spLocks noChangeAspect="1"/>
          </p:cNvSpPr>
          <p:nvPr/>
        </p:nvSpPr>
        <p:spPr>
          <a:xfrm>
            <a:off x="382012" y="857691"/>
            <a:ext cx="8501333" cy="3662974"/>
          </a:xfrm>
          <a:prstGeom prst="rect">
            <a:avLst/>
          </a:prstGeom>
          <a:noFill/>
          <a:effectLst>
            <a:outerShdw blurRad="63500" sx="102000" sy="102000" algn="ctr"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endParaRPr lang="sk-SK" sz="2000" dirty="0" smtClean="0">
              <a:latin typeface="Myriad Pro" pitchFamily="34" charset="0"/>
              <a:ea typeface="Tahoma" panose="020B0604030504040204" pitchFamily="34" charset="0"/>
              <a:cs typeface="Tahoma" panose="020B0604030504040204" pitchFamily="34" charset="0"/>
            </a:endParaRPr>
          </a:p>
        </p:txBody>
      </p:sp>
      <p:pic>
        <p:nvPicPr>
          <p:cNvPr id="14" name="Obrázok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2343" y="746932"/>
            <a:ext cx="3177006" cy="4396568"/>
          </a:xfrm>
          <a:prstGeom prst="rect">
            <a:avLst/>
          </a:prstGeom>
        </p:spPr>
      </p:pic>
      <p:sp>
        <p:nvSpPr>
          <p:cNvPr id="15" name="Šípka doľava 14"/>
          <p:cNvSpPr/>
          <p:nvPr/>
        </p:nvSpPr>
        <p:spPr>
          <a:xfrm>
            <a:off x="2260397" y="3818524"/>
            <a:ext cx="672998" cy="197511"/>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k-SK" dirty="0"/>
          </a:p>
        </p:txBody>
      </p:sp>
      <p:sp>
        <p:nvSpPr>
          <p:cNvPr id="16" name="BlokTextu 15"/>
          <p:cNvSpPr txBox="1"/>
          <p:nvPr/>
        </p:nvSpPr>
        <p:spPr>
          <a:xfrm>
            <a:off x="460858" y="3745382"/>
            <a:ext cx="1741017" cy="369332"/>
          </a:xfrm>
          <a:prstGeom prst="rect">
            <a:avLst/>
          </a:prstGeom>
          <a:noFill/>
        </p:spPr>
        <p:txBody>
          <a:bodyPr wrap="square" rtlCol="0">
            <a:spAutoFit/>
          </a:bodyPr>
          <a:lstStyle/>
          <a:p>
            <a:pPr algn="r"/>
            <a:r>
              <a:rPr lang="sk-SK" b="1" dirty="0" smtClean="0">
                <a:solidFill>
                  <a:srgbClr val="FF0000"/>
                </a:solidFill>
              </a:rPr>
              <a:t>Elektronický čip</a:t>
            </a:r>
            <a:endParaRPr lang="sk-SK" b="1" dirty="0">
              <a:solidFill>
                <a:srgbClr val="FF0000"/>
              </a:solidFill>
            </a:endParaRPr>
          </a:p>
        </p:txBody>
      </p:sp>
    </p:spTree>
    <p:extLst>
      <p:ext uri="{BB962C8B-B14F-4D97-AF65-F5344CB8AC3E}">
        <p14:creationId xmlns:p14="http://schemas.microsoft.com/office/powerpoint/2010/main" val="149442374"/>
      </p:ext>
    </p:extLst>
  </p:cSld>
  <p:clrMapOvr>
    <a:masterClrMapping/>
  </p:clrMapOvr>
  <mc:AlternateContent xmlns:mc="http://schemas.openxmlformats.org/markup-compatibility/2006" xmlns:p14="http://schemas.microsoft.com/office/powerpoint/2010/main">
    <mc:Choice Requires="p14">
      <p:transition spd="slow" p14:dur="1500" advTm="5000">
        <p14:prism/>
      </p:transition>
    </mc:Choice>
    <mc:Fallback xmlns="">
      <p:transition spd="slow" advTm="5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txBox="1">
            <a:spLocks/>
          </p:cNvSpPr>
          <p:nvPr/>
        </p:nvSpPr>
        <p:spPr>
          <a:xfrm>
            <a:off x="323490" y="205979"/>
            <a:ext cx="8505645" cy="484134"/>
          </a:xfrm>
          <a:prstGeom prst="rect">
            <a:avLst/>
          </a:prstGeom>
          <a:solidFill>
            <a:schemeClr val="accent1">
              <a:lumMod val="50000"/>
            </a:schemeClr>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k-SK" sz="2400" b="1" dirty="0" smtClean="0">
                <a:solidFill>
                  <a:schemeClr val="bg1"/>
                </a:solidFill>
                <a:latin typeface="Myriad Pro" pitchFamily="34" charset="0"/>
                <a:ea typeface="Tahoma" panose="020B0604030504040204" pitchFamily="34" charset="0"/>
                <a:cs typeface="Tahoma" panose="020B0604030504040204" pitchFamily="34" charset="0"/>
              </a:rPr>
              <a:t>Ako začať ?</a:t>
            </a:r>
            <a:endParaRPr lang="it-IT" sz="2400" b="1" dirty="0">
              <a:solidFill>
                <a:schemeClr val="bg1"/>
              </a:solidFill>
              <a:latin typeface="Myriad Pro" pitchFamily="34" charset="0"/>
              <a:ea typeface="Tahoma" panose="020B0604030504040204" pitchFamily="34" charset="0"/>
              <a:cs typeface="Tahoma" panose="020B0604030504040204" pitchFamily="34" charset="0"/>
            </a:endParaRPr>
          </a:p>
        </p:txBody>
      </p:sp>
      <p:cxnSp>
        <p:nvCxnSpPr>
          <p:cNvPr id="7" name="Rovná spojnica 6"/>
          <p:cNvCxnSpPr/>
          <p:nvPr/>
        </p:nvCxnSpPr>
        <p:spPr>
          <a:xfrm>
            <a:off x="491706" y="785003"/>
            <a:ext cx="8169215" cy="0"/>
          </a:xfrm>
          <a:prstGeom prst="line">
            <a:avLst/>
          </a:prstGeom>
          <a:ln w="25400" cmpd="sng">
            <a:solidFill>
              <a:srgbClr val="C00000"/>
            </a:solidFill>
            <a:headEnd w="lg" len="lg"/>
            <a:tailEnd w="lg" len="lg"/>
          </a:ln>
        </p:spPr>
        <p:style>
          <a:lnRef idx="2">
            <a:schemeClr val="accent1"/>
          </a:lnRef>
          <a:fillRef idx="0">
            <a:schemeClr val="accent1"/>
          </a:fillRef>
          <a:effectRef idx="1">
            <a:schemeClr val="accent1"/>
          </a:effectRef>
          <a:fontRef idx="minor">
            <a:schemeClr val="tx1"/>
          </a:fontRef>
        </p:style>
      </p:cxnSp>
      <p:pic>
        <p:nvPicPr>
          <p:cNvPr id="8" name="Zástupný symbol obsahu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803" y="4735181"/>
            <a:ext cx="1318117" cy="358487"/>
          </a:xfrm>
          <a:prstGeom prst="rect">
            <a:avLst/>
          </a:prstGeom>
        </p:spPr>
      </p:pic>
      <p:pic>
        <p:nvPicPr>
          <p:cNvPr id="5" name="Obrázo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8202" y="4735181"/>
            <a:ext cx="1510933" cy="328768"/>
          </a:xfrm>
          <a:prstGeom prst="rect">
            <a:avLst/>
          </a:prstGeom>
        </p:spPr>
      </p:pic>
      <p:sp>
        <p:nvSpPr>
          <p:cNvPr id="10" name="Zástupný symbol obsahu 9"/>
          <p:cNvSpPr txBox="1">
            <a:spLocks noChangeAspect="1"/>
          </p:cNvSpPr>
          <p:nvPr/>
        </p:nvSpPr>
        <p:spPr>
          <a:xfrm>
            <a:off x="327803" y="900000"/>
            <a:ext cx="8501333" cy="3662974"/>
          </a:xfrm>
          <a:prstGeom prst="rect">
            <a:avLst/>
          </a:prstGeom>
          <a:solidFill>
            <a:schemeClr val="bg1"/>
          </a:solidFill>
          <a:effectLst>
            <a:outerShdw blurRad="63500" sx="102000" sy="102000" algn="ctr"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endParaRPr lang="sk-SK" sz="2000" dirty="0" smtClean="0">
              <a:latin typeface="Myriad Pro" pitchFamily="34" charset="0"/>
              <a:ea typeface="Tahoma" panose="020B0604030504040204" pitchFamily="34" charset="0"/>
              <a:cs typeface="Tahoma" panose="020B0604030504040204" pitchFamily="34" charset="0"/>
            </a:endParaRPr>
          </a:p>
          <a:p>
            <a:pPr>
              <a:buFont typeface="Arial" panose="020B0604020202020204" pitchFamily="34" charset="0"/>
              <a:buChar char="•"/>
            </a:pPr>
            <a:r>
              <a:rPr lang="sk-SK" sz="2000" dirty="0" smtClean="0">
                <a:latin typeface="Myriad Pro" pitchFamily="34" charset="0"/>
                <a:ea typeface="Tahoma" panose="020B0604030504040204" pitchFamily="34" charset="0"/>
                <a:cs typeface="Tahoma" panose="020B0604030504040204" pitchFamily="34" charset="0"/>
              </a:rPr>
              <a:t>Na prihlasovanie </a:t>
            </a:r>
            <a:r>
              <a:rPr lang="sk-SK" sz="2000" dirty="0">
                <a:latin typeface="Myriad Pro" pitchFamily="34" charset="0"/>
                <a:ea typeface="Tahoma" panose="020B0604030504040204" pitchFamily="34" charset="0"/>
                <a:cs typeface="Tahoma" panose="020B0604030504040204" pitchFamily="34" charset="0"/>
              </a:rPr>
              <a:t>je potrebné zadať bezpečnostný osobný kód (BOK)</a:t>
            </a:r>
          </a:p>
          <a:p>
            <a:pPr>
              <a:buFont typeface="Arial" panose="020B0604020202020204" pitchFamily="34" charset="0"/>
              <a:buChar char="•"/>
            </a:pPr>
            <a:endParaRPr lang="sk-SK" sz="2000" dirty="0">
              <a:latin typeface="Myriad Pro" pitchFamily="34" charset="0"/>
              <a:ea typeface="Tahoma" panose="020B0604030504040204" pitchFamily="34" charset="0"/>
              <a:cs typeface="Tahoma" panose="020B0604030504040204" pitchFamily="34" charset="0"/>
            </a:endParaRPr>
          </a:p>
          <a:p>
            <a:pPr>
              <a:buFont typeface="Arial" panose="020B0604020202020204" pitchFamily="34" charset="0"/>
              <a:buChar char="•"/>
            </a:pPr>
            <a:r>
              <a:rPr lang="sk-SK" sz="2000" dirty="0" smtClean="0">
                <a:latin typeface="Myriad Pro" pitchFamily="34" charset="0"/>
                <a:ea typeface="Tahoma" panose="020B0604030504040204" pitchFamily="34" charset="0"/>
                <a:cs typeface="Tahoma" panose="020B0604030504040204" pitchFamily="34" charset="0"/>
              </a:rPr>
              <a:t>Odporúčame zároveň nahratie </a:t>
            </a:r>
            <a:r>
              <a:rPr lang="sk-SK" sz="2000" dirty="0">
                <a:latin typeface="Myriad Pro" pitchFamily="34" charset="0"/>
                <a:ea typeface="Tahoma" panose="020B0604030504040204" pitchFamily="34" charset="0"/>
                <a:cs typeface="Tahoma" panose="020B0604030504040204" pitchFamily="34" charset="0"/>
              </a:rPr>
              <a:t>certifikátov (ACA, PCA)</a:t>
            </a:r>
          </a:p>
          <a:p>
            <a:pPr marL="0" indent="0">
              <a:buNone/>
            </a:pPr>
            <a:r>
              <a:rPr lang="sk-SK" sz="2000" dirty="0" smtClean="0">
                <a:latin typeface="Myriad Pro" pitchFamily="34" charset="0"/>
                <a:ea typeface="Tahoma" panose="020B0604030504040204" pitchFamily="34" charset="0"/>
                <a:cs typeface="Tahoma" panose="020B0604030504040204" pitchFamily="34" charset="0"/>
              </a:rPr>
              <a:t>	ACA </a:t>
            </a:r>
            <a:r>
              <a:rPr lang="sk-SK" sz="2000" dirty="0">
                <a:latin typeface="Myriad Pro" pitchFamily="34" charset="0"/>
                <a:ea typeface="Tahoma" panose="020B0604030504040204" pitchFamily="34" charset="0"/>
                <a:cs typeface="Tahoma" panose="020B0604030504040204" pitchFamily="34" charset="0"/>
              </a:rPr>
              <a:t>- kvalifikovaný certifikát</a:t>
            </a:r>
          </a:p>
          <a:p>
            <a:pPr marL="0" indent="0">
              <a:buNone/>
            </a:pPr>
            <a:r>
              <a:rPr lang="sk-SK" sz="2000" dirty="0" smtClean="0">
                <a:latin typeface="Myriad Pro" pitchFamily="34" charset="0"/>
                <a:ea typeface="Tahoma" panose="020B0604030504040204" pitchFamily="34" charset="0"/>
                <a:cs typeface="Tahoma" panose="020B0604030504040204" pitchFamily="34" charset="0"/>
              </a:rPr>
              <a:t>	PCA </a:t>
            </a:r>
            <a:r>
              <a:rPr lang="sk-SK" sz="2000" dirty="0">
                <a:latin typeface="Myriad Pro" pitchFamily="34" charset="0"/>
                <a:ea typeface="Tahoma" panose="020B0604030504040204" pitchFamily="34" charset="0"/>
                <a:cs typeface="Tahoma" panose="020B0604030504040204" pitchFamily="34" charset="0"/>
              </a:rPr>
              <a:t>- certifikát slúžiaci na elektronické 	podpisovanie</a:t>
            </a:r>
          </a:p>
          <a:p>
            <a:pPr>
              <a:buFont typeface="Arial" panose="020B0604020202020204" pitchFamily="34" charset="0"/>
              <a:buChar char="•"/>
            </a:pPr>
            <a:endParaRPr lang="sk-SK" sz="2000" dirty="0">
              <a:latin typeface="Myriad Pro" pitchFamily="34" charset="0"/>
              <a:ea typeface="Tahoma" panose="020B0604030504040204" pitchFamily="34" charset="0"/>
              <a:cs typeface="Tahoma" panose="020B0604030504040204" pitchFamily="34" charset="0"/>
            </a:endParaRPr>
          </a:p>
          <a:p>
            <a:pPr>
              <a:buFont typeface="Arial" panose="020B0604020202020204" pitchFamily="34" charset="0"/>
              <a:buChar char="•"/>
            </a:pPr>
            <a:r>
              <a:rPr lang="sk-SK" sz="2000" dirty="0">
                <a:latin typeface="Myriad Pro" pitchFamily="34" charset="0"/>
                <a:ea typeface="Tahoma" panose="020B0604030504040204" pitchFamily="34" charset="0"/>
                <a:cs typeface="Tahoma" panose="020B0604030504040204" pitchFamily="34" charset="0"/>
              </a:rPr>
              <a:t>Softwarové </a:t>
            </a:r>
            <a:r>
              <a:rPr lang="sk-SK" sz="2000" dirty="0" smtClean="0">
                <a:latin typeface="Myriad Pro" pitchFamily="34" charset="0"/>
                <a:ea typeface="Tahoma" panose="020B0604030504040204" pitchFamily="34" charset="0"/>
                <a:cs typeface="Tahoma" panose="020B0604030504040204" pitchFamily="34" charset="0"/>
              </a:rPr>
              <a:t>vybavenie</a:t>
            </a:r>
            <a:r>
              <a:rPr lang="sk-SK" sz="2000" dirty="0">
                <a:latin typeface="Myriad Pro" pitchFamily="34" charset="0"/>
                <a:ea typeface="Tahoma" panose="020B0604030504040204" pitchFamily="34" charset="0"/>
                <a:cs typeface="Tahoma" panose="020B0604030504040204" pitchFamily="34" charset="0"/>
              </a:rPr>
              <a:t> (aplikácia eID klient</a:t>
            </a:r>
            <a:r>
              <a:rPr lang="sk-SK" sz="2000" dirty="0" smtClean="0">
                <a:latin typeface="Myriad Pro" pitchFamily="34" charset="0"/>
                <a:ea typeface="Tahoma" panose="020B0604030504040204" pitchFamily="34" charset="0"/>
                <a:cs typeface="Tahoma" panose="020B0604030504040204" pitchFamily="34" charset="0"/>
              </a:rPr>
              <a:t>) je </a:t>
            </a:r>
            <a:r>
              <a:rPr lang="sk-SK" sz="2000" dirty="0">
                <a:latin typeface="Myriad Pro" pitchFamily="34" charset="0"/>
                <a:ea typeface="Tahoma" panose="020B0604030504040204" pitchFamily="34" charset="0"/>
                <a:cs typeface="Tahoma" panose="020B0604030504040204" pitchFamily="34" charset="0"/>
              </a:rPr>
              <a:t>dostupné na </a:t>
            </a:r>
            <a:r>
              <a:rPr lang="sk-SK" sz="2000" dirty="0" smtClean="0">
                <a:latin typeface="Myriad Pro" pitchFamily="34" charset="0"/>
                <a:ea typeface="Tahoma" panose="020B0604030504040204" pitchFamily="34" charset="0"/>
                <a:cs typeface="Tahoma" panose="020B0604030504040204" pitchFamily="34" charset="0"/>
              </a:rPr>
              <a:t>portáli </a:t>
            </a:r>
            <a:r>
              <a:rPr lang="sk-SK" sz="2000" dirty="0">
                <a:latin typeface="Myriad Pro" pitchFamily="34" charset="0"/>
                <a:ea typeface="Tahoma" panose="020B0604030504040204" pitchFamily="34" charset="0"/>
                <a:cs typeface="Tahoma" panose="020B0604030504040204" pitchFamily="34" charset="0"/>
              </a:rPr>
              <a:t>ÚPVS</a:t>
            </a:r>
          </a:p>
        </p:txBody>
      </p:sp>
    </p:spTree>
    <p:extLst>
      <p:ext uri="{BB962C8B-B14F-4D97-AF65-F5344CB8AC3E}">
        <p14:creationId xmlns:p14="http://schemas.microsoft.com/office/powerpoint/2010/main" val="4054893307"/>
      </p:ext>
    </p:extLst>
  </p:cSld>
  <p:clrMapOvr>
    <a:masterClrMapping/>
  </p:clrMapOvr>
  <mc:AlternateContent xmlns:mc="http://schemas.openxmlformats.org/markup-compatibility/2006" xmlns:p14="http://schemas.microsoft.com/office/powerpoint/2010/main">
    <mc:Choice Requires="p14">
      <p:transition spd="slow" p14:dur="1500" advTm="5000">
        <p14:prism/>
      </p:transition>
    </mc:Choice>
    <mc:Fallback xmlns="">
      <p:transition spd="slow" advTm="5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txBox="1">
            <a:spLocks/>
          </p:cNvSpPr>
          <p:nvPr/>
        </p:nvSpPr>
        <p:spPr>
          <a:xfrm>
            <a:off x="323490" y="205979"/>
            <a:ext cx="8505645" cy="484134"/>
          </a:xfrm>
          <a:prstGeom prst="rect">
            <a:avLst/>
          </a:prstGeom>
          <a:solidFill>
            <a:schemeClr val="accent1">
              <a:lumMod val="50000"/>
            </a:schemeClr>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k-SK" sz="2400" b="1" dirty="0">
                <a:solidFill>
                  <a:schemeClr val="bg1"/>
                </a:solidFill>
                <a:latin typeface="Myriad Pro" pitchFamily="34" charset="0"/>
                <a:ea typeface="Tahoma" panose="020B0604030504040204" pitchFamily="34" charset="0"/>
                <a:cs typeface="Tahoma" panose="020B0604030504040204" pitchFamily="34" charset="0"/>
              </a:rPr>
              <a:t>Národná agentúra pre sieťové a elektronické služby (NASES)</a:t>
            </a:r>
          </a:p>
        </p:txBody>
      </p:sp>
      <p:cxnSp>
        <p:nvCxnSpPr>
          <p:cNvPr id="7" name="Rovná spojnica 6"/>
          <p:cNvCxnSpPr/>
          <p:nvPr/>
        </p:nvCxnSpPr>
        <p:spPr>
          <a:xfrm>
            <a:off x="491706" y="785003"/>
            <a:ext cx="8169215" cy="0"/>
          </a:xfrm>
          <a:prstGeom prst="line">
            <a:avLst/>
          </a:prstGeom>
          <a:ln w="25400" cmpd="sng">
            <a:solidFill>
              <a:srgbClr val="C00000"/>
            </a:solidFill>
            <a:headEnd w="lg" len="lg"/>
            <a:tailEnd w="lg" len="lg"/>
          </a:ln>
        </p:spPr>
        <p:style>
          <a:lnRef idx="2">
            <a:schemeClr val="accent1"/>
          </a:lnRef>
          <a:fillRef idx="0">
            <a:schemeClr val="accent1"/>
          </a:fillRef>
          <a:effectRef idx="1">
            <a:schemeClr val="accent1"/>
          </a:effectRef>
          <a:fontRef idx="minor">
            <a:schemeClr val="tx1"/>
          </a:fontRef>
        </p:style>
      </p:cxnSp>
      <p:pic>
        <p:nvPicPr>
          <p:cNvPr id="8" name="Zástupný symbol obsahu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803" y="4735181"/>
            <a:ext cx="1318117" cy="358487"/>
          </a:xfrm>
          <a:prstGeom prst="rect">
            <a:avLst/>
          </a:prstGeom>
        </p:spPr>
      </p:pic>
      <p:pic>
        <p:nvPicPr>
          <p:cNvPr id="5" name="Obrázo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8202" y="4735181"/>
            <a:ext cx="1510933" cy="328768"/>
          </a:xfrm>
          <a:prstGeom prst="rect">
            <a:avLst/>
          </a:prstGeom>
        </p:spPr>
      </p:pic>
      <p:sp>
        <p:nvSpPr>
          <p:cNvPr id="10" name="Zástupný symbol obsahu 9"/>
          <p:cNvSpPr txBox="1">
            <a:spLocks noChangeAspect="1"/>
          </p:cNvSpPr>
          <p:nvPr/>
        </p:nvSpPr>
        <p:spPr>
          <a:xfrm>
            <a:off x="327803" y="900000"/>
            <a:ext cx="8501333" cy="3662974"/>
          </a:xfrm>
          <a:prstGeom prst="rect">
            <a:avLst/>
          </a:prstGeom>
          <a:solidFill>
            <a:schemeClr val="bg1"/>
          </a:solidFill>
          <a:effectLst>
            <a:outerShdw blurRad="63500" sx="102000" sy="102000" algn="ctr"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8775" lvl="2" indent="-358775" algn="just">
              <a:lnSpc>
                <a:spcPct val="130000"/>
              </a:lnSpc>
              <a:buFont typeface="Arial" panose="020B0604020202020204" pitchFamily="34" charset="0"/>
              <a:buChar char="•"/>
              <a:tabLst>
                <a:tab pos="358775" algn="l"/>
              </a:tabLst>
              <a:defRPr/>
            </a:pPr>
            <a:r>
              <a:rPr lang="sk-SK" sz="2000" dirty="0">
                <a:latin typeface="Myriad Pro" pitchFamily="34" charset="0"/>
              </a:rPr>
              <a:t>Vznik v roku </a:t>
            </a:r>
            <a:r>
              <a:rPr lang="sk-SK" sz="2000" dirty="0" smtClean="0">
                <a:latin typeface="Myriad Pro" pitchFamily="34" charset="0"/>
              </a:rPr>
              <a:t>2009</a:t>
            </a:r>
            <a:endParaRPr lang="sk-SK" sz="2000" dirty="0">
              <a:latin typeface="Myriad Pro" pitchFamily="34" charset="0"/>
            </a:endParaRPr>
          </a:p>
          <a:p>
            <a:pPr marL="358775" lvl="2" indent="-358775" algn="just">
              <a:lnSpc>
                <a:spcPct val="130000"/>
              </a:lnSpc>
              <a:buFont typeface="Arial" panose="020B0604020202020204" pitchFamily="34" charset="0"/>
              <a:buChar char="•"/>
              <a:tabLst>
                <a:tab pos="358775" algn="l"/>
              </a:tabLst>
              <a:defRPr/>
            </a:pPr>
            <a:r>
              <a:rPr lang="sk-SK" sz="2000" dirty="0">
                <a:latin typeface="Myriad Pro" pitchFamily="34" charset="0"/>
              </a:rPr>
              <a:t>Príspevková organizácia Úradu vlády SR</a:t>
            </a:r>
          </a:p>
          <a:p>
            <a:pPr marL="358775" lvl="2" indent="-358775" algn="just">
              <a:lnSpc>
                <a:spcPct val="130000"/>
              </a:lnSpc>
              <a:buFont typeface="Arial" panose="020B0604020202020204" pitchFamily="34" charset="0"/>
              <a:buChar char="•"/>
              <a:tabLst>
                <a:tab pos="358775" algn="l"/>
              </a:tabLst>
              <a:defRPr/>
            </a:pPr>
            <a:r>
              <a:rPr lang="sk-SK" sz="2000" dirty="0">
                <a:latin typeface="Myriad Pro" pitchFamily="34" charset="0"/>
              </a:rPr>
              <a:t>Správca a prevádzkovateľ siete GOVNET</a:t>
            </a:r>
          </a:p>
          <a:p>
            <a:pPr marL="358775" lvl="2" indent="-358775" algn="just">
              <a:lnSpc>
                <a:spcPct val="130000"/>
              </a:lnSpc>
              <a:buFont typeface="Arial" panose="020B0604020202020204" pitchFamily="34" charset="0"/>
              <a:buChar char="•"/>
              <a:tabLst>
                <a:tab pos="358775" algn="l"/>
              </a:tabLst>
              <a:defRPr/>
            </a:pPr>
            <a:r>
              <a:rPr lang="sk-SK" sz="2000" dirty="0" smtClean="0">
                <a:latin typeface="Myriad Pro" pitchFamily="34" charset="0"/>
              </a:rPr>
              <a:t>Prevádzkovateľ </a:t>
            </a:r>
            <a:r>
              <a:rPr lang="sk-SK" sz="2000" dirty="0">
                <a:latin typeface="Myriad Pro" pitchFamily="34" charset="0"/>
              </a:rPr>
              <a:t>Ústredného portálu verejnej správy (ÚPVS</a:t>
            </a:r>
            <a:r>
              <a:rPr lang="sk-SK" sz="2000" dirty="0" smtClean="0">
                <a:latin typeface="Myriad Pro" pitchFamily="34" charset="0"/>
              </a:rPr>
              <a:t>)</a:t>
            </a:r>
          </a:p>
          <a:p>
            <a:pPr marL="358775" lvl="2" indent="-358775" algn="just">
              <a:lnSpc>
                <a:spcPct val="130000"/>
              </a:lnSpc>
              <a:buFont typeface="Arial" panose="020B0604020202020204" pitchFamily="34" charset="0"/>
              <a:buChar char="•"/>
              <a:tabLst>
                <a:tab pos="358775" algn="l"/>
              </a:tabLst>
              <a:defRPr/>
            </a:pPr>
            <a:endParaRPr lang="sk-SK" sz="2000" dirty="0">
              <a:latin typeface="Myriad Pro" pitchFamily="34" charset="0"/>
            </a:endParaRPr>
          </a:p>
          <a:p>
            <a:pPr marL="358775" lvl="2" indent="-358775" algn="just">
              <a:lnSpc>
                <a:spcPct val="130000"/>
              </a:lnSpc>
              <a:buFont typeface="Arial" panose="020B0604020202020204" pitchFamily="34" charset="0"/>
              <a:buChar char="•"/>
              <a:tabLst>
                <a:tab pos="358775" algn="l"/>
              </a:tabLst>
              <a:defRPr/>
            </a:pPr>
            <a:endParaRPr lang="sk-SK" sz="1800" dirty="0">
              <a:latin typeface="Myriad Pro" pitchFamily="34" charset="0"/>
            </a:endParaRPr>
          </a:p>
        </p:txBody>
      </p:sp>
    </p:spTree>
    <p:extLst>
      <p:ext uri="{BB962C8B-B14F-4D97-AF65-F5344CB8AC3E}">
        <p14:creationId xmlns:p14="http://schemas.microsoft.com/office/powerpoint/2010/main" val="3499530487"/>
      </p:ext>
    </p:extLst>
  </p:cSld>
  <p:clrMapOvr>
    <a:masterClrMapping/>
  </p:clrMapOvr>
  <mc:AlternateContent xmlns:mc="http://schemas.openxmlformats.org/markup-compatibility/2006" xmlns:p14="http://schemas.microsoft.com/office/powerpoint/2010/main">
    <mc:Choice Requires="p14">
      <p:transition spd="slow" p14:dur="1500" advTm="5000">
        <p14:prism/>
      </p:transition>
    </mc:Choice>
    <mc:Fallback xmlns="">
      <p:transition spd="slow" advTm="5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txBox="1">
            <a:spLocks/>
          </p:cNvSpPr>
          <p:nvPr/>
        </p:nvSpPr>
        <p:spPr>
          <a:xfrm>
            <a:off x="323490" y="205979"/>
            <a:ext cx="8505645" cy="484134"/>
          </a:xfrm>
          <a:prstGeom prst="rect">
            <a:avLst/>
          </a:prstGeom>
          <a:solidFill>
            <a:schemeClr val="accent1">
              <a:lumMod val="50000"/>
            </a:schemeClr>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k-SK" sz="2400" b="1" dirty="0" smtClean="0">
                <a:solidFill>
                  <a:schemeClr val="bg1"/>
                </a:solidFill>
                <a:latin typeface="Myriad Pro" pitchFamily="34" charset="0"/>
                <a:ea typeface="Tahoma" panose="020B0604030504040204" pitchFamily="34" charset="0"/>
                <a:cs typeface="Tahoma" panose="020B0604030504040204" pitchFamily="34" charset="0"/>
              </a:rPr>
              <a:t>Prihlasovanie do schránky</a:t>
            </a:r>
            <a:endParaRPr lang="it-IT" sz="2400" b="1" dirty="0">
              <a:solidFill>
                <a:schemeClr val="bg1"/>
              </a:solidFill>
              <a:latin typeface="Myriad Pro" pitchFamily="34" charset="0"/>
              <a:ea typeface="Tahoma" panose="020B0604030504040204" pitchFamily="34" charset="0"/>
              <a:cs typeface="Tahoma" panose="020B0604030504040204" pitchFamily="34" charset="0"/>
            </a:endParaRPr>
          </a:p>
        </p:txBody>
      </p:sp>
      <p:cxnSp>
        <p:nvCxnSpPr>
          <p:cNvPr id="7" name="Rovná spojnica 6"/>
          <p:cNvCxnSpPr/>
          <p:nvPr/>
        </p:nvCxnSpPr>
        <p:spPr>
          <a:xfrm>
            <a:off x="491706" y="785003"/>
            <a:ext cx="8169215" cy="0"/>
          </a:xfrm>
          <a:prstGeom prst="line">
            <a:avLst/>
          </a:prstGeom>
          <a:ln w="25400" cmpd="sng">
            <a:solidFill>
              <a:srgbClr val="C00000"/>
            </a:solidFill>
            <a:headEnd w="lg" len="lg"/>
            <a:tailEnd w="lg" len="lg"/>
          </a:ln>
        </p:spPr>
        <p:style>
          <a:lnRef idx="2">
            <a:schemeClr val="accent1"/>
          </a:lnRef>
          <a:fillRef idx="0">
            <a:schemeClr val="accent1"/>
          </a:fillRef>
          <a:effectRef idx="1">
            <a:schemeClr val="accent1"/>
          </a:effectRef>
          <a:fontRef idx="minor">
            <a:schemeClr val="tx1"/>
          </a:fontRef>
        </p:style>
      </p:cxnSp>
      <p:pic>
        <p:nvPicPr>
          <p:cNvPr id="8" name="Zástupný symbol obsahu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803" y="4735181"/>
            <a:ext cx="1318117" cy="358487"/>
          </a:xfrm>
          <a:prstGeom prst="rect">
            <a:avLst/>
          </a:prstGeom>
        </p:spPr>
      </p:pic>
      <p:pic>
        <p:nvPicPr>
          <p:cNvPr id="5" name="Obrázo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8202" y="4735181"/>
            <a:ext cx="1510933" cy="328768"/>
          </a:xfrm>
          <a:prstGeom prst="rect">
            <a:avLst/>
          </a:prstGeom>
        </p:spPr>
      </p:pic>
      <p:sp>
        <p:nvSpPr>
          <p:cNvPr id="10" name="Zástupný symbol obsahu 9"/>
          <p:cNvSpPr txBox="1">
            <a:spLocks noChangeAspect="1"/>
          </p:cNvSpPr>
          <p:nvPr/>
        </p:nvSpPr>
        <p:spPr>
          <a:xfrm>
            <a:off x="327803" y="900000"/>
            <a:ext cx="8501333" cy="3662974"/>
          </a:xfrm>
          <a:prstGeom prst="rect">
            <a:avLst/>
          </a:prstGeom>
          <a:solidFill>
            <a:schemeClr val="bg1"/>
          </a:solidFill>
          <a:effectLst>
            <a:outerShdw blurRad="63500" sx="102000" sy="102000" algn="ctr"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sk-SK" sz="2000" dirty="0" smtClean="0">
                <a:latin typeface="Myriad Pro" pitchFamily="34" charset="0"/>
                <a:ea typeface="Tahoma" panose="020B0604030504040204" pitchFamily="34" charset="0"/>
                <a:cs typeface="Tahoma" panose="020B0604030504040204" pitchFamily="34" charset="0"/>
              </a:rPr>
              <a:t>V aplikácii eID klient je potrebné </a:t>
            </a:r>
          </a:p>
          <a:p>
            <a:pPr marL="0" indent="0">
              <a:buNone/>
            </a:pPr>
            <a:r>
              <a:rPr lang="sk-SK" sz="2000" dirty="0">
                <a:latin typeface="Myriad Pro" pitchFamily="34" charset="0"/>
                <a:ea typeface="Tahoma" panose="020B0604030504040204" pitchFamily="34" charset="0"/>
                <a:cs typeface="Tahoma" panose="020B0604030504040204" pitchFamily="34" charset="0"/>
              </a:rPr>
              <a:t> </a:t>
            </a:r>
            <a:r>
              <a:rPr lang="sk-SK" sz="2000" dirty="0" smtClean="0">
                <a:latin typeface="Myriad Pro" pitchFamily="34" charset="0"/>
                <a:ea typeface="Tahoma" panose="020B0604030504040204" pitchFamily="34" charset="0"/>
                <a:cs typeface="Tahoma" panose="020B0604030504040204" pitchFamily="34" charset="0"/>
              </a:rPr>
              <a:t>      zadať svoj BOK</a:t>
            </a:r>
          </a:p>
          <a:p>
            <a:pPr>
              <a:buFont typeface="Arial" panose="020B0604020202020204" pitchFamily="34" charset="0"/>
              <a:buChar char="•"/>
            </a:pPr>
            <a:endParaRPr lang="sk-SK" sz="2000" dirty="0">
              <a:latin typeface="Myriad Pro" pitchFamily="34" charset="0"/>
              <a:ea typeface="Tahoma" panose="020B0604030504040204" pitchFamily="34" charset="0"/>
              <a:cs typeface="Tahoma" panose="020B0604030504040204" pitchFamily="34" charset="0"/>
            </a:endParaRPr>
          </a:p>
          <a:p>
            <a:pPr>
              <a:buFont typeface="Arial" panose="020B0604020202020204" pitchFamily="34" charset="0"/>
              <a:buChar char="•"/>
            </a:pPr>
            <a:endParaRPr lang="sk-SK" sz="2000" dirty="0" smtClean="0">
              <a:latin typeface="Myriad Pro" pitchFamily="34" charset="0"/>
              <a:ea typeface="Tahoma" panose="020B0604030504040204" pitchFamily="34" charset="0"/>
              <a:cs typeface="Tahoma" panose="020B0604030504040204" pitchFamily="34" charset="0"/>
            </a:endParaRPr>
          </a:p>
          <a:p>
            <a:pPr>
              <a:buFont typeface="Arial" panose="020B0604020202020204" pitchFamily="34" charset="0"/>
              <a:buChar char="•"/>
            </a:pPr>
            <a:endParaRPr lang="sk-SK" sz="2000" dirty="0">
              <a:latin typeface="Myriad Pro" pitchFamily="34" charset="0"/>
              <a:ea typeface="Tahoma" panose="020B0604030504040204" pitchFamily="34" charset="0"/>
              <a:cs typeface="Tahoma" panose="020B0604030504040204" pitchFamily="34" charset="0"/>
            </a:endParaRPr>
          </a:p>
          <a:p>
            <a:pPr>
              <a:buFont typeface="Arial" panose="020B0604020202020204" pitchFamily="34" charset="0"/>
              <a:buChar char="•"/>
            </a:pPr>
            <a:endParaRPr lang="sk-SK" sz="2000" dirty="0" smtClean="0">
              <a:latin typeface="Myriad Pro" pitchFamily="34" charset="0"/>
              <a:ea typeface="Tahoma" panose="020B0604030504040204" pitchFamily="34" charset="0"/>
              <a:cs typeface="Tahoma" panose="020B0604030504040204" pitchFamily="34" charset="0"/>
            </a:endParaRPr>
          </a:p>
          <a:p>
            <a:pPr>
              <a:buFont typeface="Arial" panose="020B0604020202020204" pitchFamily="34" charset="0"/>
              <a:buChar char="•"/>
            </a:pPr>
            <a:endParaRPr lang="sk-SK" sz="2000" dirty="0">
              <a:latin typeface="Myriad Pro" pitchFamily="34" charset="0"/>
              <a:ea typeface="Tahoma" panose="020B0604030504040204" pitchFamily="34" charset="0"/>
              <a:cs typeface="Tahoma" panose="020B0604030504040204" pitchFamily="34" charset="0"/>
            </a:endParaRPr>
          </a:p>
          <a:p>
            <a:pPr>
              <a:buFont typeface="Arial" panose="020B0604020202020204" pitchFamily="34" charset="0"/>
              <a:buChar char="•"/>
            </a:pPr>
            <a:r>
              <a:rPr lang="sk-SK" sz="2000" dirty="0" smtClean="0">
                <a:latin typeface="Myriad Pro" pitchFamily="34" charset="0"/>
                <a:ea typeface="Tahoma" panose="020B0604030504040204" pitchFamily="34" charset="0"/>
                <a:cs typeface="Tahoma" panose="020B0604030504040204" pitchFamily="34" charset="0"/>
              </a:rPr>
              <a:t>Po úspešnom overení identity portál</a:t>
            </a:r>
          </a:p>
          <a:p>
            <a:pPr marL="0" indent="0">
              <a:buNone/>
            </a:pPr>
            <a:r>
              <a:rPr lang="sk-SK" sz="2000" dirty="0">
                <a:latin typeface="Myriad Pro" pitchFamily="34" charset="0"/>
                <a:ea typeface="Tahoma" panose="020B0604030504040204" pitchFamily="34" charset="0"/>
                <a:cs typeface="Tahoma" panose="020B0604030504040204" pitchFamily="34" charset="0"/>
              </a:rPr>
              <a:t> </a:t>
            </a:r>
            <a:r>
              <a:rPr lang="sk-SK" sz="2000" dirty="0" smtClean="0">
                <a:latin typeface="Myriad Pro" pitchFamily="34" charset="0"/>
                <a:ea typeface="Tahoma" panose="020B0604030504040204" pitchFamily="34" charset="0"/>
                <a:cs typeface="Tahoma" panose="020B0604030504040204" pitchFamily="34" charset="0"/>
              </a:rPr>
              <a:t>     ponúkne možnosť prihlásiť sa do schránky</a:t>
            </a:r>
          </a:p>
        </p:txBody>
      </p:sp>
      <p:pic>
        <p:nvPicPr>
          <p:cNvPr id="3" name="Obrázok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2781" y="900000"/>
            <a:ext cx="3496355" cy="3227274"/>
          </a:xfrm>
          <a:prstGeom prst="rect">
            <a:avLst/>
          </a:prstGeom>
        </p:spPr>
      </p:pic>
    </p:spTree>
    <p:extLst>
      <p:ext uri="{BB962C8B-B14F-4D97-AF65-F5344CB8AC3E}">
        <p14:creationId xmlns:p14="http://schemas.microsoft.com/office/powerpoint/2010/main" val="4034713970"/>
      </p:ext>
    </p:extLst>
  </p:cSld>
  <p:clrMapOvr>
    <a:masterClrMapping/>
  </p:clrMapOvr>
  <mc:AlternateContent xmlns:mc="http://schemas.openxmlformats.org/markup-compatibility/2006" xmlns:p14="http://schemas.microsoft.com/office/powerpoint/2010/main">
    <mc:Choice Requires="p14">
      <p:transition spd="slow" p14:dur="1500" advTm="5000">
        <p14:prism/>
      </p:transition>
    </mc:Choice>
    <mc:Fallback xmlns="">
      <p:transition spd="slow" advTm="5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0032"/>
            <a:ext cx="9144000" cy="4310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6519527"/>
      </p:ext>
    </p:extLst>
  </p:cSld>
  <p:clrMapOvr>
    <a:masterClrMapping/>
  </p:clrMapOvr>
  <mc:AlternateContent xmlns:mc="http://schemas.openxmlformats.org/markup-compatibility/2006" xmlns:p14="http://schemas.microsoft.com/office/powerpoint/2010/main">
    <mc:Choice Requires="p14">
      <p:transition spd="slow" p14:dur="1500" advTm="5000">
        <p14:prism/>
      </p:transition>
    </mc:Choice>
    <mc:Fallback xmlns="">
      <p:transition spd="slow" advTm="5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txBox="1">
            <a:spLocks/>
          </p:cNvSpPr>
          <p:nvPr/>
        </p:nvSpPr>
        <p:spPr>
          <a:xfrm>
            <a:off x="323490" y="205979"/>
            <a:ext cx="8505645" cy="484134"/>
          </a:xfrm>
          <a:prstGeom prst="rect">
            <a:avLst/>
          </a:prstGeom>
          <a:solidFill>
            <a:schemeClr val="accent1">
              <a:lumMod val="50000"/>
            </a:schemeClr>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k-SK" sz="2400" b="1" dirty="0" smtClean="0">
                <a:solidFill>
                  <a:schemeClr val="bg1"/>
                </a:solidFill>
                <a:latin typeface="Myriad Pro" pitchFamily="34" charset="0"/>
                <a:ea typeface="Tahoma" panose="020B0604030504040204" pitchFamily="34" charset="0"/>
                <a:cs typeface="Tahoma" panose="020B0604030504040204" pitchFamily="34" charset="0"/>
              </a:rPr>
              <a:t>Externé komunikačné rozhranie</a:t>
            </a:r>
            <a:endParaRPr lang="it-IT" sz="2400" b="1" dirty="0">
              <a:solidFill>
                <a:schemeClr val="bg1"/>
              </a:solidFill>
              <a:latin typeface="Myriad Pro" pitchFamily="34" charset="0"/>
              <a:ea typeface="Tahoma" panose="020B0604030504040204" pitchFamily="34" charset="0"/>
              <a:cs typeface="Tahoma" panose="020B0604030504040204" pitchFamily="34" charset="0"/>
            </a:endParaRPr>
          </a:p>
        </p:txBody>
      </p:sp>
      <p:cxnSp>
        <p:nvCxnSpPr>
          <p:cNvPr id="7" name="Rovná spojnica 6"/>
          <p:cNvCxnSpPr/>
          <p:nvPr/>
        </p:nvCxnSpPr>
        <p:spPr>
          <a:xfrm>
            <a:off x="491706" y="785003"/>
            <a:ext cx="8169215" cy="0"/>
          </a:xfrm>
          <a:prstGeom prst="line">
            <a:avLst/>
          </a:prstGeom>
          <a:ln w="25400" cmpd="sng">
            <a:solidFill>
              <a:srgbClr val="C00000"/>
            </a:solidFill>
            <a:headEnd w="lg" len="lg"/>
            <a:tailEnd w="lg" len="lg"/>
          </a:ln>
        </p:spPr>
        <p:style>
          <a:lnRef idx="2">
            <a:schemeClr val="accent1"/>
          </a:lnRef>
          <a:fillRef idx="0">
            <a:schemeClr val="accent1"/>
          </a:fillRef>
          <a:effectRef idx="1">
            <a:schemeClr val="accent1"/>
          </a:effectRef>
          <a:fontRef idx="minor">
            <a:schemeClr val="tx1"/>
          </a:fontRef>
        </p:style>
      </p:cxnSp>
      <p:pic>
        <p:nvPicPr>
          <p:cNvPr id="8" name="Zástupný symbol obsahu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803" y="4735181"/>
            <a:ext cx="1318117" cy="358487"/>
          </a:xfrm>
          <a:prstGeom prst="rect">
            <a:avLst/>
          </a:prstGeom>
        </p:spPr>
      </p:pic>
      <p:pic>
        <p:nvPicPr>
          <p:cNvPr id="5" name="Obrázo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8202" y="4735181"/>
            <a:ext cx="1510933" cy="328768"/>
          </a:xfrm>
          <a:prstGeom prst="rect">
            <a:avLst/>
          </a:prstGeom>
        </p:spPr>
      </p:pic>
      <p:sp>
        <p:nvSpPr>
          <p:cNvPr id="10" name="Zástupný symbol obsahu 9"/>
          <p:cNvSpPr txBox="1">
            <a:spLocks noChangeAspect="1"/>
          </p:cNvSpPr>
          <p:nvPr/>
        </p:nvSpPr>
        <p:spPr>
          <a:xfrm>
            <a:off x="327803" y="900000"/>
            <a:ext cx="8501333" cy="3662974"/>
          </a:xfrm>
          <a:prstGeom prst="rect">
            <a:avLst/>
          </a:prstGeom>
          <a:solidFill>
            <a:schemeClr val="bg1"/>
          </a:solidFill>
          <a:effectLst>
            <a:outerShdw blurRad="63500" sx="102000" sy="102000" algn="ctr"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sk-SK" sz="2000" dirty="0">
              <a:latin typeface="Myriad Pro" pitchFamily="34" charset="0"/>
              <a:ea typeface="Tahoma" panose="020B0604030504040204" pitchFamily="34" charset="0"/>
              <a:cs typeface="Tahoma" panose="020B0604030504040204" pitchFamily="34" charset="0"/>
            </a:endParaRPr>
          </a:p>
          <a:p>
            <a:pPr>
              <a:buFont typeface="Arial" panose="020B0604020202020204" pitchFamily="34" charset="0"/>
              <a:buChar char="•"/>
            </a:pPr>
            <a:r>
              <a:rPr lang="sk-SK" sz="2000" dirty="0" smtClean="0">
                <a:latin typeface="Myriad Pro" pitchFamily="34" charset="0"/>
                <a:ea typeface="Tahoma" panose="020B0604030504040204" pitchFamily="34" charset="0"/>
                <a:cs typeface="Tahoma" panose="020B0604030504040204" pitchFamily="34" charset="0"/>
              </a:rPr>
              <a:t>Prístup do schránky je technicky možný aj externým systémom (registratúra...)</a:t>
            </a:r>
          </a:p>
          <a:p>
            <a:pPr>
              <a:buFont typeface="Arial" panose="020B0604020202020204" pitchFamily="34" charset="0"/>
              <a:buChar char="•"/>
            </a:pPr>
            <a:endParaRPr lang="sk-SK" sz="2000" dirty="0">
              <a:latin typeface="Myriad Pro" pitchFamily="34" charset="0"/>
              <a:ea typeface="Tahoma" panose="020B0604030504040204" pitchFamily="34" charset="0"/>
              <a:cs typeface="Tahoma" panose="020B0604030504040204" pitchFamily="34" charset="0"/>
            </a:endParaRPr>
          </a:p>
          <a:p>
            <a:pPr>
              <a:buFont typeface="Arial" panose="020B0604020202020204" pitchFamily="34" charset="0"/>
              <a:buChar char="•"/>
            </a:pPr>
            <a:r>
              <a:rPr lang="sk-SK" sz="2000" dirty="0" smtClean="0">
                <a:latin typeface="Myriad Pro" pitchFamily="34" charset="0"/>
                <a:ea typeface="Tahoma" panose="020B0604030504040204" pitchFamily="34" charset="0"/>
                <a:cs typeface="Tahoma" panose="020B0604030504040204" pitchFamily="34" charset="0"/>
              </a:rPr>
              <a:t>Po prepojení modulu elektronických schránok a externého systému je možné automatické sťahovanie </a:t>
            </a:r>
            <a:r>
              <a:rPr lang="sk-SK" sz="2000" smtClean="0">
                <a:latin typeface="Myriad Pro" pitchFamily="34" charset="0"/>
                <a:ea typeface="Tahoma" panose="020B0604030504040204" pitchFamily="34" charset="0"/>
                <a:cs typeface="Tahoma" panose="020B0604030504040204" pitchFamily="34" charset="0"/>
              </a:rPr>
              <a:t>správ zo </a:t>
            </a:r>
            <a:r>
              <a:rPr lang="sk-SK" sz="2000" dirty="0" smtClean="0">
                <a:latin typeface="Myriad Pro" pitchFamily="34" charset="0"/>
                <a:ea typeface="Tahoma" panose="020B0604030504040204" pitchFamily="34" charset="0"/>
                <a:cs typeface="Tahoma" panose="020B0604030504040204" pitchFamily="34" charset="0"/>
              </a:rPr>
              <a:t>schránky</a:t>
            </a:r>
          </a:p>
          <a:p>
            <a:pPr>
              <a:buFont typeface="Arial" panose="020B0604020202020204" pitchFamily="34" charset="0"/>
              <a:buChar char="•"/>
            </a:pPr>
            <a:endParaRPr lang="sk-SK" sz="2000" dirty="0">
              <a:latin typeface="Myriad Pro" pitchFamily="34" charset="0"/>
              <a:ea typeface="Tahoma" panose="020B0604030504040204" pitchFamily="34" charset="0"/>
              <a:cs typeface="Tahoma" panose="020B0604030504040204" pitchFamily="34" charset="0"/>
            </a:endParaRPr>
          </a:p>
          <a:p>
            <a:pPr>
              <a:buFont typeface="Arial" panose="020B0604020202020204" pitchFamily="34" charset="0"/>
              <a:buChar char="•"/>
            </a:pPr>
            <a:endParaRPr lang="sk-SK" sz="2000" dirty="0">
              <a:latin typeface="Myriad Pro" pitchFamily="34" charset="0"/>
              <a:ea typeface="Tahoma" panose="020B0604030504040204" pitchFamily="34" charset="0"/>
              <a:cs typeface="Tahoma" panose="020B0604030504040204" pitchFamily="34" charset="0"/>
            </a:endParaRPr>
          </a:p>
        </p:txBody>
      </p:sp>
      <p:pic>
        <p:nvPicPr>
          <p:cNvPr id="2" name="Obrázok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8900" y="2782694"/>
            <a:ext cx="2252770" cy="1719125"/>
          </a:xfrm>
          <a:prstGeom prst="rect">
            <a:avLst/>
          </a:prstGeom>
        </p:spPr>
      </p:pic>
    </p:spTree>
    <p:extLst>
      <p:ext uri="{BB962C8B-B14F-4D97-AF65-F5344CB8AC3E}">
        <p14:creationId xmlns:p14="http://schemas.microsoft.com/office/powerpoint/2010/main" val="868883011"/>
      </p:ext>
    </p:extLst>
  </p:cSld>
  <p:clrMapOvr>
    <a:masterClrMapping/>
  </p:clrMapOvr>
  <mc:AlternateContent xmlns:mc="http://schemas.openxmlformats.org/markup-compatibility/2006" xmlns:p14="http://schemas.microsoft.com/office/powerpoint/2010/main">
    <mc:Choice Requires="p14">
      <p:transition spd="slow" p14:dur="1500" advTm="5000">
        <p14:prism/>
      </p:transition>
    </mc:Choice>
    <mc:Fallback xmlns="">
      <p:transition spd="slow" advTm="5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txBox="1">
            <a:spLocks/>
          </p:cNvSpPr>
          <p:nvPr/>
        </p:nvSpPr>
        <p:spPr>
          <a:xfrm>
            <a:off x="323490" y="205979"/>
            <a:ext cx="8505645" cy="484134"/>
          </a:xfrm>
          <a:prstGeom prst="rect">
            <a:avLst/>
          </a:prstGeom>
          <a:solidFill>
            <a:schemeClr val="accent1">
              <a:lumMod val="50000"/>
            </a:schemeClr>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k-SK" sz="2400" b="1" dirty="0" smtClean="0">
                <a:solidFill>
                  <a:schemeClr val="bg1"/>
                </a:solidFill>
                <a:latin typeface="Myriad Pro" pitchFamily="34" charset="0"/>
                <a:ea typeface="Tahoma" panose="020B0604030504040204" pitchFamily="34" charset="0"/>
                <a:cs typeface="Tahoma" panose="020B0604030504040204" pitchFamily="34" charset="0"/>
              </a:rPr>
              <a:t>Ako postupovať?</a:t>
            </a:r>
            <a:endParaRPr lang="it-IT" sz="2400" b="1" dirty="0">
              <a:solidFill>
                <a:schemeClr val="bg1"/>
              </a:solidFill>
              <a:latin typeface="Myriad Pro" pitchFamily="34" charset="0"/>
              <a:ea typeface="Tahoma" panose="020B0604030504040204" pitchFamily="34" charset="0"/>
              <a:cs typeface="Tahoma" panose="020B0604030504040204" pitchFamily="34" charset="0"/>
            </a:endParaRPr>
          </a:p>
        </p:txBody>
      </p:sp>
      <p:cxnSp>
        <p:nvCxnSpPr>
          <p:cNvPr id="7" name="Rovná spojnica 6"/>
          <p:cNvCxnSpPr/>
          <p:nvPr/>
        </p:nvCxnSpPr>
        <p:spPr>
          <a:xfrm>
            <a:off x="491706" y="785003"/>
            <a:ext cx="8169215" cy="0"/>
          </a:xfrm>
          <a:prstGeom prst="line">
            <a:avLst/>
          </a:prstGeom>
          <a:ln w="25400" cmpd="sng">
            <a:solidFill>
              <a:srgbClr val="C00000"/>
            </a:solidFill>
            <a:headEnd w="lg" len="lg"/>
            <a:tailEnd w="lg" len="lg"/>
          </a:ln>
        </p:spPr>
        <p:style>
          <a:lnRef idx="2">
            <a:schemeClr val="accent1"/>
          </a:lnRef>
          <a:fillRef idx="0">
            <a:schemeClr val="accent1"/>
          </a:fillRef>
          <a:effectRef idx="1">
            <a:schemeClr val="accent1"/>
          </a:effectRef>
          <a:fontRef idx="minor">
            <a:schemeClr val="tx1"/>
          </a:fontRef>
        </p:style>
      </p:cxnSp>
      <p:pic>
        <p:nvPicPr>
          <p:cNvPr id="8" name="Zástupný symbol obsahu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803" y="4735181"/>
            <a:ext cx="1318117" cy="358487"/>
          </a:xfrm>
          <a:prstGeom prst="rect">
            <a:avLst/>
          </a:prstGeom>
        </p:spPr>
      </p:pic>
      <p:pic>
        <p:nvPicPr>
          <p:cNvPr id="5" name="Obrázo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8202" y="4735181"/>
            <a:ext cx="1510933" cy="328768"/>
          </a:xfrm>
          <a:prstGeom prst="rect">
            <a:avLst/>
          </a:prstGeom>
        </p:spPr>
      </p:pic>
      <p:sp>
        <p:nvSpPr>
          <p:cNvPr id="10" name="Zástupný symbol obsahu 9"/>
          <p:cNvSpPr txBox="1">
            <a:spLocks noChangeAspect="1"/>
          </p:cNvSpPr>
          <p:nvPr/>
        </p:nvSpPr>
        <p:spPr>
          <a:xfrm>
            <a:off x="327803" y="900000"/>
            <a:ext cx="8501333" cy="3662974"/>
          </a:xfrm>
          <a:prstGeom prst="rect">
            <a:avLst/>
          </a:prstGeom>
          <a:solidFill>
            <a:schemeClr val="bg1"/>
          </a:solidFill>
          <a:effectLst>
            <a:outerShdw blurRad="63500" sx="102000" sy="102000" algn="ctr"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sk-SK" sz="2000" dirty="0" smtClean="0">
              <a:latin typeface="Myriad Pro" pitchFamily="34" charset="0"/>
              <a:ea typeface="Tahoma" panose="020B0604030504040204" pitchFamily="34" charset="0"/>
              <a:cs typeface="Tahoma" panose="020B0604030504040204" pitchFamily="34" charset="0"/>
            </a:endParaRPr>
          </a:p>
          <a:p>
            <a:pPr marL="0" indent="0">
              <a:buNone/>
            </a:pPr>
            <a:endParaRPr lang="sk-SK" sz="2000" dirty="0">
              <a:latin typeface="Myriad Pro" pitchFamily="34" charset="0"/>
              <a:ea typeface="Tahoma" panose="020B0604030504040204" pitchFamily="34" charset="0"/>
              <a:cs typeface="Tahoma" panose="020B0604030504040204" pitchFamily="34" charset="0"/>
            </a:endParaRPr>
          </a:p>
          <a:p>
            <a:pPr>
              <a:buFont typeface="Arial" panose="020B0604020202020204" pitchFamily="34" charset="0"/>
              <a:buChar char="•"/>
            </a:pPr>
            <a:r>
              <a:rPr lang="sk-SK" sz="2000" dirty="0" smtClean="0">
                <a:latin typeface="Myriad Pro" pitchFamily="34" charset="0"/>
                <a:ea typeface="Tahoma" panose="020B0604030504040204" pitchFamily="34" charset="0"/>
                <a:cs typeface="Tahoma" panose="020B0604030504040204" pitchFamily="34" charset="0"/>
              </a:rPr>
              <a:t>Žiadosť o registráciu do partner </a:t>
            </a:r>
            <a:r>
              <a:rPr lang="sk-SK" sz="2000" dirty="0" err="1" smtClean="0">
                <a:latin typeface="Myriad Pro" pitchFamily="34" charset="0"/>
                <a:ea typeface="Tahoma" panose="020B0604030504040204" pitchFamily="34" charset="0"/>
                <a:cs typeface="Tahoma" panose="020B0604030504040204" pitchFamily="34" charset="0"/>
              </a:rPr>
              <a:t>framework</a:t>
            </a:r>
            <a:r>
              <a:rPr lang="sk-SK" sz="2000" dirty="0" smtClean="0">
                <a:latin typeface="Myriad Pro" pitchFamily="34" charset="0"/>
                <a:ea typeface="Tahoma" panose="020B0604030504040204" pitchFamily="34" charset="0"/>
                <a:cs typeface="Tahoma" panose="020B0604030504040204" pitchFamily="34" charset="0"/>
              </a:rPr>
              <a:t> portálu (PFP) na </a:t>
            </a:r>
            <a:r>
              <a:rPr lang="sk-SK" sz="2000" dirty="0" err="1" smtClean="0">
                <a:latin typeface="Myriad Pro" pitchFamily="34" charset="0"/>
                <a:ea typeface="Tahoma" panose="020B0604030504040204" pitchFamily="34" charset="0"/>
                <a:cs typeface="Tahoma" panose="020B0604030504040204" pitchFamily="34" charset="0"/>
                <a:hlinkClick r:id="rId4"/>
              </a:rPr>
              <a:t>www.nases.gov.sk</a:t>
            </a:r>
            <a:r>
              <a:rPr lang="sk-SK" sz="2000" dirty="0" smtClean="0">
                <a:latin typeface="Myriad Pro" pitchFamily="34" charset="0"/>
                <a:ea typeface="Tahoma" panose="020B0604030504040204" pitchFamily="34" charset="0"/>
                <a:cs typeface="Tahoma" panose="020B0604030504040204" pitchFamily="34" charset="0"/>
              </a:rPr>
              <a:t> </a:t>
            </a:r>
          </a:p>
          <a:p>
            <a:pPr>
              <a:buFont typeface="Arial" panose="020B0604020202020204" pitchFamily="34" charset="0"/>
              <a:buChar char="•"/>
            </a:pPr>
            <a:endParaRPr lang="sk-SK" sz="2000" dirty="0">
              <a:latin typeface="Myriad Pro" pitchFamily="34" charset="0"/>
              <a:ea typeface="Tahoma" panose="020B0604030504040204" pitchFamily="34" charset="0"/>
              <a:cs typeface="Tahoma" panose="020B0604030504040204" pitchFamily="34" charset="0"/>
            </a:endParaRPr>
          </a:p>
          <a:p>
            <a:pPr>
              <a:buFont typeface="Arial" panose="020B0604020202020204" pitchFamily="34" charset="0"/>
              <a:buChar char="•"/>
            </a:pPr>
            <a:r>
              <a:rPr lang="sk-SK" sz="2000" dirty="0" smtClean="0">
                <a:latin typeface="Myriad Pro" pitchFamily="34" charset="0"/>
                <a:ea typeface="Tahoma" panose="020B0604030504040204" pitchFamily="34" charset="0"/>
                <a:cs typeface="Tahoma" panose="020B0604030504040204" pitchFamily="34" charset="0"/>
              </a:rPr>
              <a:t>Prístup k integračným manuálom</a:t>
            </a:r>
          </a:p>
          <a:p>
            <a:pPr>
              <a:buFont typeface="Arial" panose="020B0604020202020204" pitchFamily="34" charset="0"/>
              <a:buChar char="•"/>
            </a:pPr>
            <a:endParaRPr lang="sk-SK" sz="2000" dirty="0">
              <a:latin typeface="Myriad Pro" pitchFamily="34" charset="0"/>
              <a:ea typeface="Tahoma" panose="020B0604030504040204" pitchFamily="34" charset="0"/>
              <a:cs typeface="Tahoma" panose="020B0604030504040204" pitchFamily="34" charset="0"/>
            </a:endParaRPr>
          </a:p>
          <a:p>
            <a:pPr>
              <a:buFont typeface="Arial" panose="020B0604020202020204" pitchFamily="34" charset="0"/>
              <a:buChar char="•"/>
            </a:pPr>
            <a:r>
              <a:rPr lang="sk-SK" sz="2000" dirty="0" smtClean="0">
                <a:latin typeface="Myriad Pro" pitchFamily="34" charset="0"/>
                <a:ea typeface="Tahoma" panose="020B0604030504040204" pitchFamily="34" charset="0"/>
                <a:cs typeface="Tahoma" panose="020B0604030504040204" pitchFamily="34" charset="0"/>
              </a:rPr>
              <a:t>Možnosť prepojenia a testovania systémov v testovacom prostredí ÚPVS</a:t>
            </a:r>
            <a:endParaRPr lang="sk-SK" sz="2000" dirty="0">
              <a:latin typeface="Myriad Pro"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6567973"/>
      </p:ext>
    </p:extLst>
  </p:cSld>
  <p:clrMapOvr>
    <a:masterClrMapping/>
  </p:clrMapOvr>
  <mc:AlternateContent xmlns:mc="http://schemas.openxmlformats.org/markup-compatibility/2006" xmlns:p14="http://schemas.microsoft.com/office/powerpoint/2010/main">
    <mc:Choice Requires="p14">
      <p:transition spd="slow" p14:dur="1500" advTm="5000">
        <p14:prism/>
      </p:transition>
    </mc:Choice>
    <mc:Fallback xmlns="">
      <p:transition spd="slow" advTm="500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txBox="1">
            <a:spLocks/>
          </p:cNvSpPr>
          <p:nvPr/>
        </p:nvSpPr>
        <p:spPr>
          <a:xfrm>
            <a:off x="323490" y="205979"/>
            <a:ext cx="8505645" cy="484134"/>
          </a:xfrm>
          <a:prstGeom prst="rect">
            <a:avLst/>
          </a:prstGeom>
          <a:solidFill>
            <a:schemeClr val="accent1">
              <a:lumMod val="50000"/>
            </a:schemeClr>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k-SK" sz="2400" b="1" dirty="0" smtClean="0">
                <a:solidFill>
                  <a:schemeClr val="bg1"/>
                </a:solidFill>
                <a:latin typeface="Myriad Pro" pitchFamily="34" charset="0"/>
                <a:ea typeface="Tahoma" panose="020B0604030504040204" pitchFamily="34" charset="0"/>
                <a:cs typeface="Tahoma" panose="020B0604030504040204" pitchFamily="34" charset="0"/>
              </a:rPr>
              <a:t>Aké služby môžem využiť ?</a:t>
            </a:r>
            <a:endParaRPr lang="it-IT" sz="2400" b="1" dirty="0">
              <a:solidFill>
                <a:schemeClr val="bg1"/>
              </a:solidFill>
              <a:latin typeface="Myriad Pro" pitchFamily="34" charset="0"/>
              <a:ea typeface="Tahoma" panose="020B0604030504040204" pitchFamily="34" charset="0"/>
              <a:cs typeface="Tahoma" panose="020B0604030504040204" pitchFamily="34" charset="0"/>
            </a:endParaRPr>
          </a:p>
        </p:txBody>
      </p:sp>
      <p:cxnSp>
        <p:nvCxnSpPr>
          <p:cNvPr id="7" name="Rovná spojnica 6"/>
          <p:cNvCxnSpPr/>
          <p:nvPr/>
        </p:nvCxnSpPr>
        <p:spPr>
          <a:xfrm>
            <a:off x="491706" y="785003"/>
            <a:ext cx="8169215" cy="0"/>
          </a:xfrm>
          <a:prstGeom prst="line">
            <a:avLst/>
          </a:prstGeom>
          <a:ln w="25400" cmpd="sng">
            <a:solidFill>
              <a:srgbClr val="C00000"/>
            </a:solidFill>
            <a:headEnd w="lg" len="lg"/>
            <a:tailEnd w="lg" len="lg"/>
          </a:ln>
        </p:spPr>
        <p:style>
          <a:lnRef idx="2">
            <a:schemeClr val="accent1"/>
          </a:lnRef>
          <a:fillRef idx="0">
            <a:schemeClr val="accent1"/>
          </a:fillRef>
          <a:effectRef idx="1">
            <a:schemeClr val="accent1"/>
          </a:effectRef>
          <a:fontRef idx="minor">
            <a:schemeClr val="tx1"/>
          </a:fontRef>
        </p:style>
      </p:cxnSp>
      <p:pic>
        <p:nvPicPr>
          <p:cNvPr id="8" name="Zástupný symbol obsahu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803" y="4735181"/>
            <a:ext cx="1318117" cy="358487"/>
          </a:xfrm>
          <a:prstGeom prst="rect">
            <a:avLst/>
          </a:prstGeom>
        </p:spPr>
      </p:pic>
      <p:pic>
        <p:nvPicPr>
          <p:cNvPr id="5" name="Obrázo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8202" y="4735181"/>
            <a:ext cx="1510933" cy="328768"/>
          </a:xfrm>
          <a:prstGeom prst="rect">
            <a:avLst/>
          </a:prstGeom>
        </p:spPr>
      </p:pic>
      <p:sp>
        <p:nvSpPr>
          <p:cNvPr id="10" name="Zástupný symbol obsahu 9"/>
          <p:cNvSpPr txBox="1">
            <a:spLocks noChangeAspect="1"/>
          </p:cNvSpPr>
          <p:nvPr/>
        </p:nvSpPr>
        <p:spPr>
          <a:xfrm>
            <a:off x="327803" y="900000"/>
            <a:ext cx="8501333" cy="3662974"/>
          </a:xfrm>
          <a:prstGeom prst="rect">
            <a:avLst/>
          </a:prstGeom>
          <a:solidFill>
            <a:schemeClr val="bg1"/>
          </a:solidFill>
          <a:effectLst>
            <a:outerShdw blurRad="63500" sx="102000" sy="102000" algn="ctr"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Font typeface="Arial" panose="020B0604020202020204" pitchFamily="34" charset="0"/>
              <a:buChar char="•"/>
            </a:pPr>
            <a:r>
              <a:rPr lang="sk-SK" sz="1800" b="1" dirty="0" smtClean="0">
                <a:latin typeface="Myriad Pro" pitchFamily="34" charset="0"/>
                <a:ea typeface="Tahoma" panose="020B0604030504040204" pitchFamily="34" charset="0"/>
                <a:cs typeface="Tahoma" panose="020B0604030504040204" pitchFamily="34" charset="0"/>
              </a:rPr>
              <a:t>Služby </a:t>
            </a:r>
            <a:r>
              <a:rPr lang="sk-SK" sz="1800" b="1" dirty="0">
                <a:latin typeface="Myriad Pro" pitchFamily="34" charset="0"/>
                <a:ea typeface="Tahoma" panose="020B0604030504040204" pitchFamily="34" charset="0"/>
                <a:cs typeface="Tahoma" panose="020B0604030504040204" pitchFamily="34" charset="0"/>
              </a:rPr>
              <a:t>živnostenského registra </a:t>
            </a:r>
            <a:r>
              <a:rPr lang="sk-SK" sz="1800" b="1" dirty="0" smtClean="0">
                <a:latin typeface="Myriad Pro" pitchFamily="34" charset="0"/>
                <a:ea typeface="Tahoma" panose="020B0604030504040204" pitchFamily="34" charset="0"/>
                <a:cs typeface="Tahoma" panose="020B0604030504040204" pitchFamily="34" charset="0"/>
              </a:rPr>
              <a:t>– JKM - </a:t>
            </a:r>
            <a:r>
              <a:rPr lang="sk-SK" sz="1800" dirty="0" smtClean="0">
                <a:latin typeface="Myriad Pro" pitchFamily="34" charset="0"/>
                <a:ea typeface="Tahoma" panose="020B0604030504040204" pitchFamily="34" charset="0"/>
                <a:cs typeface="Tahoma" panose="020B0604030504040204" pitchFamily="34" charset="0"/>
              </a:rPr>
              <a:t>sú </a:t>
            </a:r>
            <a:r>
              <a:rPr lang="sk-SK" sz="1800" dirty="0">
                <a:latin typeface="Myriad Pro" pitchFamily="34" charset="0"/>
                <a:ea typeface="Tahoma" panose="020B0604030504040204" pitchFamily="34" charset="0"/>
                <a:cs typeface="Tahoma" panose="020B0604030504040204" pitchFamily="34" charset="0"/>
              </a:rPr>
              <a:t>určené pre podnikateľské subjekty a občanov, ktorí majú záujem získať oprávnenie na podnikanie v SR podľa živnostenského zákona alebo vykonať zmeny v existujúcom živnostenskom </a:t>
            </a:r>
            <a:r>
              <a:rPr lang="sk-SK" sz="1800" dirty="0" smtClean="0">
                <a:latin typeface="Myriad Pro" pitchFamily="34" charset="0"/>
                <a:ea typeface="Tahoma" panose="020B0604030504040204" pitchFamily="34" charset="0"/>
                <a:cs typeface="Tahoma" panose="020B0604030504040204" pitchFamily="34" charset="0"/>
              </a:rPr>
              <a:t>oprávnení</a:t>
            </a:r>
            <a:endParaRPr lang="sk-SK" sz="1800" dirty="0">
              <a:latin typeface="Myriad Pro" pitchFamily="34" charset="0"/>
              <a:ea typeface="Tahoma" panose="020B0604030504040204" pitchFamily="34" charset="0"/>
              <a:cs typeface="Tahoma" panose="020B0604030504040204" pitchFamily="34" charset="0"/>
            </a:endParaRPr>
          </a:p>
          <a:p>
            <a:pPr algn="just">
              <a:buFont typeface="Arial" panose="020B0604020202020204" pitchFamily="34" charset="0"/>
              <a:buChar char="•"/>
            </a:pPr>
            <a:endParaRPr lang="sk-SK" sz="1800" dirty="0">
              <a:latin typeface="Myriad Pro" pitchFamily="34" charset="0"/>
              <a:ea typeface="Tahoma" panose="020B0604030504040204" pitchFamily="34" charset="0"/>
              <a:cs typeface="Tahoma" panose="020B0604030504040204" pitchFamily="34" charset="0"/>
            </a:endParaRPr>
          </a:p>
          <a:p>
            <a:pPr algn="just">
              <a:buFont typeface="Arial" panose="020B0604020202020204" pitchFamily="34" charset="0"/>
              <a:buChar char="•"/>
            </a:pPr>
            <a:r>
              <a:rPr lang="sk-SK" sz="1800" b="1" dirty="0">
                <a:latin typeface="Myriad Pro" pitchFamily="34" charset="0"/>
                <a:ea typeface="Tahoma" panose="020B0604030504040204" pitchFamily="34" charset="0"/>
                <a:cs typeface="Tahoma" panose="020B0604030504040204" pitchFamily="34" charset="0"/>
              </a:rPr>
              <a:t>Služby obchodného registra </a:t>
            </a:r>
            <a:r>
              <a:rPr lang="sk-SK" sz="1800" dirty="0">
                <a:latin typeface="Myriad Pro" pitchFamily="34" charset="0"/>
                <a:ea typeface="Tahoma" panose="020B0604030504040204" pitchFamily="34" charset="0"/>
                <a:cs typeface="Tahoma" panose="020B0604030504040204" pitchFamily="34" charset="0"/>
              </a:rPr>
              <a:t>– služby určené pre občanov aj podnikateľov alebo len pre podnikateľov.  Ide napríklad o  služby: návrhy na zápis, zmenu a výmaz údajov v obchodnom registri,  žiadosť o poskytnutie výpisu z obchodného registra  v elektronickej podobe</a:t>
            </a:r>
            <a:r>
              <a:rPr lang="sk-SK" sz="1800" dirty="0" smtClean="0">
                <a:latin typeface="Myriad Pro" pitchFamily="34" charset="0"/>
                <a:ea typeface="Tahoma" panose="020B0604030504040204" pitchFamily="34" charset="0"/>
                <a:cs typeface="Tahoma" panose="020B0604030504040204" pitchFamily="34" charset="0"/>
              </a:rPr>
              <a:t>,...</a:t>
            </a:r>
          </a:p>
          <a:p>
            <a:pPr algn="just">
              <a:buFont typeface="Arial" panose="020B0604020202020204" pitchFamily="34" charset="0"/>
              <a:buChar char="•"/>
            </a:pPr>
            <a:endParaRPr lang="sk-SK" sz="1800" dirty="0">
              <a:latin typeface="Myriad Pro" pitchFamily="34" charset="0"/>
              <a:ea typeface="Tahoma" panose="020B0604030504040204" pitchFamily="34" charset="0"/>
              <a:cs typeface="Tahoma" panose="020B0604030504040204" pitchFamily="34" charset="0"/>
            </a:endParaRPr>
          </a:p>
          <a:p>
            <a:pPr algn="just">
              <a:buFont typeface="Arial" panose="020B0604020202020204" pitchFamily="34" charset="0"/>
              <a:buChar char="•"/>
            </a:pPr>
            <a:r>
              <a:rPr lang="sk-SK" sz="1800" b="1" dirty="0">
                <a:latin typeface="Myriad Pro" pitchFamily="34" charset="0"/>
                <a:ea typeface="Tahoma" panose="020B0604030504040204" pitchFamily="34" charset="0"/>
                <a:cs typeface="Tahoma" panose="020B0604030504040204" pitchFamily="34" charset="0"/>
              </a:rPr>
              <a:t>Služby Úradu pre verejné obstarávanie </a:t>
            </a:r>
            <a:r>
              <a:rPr lang="sk-SK" sz="1800" dirty="0">
                <a:latin typeface="Myriad Pro" pitchFamily="34" charset="0"/>
                <a:ea typeface="Tahoma" panose="020B0604030504040204" pitchFamily="34" charset="0"/>
                <a:cs typeface="Tahoma" panose="020B0604030504040204" pitchFamily="34" charset="0"/>
              </a:rPr>
              <a:t>- podanie žiadosti o zápis do zoznamu podnikateľov, podanie žiadosti o metodické usmernenie</a:t>
            </a:r>
          </a:p>
          <a:p>
            <a:pPr>
              <a:buFont typeface="Arial" panose="020B0604020202020204" pitchFamily="34" charset="0"/>
              <a:buChar char="•"/>
            </a:pPr>
            <a:endParaRPr lang="sk-SK" sz="2000" dirty="0" smtClean="0">
              <a:latin typeface="Myriad Pro" pitchFamily="34" charset="0"/>
              <a:ea typeface="Tahoma" panose="020B0604030504040204" pitchFamily="34" charset="0"/>
              <a:cs typeface="Tahoma" panose="020B0604030504040204" pitchFamily="34" charset="0"/>
            </a:endParaRPr>
          </a:p>
          <a:p>
            <a:pPr>
              <a:buFont typeface="Arial" panose="020B0604020202020204" pitchFamily="34" charset="0"/>
              <a:buChar char="•"/>
            </a:pPr>
            <a:endParaRPr lang="sk-SK" sz="2000" dirty="0">
              <a:latin typeface="Myriad Pro" pitchFamily="34" charset="0"/>
              <a:ea typeface="Tahoma" panose="020B0604030504040204" pitchFamily="34" charset="0"/>
              <a:cs typeface="Tahoma" panose="020B0604030504040204" pitchFamily="34" charset="0"/>
            </a:endParaRPr>
          </a:p>
          <a:p>
            <a:pPr>
              <a:buFont typeface="Arial" panose="020B0604020202020204" pitchFamily="34" charset="0"/>
              <a:buChar char="•"/>
            </a:pPr>
            <a:endParaRPr lang="sk-SK" sz="2000" dirty="0">
              <a:latin typeface="Myriad Pro"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30881999"/>
      </p:ext>
    </p:extLst>
  </p:cSld>
  <p:clrMapOvr>
    <a:masterClrMapping/>
  </p:clrMapOvr>
  <mc:AlternateContent xmlns:mc="http://schemas.openxmlformats.org/markup-compatibility/2006" xmlns:p14="http://schemas.microsoft.com/office/powerpoint/2010/main">
    <mc:Choice Requires="p14">
      <p:transition spd="slow" p14:dur="1500" advTm="5000">
        <p14:prism/>
      </p:transition>
    </mc:Choice>
    <mc:Fallback xmlns="">
      <p:transition spd="slow" advTm="500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txBox="1">
            <a:spLocks/>
          </p:cNvSpPr>
          <p:nvPr/>
        </p:nvSpPr>
        <p:spPr>
          <a:xfrm>
            <a:off x="323490" y="205979"/>
            <a:ext cx="8505645" cy="484134"/>
          </a:xfrm>
          <a:prstGeom prst="rect">
            <a:avLst/>
          </a:prstGeom>
          <a:solidFill>
            <a:schemeClr val="accent1">
              <a:lumMod val="50000"/>
            </a:schemeClr>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k-SK" sz="2400" b="1" dirty="0" smtClean="0">
                <a:solidFill>
                  <a:schemeClr val="bg1"/>
                </a:solidFill>
                <a:latin typeface="Myriad Pro" pitchFamily="34" charset="0"/>
                <a:ea typeface="Tahoma" panose="020B0604030504040204" pitchFamily="34" charset="0"/>
                <a:cs typeface="Tahoma" panose="020B0604030504040204" pitchFamily="34" charset="0"/>
              </a:rPr>
              <a:t>Aké služby môžem využiť ?</a:t>
            </a:r>
            <a:endParaRPr lang="it-IT" sz="2400" b="1" dirty="0">
              <a:solidFill>
                <a:schemeClr val="bg1"/>
              </a:solidFill>
              <a:latin typeface="Myriad Pro" pitchFamily="34" charset="0"/>
              <a:ea typeface="Tahoma" panose="020B0604030504040204" pitchFamily="34" charset="0"/>
              <a:cs typeface="Tahoma" panose="020B0604030504040204" pitchFamily="34" charset="0"/>
            </a:endParaRPr>
          </a:p>
        </p:txBody>
      </p:sp>
      <p:cxnSp>
        <p:nvCxnSpPr>
          <p:cNvPr id="7" name="Rovná spojnica 6"/>
          <p:cNvCxnSpPr/>
          <p:nvPr/>
        </p:nvCxnSpPr>
        <p:spPr>
          <a:xfrm>
            <a:off x="491706" y="785003"/>
            <a:ext cx="8169215" cy="0"/>
          </a:xfrm>
          <a:prstGeom prst="line">
            <a:avLst/>
          </a:prstGeom>
          <a:ln w="25400" cmpd="sng">
            <a:solidFill>
              <a:srgbClr val="C00000"/>
            </a:solidFill>
            <a:headEnd w="lg" len="lg"/>
            <a:tailEnd w="lg" len="lg"/>
          </a:ln>
        </p:spPr>
        <p:style>
          <a:lnRef idx="2">
            <a:schemeClr val="accent1"/>
          </a:lnRef>
          <a:fillRef idx="0">
            <a:schemeClr val="accent1"/>
          </a:fillRef>
          <a:effectRef idx="1">
            <a:schemeClr val="accent1"/>
          </a:effectRef>
          <a:fontRef idx="minor">
            <a:schemeClr val="tx1"/>
          </a:fontRef>
        </p:style>
      </p:cxnSp>
      <p:pic>
        <p:nvPicPr>
          <p:cNvPr id="8" name="Zástupný symbol obsahu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803" y="4735181"/>
            <a:ext cx="1318117" cy="358487"/>
          </a:xfrm>
          <a:prstGeom prst="rect">
            <a:avLst/>
          </a:prstGeom>
        </p:spPr>
      </p:pic>
      <p:pic>
        <p:nvPicPr>
          <p:cNvPr id="5" name="Obrázo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8202" y="4735181"/>
            <a:ext cx="1510933" cy="328768"/>
          </a:xfrm>
          <a:prstGeom prst="rect">
            <a:avLst/>
          </a:prstGeom>
        </p:spPr>
      </p:pic>
      <p:sp>
        <p:nvSpPr>
          <p:cNvPr id="10" name="Zástupný symbol obsahu 9"/>
          <p:cNvSpPr txBox="1">
            <a:spLocks noChangeAspect="1"/>
          </p:cNvSpPr>
          <p:nvPr/>
        </p:nvSpPr>
        <p:spPr>
          <a:xfrm>
            <a:off x="327803" y="900000"/>
            <a:ext cx="8501333" cy="3662974"/>
          </a:xfrm>
          <a:prstGeom prst="rect">
            <a:avLst/>
          </a:prstGeom>
          <a:solidFill>
            <a:schemeClr val="bg1"/>
          </a:solidFill>
          <a:effectLst>
            <a:outerShdw blurRad="63500" sx="102000" sy="102000" algn="ctr"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Font typeface="Arial" panose="020B0604020202020204" pitchFamily="34" charset="0"/>
              <a:buChar char="•"/>
            </a:pPr>
            <a:r>
              <a:rPr lang="sk-SK" sz="1800" b="1" dirty="0">
                <a:latin typeface="Myriad Pro" pitchFamily="34" charset="0"/>
                <a:ea typeface="Tahoma" panose="020B0604030504040204" pitchFamily="34" charset="0"/>
                <a:cs typeface="Tahoma" panose="020B0604030504040204" pitchFamily="34" charset="0"/>
              </a:rPr>
              <a:t>Služby všeobecnej agendy </a:t>
            </a:r>
            <a:r>
              <a:rPr lang="sk-SK" sz="1800" dirty="0">
                <a:latin typeface="Myriad Pro" pitchFamily="34" charset="0"/>
                <a:ea typeface="Tahoma" panose="020B0604030504040204" pitchFamily="34" charset="0"/>
                <a:cs typeface="Tahoma" panose="020B0604030504040204" pitchFamily="34" charset="0"/>
              </a:rPr>
              <a:t>- podanie, ktoré je neanonymné a podpisované elektronickým podpisom. Umožňuje vytvoriť podanie vyplnením na to určeného formulára, ktoré podávajúci odošle </a:t>
            </a:r>
            <a:r>
              <a:rPr lang="sk-SK" sz="1800" dirty="0" smtClean="0">
                <a:latin typeface="Myriad Pro" pitchFamily="34" charset="0"/>
                <a:ea typeface="Tahoma" panose="020B0604030504040204" pitchFamily="34" charset="0"/>
                <a:cs typeface="Tahoma" panose="020B0604030504040204" pitchFamily="34" charset="0"/>
              </a:rPr>
              <a:t>požadovanému </a:t>
            </a:r>
            <a:r>
              <a:rPr lang="sk-SK" sz="1800" dirty="0">
                <a:latin typeface="Myriad Pro" pitchFamily="34" charset="0"/>
                <a:ea typeface="Tahoma" panose="020B0604030504040204" pitchFamily="34" charset="0"/>
                <a:cs typeface="Tahoma" panose="020B0604030504040204" pitchFamily="34" charset="0"/>
              </a:rPr>
              <a:t>orgánu verejnej moci. Aktuálne je možné zaslať podanie na viac ako </a:t>
            </a:r>
            <a:r>
              <a:rPr lang="sk-SK" sz="1800" b="1" dirty="0" smtClean="0">
                <a:latin typeface="Myriad Pro" pitchFamily="34" charset="0"/>
                <a:ea typeface="Tahoma" panose="020B0604030504040204" pitchFamily="34" charset="0"/>
                <a:cs typeface="Tahoma" panose="020B0604030504040204" pitchFamily="34" charset="0"/>
              </a:rPr>
              <a:t>5439  </a:t>
            </a:r>
            <a:r>
              <a:rPr lang="sk-SK" sz="1800" dirty="0" smtClean="0">
                <a:latin typeface="Myriad Pro" pitchFamily="34" charset="0"/>
                <a:ea typeface="Tahoma" panose="020B0604030504040204" pitchFamily="34" charset="0"/>
                <a:cs typeface="Tahoma" panose="020B0604030504040204" pitchFamily="34" charset="0"/>
              </a:rPr>
              <a:t>inštitúcií </a:t>
            </a:r>
          </a:p>
          <a:p>
            <a:pPr marL="0" indent="0" algn="just">
              <a:buNone/>
            </a:pPr>
            <a:endParaRPr lang="sk-SK" sz="1800" dirty="0">
              <a:latin typeface="Myriad Pro" pitchFamily="34" charset="0"/>
              <a:ea typeface="Tahoma" panose="020B0604030504040204" pitchFamily="34" charset="0"/>
              <a:cs typeface="Tahoma" panose="020B0604030504040204" pitchFamily="34" charset="0"/>
            </a:endParaRPr>
          </a:p>
          <a:p>
            <a:pPr algn="just">
              <a:buFont typeface="Arial" panose="020B0604020202020204" pitchFamily="34" charset="0"/>
              <a:buChar char="•"/>
            </a:pPr>
            <a:r>
              <a:rPr lang="sk-SK" sz="1800" b="1" dirty="0">
                <a:latin typeface="Myriad Pro" pitchFamily="34" charset="0"/>
                <a:ea typeface="Tahoma" panose="020B0604030504040204" pitchFamily="34" charset="0"/>
                <a:cs typeface="Tahoma" panose="020B0604030504040204" pitchFamily="34" charset="0"/>
              </a:rPr>
              <a:t>Služby Ministerstva </a:t>
            </a:r>
            <a:r>
              <a:rPr lang="sk-SK" sz="1800" b="1" dirty="0" smtClean="0">
                <a:latin typeface="Myriad Pro" pitchFamily="34" charset="0"/>
                <a:ea typeface="Tahoma" panose="020B0604030504040204" pitchFamily="34" charset="0"/>
                <a:cs typeface="Tahoma" panose="020B0604030504040204" pitchFamily="34" charset="0"/>
              </a:rPr>
              <a:t>vnútra SR </a:t>
            </a:r>
            <a:r>
              <a:rPr lang="sk-SK" sz="1800" dirty="0">
                <a:latin typeface="Myriad Pro" pitchFamily="34" charset="0"/>
                <a:ea typeface="Tahoma" panose="020B0604030504040204" pitchFamily="34" charset="0"/>
                <a:cs typeface="Tahoma" panose="020B0604030504040204" pitchFamily="34" charset="0"/>
              </a:rPr>
              <a:t>– prihlásenie k trvalému/prechodnému pobytu, získanie potvrdenia o trvalom/prechodnom </a:t>
            </a:r>
            <a:r>
              <a:rPr lang="sk-SK" sz="1800" dirty="0" smtClean="0">
                <a:latin typeface="Myriad Pro" pitchFamily="34" charset="0"/>
                <a:ea typeface="Tahoma" panose="020B0604030504040204" pitchFamily="34" charset="0"/>
                <a:cs typeface="Tahoma" panose="020B0604030504040204" pitchFamily="34" charset="0"/>
              </a:rPr>
              <a:t>pobyte, služby 			</a:t>
            </a:r>
          </a:p>
          <a:p>
            <a:pPr marL="0" indent="0" algn="just">
              <a:buNone/>
            </a:pPr>
            <a:r>
              <a:rPr lang="sk-SK" sz="1800" dirty="0">
                <a:latin typeface="Myriad Pro" pitchFamily="34" charset="0"/>
                <a:ea typeface="Tahoma" panose="020B0604030504040204" pitchFamily="34" charset="0"/>
                <a:cs typeface="Tahoma" panose="020B0604030504040204" pitchFamily="34" charset="0"/>
              </a:rPr>
              <a:t>	</a:t>
            </a:r>
            <a:r>
              <a:rPr lang="sk-SK" sz="1800" dirty="0" smtClean="0">
                <a:latin typeface="Myriad Pro" pitchFamily="34" charset="0"/>
                <a:ea typeface="Tahoma" panose="020B0604030504040204" pitchFamily="34" charset="0"/>
                <a:cs typeface="Tahoma" panose="020B0604030504040204" pitchFamily="34" charset="0"/>
              </a:rPr>
              <a:t>súvisiace s EID, služby národnej evidencie vozidiel, </a:t>
            </a:r>
          </a:p>
          <a:p>
            <a:pPr marL="0" indent="0" algn="just">
              <a:buNone/>
            </a:pPr>
            <a:r>
              <a:rPr lang="sk-SK" sz="1800" dirty="0">
                <a:latin typeface="Myriad Pro" pitchFamily="34" charset="0"/>
                <a:ea typeface="Tahoma" panose="020B0604030504040204" pitchFamily="34" charset="0"/>
                <a:cs typeface="Tahoma" panose="020B0604030504040204" pitchFamily="34" charset="0"/>
              </a:rPr>
              <a:t>	</a:t>
            </a:r>
            <a:r>
              <a:rPr lang="sk-SK" sz="1800" dirty="0" smtClean="0">
                <a:latin typeface="Myriad Pro" pitchFamily="34" charset="0"/>
                <a:ea typeface="Tahoma" panose="020B0604030504040204" pitchFamily="34" charset="0"/>
                <a:cs typeface="Tahoma" panose="020B0604030504040204" pitchFamily="34" charset="0"/>
              </a:rPr>
              <a:t>služby elektronickej matriky, </a:t>
            </a:r>
          </a:p>
          <a:p>
            <a:pPr marL="0" indent="0" algn="just">
              <a:buNone/>
            </a:pPr>
            <a:r>
              <a:rPr lang="sk-SK" sz="1800" dirty="0">
                <a:latin typeface="Myriad Pro" pitchFamily="34" charset="0"/>
                <a:ea typeface="Tahoma" panose="020B0604030504040204" pitchFamily="34" charset="0"/>
                <a:cs typeface="Tahoma" panose="020B0604030504040204" pitchFamily="34" charset="0"/>
              </a:rPr>
              <a:t>	</a:t>
            </a:r>
            <a:r>
              <a:rPr lang="sk-SK" sz="1800" dirty="0" smtClean="0">
                <a:latin typeface="Myriad Pro" pitchFamily="34" charset="0"/>
                <a:ea typeface="Tahoma" panose="020B0604030504040204" pitchFamily="34" charset="0"/>
                <a:cs typeface="Tahoma" panose="020B0604030504040204" pitchFamily="34" charset="0"/>
              </a:rPr>
              <a:t>spomínané služby živnostenského registra </a:t>
            </a:r>
            <a:endParaRPr lang="sk-SK" sz="1800" dirty="0">
              <a:latin typeface="Myriad Pro" pitchFamily="34" charset="0"/>
              <a:ea typeface="Tahoma" panose="020B0604030504040204" pitchFamily="34" charset="0"/>
              <a:cs typeface="Tahoma" panose="020B0604030504040204" pitchFamily="34" charset="0"/>
            </a:endParaRPr>
          </a:p>
          <a:p>
            <a:pPr>
              <a:buFont typeface="Arial" panose="020B0604020202020204" pitchFamily="34" charset="0"/>
              <a:buChar char="•"/>
            </a:pPr>
            <a:endParaRPr lang="sk-SK" sz="2000" dirty="0">
              <a:latin typeface="Myriad Pro" pitchFamily="34" charset="0"/>
              <a:ea typeface="Tahoma" panose="020B0604030504040204" pitchFamily="34" charset="0"/>
              <a:cs typeface="Tahoma" panose="020B0604030504040204" pitchFamily="34" charset="0"/>
            </a:endParaRPr>
          </a:p>
        </p:txBody>
      </p:sp>
      <p:pic>
        <p:nvPicPr>
          <p:cNvPr id="2" name="Obrázok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6845" y="2974652"/>
            <a:ext cx="2117763" cy="1588322"/>
          </a:xfrm>
          <a:prstGeom prst="rect">
            <a:avLst/>
          </a:prstGeom>
        </p:spPr>
      </p:pic>
    </p:spTree>
    <p:extLst>
      <p:ext uri="{BB962C8B-B14F-4D97-AF65-F5344CB8AC3E}">
        <p14:creationId xmlns:p14="http://schemas.microsoft.com/office/powerpoint/2010/main" val="1365262719"/>
      </p:ext>
    </p:extLst>
  </p:cSld>
  <p:clrMapOvr>
    <a:masterClrMapping/>
  </p:clrMapOvr>
  <mc:AlternateContent xmlns:mc="http://schemas.openxmlformats.org/markup-compatibility/2006" xmlns:p14="http://schemas.microsoft.com/office/powerpoint/2010/main">
    <mc:Choice Requires="p14">
      <p:transition spd="slow" p14:dur="1500" advTm="5000">
        <p14:prism/>
      </p:transition>
    </mc:Choice>
    <mc:Fallback xmlns="">
      <p:transition spd="slow" advTm="500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txBox="1">
            <a:spLocks/>
          </p:cNvSpPr>
          <p:nvPr/>
        </p:nvSpPr>
        <p:spPr>
          <a:xfrm>
            <a:off x="323490" y="205979"/>
            <a:ext cx="8505645" cy="484134"/>
          </a:xfrm>
          <a:prstGeom prst="rect">
            <a:avLst/>
          </a:prstGeom>
          <a:solidFill>
            <a:schemeClr val="accent1">
              <a:lumMod val="50000"/>
            </a:schemeClr>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k-SK" sz="2400" b="1" dirty="0" smtClean="0">
                <a:solidFill>
                  <a:schemeClr val="bg1"/>
                </a:solidFill>
                <a:latin typeface="Myriad Pro" pitchFamily="34" charset="0"/>
                <a:ea typeface="Tahoma" panose="020B0604030504040204" pitchFamily="34" charset="0"/>
                <a:cs typeface="Tahoma" panose="020B0604030504040204" pitchFamily="34" charset="0"/>
              </a:rPr>
              <a:t>Aké ďalšie  služby môžem využiť?</a:t>
            </a:r>
            <a:endParaRPr lang="sk-SK" sz="2400" b="1" dirty="0">
              <a:solidFill>
                <a:schemeClr val="bg1"/>
              </a:solidFill>
              <a:latin typeface="Myriad Pro" pitchFamily="34" charset="0"/>
              <a:ea typeface="Tahoma" panose="020B0604030504040204" pitchFamily="34" charset="0"/>
              <a:cs typeface="Tahoma" panose="020B0604030504040204" pitchFamily="34" charset="0"/>
            </a:endParaRPr>
          </a:p>
        </p:txBody>
      </p:sp>
      <p:cxnSp>
        <p:nvCxnSpPr>
          <p:cNvPr id="7" name="Rovná spojnica 6"/>
          <p:cNvCxnSpPr/>
          <p:nvPr/>
        </p:nvCxnSpPr>
        <p:spPr>
          <a:xfrm>
            <a:off x="491706" y="785003"/>
            <a:ext cx="8169215" cy="0"/>
          </a:xfrm>
          <a:prstGeom prst="line">
            <a:avLst/>
          </a:prstGeom>
          <a:ln w="25400" cmpd="sng">
            <a:solidFill>
              <a:srgbClr val="C00000"/>
            </a:solidFill>
            <a:headEnd w="lg" len="lg"/>
            <a:tailEnd w="lg" len="lg"/>
          </a:ln>
        </p:spPr>
        <p:style>
          <a:lnRef idx="2">
            <a:schemeClr val="accent1"/>
          </a:lnRef>
          <a:fillRef idx="0">
            <a:schemeClr val="accent1"/>
          </a:fillRef>
          <a:effectRef idx="1">
            <a:schemeClr val="accent1"/>
          </a:effectRef>
          <a:fontRef idx="minor">
            <a:schemeClr val="tx1"/>
          </a:fontRef>
        </p:style>
      </p:cxnSp>
      <p:pic>
        <p:nvPicPr>
          <p:cNvPr id="8" name="Zástupný symbol obsahu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803" y="4735181"/>
            <a:ext cx="1318117" cy="358487"/>
          </a:xfrm>
          <a:prstGeom prst="rect">
            <a:avLst/>
          </a:prstGeom>
        </p:spPr>
      </p:pic>
      <p:pic>
        <p:nvPicPr>
          <p:cNvPr id="5" name="Obrázo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8202" y="4735181"/>
            <a:ext cx="1510933" cy="328768"/>
          </a:xfrm>
          <a:prstGeom prst="rect">
            <a:avLst/>
          </a:prstGeom>
        </p:spPr>
      </p:pic>
      <p:sp>
        <p:nvSpPr>
          <p:cNvPr id="10" name="Zástupný symbol obsahu 9"/>
          <p:cNvSpPr txBox="1">
            <a:spLocks noChangeAspect="1"/>
          </p:cNvSpPr>
          <p:nvPr/>
        </p:nvSpPr>
        <p:spPr>
          <a:xfrm>
            <a:off x="327803" y="900000"/>
            <a:ext cx="8501333" cy="3662974"/>
          </a:xfrm>
          <a:prstGeom prst="rect">
            <a:avLst/>
          </a:prstGeom>
          <a:solidFill>
            <a:schemeClr val="bg1"/>
          </a:solidFill>
          <a:effectLst>
            <a:outerShdw blurRad="63500" sx="102000" sy="102000" algn="ctr"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sk-SK" sz="1600" b="1" dirty="0" smtClean="0">
              <a:latin typeface="Myriad Pro" pitchFamily="34" charset="0"/>
              <a:ea typeface="Tahoma" panose="020B0604030504040204" pitchFamily="34" charset="0"/>
              <a:cs typeface="Tahoma" panose="020B0604030504040204" pitchFamily="34" charset="0"/>
            </a:endParaRPr>
          </a:p>
          <a:p>
            <a:endParaRPr lang="sk-SK" sz="1600" b="1" dirty="0">
              <a:latin typeface="Myriad Pro" pitchFamily="34" charset="0"/>
              <a:ea typeface="Tahoma" panose="020B0604030504040204" pitchFamily="34" charset="0"/>
              <a:cs typeface="Tahoma" panose="020B0604030504040204" pitchFamily="34" charset="0"/>
            </a:endParaRPr>
          </a:p>
          <a:p>
            <a:r>
              <a:rPr lang="sk-SK" sz="1600" b="1" dirty="0" smtClean="0">
                <a:latin typeface="Myriad Pro" pitchFamily="34" charset="0"/>
                <a:ea typeface="Tahoma" panose="020B0604030504040204" pitchFamily="34" charset="0"/>
                <a:cs typeface="Tahoma" panose="020B0604030504040204" pitchFamily="34" charset="0"/>
              </a:rPr>
              <a:t>Služby Ministerstva práce sociálnych vecí a rodiny  SR </a:t>
            </a:r>
            <a:r>
              <a:rPr lang="sk-SK" sz="1600" dirty="0" smtClean="0">
                <a:latin typeface="Myriad Pro" pitchFamily="34" charset="0"/>
                <a:ea typeface="Tahoma" panose="020B0604030504040204" pitchFamily="34" charset="0"/>
                <a:cs typeface="Tahoma" panose="020B0604030504040204" pitchFamily="34" charset="0"/>
              </a:rPr>
              <a:t>– napr. služby sociálnych dávok</a:t>
            </a:r>
          </a:p>
          <a:p>
            <a:pPr marL="0" indent="0">
              <a:buNone/>
            </a:pPr>
            <a:r>
              <a:rPr lang="sk-SK" sz="1600" dirty="0" smtClean="0">
                <a:latin typeface="Myriad Pro" pitchFamily="34" charset="0"/>
                <a:ea typeface="Tahoma" panose="020B0604030504040204" pitchFamily="34" charset="0"/>
                <a:cs typeface="Tahoma" panose="020B0604030504040204" pitchFamily="34" charset="0"/>
              </a:rPr>
              <a:t> </a:t>
            </a:r>
          </a:p>
          <a:p>
            <a:r>
              <a:rPr lang="sk-SK" sz="1600" b="1" dirty="0" smtClean="0">
                <a:latin typeface="Myriad Pro" pitchFamily="34" charset="0"/>
                <a:ea typeface="Tahoma" panose="020B0604030504040204" pitchFamily="34" charset="0"/>
                <a:cs typeface="Tahoma" panose="020B0604030504040204" pitchFamily="34" charset="0"/>
              </a:rPr>
              <a:t>Služby Ministerstva spravodlivosti SR</a:t>
            </a:r>
            <a:r>
              <a:rPr lang="sk-SK" sz="1600" dirty="0" smtClean="0">
                <a:latin typeface="Myriad Pro" pitchFamily="34" charset="0"/>
                <a:ea typeface="Tahoma" panose="020B0604030504040204" pitchFamily="34" charset="0"/>
                <a:cs typeface="Tahoma" panose="020B0604030504040204" pitchFamily="34" charset="0"/>
              </a:rPr>
              <a:t> - Obchodný register SR</a:t>
            </a:r>
          </a:p>
          <a:p>
            <a:endParaRPr lang="sk-SK" sz="1600" dirty="0" smtClean="0">
              <a:latin typeface="Myriad Pro" pitchFamily="34" charset="0"/>
              <a:ea typeface="Tahoma" panose="020B0604030504040204" pitchFamily="34" charset="0"/>
              <a:cs typeface="Tahoma" panose="020B0604030504040204" pitchFamily="34" charset="0"/>
            </a:endParaRPr>
          </a:p>
          <a:p>
            <a:r>
              <a:rPr lang="sk-SK" sz="1600" b="1" dirty="0" smtClean="0">
                <a:latin typeface="Myriad Pro" pitchFamily="34" charset="0"/>
                <a:ea typeface="Tahoma" panose="020B0604030504040204" pitchFamily="34" charset="0"/>
                <a:cs typeface="Tahoma" panose="020B0604030504040204" pitchFamily="34" charset="0"/>
              </a:rPr>
              <a:t>Služby Úradu pre verejné obstarávanie </a:t>
            </a:r>
            <a:r>
              <a:rPr lang="sk-SK" sz="1600" dirty="0" smtClean="0">
                <a:latin typeface="Myriad Pro" pitchFamily="34" charset="0"/>
                <a:ea typeface="Tahoma" panose="020B0604030504040204" pitchFamily="34" charset="0"/>
                <a:cs typeface="Tahoma" panose="020B0604030504040204" pitchFamily="34" charset="0"/>
              </a:rPr>
              <a:t>– zápis do zoznamu podnikateľov</a:t>
            </a:r>
          </a:p>
          <a:p>
            <a:pPr marL="0" indent="0">
              <a:buNone/>
            </a:pPr>
            <a:endParaRPr lang="sk-SK" sz="1600" dirty="0" smtClean="0">
              <a:latin typeface="Myriad Pro" pitchFamily="34" charset="0"/>
              <a:ea typeface="Tahoma" panose="020B0604030504040204" pitchFamily="34" charset="0"/>
              <a:cs typeface="Tahoma" panose="020B0604030504040204" pitchFamily="34" charset="0"/>
            </a:endParaRPr>
          </a:p>
          <a:p>
            <a:r>
              <a:rPr lang="sk-SK" sz="1600" b="1" dirty="0" smtClean="0">
                <a:latin typeface="Myriad Pro" pitchFamily="34" charset="0"/>
                <a:ea typeface="Tahoma" panose="020B0604030504040204" pitchFamily="34" charset="0"/>
                <a:cs typeface="Tahoma" panose="020B0604030504040204" pitchFamily="34" charset="0"/>
              </a:rPr>
              <a:t>Služby Finančného riaditeľstva  </a:t>
            </a:r>
            <a:r>
              <a:rPr lang="sk-SK" sz="1600" dirty="0" smtClean="0">
                <a:latin typeface="Myriad Pro" pitchFamily="34" charset="0"/>
                <a:ea typeface="Tahoma" panose="020B0604030504040204" pitchFamily="34" charset="0"/>
                <a:cs typeface="Tahoma" panose="020B0604030504040204" pitchFamily="34" charset="0"/>
              </a:rPr>
              <a:t>- služby centrálneho elektronického priečinka</a:t>
            </a:r>
            <a:endParaRPr lang="sk-SK" sz="1600" dirty="0">
              <a:latin typeface="Myriad Pro" pitchFamily="34" charset="0"/>
            </a:endParaRPr>
          </a:p>
        </p:txBody>
      </p:sp>
    </p:spTree>
    <p:extLst>
      <p:ext uri="{BB962C8B-B14F-4D97-AF65-F5344CB8AC3E}">
        <p14:creationId xmlns:p14="http://schemas.microsoft.com/office/powerpoint/2010/main" val="2347758144"/>
      </p:ext>
    </p:extLst>
  </p:cSld>
  <p:clrMapOvr>
    <a:masterClrMapping/>
  </p:clrMapOvr>
  <mc:AlternateContent xmlns:mc="http://schemas.openxmlformats.org/markup-compatibility/2006" xmlns:p14="http://schemas.microsoft.com/office/powerpoint/2010/main">
    <mc:Choice Requires="p14">
      <p:transition spd="slow" p14:dur="1500" advTm="5000">
        <p14:prism/>
      </p:transition>
    </mc:Choice>
    <mc:Fallback xmlns="">
      <p:transition spd="slow" advTm="500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txBox="1">
            <a:spLocks/>
          </p:cNvSpPr>
          <p:nvPr/>
        </p:nvSpPr>
        <p:spPr>
          <a:xfrm>
            <a:off x="323490" y="205979"/>
            <a:ext cx="8505645" cy="484134"/>
          </a:xfrm>
          <a:prstGeom prst="rect">
            <a:avLst/>
          </a:prstGeom>
          <a:solidFill>
            <a:schemeClr val="accent1">
              <a:lumMod val="50000"/>
            </a:schemeClr>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k-SK" sz="2400" b="1" dirty="0" smtClean="0">
                <a:solidFill>
                  <a:schemeClr val="bg1"/>
                </a:solidFill>
                <a:latin typeface="Myriad Pro" pitchFamily="34" charset="0"/>
                <a:ea typeface="Tahoma" panose="020B0604030504040204" pitchFamily="34" charset="0"/>
                <a:cs typeface="Tahoma" panose="020B0604030504040204" pitchFamily="34" charset="0"/>
              </a:rPr>
              <a:t>Chcete vedieť viac ?</a:t>
            </a:r>
            <a:endParaRPr lang="it-IT" sz="2400" b="1" dirty="0">
              <a:solidFill>
                <a:schemeClr val="bg1"/>
              </a:solidFill>
              <a:latin typeface="Myriad Pro" pitchFamily="34" charset="0"/>
              <a:ea typeface="Tahoma" panose="020B0604030504040204" pitchFamily="34" charset="0"/>
              <a:cs typeface="Tahoma" panose="020B0604030504040204" pitchFamily="34" charset="0"/>
            </a:endParaRPr>
          </a:p>
        </p:txBody>
      </p:sp>
      <p:cxnSp>
        <p:nvCxnSpPr>
          <p:cNvPr id="7" name="Rovná spojnica 6"/>
          <p:cNvCxnSpPr/>
          <p:nvPr/>
        </p:nvCxnSpPr>
        <p:spPr>
          <a:xfrm>
            <a:off x="491706" y="785003"/>
            <a:ext cx="8169215" cy="0"/>
          </a:xfrm>
          <a:prstGeom prst="line">
            <a:avLst/>
          </a:prstGeom>
          <a:ln w="25400" cmpd="sng">
            <a:solidFill>
              <a:srgbClr val="C00000"/>
            </a:solidFill>
            <a:headEnd w="lg" len="lg"/>
            <a:tailEnd w="lg" len="lg"/>
          </a:ln>
        </p:spPr>
        <p:style>
          <a:lnRef idx="2">
            <a:schemeClr val="accent1"/>
          </a:lnRef>
          <a:fillRef idx="0">
            <a:schemeClr val="accent1"/>
          </a:fillRef>
          <a:effectRef idx="1">
            <a:schemeClr val="accent1"/>
          </a:effectRef>
          <a:fontRef idx="minor">
            <a:schemeClr val="tx1"/>
          </a:fontRef>
        </p:style>
      </p:cxnSp>
      <p:pic>
        <p:nvPicPr>
          <p:cNvPr id="8" name="Zástupný symbol obsahu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803" y="4735181"/>
            <a:ext cx="1318117" cy="358487"/>
          </a:xfrm>
          <a:prstGeom prst="rect">
            <a:avLst/>
          </a:prstGeom>
        </p:spPr>
      </p:pic>
      <p:pic>
        <p:nvPicPr>
          <p:cNvPr id="5" name="Obrázo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8202" y="4735181"/>
            <a:ext cx="1510933" cy="328768"/>
          </a:xfrm>
          <a:prstGeom prst="rect">
            <a:avLst/>
          </a:prstGeom>
        </p:spPr>
      </p:pic>
      <p:sp>
        <p:nvSpPr>
          <p:cNvPr id="10" name="Zástupný symbol obsahu 9"/>
          <p:cNvSpPr txBox="1">
            <a:spLocks noChangeAspect="1"/>
          </p:cNvSpPr>
          <p:nvPr/>
        </p:nvSpPr>
        <p:spPr>
          <a:xfrm>
            <a:off x="327803" y="900000"/>
            <a:ext cx="8501333" cy="3662974"/>
          </a:xfrm>
          <a:prstGeom prst="rect">
            <a:avLst/>
          </a:prstGeom>
          <a:solidFill>
            <a:schemeClr val="bg1"/>
          </a:solidFill>
          <a:effectLst>
            <a:outerShdw blurRad="63500" sx="102000" sy="102000" algn="ctr"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00100" lvl="2" indent="0" algn="just">
              <a:buNone/>
            </a:pPr>
            <a:endParaRPr lang="sk-SK" dirty="0">
              <a:latin typeface="Myriad Pro" pitchFamily="34" charset="0"/>
              <a:ea typeface="Tahoma" panose="020B0604030504040204" pitchFamily="34" charset="0"/>
              <a:cs typeface="Tahoma" panose="020B0604030504040204" pitchFamily="34" charset="0"/>
              <a:hlinkClick r:id="rId5"/>
            </a:endParaRPr>
          </a:p>
          <a:p>
            <a:pPr marL="800100" lvl="2" indent="0" algn="r">
              <a:buNone/>
            </a:pPr>
            <a:r>
              <a:rPr lang="sk-SK" dirty="0" smtClean="0">
                <a:latin typeface="Myriad Pro" pitchFamily="34" charset="0"/>
                <a:ea typeface="Tahoma" panose="020B0604030504040204" pitchFamily="34" charset="0"/>
                <a:cs typeface="Tahoma" panose="020B0604030504040204" pitchFamily="34" charset="0"/>
              </a:rPr>
              <a:t>																								</a:t>
            </a:r>
            <a:r>
              <a:rPr lang="sk-SK" b="1" dirty="0">
                <a:latin typeface="Myriad Pro" pitchFamily="34" charset="0"/>
                <a:ea typeface="Tahoma" panose="020B0604030504040204" pitchFamily="34" charset="0"/>
                <a:cs typeface="Tahoma" panose="020B0604030504040204" pitchFamily="34" charset="0"/>
              </a:rPr>
              <a:t>	</a:t>
            </a:r>
            <a:endParaRPr lang="sk-SK" b="1" dirty="0" smtClean="0">
              <a:latin typeface="Myriad Pro" pitchFamily="34" charset="0"/>
              <a:ea typeface="Tahoma" panose="020B0604030504040204" pitchFamily="34" charset="0"/>
              <a:cs typeface="Tahoma" panose="020B0604030504040204" pitchFamily="34" charset="0"/>
            </a:endParaRPr>
          </a:p>
          <a:p>
            <a:pPr marL="800100" lvl="2" indent="0" algn="r">
              <a:buNone/>
            </a:pPr>
            <a:endParaRPr lang="sk-SK" b="1" dirty="0" smtClean="0">
              <a:latin typeface="Myriad Pro" pitchFamily="34" charset="0"/>
              <a:ea typeface="Tahoma" panose="020B0604030504040204" pitchFamily="34" charset="0"/>
              <a:cs typeface="Tahoma" panose="020B0604030504040204" pitchFamily="34" charset="0"/>
            </a:endParaRPr>
          </a:p>
          <a:p>
            <a:pPr marL="800100" lvl="2" indent="0" algn="r">
              <a:buNone/>
            </a:pPr>
            <a:endParaRPr lang="sk-SK" b="1" dirty="0">
              <a:latin typeface="Myriad Pro" pitchFamily="34" charset="0"/>
              <a:ea typeface="Tahoma" panose="020B0604030504040204" pitchFamily="34" charset="0"/>
              <a:cs typeface="Tahoma" panose="020B0604030504040204" pitchFamily="34" charset="0"/>
            </a:endParaRPr>
          </a:p>
          <a:p>
            <a:pPr marL="800100" lvl="2" indent="0" algn="r">
              <a:buNone/>
            </a:pPr>
            <a:endParaRPr lang="sk-SK" b="1" dirty="0" smtClean="0">
              <a:latin typeface="Myriad Pro" pitchFamily="34" charset="0"/>
              <a:ea typeface="Tahoma" panose="020B0604030504040204" pitchFamily="34" charset="0"/>
              <a:cs typeface="Tahoma" panose="020B0604030504040204" pitchFamily="34" charset="0"/>
            </a:endParaRPr>
          </a:p>
          <a:p>
            <a:pPr marL="800100" lvl="2" indent="0" algn="r">
              <a:buNone/>
            </a:pPr>
            <a:endParaRPr lang="sk-SK" b="1" dirty="0" smtClean="0">
              <a:latin typeface="Myriad Pro" pitchFamily="34" charset="0"/>
              <a:ea typeface="Tahoma" panose="020B0604030504040204" pitchFamily="34" charset="0"/>
              <a:cs typeface="Tahoma" panose="020B0604030504040204" pitchFamily="34" charset="0"/>
            </a:endParaRPr>
          </a:p>
          <a:p>
            <a:pPr marL="800100" lvl="2" indent="0" algn="ctr">
              <a:buNone/>
            </a:pPr>
            <a:r>
              <a:rPr lang="sk-SK" b="1" dirty="0" smtClean="0">
                <a:latin typeface="Myriad Pro" pitchFamily="34" charset="0"/>
                <a:ea typeface="Tahoma" panose="020B0604030504040204" pitchFamily="34" charset="0"/>
                <a:cs typeface="Tahoma" panose="020B0604030504040204" pitchFamily="34" charset="0"/>
              </a:rPr>
              <a:t>https</a:t>
            </a:r>
            <a:r>
              <a:rPr lang="sk-SK" b="1" dirty="0">
                <a:latin typeface="Myriad Pro" pitchFamily="34" charset="0"/>
                <a:ea typeface="Tahoma" panose="020B0604030504040204" pitchFamily="34" charset="0"/>
                <a:cs typeface="Tahoma" panose="020B0604030504040204" pitchFamily="34" charset="0"/>
              </a:rPr>
              <a:t>://www.slovensko.sk/sk/pomoc</a:t>
            </a:r>
            <a:endParaRPr lang="sk-SK" sz="600" b="1" dirty="0" smtClean="0">
              <a:latin typeface="Myriad Pro" pitchFamily="34" charset="0"/>
              <a:ea typeface="Tahoma" panose="020B0604030504040204" pitchFamily="34" charset="0"/>
              <a:cs typeface="Tahoma" panose="020B0604030504040204" pitchFamily="34" charset="0"/>
            </a:endParaRPr>
          </a:p>
          <a:p>
            <a:pPr marL="800100" lvl="2" indent="0" algn="just">
              <a:buNone/>
            </a:pPr>
            <a:endParaRPr lang="sk-SK" dirty="0" smtClean="0">
              <a:latin typeface="Myriad Pro" pitchFamily="34" charset="0"/>
              <a:ea typeface="Tahoma" panose="020B0604030504040204" pitchFamily="34" charset="0"/>
              <a:cs typeface="Tahoma" panose="020B0604030504040204" pitchFamily="34" charset="0"/>
            </a:endParaRPr>
          </a:p>
          <a:p>
            <a:pPr marL="800100" lvl="2" indent="0" algn="just">
              <a:buNone/>
            </a:pPr>
            <a:r>
              <a:rPr lang="sk-SK" dirty="0" smtClean="0">
                <a:latin typeface="Myriad Pro" pitchFamily="34" charset="0"/>
                <a:ea typeface="Tahoma" panose="020B0604030504040204" pitchFamily="34" charset="0"/>
                <a:cs typeface="Tahoma" panose="020B0604030504040204" pitchFamily="34" charset="0"/>
              </a:rPr>
              <a:t>             </a:t>
            </a:r>
            <a:endParaRPr lang="sk-SK" b="1" dirty="0">
              <a:latin typeface="Myriad Pro" pitchFamily="34" charset="0"/>
              <a:ea typeface="Tahoma" panose="020B0604030504040204" pitchFamily="34" charset="0"/>
              <a:cs typeface="Tahoma" panose="020B0604030504040204" pitchFamily="34" charset="0"/>
            </a:endParaRPr>
          </a:p>
        </p:txBody>
      </p:sp>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6861" y="899999"/>
            <a:ext cx="7220197" cy="3034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9009021"/>
      </p:ext>
    </p:extLst>
  </p:cSld>
  <p:clrMapOvr>
    <a:masterClrMapping/>
  </p:clrMapOvr>
  <mc:AlternateContent xmlns:mc="http://schemas.openxmlformats.org/markup-compatibility/2006" xmlns:p14="http://schemas.microsoft.com/office/powerpoint/2010/main">
    <mc:Choice Requires="p14">
      <p:transition spd="slow" p14:dur="1500" advTm="5000">
        <p14:prism/>
      </p:transition>
    </mc:Choice>
    <mc:Fallback xmlns="">
      <p:transition spd="slow" advTm="500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txBox="1">
            <a:spLocks/>
          </p:cNvSpPr>
          <p:nvPr/>
        </p:nvSpPr>
        <p:spPr>
          <a:xfrm>
            <a:off x="323490" y="205979"/>
            <a:ext cx="8505645" cy="484134"/>
          </a:xfrm>
          <a:prstGeom prst="rect">
            <a:avLst/>
          </a:prstGeom>
          <a:solidFill>
            <a:schemeClr val="accent1">
              <a:lumMod val="50000"/>
            </a:schemeClr>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k-SK" sz="2400" b="1" dirty="0" smtClean="0">
                <a:solidFill>
                  <a:schemeClr val="bg1"/>
                </a:solidFill>
                <a:latin typeface="Myriad Pro" pitchFamily="34" charset="0"/>
                <a:ea typeface="Tahoma" panose="020B0604030504040204" pitchFamily="34" charset="0"/>
                <a:cs typeface="Tahoma" panose="020B0604030504040204" pitchFamily="34" charset="0"/>
              </a:rPr>
              <a:t>Kontaktný formulár</a:t>
            </a:r>
            <a:endParaRPr lang="it-IT" sz="2400" b="1" dirty="0">
              <a:solidFill>
                <a:schemeClr val="bg1"/>
              </a:solidFill>
              <a:latin typeface="Myriad Pro" pitchFamily="34" charset="0"/>
              <a:ea typeface="Tahoma" panose="020B0604030504040204" pitchFamily="34" charset="0"/>
              <a:cs typeface="Tahoma" panose="020B0604030504040204" pitchFamily="34" charset="0"/>
            </a:endParaRPr>
          </a:p>
        </p:txBody>
      </p:sp>
      <p:cxnSp>
        <p:nvCxnSpPr>
          <p:cNvPr id="7" name="Rovná spojnica 6"/>
          <p:cNvCxnSpPr/>
          <p:nvPr/>
        </p:nvCxnSpPr>
        <p:spPr>
          <a:xfrm>
            <a:off x="491706" y="785003"/>
            <a:ext cx="8169215" cy="0"/>
          </a:xfrm>
          <a:prstGeom prst="line">
            <a:avLst/>
          </a:prstGeom>
          <a:ln w="25400" cmpd="sng">
            <a:solidFill>
              <a:srgbClr val="C00000"/>
            </a:solidFill>
            <a:headEnd w="lg" len="lg"/>
            <a:tailEnd w="lg" len="lg"/>
          </a:ln>
        </p:spPr>
        <p:style>
          <a:lnRef idx="2">
            <a:schemeClr val="accent1"/>
          </a:lnRef>
          <a:fillRef idx="0">
            <a:schemeClr val="accent1"/>
          </a:fillRef>
          <a:effectRef idx="1">
            <a:schemeClr val="accent1"/>
          </a:effectRef>
          <a:fontRef idx="minor">
            <a:schemeClr val="tx1"/>
          </a:fontRef>
        </p:style>
      </p:cxnSp>
      <p:pic>
        <p:nvPicPr>
          <p:cNvPr id="8" name="Zástupný symbol obsahu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803" y="4735181"/>
            <a:ext cx="1318117" cy="358487"/>
          </a:xfrm>
          <a:prstGeom prst="rect">
            <a:avLst/>
          </a:prstGeom>
        </p:spPr>
      </p:pic>
      <p:pic>
        <p:nvPicPr>
          <p:cNvPr id="5" name="Obrázo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8202" y="4735181"/>
            <a:ext cx="1510933" cy="328768"/>
          </a:xfrm>
          <a:prstGeom prst="rect">
            <a:avLst/>
          </a:prstGeom>
        </p:spPr>
      </p:pic>
      <p:sp>
        <p:nvSpPr>
          <p:cNvPr id="10" name="Zástupný symbol obsahu 9"/>
          <p:cNvSpPr txBox="1">
            <a:spLocks noChangeAspect="1"/>
          </p:cNvSpPr>
          <p:nvPr/>
        </p:nvSpPr>
        <p:spPr>
          <a:xfrm>
            <a:off x="327803" y="900000"/>
            <a:ext cx="8501333" cy="3662974"/>
          </a:xfrm>
          <a:prstGeom prst="rect">
            <a:avLst/>
          </a:prstGeom>
          <a:solidFill>
            <a:schemeClr val="bg1"/>
          </a:solidFill>
          <a:effectLst>
            <a:outerShdw blurRad="63500" sx="102000" sy="102000" algn="ctr"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00100" lvl="2" indent="0" algn="just">
              <a:buNone/>
            </a:pPr>
            <a:endParaRPr lang="sk-SK" dirty="0">
              <a:latin typeface="Myriad Pro" pitchFamily="34" charset="0"/>
              <a:ea typeface="Tahoma" panose="020B0604030504040204" pitchFamily="34" charset="0"/>
              <a:cs typeface="Tahoma" panose="020B0604030504040204" pitchFamily="34" charset="0"/>
              <a:hlinkClick r:id="rId5"/>
            </a:endParaRPr>
          </a:p>
          <a:p>
            <a:pPr marL="800100" lvl="2" indent="0" algn="r">
              <a:buNone/>
            </a:pPr>
            <a:r>
              <a:rPr lang="sk-SK" dirty="0" smtClean="0">
                <a:latin typeface="Myriad Pro" pitchFamily="34" charset="0"/>
                <a:ea typeface="Tahoma" panose="020B0604030504040204" pitchFamily="34" charset="0"/>
                <a:cs typeface="Tahoma" panose="020B0604030504040204" pitchFamily="34" charset="0"/>
              </a:rPr>
              <a:t>							</a:t>
            </a:r>
            <a:endParaRPr lang="sk-SK" sz="600" b="1" dirty="0" smtClean="0">
              <a:latin typeface="Myriad Pro" pitchFamily="34" charset="0"/>
              <a:ea typeface="Tahoma" panose="020B0604030504040204" pitchFamily="34" charset="0"/>
              <a:cs typeface="Tahoma" panose="020B0604030504040204" pitchFamily="34" charset="0"/>
            </a:endParaRPr>
          </a:p>
          <a:p>
            <a:pPr marL="800100" lvl="2" indent="0" algn="just">
              <a:buNone/>
            </a:pPr>
            <a:endParaRPr lang="sk-SK" dirty="0" smtClean="0">
              <a:latin typeface="Myriad Pro" pitchFamily="34" charset="0"/>
              <a:ea typeface="Tahoma" panose="020B0604030504040204" pitchFamily="34" charset="0"/>
              <a:cs typeface="Tahoma" panose="020B0604030504040204" pitchFamily="34" charset="0"/>
            </a:endParaRPr>
          </a:p>
          <a:p>
            <a:pPr marL="800100" lvl="2" indent="0" algn="just">
              <a:buNone/>
            </a:pPr>
            <a:r>
              <a:rPr lang="sk-SK" dirty="0" smtClean="0">
                <a:latin typeface="Myriad Pro" pitchFamily="34" charset="0"/>
                <a:ea typeface="Tahoma" panose="020B0604030504040204" pitchFamily="34" charset="0"/>
                <a:cs typeface="Tahoma" panose="020B0604030504040204" pitchFamily="34" charset="0"/>
              </a:rPr>
              <a:t>             </a:t>
            </a:r>
            <a:endParaRPr lang="sk-SK" b="1" dirty="0">
              <a:latin typeface="Myriad Pro" pitchFamily="34" charset="0"/>
              <a:ea typeface="Tahoma" panose="020B0604030504040204" pitchFamily="34" charset="0"/>
              <a:cs typeface="Tahoma" panose="020B0604030504040204" pitchFamily="34" charset="0"/>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1738" y="922046"/>
            <a:ext cx="4518639" cy="3618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9445967"/>
      </p:ext>
    </p:extLst>
  </p:cSld>
  <p:clrMapOvr>
    <a:masterClrMapping/>
  </p:clrMapOvr>
  <mc:AlternateContent xmlns:mc="http://schemas.openxmlformats.org/markup-compatibility/2006" xmlns:p14="http://schemas.microsoft.com/office/powerpoint/2010/main">
    <mc:Choice Requires="p14">
      <p:transition spd="slow" p14:dur="1500" advTm="5000">
        <p14:prism/>
      </p:transition>
    </mc:Choice>
    <mc:Fallback xmlns="">
      <p:transition spd="slow" advTm="500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obsahu 9"/>
          <p:cNvSpPr txBox="1">
            <a:spLocks noChangeAspect="1"/>
          </p:cNvSpPr>
          <p:nvPr/>
        </p:nvSpPr>
        <p:spPr>
          <a:xfrm>
            <a:off x="327803" y="356260"/>
            <a:ext cx="8501333" cy="4206714"/>
          </a:xfrm>
          <a:prstGeom prst="rect">
            <a:avLst/>
          </a:prstGeom>
          <a:solidFill>
            <a:schemeClr val="bg1"/>
          </a:solidFill>
          <a:effectLst>
            <a:outerShdw blurRad="63500" sx="102000" sy="102000" algn="ctr"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00100" lvl="2" indent="0" algn="just">
              <a:buNone/>
            </a:pPr>
            <a:endParaRPr lang="sk-SK" dirty="0">
              <a:latin typeface="Myriad Pro" pitchFamily="34" charset="0"/>
              <a:ea typeface="Tahoma" panose="020B0604030504040204" pitchFamily="34" charset="0"/>
              <a:cs typeface="Tahoma" panose="020B0604030504040204" pitchFamily="34" charset="0"/>
            </a:endParaRPr>
          </a:p>
          <a:p>
            <a:pPr marL="800100" lvl="2" indent="0" algn="ctr">
              <a:buNone/>
            </a:pPr>
            <a:endParaRPr lang="sk-SK" b="1" dirty="0" smtClean="0">
              <a:latin typeface="Myriad Pro" pitchFamily="34" charset="0"/>
              <a:ea typeface="Tahoma" panose="020B0604030504040204" pitchFamily="34" charset="0"/>
              <a:cs typeface="Tahoma" panose="020B0604030504040204" pitchFamily="34" charset="0"/>
            </a:endParaRPr>
          </a:p>
          <a:p>
            <a:pPr marL="800100" lvl="2" indent="0" algn="ctr">
              <a:buNone/>
            </a:pPr>
            <a:endParaRPr lang="sk-SK" b="1" dirty="0">
              <a:latin typeface="Myriad Pro" pitchFamily="34" charset="0"/>
              <a:ea typeface="Tahoma" panose="020B0604030504040204" pitchFamily="34" charset="0"/>
              <a:cs typeface="Tahoma" panose="020B0604030504040204" pitchFamily="34" charset="0"/>
            </a:endParaRPr>
          </a:p>
          <a:p>
            <a:pPr marL="800100" lvl="2" indent="0" algn="ctr">
              <a:buNone/>
            </a:pPr>
            <a:r>
              <a:rPr lang="sk-SK" b="1" dirty="0" smtClean="0">
                <a:latin typeface="Myriad Pro" pitchFamily="34" charset="0"/>
                <a:ea typeface="Tahoma" panose="020B0604030504040204" pitchFamily="34" charset="0"/>
                <a:cs typeface="Tahoma" panose="020B0604030504040204" pitchFamily="34" charset="0"/>
              </a:rPr>
              <a:t>Ďakujeme za pozornosť</a:t>
            </a:r>
            <a:endParaRPr lang="sk-SK" sz="600" b="1" dirty="0" smtClean="0">
              <a:latin typeface="Myriad Pro" pitchFamily="34" charset="0"/>
              <a:ea typeface="Tahoma" panose="020B0604030504040204" pitchFamily="34" charset="0"/>
              <a:cs typeface="Tahoma" panose="020B0604030504040204" pitchFamily="34" charset="0"/>
            </a:endParaRPr>
          </a:p>
          <a:p>
            <a:pPr marL="800100" lvl="2" indent="0" algn="just">
              <a:buNone/>
            </a:pPr>
            <a:endParaRPr lang="sk-SK" dirty="0" smtClean="0">
              <a:latin typeface="Myriad Pro" pitchFamily="34" charset="0"/>
              <a:ea typeface="Tahoma" panose="020B0604030504040204" pitchFamily="34" charset="0"/>
              <a:cs typeface="Tahoma" panose="020B0604030504040204" pitchFamily="34" charset="0"/>
            </a:endParaRPr>
          </a:p>
          <a:p>
            <a:pPr marL="800100" lvl="2" indent="0" algn="just">
              <a:buNone/>
            </a:pPr>
            <a:r>
              <a:rPr lang="sk-SK" dirty="0" smtClean="0">
                <a:latin typeface="Myriad Pro" pitchFamily="34" charset="0"/>
                <a:ea typeface="Tahoma" panose="020B0604030504040204" pitchFamily="34" charset="0"/>
                <a:cs typeface="Tahoma" panose="020B0604030504040204" pitchFamily="34" charset="0"/>
              </a:rPr>
              <a:t>             </a:t>
            </a:r>
            <a:endParaRPr lang="sk-SK" b="1" dirty="0">
              <a:latin typeface="Myriad Pro" pitchFamily="34" charset="0"/>
              <a:ea typeface="Tahoma" panose="020B0604030504040204" pitchFamily="34" charset="0"/>
              <a:cs typeface="Tahoma" panose="020B0604030504040204" pitchFamily="34" charset="0"/>
            </a:endParaRPr>
          </a:p>
        </p:txBody>
      </p:sp>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3890" y="811142"/>
            <a:ext cx="1905303" cy="412914"/>
          </a:xfrm>
          <a:prstGeom prst="rect">
            <a:avLst/>
          </a:prstGeom>
        </p:spPr>
      </p:pic>
      <p:pic>
        <p:nvPicPr>
          <p:cNvPr id="3" name="Obrázo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9089" y="2128139"/>
            <a:ext cx="5898759" cy="2434835"/>
          </a:xfrm>
          <a:prstGeom prst="rect">
            <a:avLst/>
          </a:prstGeom>
        </p:spPr>
      </p:pic>
    </p:spTree>
    <p:extLst>
      <p:ext uri="{BB962C8B-B14F-4D97-AF65-F5344CB8AC3E}">
        <p14:creationId xmlns:p14="http://schemas.microsoft.com/office/powerpoint/2010/main" val="1255339884"/>
      </p:ext>
    </p:extLst>
  </p:cSld>
  <p:clrMapOvr>
    <a:masterClrMapping/>
  </p:clrMapOvr>
  <mc:AlternateContent xmlns:mc="http://schemas.openxmlformats.org/markup-compatibility/2006" xmlns:p14="http://schemas.microsoft.com/office/powerpoint/2010/main">
    <mc:Choice Requires="p14">
      <p:transition spd="slow" p14:dur="1500" advTm="5000">
        <p14:prism/>
      </p:transition>
    </mc:Choice>
    <mc:Fallback xmlns="">
      <p:transition spd="slow" advTm="5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txBox="1">
            <a:spLocks/>
          </p:cNvSpPr>
          <p:nvPr/>
        </p:nvSpPr>
        <p:spPr>
          <a:xfrm>
            <a:off x="323490" y="205979"/>
            <a:ext cx="8505645" cy="484134"/>
          </a:xfrm>
          <a:prstGeom prst="rect">
            <a:avLst/>
          </a:prstGeom>
          <a:solidFill>
            <a:schemeClr val="accent1">
              <a:lumMod val="50000"/>
            </a:schemeClr>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k-SK" sz="2400" b="1" dirty="0" smtClean="0">
                <a:solidFill>
                  <a:schemeClr val="bg1"/>
                </a:solidFill>
                <a:latin typeface="Myriad Pro" pitchFamily="34" charset="0"/>
                <a:ea typeface="Tahoma" panose="020B0604030504040204" pitchFamily="34" charset="0"/>
                <a:cs typeface="Tahoma" panose="020B0604030504040204" pitchFamily="34" charset="0"/>
              </a:rPr>
              <a:t>Zákon o </a:t>
            </a:r>
            <a:r>
              <a:rPr lang="sk-SK" sz="2400" b="1" dirty="0" err="1" smtClean="0">
                <a:solidFill>
                  <a:schemeClr val="bg1"/>
                </a:solidFill>
                <a:latin typeface="Myriad Pro" pitchFamily="34" charset="0"/>
                <a:ea typeface="Tahoma" panose="020B0604030504040204" pitchFamily="34" charset="0"/>
                <a:cs typeface="Tahoma" panose="020B0604030504040204" pitchFamily="34" charset="0"/>
              </a:rPr>
              <a:t>eGovernmente</a:t>
            </a:r>
            <a:endParaRPr lang="sk-SK" sz="2400" b="1" dirty="0">
              <a:solidFill>
                <a:schemeClr val="bg1"/>
              </a:solidFill>
              <a:latin typeface="Myriad Pro" pitchFamily="34" charset="0"/>
              <a:ea typeface="Tahoma" panose="020B0604030504040204" pitchFamily="34" charset="0"/>
              <a:cs typeface="Tahoma" panose="020B0604030504040204" pitchFamily="34" charset="0"/>
            </a:endParaRPr>
          </a:p>
        </p:txBody>
      </p:sp>
      <p:cxnSp>
        <p:nvCxnSpPr>
          <p:cNvPr id="7" name="Rovná spojnica 6"/>
          <p:cNvCxnSpPr/>
          <p:nvPr/>
        </p:nvCxnSpPr>
        <p:spPr>
          <a:xfrm>
            <a:off x="491706" y="785003"/>
            <a:ext cx="8169215" cy="0"/>
          </a:xfrm>
          <a:prstGeom prst="line">
            <a:avLst/>
          </a:prstGeom>
          <a:ln w="25400" cmpd="sng">
            <a:solidFill>
              <a:srgbClr val="C00000"/>
            </a:solidFill>
            <a:headEnd w="lg" len="lg"/>
            <a:tailEnd w="lg" len="lg"/>
          </a:ln>
        </p:spPr>
        <p:style>
          <a:lnRef idx="2">
            <a:schemeClr val="accent1"/>
          </a:lnRef>
          <a:fillRef idx="0">
            <a:schemeClr val="accent1"/>
          </a:fillRef>
          <a:effectRef idx="1">
            <a:schemeClr val="accent1"/>
          </a:effectRef>
          <a:fontRef idx="minor">
            <a:schemeClr val="tx1"/>
          </a:fontRef>
        </p:style>
      </p:cxnSp>
      <p:pic>
        <p:nvPicPr>
          <p:cNvPr id="8" name="Zástupný symbol obsahu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803" y="4735181"/>
            <a:ext cx="1318117" cy="358487"/>
          </a:xfrm>
          <a:prstGeom prst="rect">
            <a:avLst/>
          </a:prstGeom>
        </p:spPr>
      </p:pic>
      <p:pic>
        <p:nvPicPr>
          <p:cNvPr id="5" name="Obrázo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8202" y="4735181"/>
            <a:ext cx="1510933" cy="328768"/>
          </a:xfrm>
          <a:prstGeom prst="rect">
            <a:avLst/>
          </a:prstGeom>
        </p:spPr>
      </p:pic>
      <p:sp>
        <p:nvSpPr>
          <p:cNvPr id="10" name="Zástupný symbol obsahu 9"/>
          <p:cNvSpPr txBox="1">
            <a:spLocks noChangeAspect="1"/>
          </p:cNvSpPr>
          <p:nvPr/>
        </p:nvSpPr>
        <p:spPr>
          <a:xfrm>
            <a:off x="327803" y="900000"/>
            <a:ext cx="8501333" cy="3662974"/>
          </a:xfrm>
          <a:prstGeom prst="rect">
            <a:avLst/>
          </a:prstGeom>
          <a:solidFill>
            <a:schemeClr val="bg1"/>
          </a:solidFill>
          <a:effectLst>
            <a:outerShdw blurRad="63500" sx="102000" sy="102000" algn="ctr"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8775" lvl="2" indent="-358775" algn="just">
              <a:lnSpc>
                <a:spcPct val="130000"/>
              </a:lnSpc>
              <a:buFont typeface="Arial" panose="020B0604020202020204" pitchFamily="34" charset="0"/>
              <a:buChar char="•"/>
              <a:tabLst>
                <a:tab pos="358775" algn="l"/>
              </a:tabLst>
              <a:defRPr/>
            </a:pPr>
            <a:r>
              <a:rPr lang="sk-SK" sz="1600" dirty="0">
                <a:latin typeface="Myriad Pro" pitchFamily="34" charset="0"/>
              </a:rPr>
              <a:t>Zákon č. 305/2013 Z. z. o elektronickej podobe výkonu pôsobnosti orgánov verejnej moci a o zmene a doplnení niektorých zákonov (zákon o </a:t>
            </a:r>
            <a:r>
              <a:rPr lang="sk-SK" sz="1600" dirty="0" err="1">
                <a:latin typeface="Myriad Pro" pitchFamily="34" charset="0"/>
              </a:rPr>
              <a:t>e-Governmente</a:t>
            </a:r>
            <a:r>
              <a:rPr lang="sk-SK" sz="1600" dirty="0">
                <a:latin typeface="Myriad Pro" pitchFamily="34" charset="0"/>
              </a:rPr>
              <a:t>) účinný </a:t>
            </a:r>
            <a:r>
              <a:rPr lang="sk-SK" sz="1600" dirty="0" smtClean="0">
                <a:latin typeface="Myriad Pro" pitchFamily="34" charset="0"/>
              </a:rPr>
              <a:t>od 1</a:t>
            </a:r>
            <a:r>
              <a:rPr lang="sk-SK" sz="1600" dirty="0">
                <a:latin typeface="Myriad Pro" pitchFamily="34" charset="0"/>
              </a:rPr>
              <a:t>. 11. </a:t>
            </a:r>
            <a:r>
              <a:rPr lang="sk-SK" sz="1600" dirty="0" smtClean="0">
                <a:latin typeface="Myriad Pro" pitchFamily="34" charset="0"/>
              </a:rPr>
              <a:t>2013</a:t>
            </a:r>
          </a:p>
          <a:p>
            <a:pPr marL="358775" lvl="2" indent="-358775" algn="just">
              <a:buFont typeface="Arial" panose="020B0604020202020204" pitchFamily="34" charset="0"/>
              <a:buChar char="•"/>
              <a:tabLst>
                <a:tab pos="358775" algn="l"/>
              </a:tabLst>
              <a:defRPr/>
            </a:pPr>
            <a:endParaRPr lang="sk-SK" sz="800" dirty="0" smtClean="0">
              <a:latin typeface="Myriad Pro" pitchFamily="34" charset="0"/>
            </a:endParaRPr>
          </a:p>
          <a:p>
            <a:pPr marL="358775" lvl="2" indent="-358775" algn="just">
              <a:lnSpc>
                <a:spcPct val="130000"/>
              </a:lnSpc>
              <a:buFont typeface="Arial" panose="020B0604020202020204" pitchFamily="34" charset="0"/>
              <a:buChar char="•"/>
              <a:tabLst>
                <a:tab pos="358775" algn="l"/>
              </a:tabLst>
              <a:defRPr/>
            </a:pPr>
            <a:r>
              <a:rPr lang="sk-SK" altLang="en-US" sz="1600" dirty="0" smtClean="0">
                <a:latin typeface="Myriad Pro" pitchFamily="34" charset="0"/>
              </a:rPr>
              <a:t>Definuje </a:t>
            </a:r>
            <a:r>
              <a:rPr lang="sk-SK" altLang="en-US" sz="1600" dirty="0">
                <a:latin typeface="Myriad Pro" pitchFamily="34" charset="0"/>
              </a:rPr>
              <a:t>3 základné východiská:</a:t>
            </a:r>
          </a:p>
          <a:p>
            <a:pPr marL="1200150" lvl="2" indent="-342900" algn="just">
              <a:lnSpc>
                <a:spcPct val="130000"/>
              </a:lnSpc>
              <a:defRPr/>
            </a:pPr>
            <a:r>
              <a:rPr lang="sk-SK" altLang="en-US" sz="1600" dirty="0">
                <a:latin typeface="Myriad Pro" pitchFamily="34" charset="0"/>
              </a:rPr>
              <a:t>Povinnosť OVM vykonávať verejnú moc elektronicky, pokiaľ nejde výlučné o listinné konanie </a:t>
            </a:r>
            <a:r>
              <a:rPr lang="sk-SK" sz="1600" dirty="0">
                <a:latin typeface="Myriad Pro" pitchFamily="34" charset="0"/>
              </a:rPr>
              <a:t>alebo konanie definované zákonom, kde z povahy veci je elektronická komunikácia vylúčená alebo komplikovaná</a:t>
            </a:r>
            <a:endParaRPr lang="sk-SK" altLang="en-US" sz="1600" dirty="0">
              <a:latin typeface="Myriad Pro" pitchFamily="34" charset="0"/>
            </a:endParaRPr>
          </a:p>
          <a:p>
            <a:pPr marL="1200150" lvl="2" indent="-342900" algn="just">
              <a:lnSpc>
                <a:spcPct val="130000"/>
              </a:lnSpc>
              <a:defRPr/>
            </a:pPr>
            <a:r>
              <a:rPr lang="sk-SK" altLang="en-US" sz="1600" dirty="0">
                <a:latin typeface="Myriad Pro" pitchFamily="34" charset="0"/>
              </a:rPr>
              <a:t>Na druhej strane má subjekt (okrem OVM) možnosť voľby, či bude komunikovať elektronicky alebo listinne</a:t>
            </a:r>
          </a:p>
          <a:p>
            <a:pPr marL="1200150" lvl="2" indent="-342900" algn="just">
              <a:lnSpc>
                <a:spcPct val="130000"/>
              </a:lnSpc>
              <a:defRPr/>
            </a:pPr>
            <a:r>
              <a:rPr lang="sk-SK" altLang="en-US" sz="1600" dirty="0">
                <a:latin typeface="Myriad Pro" pitchFamily="34" charset="0"/>
              </a:rPr>
              <a:t>Tretia zásada: </a:t>
            </a:r>
            <a:r>
              <a:rPr lang="sk-SK" sz="1600" dirty="0">
                <a:latin typeface="Myriad Pro" pitchFamily="34" charset="0"/>
              </a:rPr>
              <a:t>„štát nevyžaduje predloženie informácií, ktorými už jeho orgány disponujú"</a:t>
            </a:r>
            <a:endParaRPr lang="sk-SK" altLang="en-US" sz="1600" dirty="0">
              <a:latin typeface="Myriad Pro" pitchFamily="34" charset="0"/>
            </a:endParaRPr>
          </a:p>
          <a:p>
            <a:pPr marL="358775" lvl="2" indent="-358775" algn="just">
              <a:lnSpc>
                <a:spcPct val="130000"/>
              </a:lnSpc>
              <a:buFont typeface="Arial" panose="020B0604020202020204" pitchFamily="34" charset="0"/>
              <a:buChar char="•"/>
              <a:tabLst>
                <a:tab pos="358775" algn="l"/>
              </a:tabLst>
              <a:defRPr/>
            </a:pPr>
            <a:endParaRPr lang="sk-SK" sz="1800" dirty="0">
              <a:latin typeface="Myriad Pro" pitchFamily="34" charset="0"/>
            </a:endParaRPr>
          </a:p>
        </p:txBody>
      </p:sp>
    </p:spTree>
    <p:extLst>
      <p:ext uri="{BB962C8B-B14F-4D97-AF65-F5344CB8AC3E}">
        <p14:creationId xmlns:p14="http://schemas.microsoft.com/office/powerpoint/2010/main" val="795344123"/>
      </p:ext>
    </p:extLst>
  </p:cSld>
  <p:clrMapOvr>
    <a:masterClrMapping/>
  </p:clrMapOvr>
  <mc:AlternateContent xmlns:mc="http://schemas.openxmlformats.org/markup-compatibility/2006" xmlns:p14="http://schemas.microsoft.com/office/powerpoint/2010/main">
    <mc:Choice Requires="p14">
      <p:transition spd="slow" p14:dur="1500" advTm="5000">
        <p14:prism/>
      </p:transition>
    </mc:Choice>
    <mc:Fallback xmlns="">
      <p:transition spd="slow" advTm="5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txBox="1">
            <a:spLocks/>
          </p:cNvSpPr>
          <p:nvPr/>
        </p:nvSpPr>
        <p:spPr>
          <a:xfrm>
            <a:off x="323490" y="205979"/>
            <a:ext cx="8505645" cy="484134"/>
          </a:xfrm>
          <a:prstGeom prst="rect">
            <a:avLst/>
          </a:prstGeom>
          <a:solidFill>
            <a:schemeClr val="accent1">
              <a:lumMod val="50000"/>
            </a:schemeClr>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k-SK" sz="2400" b="1" dirty="0">
                <a:solidFill>
                  <a:schemeClr val="bg1"/>
                </a:solidFill>
                <a:latin typeface="Myriad Pro" pitchFamily="34" charset="0"/>
                <a:ea typeface="Tahoma" panose="020B0604030504040204" pitchFamily="34" charset="0"/>
                <a:cs typeface="Tahoma" panose="020B0604030504040204" pitchFamily="34" charset="0"/>
              </a:rPr>
              <a:t>Elektronický výkon verejnej moci </a:t>
            </a:r>
          </a:p>
        </p:txBody>
      </p:sp>
      <p:cxnSp>
        <p:nvCxnSpPr>
          <p:cNvPr id="7" name="Rovná spojnica 6"/>
          <p:cNvCxnSpPr/>
          <p:nvPr/>
        </p:nvCxnSpPr>
        <p:spPr>
          <a:xfrm>
            <a:off x="491706" y="785003"/>
            <a:ext cx="8169215" cy="0"/>
          </a:xfrm>
          <a:prstGeom prst="line">
            <a:avLst/>
          </a:prstGeom>
          <a:ln w="25400" cmpd="sng">
            <a:solidFill>
              <a:srgbClr val="C00000"/>
            </a:solidFill>
            <a:headEnd w="lg" len="lg"/>
            <a:tailEnd w="lg" len="lg"/>
          </a:ln>
        </p:spPr>
        <p:style>
          <a:lnRef idx="2">
            <a:schemeClr val="accent1"/>
          </a:lnRef>
          <a:fillRef idx="0">
            <a:schemeClr val="accent1"/>
          </a:fillRef>
          <a:effectRef idx="1">
            <a:schemeClr val="accent1"/>
          </a:effectRef>
          <a:fontRef idx="minor">
            <a:schemeClr val="tx1"/>
          </a:fontRef>
        </p:style>
      </p:cxnSp>
      <p:pic>
        <p:nvPicPr>
          <p:cNvPr id="8" name="Zástupný symbol obsahu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803" y="4735181"/>
            <a:ext cx="1318117" cy="358487"/>
          </a:xfrm>
          <a:prstGeom prst="rect">
            <a:avLst/>
          </a:prstGeom>
        </p:spPr>
      </p:pic>
      <p:pic>
        <p:nvPicPr>
          <p:cNvPr id="5" name="Obrázo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8202" y="4735181"/>
            <a:ext cx="1510933" cy="328768"/>
          </a:xfrm>
          <a:prstGeom prst="rect">
            <a:avLst/>
          </a:prstGeom>
        </p:spPr>
      </p:pic>
      <p:sp>
        <p:nvSpPr>
          <p:cNvPr id="10" name="Zástupný symbol obsahu 9"/>
          <p:cNvSpPr txBox="1">
            <a:spLocks noChangeAspect="1"/>
          </p:cNvSpPr>
          <p:nvPr/>
        </p:nvSpPr>
        <p:spPr>
          <a:xfrm>
            <a:off x="327803" y="900000"/>
            <a:ext cx="8501333" cy="3662974"/>
          </a:xfrm>
          <a:prstGeom prst="rect">
            <a:avLst/>
          </a:prstGeom>
          <a:solidFill>
            <a:schemeClr val="bg1"/>
          </a:solidFill>
          <a:effectLst>
            <a:outerShdw blurRad="63500" sx="102000" sy="102000" algn="ctr"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8775" lvl="2" indent="-358775" algn="just">
              <a:lnSpc>
                <a:spcPct val="130000"/>
              </a:lnSpc>
              <a:buFont typeface="Arial" panose="020B0604020202020204" pitchFamily="34" charset="0"/>
              <a:buChar char="•"/>
              <a:tabLst>
                <a:tab pos="358775" algn="l"/>
              </a:tabLst>
              <a:defRPr/>
            </a:pPr>
            <a:endParaRPr lang="sk-SK" sz="1800" b="1" dirty="0" smtClean="0">
              <a:latin typeface="Myriad Pro" pitchFamily="34" charset="0"/>
            </a:endParaRPr>
          </a:p>
          <a:p>
            <a:pPr marL="358775" lvl="2" indent="-358775" algn="just">
              <a:lnSpc>
                <a:spcPct val="130000"/>
              </a:lnSpc>
              <a:buFont typeface="Arial" panose="020B0604020202020204" pitchFamily="34" charset="0"/>
              <a:buChar char="•"/>
              <a:tabLst>
                <a:tab pos="358775" algn="l"/>
              </a:tabLst>
              <a:defRPr/>
            </a:pPr>
            <a:endParaRPr lang="sk-SK" sz="1800" b="1" dirty="0">
              <a:latin typeface="Myriad Pro" pitchFamily="34" charset="0"/>
            </a:endParaRPr>
          </a:p>
          <a:p>
            <a:pPr marL="358775" lvl="2" indent="-358775" algn="just">
              <a:lnSpc>
                <a:spcPct val="130000"/>
              </a:lnSpc>
              <a:buFont typeface="Arial" panose="020B0604020202020204" pitchFamily="34" charset="0"/>
              <a:buChar char="•"/>
              <a:tabLst>
                <a:tab pos="358775" algn="l"/>
              </a:tabLst>
              <a:defRPr/>
            </a:pPr>
            <a:r>
              <a:rPr lang="sk-SK" sz="1800" b="1" dirty="0" smtClean="0">
                <a:latin typeface="Myriad Pro" pitchFamily="34" charset="0"/>
              </a:rPr>
              <a:t>Spoločné </a:t>
            </a:r>
            <a:r>
              <a:rPr lang="sk-SK" sz="1800" b="1" dirty="0">
                <a:latin typeface="Myriad Pro" pitchFamily="34" charset="0"/>
              </a:rPr>
              <a:t>moduly </a:t>
            </a:r>
            <a:r>
              <a:rPr lang="sk-SK" sz="1800" dirty="0">
                <a:latin typeface="Myriad Pro" pitchFamily="34" charset="0"/>
              </a:rPr>
              <a:t>– základné funkcie pri výkone verejnej moci elektronicky (modul elektronických schránok, autentifikačný modul, platobný modul, modul centrálnej elektronickej podateľne, modul elektronických formulárov, modul elektronického doručovania, notifikačný modul, modul úradnej komunikácie a modul dlhodobého uchovávania) </a:t>
            </a:r>
          </a:p>
        </p:txBody>
      </p:sp>
    </p:spTree>
    <p:extLst>
      <p:ext uri="{BB962C8B-B14F-4D97-AF65-F5344CB8AC3E}">
        <p14:creationId xmlns:p14="http://schemas.microsoft.com/office/powerpoint/2010/main" val="222401613"/>
      </p:ext>
    </p:extLst>
  </p:cSld>
  <p:clrMapOvr>
    <a:masterClrMapping/>
  </p:clrMapOvr>
  <mc:AlternateContent xmlns:mc="http://schemas.openxmlformats.org/markup-compatibility/2006" xmlns:p14="http://schemas.microsoft.com/office/powerpoint/2010/main">
    <mc:Choice Requires="p14">
      <p:transition spd="slow" p14:dur="1500" advTm="5000">
        <p14:prism/>
      </p:transition>
    </mc:Choice>
    <mc:Fallback xmlns="">
      <p:transition spd="slow" advTm="5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1"/>
          <p:cNvGrpSpPr/>
          <p:nvPr/>
        </p:nvGrpSpPr>
        <p:grpSpPr>
          <a:xfrm>
            <a:off x="486889" y="166256"/>
            <a:ext cx="8360228" cy="4667001"/>
            <a:chOff x="753740" y="1053065"/>
            <a:chExt cx="8311205" cy="6030067"/>
          </a:xfrm>
        </p:grpSpPr>
        <p:sp>
          <p:nvSpPr>
            <p:cNvPr id="11" name="Rectangle 21"/>
            <p:cNvSpPr/>
            <p:nvPr/>
          </p:nvSpPr>
          <p:spPr>
            <a:xfrm>
              <a:off x="7062650" y="2259975"/>
              <a:ext cx="2002295" cy="4053842"/>
            </a:xfrm>
            <a:prstGeom prst="rect">
              <a:avLst/>
            </a:prstGeom>
            <a:solidFill>
              <a:schemeClr val="tx2">
                <a:lumMod val="20000"/>
                <a:lumOff val="80000"/>
              </a:schemeClr>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k-SK" dirty="0"/>
            </a:p>
          </p:txBody>
        </p:sp>
        <p:sp>
          <p:nvSpPr>
            <p:cNvPr id="12" name="Rectangle 15"/>
            <p:cNvSpPr/>
            <p:nvPr/>
          </p:nvSpPr>
          <p:spPr>
            <a:xfrm>
              <a:off x="3143794" y="1059651"/>
              <a:ext cx="1689462" cy="4180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Podnikatelia</a:t>
              </a:r>
            </a:p>
          </p:txBody>
        </p:sp>
        <p:sp>
          <p:nvSpPr>
            <p:cNvPr id="13" name="Can 17"/>
            <p:cNvSpPr/>
            <p:nvPr/>
          </p:nvSpPr>
          <p:spPr>
            <a:xfrm>
              <a:off x="7149738" y="2397032"/>
              <a:ext cx="923108" cy="801189"/>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RFO</a:t>
              </a:r>
            </a:p>
          </p:txBody>
        </p:sp>
        <p:sp>
          <p:nvSpPr>
            <p:cNvPr id="14" name="Can 18"/>
            <p:cNvSpPr/>
            <p:nvPr/>
          </p:nvSpPr>
          <p:spPr>
            <a:xfrm>
              <a:off x="7166183" y="3320140"/>
              <a:ext cx="923108" cy="801189"/>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RPO</a:t>
              </a:r>
            </a:p>
          </p:txBody>
        </p:sp>
        <p:sp>
          <p:nvSpPr>
            <p:cNvPr id="15" name="Can 20"/>
            <p:cNvSpPr/>
            <p:nvPr/>
          </p:nvSpPr>
          <p:spPr>
            <a:xfrm>
              <a:off x="7145384" y="5402435"/>
              <a:ext cx="923108" cy="801189"/>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Rn</a:t>
              </a:r>
            </a:p>
          </p:txBody>
        </p:sp>
        <p:sp>
          <p:nvSpPr>
            <p:cNvPr id="16" name="TextBox 22"/>
            <p:cNvSpPr txBox="1"/>
            <p:nvPr/>
          </p:nvSpPr>
          <p:spPr>
            <a:xfrm rot="16200000">
              <a:off x="7058494" y="4071495"/>
              <a:ext cx="2814765" cy="400110"/>
            </a:xfrm>
            <a:prstGeom prst="rect">
              <a:avLst/>
            </a:prstGeom>
            <a:noFill/>
          </p:spPr>
          <p:txBody>
            <a:bodyPr wrap="square" rtlCol="0">
              <a:spAutoFit/>
            </a:bodyPr>
            <a:lstStyle/>
            <a:p>
              <a:pPr algn="ctr"/>
              <a:r>
                <a:rPr lang="sk-SK" sz="2000" dirty="0">
                  <a:solidFill>
                    <a:schemeClr val="tx2">
                      <a:lumMod val="75000"/>
                    </a:schemeClr>
                  </a:solidFill>
                </a:rPr>
                <a:t>Referenčné registre</a:t>
              </a:r>
            </a:p>
          </p:txBody>
        </p:sp>
        <p:sp>
          <p:nvSpPr>
            <p:cNvPr id="17" name="Rectangle 23"/>
            <p:cNvSpPr/>
            <p:nvPr/>
          </p:nvSpPr>
          <p:spPr>
            <a:xfrm>
              <a:off x="753740" y="2244633"/>
              <a:ext cx="1785258" cy="4053841"/>
            </a:xfrm>
            <a:prstGeom prst="rect">
              <a:avLst/>
            </a:prstGeom>
            <a:solidFill>
              <a:schemeClr val="tx2">
                <a:lumMod val="20000"/>
                <a:lumOff val="80000"/>
              </a:schemeClr>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k-SK" dirty="0"/>
            </a:p>
          </p:txBody>
        </p:sp>
        <p:sp>
          <p:nvSpPr>
            <p:cNvPr id="18" name="TextBox 28"/>
            <p:cNvSpPr txBox="1"/>
            <p:nvPr/>
          </p:nvSpPr>
          <p:spPr>
            <a:xfrm rot="16200000">
              <a:off x="749583" y="4071497"/>
              <a:ext cx="2814765" cy="400110"/>
            </a:xfrm>
            <a:prstGeom prst="rect">
              <a:avLst/>
            </a:prstGeom>
            <a:noFill/>
          </p:spPr>
          <p:txBody>
            <a:bodyPr wrap="square" rtlCol="0">
              <a:spAutoFit/>
            </a:bodyPr>
            <a:lstStyle/>
            <a:p>
              <a:pPr algn="ctr"/>
              <a:r>
                <a:rPr lang="sk-SK" sz="2000" dirty="0" smtClean="0">
                  <a:solidFill>
                    <a:schemeClr val="tx2">
                      <a:lumMod val="75000"/>
                    </a:schemeClr>
                  </a:solidFill>
                </a:rPr>
                <a:t>AGENDA</a:t>
              </a:r>
              <a:endParaRPr lang="sk-SK" sz="2000" dirty="0">
                <a:solidFill>
                  <a:schemeClr val="tx2">
                    <a:lumMod val="75000"/>
                  </a:schemeClr>
                </a:solidFill>
              </a:endParaRPr>
            </a:p>
          </p:txBody>
        </p:sp>
        <p:sp>
          <p:nvSpPr>
            <p:cNvPr id="19" name="Flowchart: Process 30"/>
            <p:cNvSpPr/>
            <p:nvPr/>
          </p:nvSpPr>
          <p:spPr>
            <a:xfrm>
              <a:off x="940975" y="2397034"/>
              <a:ext cx="1015935" cy="572589"/>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k-SK" sz="1600" dirty="0"/>
                <a:t>ISVS</a:t>
              </a:r>
              <a:r>
                <a:rPr lang="sk-SK" sz="2000" baseline="-25000" dirty="0"/>
                <a:t>1</a:t>
              </a:r>
              <a:endParaRPr lang="sk-SK" sz="1600" baseline="-25000" dirty="0"/>
            </a:p>
          </p:txBody>
        </p:sp>
        <p:sp>
          <p:nvSpPr>
            <p:cNvPr id="20" name="Flowchart: Process 31"/>
            <p:cNvSpPr/>
            <p:nvPr/>
          </p:nvSpPr>
          <p:spPr>
            <a:xfrm>
              <a:off x="921384" y="3263601"/>
              <a:ext cx="1015935" cy="572589"/>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k-SK" sz="1600" dirty="0"/>
                <a:t>ISVS</a:t>
              </a:r>
              <a:r>
                <a:rPr lang="en-US" sz="2000" baseline="-25000" dirty="0"/>
                <a:t>2</a:t>
              </a:r>
              <a:endParaRPr lang="sk-SK" sz="1600" baseline="-25000" dirty="0"/>
            </a:p>
          </p:txBody>
        </p:sp>
        <p:sp>
          <p:nvSpPr>
            <p:cNvPr id="21" name="Flowchart: Process 32"/>
            <p:cNvSpPr/>
            <p:nvPr/>
          </p:nvSpPr>
          <p:spPr>
            <a:xfrm>
              <a:off x="931179" y="4119154"/>
              <a:ext cx="1015935" cy="572589"/>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k-SK" sz="1600" dirty="0"/>
                <a:t>ISVS</a:t>
              </a:r>
              <a:r>
                <a:rPr lang="en-US" sz="2400" baseline="-25000" dirty="0"/>
                <a:t>3</a:t>
              </a:r>
              <a:endParaRPr lang="sk-SK" sz="1600" baseline="-25000" dirty="0"/>
            </a:p>
          </p:txBody>
        </p:sp>
        <p:sp>
          <p:nvSpPr>
            <p:cNvPr id="22" name="Flowchart: Process 33"/>
            <p:cNvSpPr/>
            <p:nvPr/>
          </p:nvSpPr>
          <p:spPr>
            <a:xfrm>
              <a:off x="940975" y="5416115"/>
              <a:ext cx="1015935" cy="572589"/>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k-SK" sz="1600" dirty="0"/>
                <a:t>ISVS</a:t>
              </a:r>
              <a:r>
                <a:rPr lang="sk-SK" sz="2400" baseline="-25000" dirty="0"/>
                <a:t>n</a:t>
              </a:r>
              <a:endParaRPr lang="sk-SK" sz="1600" baseline="-25000" dirty="0"/>
            </a:p>
          </p:txBody>
        </p:sp>
        <p:cxnSp>
          <p:nvCxnSpPr>
            <p:cNvPr id="23" name="Straight Arrow Connector 42"/>
            <p:cNvCxnSpPr/>
            <p:nvPr/>
          </p:nvCxnSpPr>
          <p:spPr>
            <a:xfrm>
              <a:off x="4052286" y="1486653"/>
              <a:ext cx="341186" cy="161359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43"/>
            <p:cNvCxnSpPr/>
            <p:nvPr/>
          </p:nvCxnSpPr>
          <p:spPr>
            <a:xfrm flipH="1">
              <a:off x="5756052" y="1486653"/>
              <a:ext cx="1370326" cy="161359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44"/>
            <p:cNvCxnSpPr/>
            <p:nvPr/>
          </p:nvCxnSpPr>
          <p:spPr>
            <a:xfrm flipH="1">
              <a:off x="5170420" y="1486653"/>
              <a:ext cx="547532" cy="161359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45"/>
            <p:cNvCxnSpPr/>
            <p:nvPr/>
          </p:nvCxnSpPr>
          <p:spPr>
            <a:xfrm>
              <a:off x="2688770" y="1479732"/>
              <a:ext cx="1088572" cy="162051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7" name="Flowchart: Process 49"/>
            <p:cNvSpPr/>
            <p:nvPr/>
          </p:nvSpPr>
          <p:spPr>
            <a:xfrm>
              <a:off x="2899954" y="1628503"/>
              <a:ext cx="4075611" cy="435428"/>
            </a:xfrm>
            <a:prstGeom prst="flowChartProcess">
              <a:avLst/>
            </a:prstGeom>
            <a:gradFill>
              <a:gsLst>
                <a:gs pos="100000">
                  <a:schemeClr val="accent1">
                    <a:alpha val="0"/>
                  </a:schemeClr>
                </a:gs>
                <a:gs pos="0">
                  <a:schemeClr val="accent1">
                    <a:tint val="100000"/>
                    <a:shade val="100000"/>
                    <a:satMod val="130000"/>
                    <a:alpha val="0"/>
                  </a:schemeClr>
                </a:gs>
                <a:gs pos="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solidFill>
                    <a:schemeClr val="tx2">
                      <a:lumMod val="75000"/>
                    </a:schemeClr>
                  </a:solidFill>
                </a:rPr>
                <a:t>eID</a:t>
              </a:r>
            </a:p>
          </p:txBody>
        </p:sp>
        <p:sp>
          <p:nvSpPr>
            <p:cNvPr id="28" name="Flowchart: Process 54"/>
            <p:cNvSpPr/>
            <p:nvPr/>
          </p:nvSpPr>
          <p:spPr>
            <a:xfrm>
              <a:off x="2899955" y="2374928"/>
              <a:ext cx="1114232" cy="445560"/>
            </a:xfrm>
            <a:prstGeom prst="flowChartProcess">
              <a:avLst/>
            </a:prstGeom>
            <a:gradFill>
              <a:gsLst>
                <a:gs pos="85000">
                  <a:schemeClr val="accent1">
                    <a:tint val="100000"/>
                    <a:shade val="100000"/>
                    <a:satMod val="130000"/>
                    <a:alpha val="0"/>
                  </a:schemeClr>
                </a:gs>
                <a:gs pos="0">
                  <a:schemeClr val="accent1">
                    <a:tint val="100000"/>
                    <a:shade val="100000"/>
                    <a:satMod val="130000"/>
                    <a:alpha val="0"/>
                  </a:schemeClr>
                </a:gs>
                <a:gs pos="0">
                  <a:schemeClr val="accent1">
                    <a:tint val="50000"/>
                    <a:shade val="100000"/>
                    <a:satMod val="350000"/>
                  </a:schemeClr>
                </a:gs>
              </a:gsLst>
            </a:gradFill>
            <a:ln>
              <a:solidFill>
                <a:schemeClr val="accent1">
                  <a:shade val="95000"/>
                  <a:satMod val="105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solidFill>
                    <a:schemeClr val="tx2">
                      <a:lumMod val="75000"/>
                    </a:schemeClr>
                  </a:solidFill>
                </a:rPr>
                <a:t>IOM</a:t>
              </a:r>
            </a:p>
          </p:txBody>
        </p:sp>
        <p:sp>
          <p:nvSpPr>
            <p:cNvPr id="29" name="Rectangle 55"/>
            <p:cNvSpPr/>
            <p:nvPr/>
          </p:nvSpPr>
          <p:spPr>
            <a:xfrm>
              <a:off x="6903716" y="1057902"/>
              <a:ext cx="1944193" cy="4287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k-SK" sz="1600" dirty="0"/>
                <a:t>Orgány verejnej moci </a:t>
              </a:r>
            </a:p>
          </p:txBody>
        </p:sp>
        <p:sp>
          <p:nvSpPr>
            <p:cNvPr id="30" name="Rectangle 56"/>
            <p:cNvSpPr/>
            <p:nvPr/>
          </p:nvSpPr>
          <p:spPr>
            <a:xfrm>
              <a:off x="5023755" y="1059651"/>
              <a:ext cx="1689462" cy="4180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Tretí sektor</a:t>
              </a:r>
            </a:p>
          </p:txBody>
        </p:sp>
        <p:sp>
          <p:nvSpPr>
            <p:cNvPr id="31" name="Rectangle 57"/>
            <p:cNvSpPr/>
            <p:nvPr/>
          </p:nvSpPr>
          <p:spPr>
            <a:xfrm>
              <a:off x="1292436" y="1053065"/>
              <a:ext cx="1689462" cy="4180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Občania</a:t>
              </a:r>
            </a:p>
          </p:txBody>
        </p:sp>
        <p:sp>
          <p:nvSpPr>
            <p:cNvPr id="32" name="Flowchart: Process 34"/>
            <p:cNvSpPr/>
            <p:nvPr/>
          </p:nvSpPr>
          <p:spPr>
            <a:xfrm>
              <a:off x="3143793" y="3100250"/>
              <a:ext cx="3569423" cy="2664823"/>
            </a:xfrm>
            <a:prstGeom prst="flowChartProcess">
              <a:avLst/>
            </a:prstGeom>
            <a:gradFill>
              <a:gsLst>
                <a:gs pos="0">
                  <a:schemeClr val="accent1">
                    <a:tint val="100000"/>
                    <a:shade val="100000"/>
                    <a:satMod val="130000"/>
                  </a:schemeClr>
                </a:gs>
                <a:gs pos="72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k-SK" dirty="0">
                <a:effectLst>
                  <a:outerShdw blurRad="38100" dist="38100" dir="2700000" algn="tl">
                    <a:srgbClr val="000000">
                      <a:alpha val="43137"/>
                    </a:srgbClr>
                  </a:outerShdw>
                </a:effectLst>
              </a:endParaRPr>
            </a:p>
          </p:txBody>
        </p:sp>
        <p:sp>
          <p:nvSpPr>
            <p:cNvPr id="33" name="Flowchart: Process 38"/>
            <p:cNvSpPr/>
            <p:nvPr/>
          </p:nvSpPr>
          <p:spPr>
            <a:xfrm>
              <a:off x="3279100" y="4988132"/>
              <a:ext cx="3260075" cy="595220"/>
            </a:xfrm>
            <a:prstGeom prst="flowChartProcess">
              <a:avLst/>
            </a:prstGeom>
            <a:gradFill>
              <a:gsLst>
                <a:gs pos="0">
                  <a:schemeClr val="accent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dirty="0"/>
                <a:t>G2G</a:t>
              </a:r>
            </a:p>
          </p:txBody>
        </p:sp>
        <p:sp>
          <p:nvSpPr>
            <p:cNvPr id="34" name="Flowchart: Process 59"/>
            <p:cNvSpPr/>
            <p:nvPr/>
          </p:nvSpPr>
          <p:spPr>
            <a:xfrm>
              <a:off x="3255209" y="3218277"/>
              <a:ext cx="716115" cy="377788"/>
            </a:xfrm>
            <a:prstGeom prst="flowChartProcess">
              <a:avLst/>
            </a:prstGeom>
            <a:gradFill>
              <a:gsLst>
                <a:gs pos="91600">
                  <a:srgbClr val="97C4EB"/>
                </a:gs>
                <a:gs pos="0">
                  <a:schemeClr val="accent1"/>
                </a:gs>
                <a:gs pos="100000">
                  <a:schemeClr val="accent1"/>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IAM</a:t>
              </a:r>
              <a:endParaRPr lang="sk-SK" sz="1400" dirty="0"/>
            </a:p>
          </p:txBody>
        </p:sp>
        <p:sp>
          <p:nvSpPr>
            <p:cNvPr id="35" name="TextBox 73"/>
            <p:cNvSpPr txBox="1"/>
            <p:nvPr/>
          </p:nvSpPr>
          <p:spPr>
            <a:xfrm>
              <a:off x="3538251" y="4511342"/>
              <a:ext cx="2458754" cy="369332"/>
            </a:xfrm>
            <a:prstGeom prst="rect">
              <a:avLst/>
            </a:prstGeom>
            <a:noFill/>
          </p:spPr>
          <p:txBody>
            <a:bodyPr wrap="square" rtlCol="0">
              <a:spAutoFit/>
            </a:bodyPr>
            <a:lstStyle/>
            <a:p>
              <a:pPr algn="ctr"/>
              <a:r>
                <a:rPr lang="sk-SK" dirty="0">
                  <a:solidFill>
                    <a:schemeClr val="tx2"/>
                  </a:solidFill>
                  <a:effectLst>
                    <a:outerShdw blurRad="38100" dist="38100" dir="2700000" algn="tl">
                      <a:srgbClr val="000000">
                        <a:alpha val="43137"/>
                      </a:srgbClr>
                    </a:outerShdw>
                  </a:effectLst>
                </a:rPr>
                <a:t>ÚPVS</a:t>
              </a:r>
            </a:p>
          </p:txBody>
        </p:sp>
        <p:sp>
          <p:nvSpPr>
            <p:cNvPr id="36" name="Flowchart: Process 74"/>
            <p:cNvSpPr/>
            <p:nvPr/>
          </p:nvSpPr>
          <p:spPr>
            <a:xfrm>
              <a:off x="5832763" y="3213025"/>
              <a:ext cx="716115" cy="377788"/>
            </a:xfrm>
            <a:prstGeom prst="flowChartProcess">
              <a:avLst/>
            </a:prstGeom>
            <a:gradFill>
              <a:gsLst>
                <a:gs pos="0">
                  <a:schemeClr val="accent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eNotify</a:t>
              </a:r>
              <a:endParaRPr lang="sk-SK" sz="1200" dirty="0"/>
            </a:p>
          </p:txBody>
        </p:sp>
        <p:sp>
          <p:nvSpPr>
            <p:cNvPr id="37" name="Flowchart: Process 75"/>
            <p:cNvSpPr/>
            <p:nvPr/>
          </p:nvSpPr>
          <p:spPr>
            <a:xfrm>
              <a:off x="4960263" y="3214423"/>
              <a:ext cx="716115" cy="377788"/>
            </a:xfrm>
            <a:prstGeom prst="flowChartProcess">
              <a:avLst/>
            </a:prstGeom>
            <a:gradFill>
              <a:gsLst>
                <a:gs pos="0">
                  <a:schemeClr val="accent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eForm</a:t>
              </a:r>
              <a:endParaRPr lang="sk-SK" sz="1400" dirty="0"/>
            </a:p>
          </p:txBody>
        </p:sp>
        <p:sp>
          <p:nvSpPr>
            <p:cNvPr id="38" name="Flowchart: Process 76"/>
            <p:cNvSpPr/>
            <p:nvPr/>
          </p:nvSpPr>
          <p:spPr>
            <a:xfrm>
              <a:off x="4102499" y="3212982"/>
              <a:ext cx="716115" cy="377788"/>
            </a:xfrm>
            <a:prstGeom prst="flowChartProcess">
              <a:avLst/>
            </a:prstGeom>
            <a:gradFill>
              <a:gsLst>
                <a:gs pos="0">
                  <a:schemeClr val="accent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eDesk</a:t>
              </a:r>
              <a:endParaRPr lang="sk-SK" sz="1400" dirty="0"/>
            </a:p>
          </p:txBody>
        </p:sp>
        <p:sp>
          <p:nvSpPr>
            <p:cNvPr id="39" name="Flowchart: Process 79"/>
            <p:cNvSpPr/>
            <p:nvPr/>
          </p:nvSpPr>
          <p:spPr>
            <a:xfrm>
              <a:off x="3245997" y="3664221"/>
              <a:ext cx="716115" cy="377788"/>
            </a:xfrm>
            <a:prstGeom prst="flowChartProcess">
              <a:avLst/>
            </a:prstGeom>
            <a:gradFill>
              <a:gsLst>
                <a:gs pos="0">
                  <a:schemeClr val="accent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Web GUI</a:t>
              </a:r>
            </a:p>
            <a:p>
              <a:pPr algn="ctr"/>
              <a:r>
                <a:rPr lang="en-US" sz="1000" dirty="0"/>
                <a:t>CMS</a:t>
              </a:r>
              <a:r>
                <a:rPr lang="sk-SK" sz="1000" dirty="0"/>
                <a:t>/PK</a:t>
              </a:r>
            </a:p>
          </p:txBody>
        </p:sp>
        <p:sp>
          <p:nvSpPr>
            <p:cNvPr id="40" name="Flowchart: Process 81"/>
            <p:cNvSpPr/>
            <p:nvPr/>
          </p:nvSpPr>
          <p:spPr>
            <a:xfrm>
              <a:off x="4961523" y="3670370"/>
              <a:ext cx="716115" cy="377788"/>
            </a:xfrm>
            <a:prstGeom prst="flowChartProcess">
              <a:avLst/>
            </a:prstGeom>
            <a:gradFill>
              <a:gsLst>
                <a:gs pos="0">
                  <a:schemeClr val="accent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MEP</a:t>
              </a:r>
              <a:endParaRPr lang="sk-SK" sz="1400" dirty="0"/>
            </a:p>
          </p:txBody>
        </p:sp>
        <p:sp>
          <p:nvSpPr>
            <p:cNvPr id="41" name="Flowchart: Process 83"/>
            <p:cNvSpPr/>
            <p:nvPr/>
          </p:nvSpPr>
          <p:spPr>
            <a:xfrm>
              <a:off x="3257031" y="4129825"/>
              <a:ext cx="716115" cy="377788"/>
            </a:xfrm>
            <a:prstGeom prst="flowChartProcess">
              <a:avLst/>
            </a:prstGeom>
            <a:gradFill>
              <a:gsLst>
                <a:gs pos="0">
                  <a:schemeClr val="accent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MED</a:t>
              </a:r>
              <a:endParaRPr lang="sk-SK" sz="1400" dirty="0"/>
            </a:p>
          </p:txBody>
        </p:sp>
        <p:sp>
          <p:nvSpPr>
            <p:cNvPr id="42" name="Flowchart: Process 86"/>
            <p:cNvSpPr/>
            <p:nvPr/>
          </p:nvSpPr>
          <p:spPr>
            <a:xfrm>
              <a:off x="4104321" y="4124530"/>
              <a:ext cx="716115" cy="377788"/>
            </a:xfrm>
            <a:prstGeom prst="flowChartProcess">
              <a:avLst/>
            </a:prstGeom>
            <a:gradFill>
              <a:gsLst>
                <a:gs pos="0">
                  <a:schemeClr val="accent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KC</a:t>
              </a:r>
              <a:endParaRPr lang="sk-SK" sz="1400" dirty="0"/>
            </a:p>
          </p:txBody>
        </p:sp>
        <p:sp>
          <p:nvSpPr>
            <p:cNvPr id="43" name="Left-Right Arrow 37"/>
            <p:cNvSpPr/>
            <p:nvPr/>
          </p:nvSpPr>
          <p:spPr>
            <a:xfrm>
              <a:off x="6539175" y="5147369"/>
              <a:ext cx="523475" cy="276746"/>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k-SK" sz="1100" dirty="0"/>
                <a:t>RNI</a:t>
              </a:r>
            </a:p>
          </p:txBody>
        </p:sp>
        <p:sp>
          <p:nvSpPr>
            <p:cNvPr id="44" name="Flowchart: Process 47"/>
            <p:cNvSpPr/>
            <p:nvPr/>
          </p:nvSpPr>
          <p:spPr>
            <a:xfrm>
              <a:off x="3061192" y="6246940"/>
              <a:ext cx="900920" cy="836192"/>
            </a:xfrm>
            <a:prstGeom prst="flowChartProcess">
              <a:avLst/>
            </a:prstGeom>
            <a:gradFill>
              <a:gsLst>
                <a:gs pos="85000">
                  <a:schemeClr val="accent1"/>
                </a:gs>
                <a:gs pos="0">
                  <a:schemeClr val="accent1">
                    <a:tint val="100000"/>
                    <a:shade val="100000"/>
                    <a:satMod val="130000"/>
                    <a:alpha val="0"/>
                  </a:schemeClr>
                </a:gs>
                <a:gs pos="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sz="1200" dirty="0">
                  <a:solidFill>
                    <a:schemeClr val="bg1"/>
                  </a:solidFill>
                </a:rPr>
                <a:t>Štátna pokladňa</a:t>
              </a:r>
            </a:p>
          </p:txBody>
        </p:sp>
        <p:sp>
          <p:nvSpPr>
            <p:cNvPr id="45" name="Left-Right Arrow 48"/>
            <p:cNvSpPr/>
            <p:nvPr/>
          </p:nvSpPr>
          <p:spPr>
            <a:xfrm rot="16200000">
              <a:off x="3125276" y="5776774"/>
              <a:ext cx="663590" cy="276746"/>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k-SK" sz="1050" dirty="0">
                  <a:solidFill>
                    <a:schemeClr val="bg1"/>
                  </a:solidFill>
                </a:rPr>
                <a:t>RŠP</a:t>
              </a:r>
            </a:p>
          </p:txBody>
        </p:sp>
        <p:sp>
          <p:nvSpPr>
            <p:cNvPr id="46" name="Left-Right Arrow Callout 9"/>
            <p:cNvSpPr/>
            <p:nvPr/>
          </p:nvSpPr>
          <p:spPr>
            <a:xfrm>
              <a:off x="1956909" y="4842215"/>
              <a:ext cx="1318607" cy="799271"/>
            </a:xfrm>
            <a:prstGeom prst="lef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k-SK" sz="700" dirty="0"/>
                <a:t>STS</a:t>
              </a:r>
            </a:p>
            <a:p>
              <a:pPr algn="ctr"/>
              <a:r>
                <a:rPr lang="sk-SK" sz="700" dirty="0"/>
                <a:t>Identity</a:t>
              </a:r>
            </a:p>
            <a:p>
              <a:pPr algn="ctr"/>
              <a:r>
                <a:rPr lang="sk-SK" sz="700" dirty="0"/>
                <a:t>EKR</a:t>
              </a:r>
            </a:p>
            <a:p>
              <a:pPr algn="ctr"/>
              <a:r>
                <a:rPr lang="sk-SK" sz="700" dirty="0"/>
                <a:t>POP3/IMAP</a:t>
              </a:r>
            </a:p>
            <a:p>
              <a:pPr algn="ctr"/>
              <a:r>
                <a:rPr lang="sk-SK" sz="700" dirty="0"/>
                <a:t>URP</a:t>
              </a:r>
            </a:p>
            <a:p>
              <a:pPr algn="ctr"/>
              <a:r>
                <a:rPr lang="sk-SK" sz="700" dirty="0"/>
                <a:t>URZ</a:t>
              </a:r>
            </a:p>
            <a:p>
              <a:pPr algn="ctr"/>
              <a:r>
                <a:rPr lang="sk-SK" sz="700" dirty="0"/>
                <a:t>USR</a:t>
              </a:r>
            </a:p>
          </p:txBody>
        </p:sp>
        <p:sp>
          <p:nvSpPr>
            <p:cNvPr id="47" name="Flowchart: Process 46"/>
            <p:cNvSpPr/>
            <p:nvPr/>
          </p:nvSpPr>
          <p:spPr>
            <a:xfrm>
              <a:off x="4104321" y="3666579"/>
              <a:ext cx="716115" cy="377788"/>
            </a:xfrm>
            <a:prstGeom prst="flowChartProcess">
              <a:avLst/>
            </a:prstGeom>
            <a:gradFill>
              <a:gsLst>
                <a:gs pos="0">
                  <a:schemeClr val="accent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sz="1200" dirty="0"/>
                <a:t>CEP</a:t>
              </a:r>
            </a:p>
          </p:txBody>
        </p:sp>
        <p:sp>
          <p:nvSpPr>
            <p:cNvPr id="48" name="Flowchart: Process 50"/>
            <p:cNvSpPr/>
            <p:nvPr/>
          </p:nvSpPr>
          <p:spPr>
            <a:xfrm>
              <a:off x="5823060" y="3673268"/>
              <a:ext cx="716115" cy="377788"/>
            </a:xfrm>
            <a:prstGeom prst="flowChartProcess">
              <a:avLst/>
            </a:prstGeom>
            <a:gradFill>
              <a:gsLst>
                <a:gs pos="0">
                  <a:schemeClr val="accent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sk-SK" sz="1200" dirty="0"/>
                <a:t>MDURZ</a:t>
              </a:r>
            </a:p>
          </p:txBody>
        </p:sp>
      </p:grpSp>
    </p:spTree>
    <p:extLst>
      <p:ext uri="{BB962C8B-B14F-4D97-AF65-F5344CB8AC3E}">
        <p14:creationId xmlns:p14="http://schemas.microsoft.com/office/powerpoint/2010/main" val="2176746700"/>
      </p:ext>
    </p:extLst>
  </p:cSld>
  <p:clrMapOvr>
    <a:masterClrMapping/>
  </p:clrMapOvr>
  <mc:AlternateContent xmlns:mc="http://schemas.openxmlformats.org/markup-compatibility/2006" xmlns:p14="http://schemas.microsoft.com/office/powerpoint/2010/main">
    <mc:Choice Requires="p14">
      <p:transition spd="slow" p14:dur="1500" advTm="5000">
        <p14:prism/>
      </p:transition>
    </mc:Choice>
    <mc:Fallback xmlns="">
      <p:transition spd="slow" advTm="5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txBox="1">
            <a:spLocks/>
          </p:cNvSpPr>
          <p:nvPr/>
        </p:nvSpPr>
        <p:spPr>
          <a:xfrm>
            <a:off x="323490" y="205979"/>
            <a:ext cx="8505645" cy="484134"/>
          </a:xfrm>
          <a:prstGeom prst="rect">
            <a:avLst/>
          </a:prstGeom>
          <a:solidFill>
            <a:schemeClr val="accent1">
              <a:lumMod val="50000"/>
            </a:schemeClr>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k-SK" sz="2400" b="1" dirty="0">
                <a:solidFill>
                  <a:schemeClr val="bg1"/>
                </a:solidFill>
                <a:latin typeface="Myriad Pro" pitchFamily="34" charset="0"/>
                <a:ea typeface="Tahoma" panose="020B0604030504040204" pitchFamily="34" charset="0"/>
                <a:cs typeface="Tahoma" panose="020B0604030504040204" pitchFamily="34" charset="0"/>
              </a:rPr>
              <a:t>Elektronický výkon verejnej moci </a:t>
            </a:r>
          </a:p>
        </p:txBody>
      </p:sp>
      <p:cxnSp>
        <p:nvCxnSpPr>
          <p:cNvPr id="7" name="Rovná spojnica 6"/>
          <p:cNvCxnSpPr/>
          <p:nvPr/>
        </p:nvCxnSpPr>
        <p:spPr>
          <a:xfrm>
            <a:off x="491706" y="785003"/>
            <a:ext cx="8169215" cy="0"/>
          </a:xfrm>
          <a:prstGeom prst="line">
            <a:avLst/>
          </a:prstGeom>
          <a:ln w="25400" cmpd="sng">
            <a:solidFill>
              <a:srgbClr val="C00000"/>
            </a:solidFill>
            <a:headEnd w="lg" len="lg"/>
            <a:tailEnd w="lg" len="lg"/>
          </a:ln>
        </p:spPr>
        <p:style>
          <a:lnRef idx="2">
            <a:schemeClr val="accent1"/>
          </a:lnRef>
          <a:fillRef idx="0">
            <a:schemeClr val="accent1"/>
          </a:fillRef>
          <a:effectRef idx="1">
            <a:schemeClr val="accent1"/>
          </a:effectRef>
          <a:fontRef idx="minor">
            <a:schemeClr val="tx1"/>
          </a:fontRef>
        </p:style>
      </p:cxnSp>
      <p:pic>
        <p:nvPicPr>
          <p:cNvPr id="8" name="Zástupný symbol obsahu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803" y="4735181"/>
            <a:ext cx="1318117" cy="358487"/>
          </a:xfrm>
          <a:prstGeom prst="rect">
            <a:avLst/>
          </a:prstGeom>
        </p:spPr>
      </p:pic>
      <p:pic>
        <p:nvPicPr>
          <p:cNvPr id="5" name="Obrázo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8202" y="4735181"/>
            <a:ext cx="1510933" cy="328768"/>
          </a:xfrm>
          <a:prstGeom prst="rect">
            <a:avLst/>
          </a:prstGeom>
        </p:spPr>
      </p:pic>
      <p:sp>
        <p:nvSpPr>
          <p:cNvPr id="10" name="Zástupný symbol obsahu 9"/>
          <p:cNvSpPr txBox="1">
            <a:spLocks noChangeAspect="1"/>
          </p:cNvSpPr>
          <p:nvPr/>
        </p:nvSpPr>
        <p:spPr>
          <a:xfrm>
            <a:off x="327803" y="900000"/>
            <a:ext cx="8501333" cy="3662974"/>
          </a:xfrm>
          <a:prstGeom prst="rect">
            <a:avLst/>
          </a:prstGeom>
          <a:solidFill>
            <a:schemeClr val="bg1"/>
          </a:solidFill>
          <a:effectLst>
            <a:outerShdw blurRad="63500" sx="102000" sy="102000" algn="ctr"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8775" lvl="2" indent="-358775" algn="just">
              <a:lnSpc>
                <a:spcPct val="130000"/>
              </a:lnSpc>
              <a:buFont typeface="Arial" panose="020B0604020202020204" pitchFamily="34" charset="0"/>
              <a:buChar char="•"/>
              <a:tabLst>
                <a:tab pos="358775" algn="l"/>
              </a:tabLst>
              <a:defRPr/>
            </a:pPr>
            <a:r>
              <a:rPr lang="sk-SK" sz="1800" b="1" dirty="0" smtClean="0">
                <a:latin typeface="Myriad Pro" pitchFamily="34" charset="0"/>
              </a:rPr>
              <a:t>Prístupové </a:t>
            </a:r>
            <a:r>
              <a:rPr lang="sk-SK" sz="1800" b="1" dirty="0">
                <a:latin typeface="Myriad Pro" pitchFamily="34" charset="0"/>
              </a:rPr>
              <a:t>miesta </a:t>
            </a:r>
            <a:r>
              <a:rPr lang="sk-SK" sz="1800" dirty="0">
                <a:latin typeface="Myriad Pro" pitchFamily="34" charset="0"/>
              </a:rPr>
              <a:t>– kontakt </a:t>
            </a:r>
            <a:r>
              <a:rPr lang="sk-SK" sz="1800" dirty="0" smtClean="0">
                <a:latin typeface="Myriad Pro" pitchFamily="34" charset="0"/>
              </a:rPr>
              <a:t>orgánov verejnej moci </a:t>
            </a:r>
            <a:r>
              <a:rPr lang="sk-SK" sz="1800" dirty="0">
                <a:latin typeface="Myriad Pro" pitchFamily="34" charset="0"/>
              </a:rPr>
              <a:t>s používateľmi ich služieb (Ústredný portál verejnej správy,  špecializované portály, integračné obslužné miesta, Ústredné kontaktné </a:t>
            </a:r>
            <a:r>
              <a:rPr lang="sk-SK" sz="1800" dirty="0" smtClean="0">
                <a:latin typeface="Myriad Pro" pitchFamily="34" charset="0"/>
              </a:rPr>
              <a:t>centrum)</a:t>
            </a:r>
          </a:p>
          <a:p>
            <a:pPr marL="358775" lvl="2" indent="-358775" algn="just">
              <a:lnSpc>
                <a:spcPct val="130000"/>
              </a:lnSpc>
              <a:buFont typeface="Arial" panose="020B0604020202020204" pitchFamily="34" charset="0"/>
              <a:buChar char="•"/>
              <a:tabLst>
                <a:tab pos="358775" algn="l"/>
              </a:tabLst>
              <a:defRPr/>
            </a:pPr>
            <a:r>
              <a:rPr lang="sk-SK" sz="1800" b="1" dirty="0" smtClean="0">
                <a:latin typeface="Myriad Pro" pitchFamily="34" charset="0"/>
              </a:rPr>
              <a:t>Agendové </a:t>
            </a:r>
            <a:r>
              <a:rPr lang="sk-SK" sz="1800" b="1" dirty="0">
                <a:latin typeface="Myriad Pro" pitchFamily="34" charset="0"/>
              </a:rPr>
              <a:t>systémy </a:t>
            </a:r>
            <a:r>
              <a:rPr lang="sk-SK" sz="1800" dirty="0">
                <a:latin typeface="Myriad Pro" pitchFamily="34" charset="0"/>
              </a:rPr>
              <a:t>– informačná podpora vlastnému výkonu agend podľa kompetenčného zákona</a:t>
            </a:r>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9131" y="2553357"/>
            <a:ext cx="2585300" cy="1831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5658133"/>
      </p:ext>
    </p:extLst>
  </p:cSld>
  <p:clrMapOvr>
    <a:masterClrMapping/>
  </p:clrMapOvr>
  <mc:AlternateContent xmlns:mc="http://schemas.openxmlformats.org/markup-compatibility/2006" xmlns:p14="http://schemas.microsoft.com/office/powerpoint/2010/main">
    <mc:Choice Requires="p14">
      <p:transition spd="slow" p14:dur="1500" advTm="5000">
        <p14:prism/>
      </p:transition>
    </mc:Choice>
    <mc:Fallback xmlns="">
      <p:transition spd="slow" advTm="5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txBox="1">
            <a:spLocks/>
          </p:cNvSpPr>
          <p:nvPr/>
        </p:nvSpPr>
        <p:spPr>
          <a:xfrm>
            <a:off x="323490" y="205979"/>
            <a:ext cx="8505645" cy="484134"/>
          </a:xfrm>
          <a:prstGeom prst="rect">
            <a:avLst/>
          </a:prstGeom>
          <a:solidFill>
            <a:schemeClr val="accent1">
              <a:lumMod val="50000"/>
            </a:schemeClr>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k-SK" sz="2400" b="1" dirty="0" smtClean="0">
                <a:solidFill>
                  <a:schemeClr val="bg1"/>
                </a:solidFill>
                <a:latin typeface="Myriad Pro" pitchFamily="34" charset="0"/>
                <a:ea typeface="Tahoma" panose="020B0604030504040204" pitchFamily="34" charset="0"/>
                <a:cs typeface="Tahoma" panose="020B0604030504040204" pitchFamily="34" charset="0"/>
              </a:rPr>
              <a:t>Povinnosti orgánov verejnej moci</a:t>
            </a:r>
            <a:endParaRPr lang="sk-SK" sz="2400" b="1" dirty="0">
              <a:solidFill>
                <a:schemeClr val="bg1"/>
              </a:solidFill>
              <a:latin typeface="Myriad Pro" pitchFamily="34" charset="0"/>
              <a:ea typeface="Tahoma" panose="020B0604030504040204" pitchFamily="34" charset="0"/>
              <a:cs typeface="Tahoma" panose="020B0604030504040204" pitchFamily="34" charset="0"/>
            </a:endParaRPr>
          </a:p>
        </p:txBody>
      </p:sp>
      <p:cxnSp>
        <p:nvCxnSpPr>
          <p:cNvPr id="7" name="Rovná spojnica 6"/>
          <p:cNvCxnSpPr/>
          <p:nvPr/>
        </p:nvCxnSpPr>
        <p:spPr>
          <a:xfrm>
            <a:off x="491706" y="785003"/>
            <a:ext cx="8169215" cy="0"/>
          </a:xfrm>
          <a:prstGeom prst="line">
            <a:avLst/>
          </a:prstGeom>
          <a:ln w="25400" cmpd="sng">
            <a:solidFill>
              <a:srgbClr val="C00000"/>
            </a:solidFill>
            <a:headEnd w="lg" len="lg"/>
            <a:tailEnd w="lg" len="lg"/>
          </a:ln>
        </p:spPr>
        <p:style>
          <a:lnRef idx="2">
            <a:schemeClr val="accent1"/>
          </a:lnRef>
          <a:fillRef idx="0">
            <a:schemeClr val="accent1"/>
          </a:fillRef>
          <a:effectRef idx="1">
            <a:schemeClr val="accent1"/>
          </a:effectRef>
          <a:fontRef idx="minor">
            <a:schemeClr val="tx1"/>
          </a:fontRef>
        </p:style>
      </p:cxnSp>
      <p:pic>
        <p:nvPicPr>
          <p:cNvPr id="8" name="Zástupný symbol obsahu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803" y="4735181"/>
            <a:ext cx="1318117" cy="358487"/>
          </a:xfrm>
          <a:prstGeom prst="rect">
            <a:avLst/>
          </a:prstGeom>
        </p:spPr>
      </p:pic>
      <p:pic>
        <p:nvPicPr>
          <p:cNvPr id="5" name="Obrázo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8202" y="4735181"/>
            <a:ext cx="1510933" cy="328768"/>
          </a:xfrm>
          <a:prstGeom prst="rect">
            <a:avLst/>
          </a:prstGeom>
        </p:spPr>
      </p:pic>
      <p:sp>
        <p:nvSpPr>
          <p:cNvPr id="10" name="Zástupný symbol obsahu 9"/>
          <p:cNvSpPr txBox="1">
            <a:spLocks noChangeAspect="1"/>
          </p:cNvSpPr>
          <p:nvPr/>
        </p:nvSpPr>
        <p:spPr>
          <a:xfrm>
            <a:off x="327803" y="900000"/>
            <a:ext cx="8501333" cy="3662974"/>
          </a:xfrm>
          <a:prstGeom prst="rect">
            <a:avLst/>
          </a:prstGeom>
          <a:solidFill>
            <a:schemeClr val="bg1"/>
          </a:solidFill>
          <a:effectLst>
            <a:outerShdw blurRad="63500" sx="102000" sy="102000" algn="ctr"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8775" lvl="2" indent="-358775" algn="just">
              <a:lnSpc>
                <a:spcPct val="130000"/>
              </a:lnSpc>
              <a:buFont typeface="Arial" panose="020B0604020202020204" pitchFamily="34" charset="0"/>
              <a:buChar char="•"/>
              <a:tabLst>
                <a:tab pos="358775" algn="l"/>
              </a:tabLst>
              <a:defRPr/>
            </a:pPr>
            <a:r>
              <a:rPr lang="sk-SK" sz="1800" b="1" dirty="0">
                <a:latin typeface="Myriad Pro" pitchFamily="34" charset="0"/>
              </a:rPr>
              <a:t>§ 6 ods. 3 písm. a) </a:t>
            </a:r>
            <a:r>
              <a:rPr lang="sk-SK" sz="1800" dirty="0">
                <a:latin typeface="Myriad Pro" pitchFamily="34" charset="0"/>
              </a:rPr>
              <a:t>- zabezpečiť tvorbu a aktualizáciu informačného obsahu o svojej činnosti a tento zverejňovať a aktualizovať na ÚPVS, pričom zodpovedajú za jeho správnosť a </a:t>
            </a:r>
            <a:r>
              <a:rPr lang="sk-SK" sz="1800" dirty="0" smtClean="0">
                <a:latin typeface="Myriad Pro" pitchFamily="34" charset="0"/>
              </a:rPr>
              <a:t>úplnosť</a:t>
            </a:r>
          </a:p>
          <a:p>
            <a:pPr marL="358775" lvl="2" indent="-358775" algn="just">
              <a:lnSpc>
                <a:spcPct val="130000"/>
              </a:lnSpc>
              <a:buFont typeface="Arial" panose="020B0604020202020204" pitchFamily="34" charset="0"/>
              <a:buChar char="•"/>
              <a:tabLst>
                <a:tab pos="358775" algn="l"/>
              </a:tabLst>
              <a:defRPr/>
            </a:pPr>
            <a:endParaRPr lang="sk-SK" sz="1800" dirty="0" smtClean="0">
              <a:latin typeface="Myriad Pro" pitchFamily="34" charset="0"/>
            </a:endParaRPr>
          </a:p>
          <a:p>
            <a:pPr marL="358775" lvl="2" indent="-358775" algn="just">
              <a:lnSpc>
                <a:spcPct val="130000"/>
              </a:lnSpc>
              <a:buFont typeface="Arial" panose="020B0604020202020204" pitchFamily="34" charset="0"/>
              <a:buChar char="•"/>
              <a:tabLst>
                <a:tab pos="358775" algn="l"/>
              </a:tabLst>
              <a:defRPr/>
            </a:pPr>
            <a:r>
              <a:rPr lang="sk-SK" sz="1800" dirty="0">
                <a:latin typeface="Myriad Pro" pitchFamily="34" charset="0"/>
              </a:rPr>
              <a:t>OVM poskytuje najmä popis agend vo svojej pôsobnosti/gescii a kompletné informácie o sebe (vrátane IČO, kontaktných údajov, úradných hodín, identifikátor štatutára, bankového spojenia atď.)</a:t>
            </a:r>
          </a:p>
          <a:p>
            <a:pPr marL="358775" lvl="2" indent="-358775" algn="just">
              <a:lnSpc>
                <a:spcPct val="130000"/>
              </a:lnSpc>
              <a:buFont typeface="Arial" panose="020B0604020202020204" pitchFamily="34" charset="0"/>
              <a:buChar char="•"/>
              <a:tabLst>
                <a:tab pos="358775" algn="l"/>
              </a:tabLst>
              <a:defRPr/>
            </a:pPr>
            <a:endParaRPr lang="sk-SK" sz="1800" dirty="0">
              <a:latin typeface="Myriad Pro" pitchFamily="34" charset="0"/>
            </a:endParaRPr>
          </a:p>
        </p:txBody>
      </p:sp>
    </p:spTree>
    <p:extLst>
      <p:ext uri="{BB962C8B-B14F-4D97-AF65-F5344CB8AC3E}">
        <p14:creationId xmlns:p14="http://schemas.microsoft.com/office/powerpoint/2010/main" val="420791601"/>
      </p:ext>
    </p:extLst>
  </p:cSld>
  <p:clrMapOvr>
    <a:masterClrMapping/>
  </p:clrMapOvr>
  <mc:AlternateContent xmlns:mc="http://schemas.openxmlformats.org/markup-compatibility/2006" xmlns:p14="http://schemas.microsoft.com/office/powerpoint/2010/main">
    <mc:Choice Requires="p14">
      <p:transition spd="slow" p14:dur="1500" advTm="5000">
        <p14:prism/>
      </p:transition>
    </mc:Choice>
    <mc:Fallback xmlns="">
      <p:transition spd="slow" advTm="5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txBox="1">
            <a:spLocks/>
          </p:cNvSpPr>
          <p:nvPr/>
        </p:nvSpPr>
        <p:spPr>
          <a:xfrm>
            <a:off x="323490" y="205979"/>
            <a:ext cx="8505645" cy="484134"/>
          </a:xfrm>
          <a:prstGeom prst="rect">
            <a:avLst/>
          </a:prstGeom>
          <a:solidFill>
            <a:schemeClr val="accent1">
              <a:lumMod val="50000"/>
            </a:schemeClr>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k-SK" sz="2400" b="1" dirty="0">
                <a:solidFill>
                  <a:schemeClr val="bg1"/>
                </a:solidFill>
                <a:latin typeface="Myriad Pro" pitchFamily="34" charset="0"/>
                <a:ea typeface="Tahoma" panose="020B0604030504040204" pitchFamily="34" charset="0"/>
                <a:cs typeface="Tahoma" panose="020B0604030504040204" pitchFamily="34" charset="0"/>
              </a:rPr>
              <a:t>Povinnosti orgánov verejnej moci</a:t>
            </a:r>
          </a:p>
        </p:txBody>
      </p:sp>
      <p:cxnSp>
        <p:nvCxnSpPr>
          <p:cNvPr id="7" name="Rovná spojnica 6"/>
          <p:cNvCxnSpPr/>
          <p:nvPr/>
        </p:nvCxnSpPr>
        <p:spPr>
          <a:xfrm>
            <a:off x="491706" y="785003"/>
            <a:ext cx="8169215" cy="0"/>
          </a:xfrm>
          <a:prstGeom prst="line">
            <a:avLst/>
          </a:prstGeom>
          <a:ln w="25400" cmpd="sng">
            <a:solidFill>
              <a:srgbClr val="C00000"/>
            </a:solidFill>
            <a:headEnd w="lg" len="lg"/>
            <a:tailEnd w="lg" len="lg"/>
          </a:ln>
        </p:spPr>
        <p:style>
          <a:lnRef idx="2">
            <a:schemeClr val="accent1"/>
          </a:lnRef>
          <a:fillRef idx="0">
            <a:schemeClr val="accent1"/>
          </a:fillRef>
          <a:effectRef idx="1">
            <a:schemeClr val="accent1"/>
          </a:effectRef>
          <a:fontRef idx="minor">
            <a:schemeClr val="tx1"/>
          </a:fontRef>
        </p:style>
      </p:cxnSp>
      <p:pic>
        <p:nvPicPr>
          <p:cNvPr id="8" name="Zástupný symbol obsahu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803" y="4735181"/>
            <a:ext cx="1318117" cy="358487"/>
          </a:xfrm>
          <a:prstGeom prst="rect">
            <a:avLst/>
          </a:prstGeom>
        </p:spPr>
      </p:pic>
      <p:pic>
        <p:nvPicPr>
          <p:cNvPr id="5" name="Obrázo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8202" y="4735181"/>
            <a:ext cx="1510933" cy="328768"/>
          </a:xfrm>
          <a:prstGeom prst="rect">
            <a:avLst/>
          </a:prstGeom>
        </p:spPr>
      </p:pic>
      <p:sp>
        <p:nvSpPr>
          <p:cNvPr id="10" name="Zástupný symbol obsahu 9"/>
          <p:cNvSpPr txBox="1">
            <a:spLocks noChangeAspect="1"/>
          </p:cNvSpPr>
          <p:nvPr/>
        </p:nvSpPr>
        <p:spPr>
          <a:xfrm>
            <a:off x="327803" y="900000"/>
            <a:ext cx="8501333" cy="3662974"/>
          </a:xfrm>
          <a:prstGeom prst="rect">
            <a:avLst/>
          </a:prstGeom>
          <a:solidFill>
            <a:schemeClr val="bg1"/>
          </a:solidFill>
          <a:effectLst>
            <a:outerShdw blurRad="63500" sx="102000" sy="102000" algn="ctr"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8775" lvl="2" indent="-358775" algn="just">
              <a:lnSpc>
                <a:spcPct val="130000"/>
              </a:lnSpc>
              <a:buFont typeface="Arial" panose="020B0604020202020204" pitchFamily="34" charset="0"/>
              <a:buChar char="•"/>
              <a:tabLst>
                <a:tab pos="358775" algn="l"/>
              </a:tabLst>
              <a:defRPr/>
            </a:pPr>
            <a:r>
              <a:rPr lang="sk-SK" sz="1800" b="1" dirty="0">
                <a:latin typeface="Myriad Pro" pitchFamily="34" charset="0"/>
              </a:rPr>
              <a:t>§ 17 ods. 2/§ 18 - povinnosť prijímať akékoľvek podanie podané z elektronickej schránky ÚPVS</a:t>
            </a:r>
            <a:r>
              <a:rPr lang="sk-SK" sz="1800" dirty="0">
                <a:latin typeface="Myriad Pro" pitchFamily="34" charset="0"/>
              </a:rPr>
              <a:t> a elektronické zasielanie odpovedí a informácií (notifikácií), ktoré sa týkajú takýchto podaní do schránok </a:t>
            </a:r>
            <a:r>
              <a:rPr lang="sk-SK" sz="1800" dirty="0" smtClean="0">
                <a:latin typeface="Myriad Pro" pitchFamily="34" charset="0"/>
              </a:rPr>
              <a:t>podávajúcich</a:t>
            </a:r>
          </a:p>
          <a:p>
            <a:pPr marL="358775" lvl="2" indent="-358775" algn="just">
              <a:lnSpc>
                <a:spcPct val="130000"/>
              </a:lnSpc>
              <a:buFont typeface="Arial" panose="020B0604020202020204" pitchFamily="34" charset="0"/>
              <a:buChar char="•"/>
              <a:tabLst>
                <a:tab pos="358775" algn="l"/>
              </a:tabLst>
              <a:defRPr/>
            </a:pPr>
            <a:endParaRPr lang="sk-SK" sz="1800" dirty="0">
              <a:latin typeface="Myriad Pro" pitchFamily="34" charset="0"/>
            </a:endParaRPr>
          </a:p>
          <a:p>
            <a:pPr marL="358775" lvl="2" indent="-358775" algn="just">
              <a:lnSpc>
                <a:spcPct val="130000"/>
              </a:lnSpc>
              <a:buFont typeface="Arial" panose="020B0604020202020204" pitchFamily="34" charset="0"/>
              <a:buChar char="•"/>
              <a:tabLst>
                <a:tab pos="358775" algn="l"/>
              </a:tabLst>
              <a:defRPr/>
            </a:pPr>
            <a:r>
              <a:rPr lang="sk-SK" sz="1800" b="1" dirty="0">
                <a:latin typeface="Myriad Pro" pitchFamily="34" charset="0"/>
              </a:rPr>
              <a:t>§ 29 - povinnosť doručovať rozhodnutia do elektronických schránok</a:t>
            </a:r>
            <a:r>
              <a:rPr lang="sk-SK" sz="1800" dirty="0">
                <a:latin typeface="Myriad Pro" pitchFamily="34" charset="0"/>
              </a:rPr>
              <a:t> s výnimkou, rozhodnutí podľa § 31 ods. 3 (rozhodnutia alebo výstupy, ktoré nie je možné previesť do elektronickej podoby) a rozhodnutí v prechodnom období 3 roky odo dňa účinnosti zákona podľa § 60 ods. 1</a:t>
            </a:r>
          </a:p>
          <a:p>
            <a:pPr marL="358775" lvl="2" indent="-358775" algn="just">
              <a:lnSpc>
                <a:spcPct val="130000"/>
              </a:lnSpc>
              <a:buFont typeface="Arial" panose="020B0604020202020204" pitchFamily="34" charset="0"/>
              <a:buChar char="•"/>
              <a:tabLst>
                <a:tab pos="358775" algn="l"/>
              </a:tabLst>
              <a:defRPr/>
            </a:pPr>
            <a:endParaRPr lang="sk-SK" sz="1800" dirty="0">
              <a:latin typeface="Myriad Pro" pitchFamily="34" charset="0"/>
            </a:endParaRPr>
          </a:p>
        </p:txBody>
      </p:sp>
    </p:spTree>
    <p:extLst>
      <p:ext uri="{BB962C8B-B14F-4D97-AF65-F5344CB8AC3E}">
        <p14:creationId xmlns:p14="http://schemas.microsoft.com/office/powerpoint/2010/main" val="3579202319"/>
      </p:ext>
    </p:extLst>
  </p:cSld>
  <p:clrMapOvr>
    <a:masterClrMapping/>
  </p:clrMapOvr>
  <mc:AlternateContent xmlns:mc="http://schemas.openxmlformats.org/markup-compatibility/2006" xmlns:p14="http://schemas.microsoft.com/office/powerpoint/2010/main">
    <mc:Choice Requires="p14">
      <p:transition spd="slow" p14:dur="1500" advTm="5000">
        <p14:prism/>
      </p:transition>
    </mc:Choice>
    <mc:Fallback xmlns="">
      <p:transition spd="slow" advTm="5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txBox="1">
            <a:spLocks/>
          </p:cNvSpPr>
          <p:nvPr/>
        </p:nvSpPr>
        <p:spPr>
          <a:xfrm>
            <a:off x="323490" y="205979"/>
            <a:ext cx="8505645" cy="484134"/>
          </a:xfrm>
          <a:prstGeom prst="rect">
            <a:avLst/>
          </a:prstGeom>
          <a:solidFill>
            <a:schemeClr val="accent1">
              <a:lumMod val="50000"/>
            </a:schemeClr>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k-SK" sz="2400" b="1" dirty="0">
                <a:solidFill>
                  <a:schemeClr val="bg1"/>
                </a:solidFill>
                <a:latin typeface="Myriad Pro" pitchFamily="34" charset="0"/>
                <a:ea typeface="Tahoma" panose="020B0604030504040204" pitchFamily="34" charset="0"/>
                <a:cs typeface="Tahoma" panose="020B0604030504040204" pitchFamily="34" charset="0"/>
              </a:rPr>
              <a:t>Povinnosti orgánov verejnej moci</a:t>
            </a:r>
          </a:p>
        </p:txBody>
      </p:sp>
      <p:cxnSp>
        <p:nvCxnSpPr>
          <p:cNvPr id="7" name="Rovná spojnica 6"/>
          <p:cNvCxnSpPr/>
          <p:nvPr/>
        </p:nvCxnSpPr>
        <p:spPr>
          <a:xfrm>
            <a:off x="491706" y="785003"/>
            <a:ext cx="8169215" cy="0"/>
          </a:xfrm>
          <a:prstGeom prst="line">
            <a:avLst/>
          </a:prstGeom>
          <a:ln w="25400" cmpd="sng">
            <a:solidFill>
              <a:srgbClr val="C00000"/>
            </a:solidFill>
            <a:headEnd w="lg" len="lg"/>
            <a:tailEnd w="lg" len="lg"/>
          </a:ln>
        </p:spPr>
        <p:style>
          <a:lnRef idx="2">
            <a:schemeClr val="accent1"/>
          </a:lnRef>
          <a:fillRef idx="0">
            <a:schemeClr val="accent1"/>
          </a:fillRef>
          <a:effectRef idx="1">
            <a:schemeClr val="accent1"/>
          </a:effectRef>
          <a:fontRef idx="minor">
            <a:schemeClr val="tx1"/>
          </a:fontRef>
        </p:style>
      </p:cxnSp>
      <p:pic>
        <p:nvPicPr>
          <p:cNvPr id="8" name="Zástupný symbol obsahu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803" y="4735181"/>
            <a:ext cx="1318117" cy="358487"/>
          </a:xfrm>
          <a:prstGeom prst="rect">
            <a:avLst/>
          </a:prstGeom>
        </p:spPr>
      </p:pic>
      <p:pic>
        <p:nvPicPr>
          <p:cNvPr id="5" name="Obrázo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8202" y="4735181"/>
            <a:ext cx="1510933" cy="328768"/>
          </a:xfrm>
          <a:prstGeom prst="rect">
            <a:avLst/>
          </a:prstGeom>
        </p:spPr>
      </p:pic>
      <p:sp>
        <p:nvSpPr>
          <p:cNvPr id="10" name="Zástupný symbol obsahu 9"/>
          <p:cNvSpPr txBox="1">
            <a:spLocks noChangeAspect="1"/>
          </p:cNvSpPr>
          <p:nvPr/>
        </p:nvSpPr>
        <p:spPr>
          <a:xfrm>
            <a:off x="327803" y="900000"/>
            <a:ext cx="8501333" cy="3662974"/>
          </a:xfrm>
          <a:prstGeom prst="rect">
            <a:avLst/>
          </a:prstGeom>
          <a:solidFill>
            <a:schemeClr val="bg1"/>
          </a:solidFill>
          <a:effectLst>
            <a:outerShdw blurRad="63500" sx="102000" sy="102000" algn="ctr" rotWithShape="0">
              <a:prstClr val="black">
                <a:alpha val="40000"/>
              </a:prstClr>
            </a:outerShdw>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k-SK" sz="1800" dirty="0" smtClean="0">
                <a:latin typeface="Myriad Pro" pitchFamily="34" charset="0"/>
              </a:rPr>
              <a:t>Podanie</a:t>
            </a:r>
            <a:r>
              <a:rPr lang="sk-SK" sz="1800" dirty="0">
                <a:latin typeface="Myriad Pro" pitchFamily="34" charset="0"/>
              </a:rPr>
              <a:t>, ktoré je podané prostredníctvom ÚPVS pre </a:t>
            </a:r>
            <a:r>
              <a:rPr lang="sk-SK" sz="1800" dirty="0" smtClean="0">
                <a:latin typeface="Myriad Pro" pitchFamily="34" charset="0"/>
              </a:rPr>
              <a:t>OVM:</a:t>
            </a:r>
          </a:p>
          <a:p>
            <a:pPr marL="0" indent="0">
              <a:buNone/>
            </a:pPr>
            <a:r>
              <a:rPr lang="sk-SK" sz="1800" dirty="0">
                <a:latin typeface="Myriad Pro" pitchFamily="34" charset="0"/>
              </a:rPr>
              <a:t>	</a:t>
            </a:r>
            <a:r>
              <a:rPr lang="sk-SK" sz="1800" dirty="0" smtClean="0">
                <a:latin typeface="Myriad Pro" pitchFamily="34" charset="0"/>
              </a:rPr>
              <a:t>		- doručuje sa do </a:t>
            </a:r>
            <a:r>
              <a:rPr lang="sk-SK" sz="1800" dirty="0">
                <a:latin typeface="Myriad Pro" pitchFamily="34" charset="0"/>
              </a:rPr>
              <a:t>schránky </a:t>
            </a:r>
            <a:r>
              <a:rPr lang="sk-SK" sz="1800" dirty="0" smtClean="0">
                <a:latin typeface="Myriad Pro" pitchFamily="34" charset="0"/>
              </a:rPr>
              <a:t>OVM</a:t>
            </a:r>
          </a:p>
          <a:p>
            <a:pPr marL="0" indent="0">
              <a:buNone/>
            </a:pPr>
            <a:r>
              <a:rPr lang="sk-SK" sz="1800" dirty="0">
                <a:latin typeface="Myriad Pro" pitchFamily="34" charset="0"/>
              </a:rPr>
              <a:t>	</a:t>
            </a:r>
            <a:r>
              <a:rPr lang="sk-SK" sz="1800" dirty="0" smtClean="0">
                <a:latin typeface="Myriad Pro" pitchFamily="34" charset="0"/>
              </a:rPr>
              <a:t>		- </a:t>
            </a:r>
            <a:r>
              <a:rPr lang="sk-SK" sz="1800" dirty="0">
                <a:latin typeface="Myriad Pro" pitchFamily="34" charset="0"/>
              </a:rPr>
              <a:t>považuje </a:t>
            </a:r>
            <a:r>
              <a:rPr lang="sk-SK" sz="1800" dirty="0" smtClean="0">
                <a:latin typeface="Myriad Pro" pitchFamily="34" charset="0"/>
              </a:rPr>
              <a:t>sa za </a:t>
            </a:r>
            <a:r>
              <a:rPr lang="sk-SK" sz="1800" dirty="0">
                <a:latin typeface="Myriad Pro" pitchFamily="34" charset="0"/>
              </a:rPr>
              <a:t>doručené okamihom uloženia do schránky </a:t>
            </a:r>
            <a:r>
              <a:rPr lang="sk-SK" sz="1800" dirty="0" smtClean="0">
                <a:latin typeface="Myriad Pro" pitchFamily="34" charset="0"/>
              </a:rPr>
              <a:t>OVM</a:t>
            </a:r>
          </a:p>
          <a:p>
            <a:pPr marL="0" indent="0">
              <a:buNone/>
            </a:pPr>
            <a:endParaRPr lang="sk-SK" sz="1800" dirty="0" smtClean="0">
              <a:latin typeface="Myriad Pro" pitchFamily="34" charset="0"/>
            </a:endParaRPr>
          </a:p>
          <a:p>
            <a:r>
              <a:rPr lang="sk-SK" sz="1800" dirty="0" smtClean="0">
                <a:latin typeface="Myriad Pro" pitchFamily="34" charset="0"/>
              </a:rPr>
              <a:t>Lehoty </a:t>
            </a:r>
            <a:r>
              <a:rPr lang="sk-SK" sz="1800" dirty="0">
                <a:latin typeface="Myriad Pro" pitchFamily="34" charset="0"/>
              </a:rPr>
              <a:t>plynúce na vykonanie úkonu sa rátajú odo dňa uloženia, v prípade ak doručenie pripadá na deň pracovného pokoja, lehota na vykonanie úkonu začína plynúť od najbližšieho pracovného dňa </a:t>
            </a:r>
          </a:p>
          <a:p>
            <a:pPr marL="0" indent="0">
              <a:buNone/>
            </a:pPr>
            <a:endParaRPr lang="sk-SK" sz="1600" dirty="0">
              <a:latin typeface="Myriad Pro" pitchFamily="34" charset="0"/>
            </a:endParaRP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5996" y="3230583"/>
            <a:ext cx="4095750"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8492573"/>
      </p:ext>
    </p:extLst>
  </p:cSld>
  <p:clrMapOvr>
    <a:masterClrMapping/>
  </p:clrMapOvr>
  <mc:AlternateContent xmlns:mc="http://schemas.openxmlformats.org/markup-compatibility/2006" xmlns:p14="http://schemas.microsoft.com/office/powerpoint/2010/main">
    <mc:Choice Requires="p14">
      <p:transition spd="slow" p14:dur="1500" advTm="5000">
        <p14:prism/>
      </p:transition>
    </mc:Choice>
    <mc:Fallback xmlns="">
      <p:transition spd="slow" advTm="500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6337</TotalTime>
  <Words>1062</Words>
  <Application>Microsoft Office PowerPoint</Application>
  <PresentationFormat>Prezentácia na obrazovke (16:9)</PresentationFormat>
  <Paragraphs>236</Paragraphs>
  <Slides>29</Slides>
  <Notes>20</Notes>
  <HiddenSlides>0</HiddenSlides>
  <MMClips>0</MMClips>
  <ScaleCrop>false</ScaleCrop>
  <HeadingPairs>
    <vt:vector size="4" baseType="variant">
      <vt:variant>
        <vt:lpstr>Motív</vt:lpstr>
      </vt:variant>
      <vt:variant>
        <vt:i4>1</vt:i4>
      </vt:variant>
      <vt:variant>
        <vt:lpstr>Nadpisy snímok</vt:lpstr>
      </vt:variant>
      <vt:variant>
        <vt:i4>29</vt:i4>
      </vt:variant>
    </vt:vector>
  </HeadingPairs>
  <TitlesOfParts>
    <vt:vector size="30" baseType="lpstr">
      <vt:lpstr>Office Theme</vt:lpstr>
      <vt:lpstr>eGovernment  na Ústrednom portáli verejnej správy </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NASES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UPVS</dc:title>
  <dc:subject>Projekt UPVS</dc:subject>
  <dc:creator>Rastislav Janota</dc:creator>
  <cp:keywords>UPVS</cp:keywords>
  <cp:lastModifiedBy>Petra Rečná</cp:lastModifiedBy>
  <cp:revision>362</cp:revision>
  <cp:lastPrinted>2013-09-19T07:57:02Z</cp:lastPrinted>
  <dcterms:created xsi:type="dcterms:W3CDTF">2012-09-14T12:13:46Z</dcterms:created>
  <dcterms:modified xsi:type="dcterms:W3CDTF">2015-10-06T08:58:32Z</dcterms:modified>
</cp:coreProperties>
</file>