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7" r:id="rId3"/>
    <p:sldId id="302" r:id="rId4"/>
    <p:sldId id="306" r:id="rId5"/>
    <p:sldId id="303" r:id="rId6"/>
    <p:sldId id="304" r:id="rId7"/>
    <p:sldId id="305" r:id="rId8"/>
    <p:sldId id="307" r:id="rId9"/>
    <p:sldId id="308" r:id="rId10"/>
    <p:sldId id="309" r:id="rId11"/>
    <p:sldId id="310" r:id="rId12"/>
    <p:sldId id="311" r:id="rId13"/>
    <p:sldId id="286" r:id="rId14"/>
    <p:sldId id="283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ris Kordoš" initials="BK" lastIdx="2" clrIdx="0">
    <p:extLst>
      <p:ext uri="{19B8F6BF-5375-455C-9EA6-DF929625EA0E}">
        <p15:presenceInfo xmlns:p15="http://schemas.microsoft.com/office/powerpoint/2012/main" userId="S-1-5-21-4191657961-925056782-2147715638-16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476" autoAdjust="0"/>
  </p:normalViewPr>
  <p:slideViewPr>
    <p:cSldViewPr snapToGrid="0">
      <p:cViewPr varScale="1">
        <p:scale>
          <a:sx n="107" d="100"/>
          <a:sy n="107" d="100"/>
        </p:scale>
        <p:origin x="10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563546-D315-4882-9FD0-F75D08338B52}" type="datetimeFigureOut">
              <a:rPr lang="sk-SK" smtClean="0"/>
              <a:t>24.10.2016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1CABB-39E9-4667-9AE6-EF54E4FD1F8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522642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1C555-29AC-4B11-9AE0-14A8DE6EED6C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E923B-0AD0-4AC3-8C44-D3263DE56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58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Kolko</a:t>
            </a:r>
            <a:r>
              <a:rPr lang="en-US" dirty="0" smtClean="0"/>
              <a:t> </a:t>
            </a:r>
            <a:r>
              <a:rPr lang="en-US" dirty="0" err="1" smtClean="0"/>
              <a:t>rokov</a:t>
            </a:r>
            <a:r>
              <a:rPr lang="en-US" dirty="0" smtClean="0"/>
              <a:t> </a:t>
            </a:r>
            <a:r>
              <a:rPr lang="en-US" dirty="0" err="1" smtClean="0"/>
              <a:t>presne</a:t>
            </a:r>
            <a:r>
              <a:rPr lang="en-US" dirty="0" smtClean="0"/>
              <a:t> ?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E923B-0AD0-4AC3-8C44-D3263DE5604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0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936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9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8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43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279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31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78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31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85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4FC85BE4-9F65-44A9-BF33-3B9969E87D89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33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29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FC85BE4-9F65-44A9-BF33-3B9969E87D89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310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k-SK" sz="66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sz="6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sz="66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sz="6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sz="66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sz="6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sz="66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sz="6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sz="66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sz="6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sz="6600" dirty="0" smtClean="0">
                <a:solidFill>
                  <a:schemeClr val="accent1">
                    <a:lumMod val="75000"/>
                  </a:schemeClr>
                </a:solidFill>
              </a:rPr>
              <a:t>Elektronické </a:t>
            </a:r>
            <a:r>
              <a:rPr lang="sk-SK" sz="6600" dirty="0">
                <a:solidFill>
                  <a:schemeClr val="accent1">
                    <a:lumMod val="75000"/>
                  </a:schemeClr>
                </a:solidFill>
              </a:rPr>
              <a:t>verejné obstarávanie</a:t>
            </a:r>
            <a:br>
              <a:rPr lang="sk-SK" sz="6600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6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endParaRPr lang="sk-SK" dirty="0" smtClean="0"/>
          </a:p>
          <a:p>
            <a:pPr algn="ctr"/>
            <a:r>
              <a:rPr lang="sk-SK" dirty="0" smtClean="0"/>
              <a:t>APUMS</a:t>
            </a:r>
            <a:r>
              <a:rPr lang="sk-SK" dirty="0"/>
              <a:t/>
            </a:r>
            <a:br>
              <a:rPr lang="sk-SK" dirty="0"/>
            </a:br>
            <a:r>
              <a:rPr lang="sk-SK" dirty="0" smtClean="0"/>
              <a:t>OKTÓBER 2016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8537" y="758952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70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Elektronizácia</a:t>
            </a:r>
            <a:b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- nové riešenia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86090" y="1837024"/>
            <a:ext cx="7543801" cy="42938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75359" y="19981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Nové riešenia prostredníctvom elektronizácie verejného obstarávania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sz="800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Obstarávanie rámcových dohôd s viacerými uchádzačmi  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       a opätovné otváranie ponúk</a:t>
            </a:r>
            <a:endParaRPr lang="sk-SK" sz="2000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 Centralizácia procesu obstarávania – centrálny plán obstarávania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/>
              <a:t> </a:t>
            </a:r>
            <a:r>
              <a:rPr lang="sk-SK" sz="2000" dirty="0" smtClean="0"/>
              <a:t>     (centrálne obstarávanie pre všetky organizácie)</a:t>
            </a:r>
            <a:endParaRPr lang="sk-SK" sz="2000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 Spoločné obstarávanie viacerých verejných obstarávateľov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      (poistenie, elektrina, plyn)</a:t>
            </a:r>
            <a:endParaRPr lang="sk-SK" dirty="0" smtClean="0"/>
          </a:p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48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Spoločné verejné obstarávanie</a:t>
            </a:r>
            <a:b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6089" y="1854932"/>
            <a:ext cx="7543801" cy="4023360"/>
          </a:xfrm>
        </p:spPr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86090" y="1837024"/>
            <a:ext cx="7543801" cy="42938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75359" y="1998134"/>
            <a:ext cx="7543801" cy="87953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Bef>
                <a:spcPts val="0"/>
              </a:spcBef>
              <a:spcAft>
                <a:spcPts val="200"/>
              </a:spcAft>
              <a:buSzPct val="100000"/>
              <a:buNone/>
            </a:pPr>
            <a:r>
              <a:rPr lang="sk-SK" sz="2000" dirty="0"/>
              <a:t>Spoločné verejné obstarávanie pre výber </a:t>
            </a:r>
            <a:r>
              <a:rPr lang="sk-SK" sz="2000" dirty="0" smtClean="0"/>
              <a:t>poistenia</a:t>
            </a:r>
            <a:endParaRPr lang="sk-SK" sz="2000" dirty="0"/>
          </a:p>
          <a:p>
            <a:pPr marL="0" lvl="1" indent="0">
              <a:spcBef>
                <a:spcPts val="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(často s </a:t>
            </a:r>
            <a:r>
              <a:rPr lang="sk-SK" sz="2000" dirty="0"/>
              <a:t>využitím elektronickej aukcie)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sz="2000" dirty="0" smtClean="0"/>
          </a:p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089" y="1085807"/>
            <a:ext cx="1552311" cy="643641"/>
          </a:xfrm>
          <a:prstGeom prst="rect">
            <a:avLst/>
          </a:prstGeom>
        </p:spPr>
      </p:pic>
      <p:pic>
        <p:nvPicPr>
          <p:cNvPr id="10" name="Picture 5" descr="C:\Users\Juraj\Documents\PKF\PKF prezentacie\loga\logo PK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740" y="1107091"/>
            <a:ext cx="1721543" cy="612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6088" y="2671482"/>
            <a:ext cx="7293648" cy="3620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03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Spoločné verejné obstarávanie</a:t>
            </a:r>
            <a:b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86090" y="1837024"/>
            <a:ext cx="7543801" cy="42938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75359" y="1998134"/>
            <a:ext cx="7543801" cy="87953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Bef>
                <a:spcPts val="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Spoločné </a:t>
            </a:r>
            <a:r>
              <a:rPr lang="sk-SK" sz="2000" dirty="0"/>
              <a:t>verejné obstarávanie pre výber </a:t>
            </a:r>
            <a:r>
              <a:rPr lang="sk-SK" sz="2000" dirty="0" smtClean="0"/>
              <a:t>energií</a:t>
            </a:r>
            <a:endParaRPr lang="sk-SK" sz="2000" dirty="0"/>
          </a:p>
          <a:p>
            <a:pPr marL="0" lvl="1" indent="0">
              <a:spcBef>
                <a:spcPts val="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(s </a:t>
            </a:r>
            <a:r>
              <a:rPr lang="sk-SK" sz="2000" dirty="0"/>
              <a:t>využitím elektronickej aukcie</a:t>
            </a:r>
            <a:r>
              <a:rPr lang="sk-SK" sz="2000" dirty="0" smtClean="0"/>
              <a:t>)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sz="2000" dirty="0" smtClean="0"/>
          </a:p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570" y="1070783"/>
            <a:ext cx="1588547" cy="658666"/>
          </a:xfrm>
          <a:prstGeom prst="rect">
            <a:avLst/>
          </a:prstGeom>
        </p:spPr>
      </p:pic>
      <p:pic>
        <p:nvPicPr>
          <p:cNvPr id="10" name="Picture 5" descr="C:\Users\Juraj\Documents\PKF\PKF prezentacie\loga\logo PK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740" y="1115814"/>
            <a:ext cx="1697019" cy="60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6089" y="2653553"/>
            <a:ext cx="7827548" cy="3683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solidFill>
                  <a:schemeClr val="accent1">
                    <a:lumMod val="75000"/>
                  </a:schemeClr>
                </a:solidFill>
              </a:rPr>
              <a:t>eBIZ</a:t>
            </a: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Verejné obstarávanie</a:t>
            </a:r>
            <a:r>
              <a:rPr lang="sk-SK" dirty="0" smtClean="0"/>
              <a:t>	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073" y="1837024"/>
            <a:ext cx="7650609" cy="4417471"/>
          </a:xfrm>
        </p:spPr>
        <p:txBody>
          <a:bodyPr>
            <a:normAutofit/>
          </a:bodyPr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200" dirty="0" smtClean="0"/>
              <a:t>   </a:t>
            </a:r>
            <a:r>
              <a:rPr lang="sk-SK" sz="2200" b="1" dirty="0" smtClean="0"/>
              <a:t>Realizácia procesu </a:t>
            </a:r>
            <a:r>
              <a:rPr lang="sk-SK" sz="2200" dirty="0" smtClean="0"/>
              <a:t>verejného obstarávania</a:t>
            </a:r>
            <a:endParaRPr lang="sk-SK" sz="2200" dirty="0" smtClean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sz="1100" dirty="0"/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200" b="1" dirty="0" smtClean="0"/>
              <a:t>Prevádzka </a:t>
            </a:r>
            <a:r>
              <a:rPr lang="sk-SK" sz="2200" dirty="0" smtClean="0"/>
              <a:t>– energie, odpady, potraviny, čistiace a kancelárske potreby</a:t>
            </a:r>
            <a:r>
              <a:rPr lang="sk-SK" sz="2200" dirty="0" smtClean="0"/>
              <a:t/>
            </a:r>
            <a:br>
              <a:rPr lang="sk-SK" sz="2200" dirty="0" smtClean="0"/>
            </a:br>
            <a:endParaRPr lang="sk-SK" sz="2200" dirty="0"/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200" b="1" dirty="0" smtClean="0"/>
              <a:t>Investície </a:t>
            </a:r>
            <a:r>
              <a:rPr lang="sk-SK" sz="2200" dirty="0" smtClean="0"/>
              <a:t>– bytové domy, rekonštrukcie budov, kanalizácie, protipovodňové stavby</a:t>
            </a:r>
            <a:r>
              <a:rPr lang="sk-SK" sz="2200" dirty="0" smtClean="0"/>
              <a:t/>
            </a:r>
            <a:br>
              <a:rPr lang="sk-SK" sz="2200" dirty="0" smtClean="0"/>
            </a:br>
            <a:endParaRPr lang="sk-SK" sz="2200" dirty="0"/>
          </a:p>
          <a:p>
            <a:pPr marL="182880" lvl="2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200" b="1" dirty="0" smtClean="0"/>
              <a:t>Poradenstvo </a:t>
            </a:r>
            <a:r>
              <a:rPr lang="sk-SK" sz="2200" dirty="0" smtClean="0"/>
              <a:t>– smernice o verejnom obstarávaní, tvorba plánu obstarávania, nastavenie procesov verejného obstarávania</a:t>
            </a:r>
            <a:endParaRPr lang="sk-SK" dirty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98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2129408"/>
            <a:ext cx="9144000" cy="1589224"/>
          </a:xfrm>
        </p:spPr>
        <p:txBody>
          <a:bodyPr numCol="3" anchor="b">
            <a:normAutofit fontScale="70000" lnSpcReduction="20000"/>
          </a:bodyPr>
          <a:lstStyle/>
          <a:p>
            <a:pPr algn="ctr"/>
            <a:r>
              <a:rPr lang="sk-SK" sz="3200" dirty="0" smtClean="0"/>
              <a:t>Boris </a:t>
            </a:r>
            <a:r>
              <a:rPr lang="sk-SK" sz="3200" dirty="0" smtClean="0"/>
              <a:t>Kordoš</a:t>
            </a:r>
          </a:p>
          <a:p>
            <a:pPr marL="0" indent="0" algn="ctr">
              <a:buNone/>
            </a:pPr>
            <a:r>
              <a:rPr lang="sk-SK" sz="3200" dirty="0" smtClean="0"/>
              <a:t>0905 </a:t>
            </a:r>
            <a:r>
              <a:rPr lang="sk-SK" sz="3200" dirty="0" smtClean="0"/>
              <a:t>890 522</a:t>
            </a:r>
          </a:p>
          <a:p>
            <a:pPr algn="ctr"/>
            <a:r>
              <a:rPr lang="sk-SK" sz="3200" dirty="0" smtClean="0"/>
              <a:t>boris.kordos@ebiz.sk</a:t>
            </a:r>
            <a:endParaRPr lang="sk-SK" sz="3200" dirty="0"/>
          </a:p>
          <a:p>
            <a:pPr algn="ctr"/>
            <a:endParaRPr lang="sk-SK" sz="3200" dirty="0" smtClean="0"/>
          </a:p>
          <a:p>
            <a:pPr algn="ctr"/>
            <a:r>
              <a:rPr lang="sk-SK" sz="3200" dirty="0" smtClean="0"/>
              <a:t>Pavel </a:t>
            </a:r>
            <a:r>
              <a:rPr lang="sk-SK" sz="3200" dirty="0" smtClean="0"/>
              <a:t>Aschenbrenner</a:t>
            </a:r>
            <a:endParaRPr lang="sk-SK" sz="3200" dirty="0"/>
          </a:p>
          <a:p>
            <a:pPr marL="0" indent="0" algn="ctr">
              <a:buNone/>
            </a:pPr>
            <a:r>
              <a:rPr lang="sk-SK" sz="3200" dirty="0" smtClean="0"/>
              <a:t>0901 739 852</a:t>
            </a:r>
          </a:p>
          <a:p>
            <a:pPr algn="ctr"/>
            <a:r>
              <a:rPr lang="sk-SK" sz="3200" dirty="0" smtClean="0"/>
              <a:t>aschenbrenner@ebiz.sk</a:t>
            </a:r>
          </a:p>
          <a:p>
            <a:pPr algn="ctr"/>
            <a:endParaRPr lang="sk-SK" sz="3200" dirty="0" smtClean="0"/>
          </a:p>
          <a:p>
            <a:pPr algn="ctr"/>
            <a:r>
              <a:rPr lang="sk-SK" sz="3200" dirty="0" smtClean="0"/>
              <a:t>Matej </a:t>
            </a:r>
            <a:r>
              <a:rPr lang="sk-SK" sz="3200" dirty="0" smtClean="0"/>
              <a:t>Marcin</a:t>
            </a:r>
          </a:p>
          <a:p>
            <a:pPr algn="ctr"/>
            <a:r>
              <a:rPr lang="sk-SK" sz="3200" dirty="0" smtClean="0"/>
              <a:t>0910 977 071</a:t>
            </a:r>
          </a:p>
          <a:p>
            <a:pPr algn="ctr"/>
            <a:r>
              <a:rPr lang="sk-SK" sz="3200" dirty="0" smtClean="0"/>
              <a:t>matej.marcin@ebiz.sk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543" y="478917"/>
            <a:ext cx="2571255" cy="1066130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2960" y="295569"/>
            <a:ext cx="7543800" cy="1450757"/>
          </a:xfrm>
        </p:spPr>
        <p:txBody>
          <a:bodyPr/>
          <a:lstStyle/>
          <a:p>
            <a:r>
              <a:rPr lang="sk-SK" dirty="0" err="1" smtClean="0">
                <a:solidFill>
                  <a:schemeClr val="accent1">
                    <a:lumMod val="75000"/>
                  </a:schemeClr>
                </a:solidFill>
              </a:rPr>
              <a:t>eBIZ</a:t>
            </a: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Kontakt</a:t>
            </a:r>
            <a:endParaRPr lang="sk-SK" dirty="0"/>
          </a:p>
        </p:txBody>
      </p:sp>
      <p:sp>
        <p:nvSpPr>
          <p:cNvPr id="2" name="Rectangle 1"/>
          <p:cNvSpPr/>
          <p:nvPr/>
        </p:nvSpPr>
        <p:spPr>
          <a:xfrm>
            <a:off x="2308860" y="3919911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sk-SK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eBIZ</a:t>
            </a:r>
            <a:r>
              <a:rPr lang="sk-SK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sk-SK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Corp</a:t>
            </a:r>
            <a:r>
              <a:rPr lang="sk-SK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s.r.o.</a:t>
            </a:r>
            <a:br>
              <a:rPr lang="sk-SK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sk-SK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Zadunajská cesta 10</a:t>
            </a:r>
            <a:br>
              <a:rPr lang="sk-SK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sk-SK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851 01 Bratislava</a:t>
            </a:r>
          </a:p>
          <a:p>
            <a:pPr algn="ctr"/>
            <a:r>
              <a:rPr lang="sk-SK" sz="6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www.ebiz.sk</a:t>
            </a:r>
            <a:endParaRPr lang="sk-SK" sz="6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72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solidFill>
                  <a:schemeClr val="accent1">
                    <a:lumMod val="75000"/>
                  </a:schemeClr>
                </a:solidFill>
              </a:rPr>
              <a:t>eBIZ</a:t>
            </a: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Predstavenie </a:t>
            </a:r>
            <a:r>
              <a:rPr lang="sk-SK" dirty="0" smtClean="0"/>
              <a:t>	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sk-SK" sz="2000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Na trhu pôsobíme od roku 1998</a:t>
            </a:r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12 rokov skúseností s </a:t>
            </a:r>
            <a:r>
              <a:rPr lang="sk-SK" sz="2000" dirty="0" smtClean="0"/>
              <a:t>verejným obstarávaním, elektronickými </a:t>
            </a:r>
            <a:r>
              <a:rPr lang="sk-SK" sz="2000" dirty="0" smtClean="0"/>
              <a:t>aukciami a elektronickým obstarávaním</a:t>
            </a:r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V súčasnosti </a:t>
            </a:r>
            <a:r>
              <a:rPr lang="sk-SK" sz="2000" dirty="0" smtClean="0"/>
              <a:t>je našou prioritou </a:t>
            </a:r>
            <a:r>
              <a:rPr lang="sk-SK" sz="2000" b="1" dirty="0" smtClean="0"/>
              <a:t>verejné obstarávanie </a:t>
            </a:r>
            <a:r>
              <a:rPr lang="sk-SK" sz="2000" dirty="0" smtClean="0"/>
              <a:t>a </a:t>
            </a:r>
            <a:br>
              <a:rPr lang="sk-SK" sz="2000" dirty="0" smtClean="0"/>
            </a:br>
            <a:r>
              <a:rPr lang="sk-SK" sz="2000" b="1" dirty="0" smtClean="0"/>
              <a:t>vývoj informačnýc</a:t>
            </a:r>
            <a:r>
              <a:rPr lang="sk-SK" sz="2000" b="1" dirty="0" smtClean="0"/>
              <a:t>h systémov</a:t>
            </a:r>
            <a:r>
              <a:rPr lang="sk-SK" sz="2000" b="1" dirty="0" smtClean="0"/>
              <a:t> </a:t>
            </a:r>
            <a:r>
              <a:rPr lang="sk-SK" sz="2000" dirty="0" smtClean="0"/>
              <a:t>na podporu procesov vo verejnom obstarávaní</a:t>
            </a:r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Naši zákazníci sú zo štátnej správy, samosprávy aj zo súkromnej sféry – výroba, obchod, finančný sektor atď.</a:t>
            </a:r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Už </a:t>
            </a:r>
            <a:r>
              <a:rPr lang="sk-SK" sz="2000" dirty="0" smtClean="0"/>
              <a:t>viac ako 6 </a:t>
            </a:r>
            <a:r>
              <a:rPr lang="sk-SK" sz="2000" dirty="0" smtClean="0"/>
              <a:t>rokov spolupracujeme s APUMS </a:t>
            </a:r>
            <a:endParaRPr lang="sk-SK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88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Legislatíva</a:t>
            </a:r>
            <a:b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Verejné obstarávanie</a:t>
            </a:r>
            <a:r>
              <a:rPr lang="sk-SK" dirty="0" smtClean="0"/>
              <a:t>	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073" y="1837025"/>
            <a:ext cx="7543801" cy="4023360"/>
          </a:xfrm>
        </p:spPr>
        <p:txBody>
          <a:bodyPr>
            <a:normAutofit/>
          </a:bodyPr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sz="2000" dirty="0" smtClean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Nový zákon o verejnom obstarávaní č. 343/2015 </a:t>
            </a:r>
            <a:r>
              <a:rPr lang="sk-SK" sz="2000" dirty="0" err="1" smtClean="0"/>
              <a:t>Z.z</a:t>
            </a:r>
            <a:r>
              <a:rPr lang="sk-SK" sz="2000" dirty="0" smtClean="0"/>
              <a:t>. účinný od 18.4.2016</a:t>
            </a:r>
            <a:endParaRPr lang="sk-SK" sz="2000" dirty="0"/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Preferencia elektronickej komunikácie vo verejnom obstarávaní </a:t>
            </a:r>
            <a:br>
              <a:rPr lang="sk-SK" sz="2000" dirty="0" smtClean="0"/>
            </a:br>
            <a:r>
              <a:rPr lang="sk-SK" sz="2000" b="1" dirty="0" smtClean="0">
                <a:solidFill>
                  <a:srgbClr val="FF0000"/>
                </a:solidFill>
              </a:rPr>
              <a:t>(od </a:t>
            </a:r>
            <a:r>
              <a:rPr lang="sk-SK" sz="2000" b="1" strike="sngStrike" dirty="0" smtClean="0">
                <a:solidFill>
                  <a:srgbClr val="FF0000"/>
                </a:solidFill>
              </a:rPr>
              <a:t>1.4.2017</a:t>
            </a:r>
            <a:r>
              <a:rPr lang="sk-SK" sz="2000" b="1" dirty="0" smtClean="0">
                <a:solidFill>
                  <a:srgbClr val="FF0000"/>
                </a:solidFill>
              </a:rPr>
              <a:t> </a:t>
            </a:r>
            <a:r>
              <a:rPr lang="sk-SK" sz="2000" b="1" dirty="0" smtClean="0">
                <a:solidFill>
                  <a:srgbClr val="FF0000"/>
                </a:solidFill>
              </a:rPr>
              <a:t>18.10.2018 povinná </a:t>
            </a:r>
            <a:r>
              <a:rPr lang="sk-SK" sz="2000" b="1" dirty="0" smtClean="0">
                <a:solidFill>
                  <a:srgbClr val="FF0000"/>
                </a:solidFill>
              </a:rPr>
              <a:t>elektronická komunikácia)</a:t>
            </a:r>
          </a:p>
          <a:p>
            <a:pPr marL="182880" lvl="2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Výhody elektronickej komunikácie</a:t>
            </a:r>
            <a:endParaRPr lang="sk-SK" sz="2000" dirty="0"/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Kratšie lehoty, nižšie administratívne a finančné náklady a ľahšia administratíva celého procesu verejného obstarávania</a:t>
            </a:r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Možnosť využívať na elektronickú komunikáciu a výmenu informácii </a:t>
            </a:r>
            <a:r>
              <a:rPr lang="sk-SK" sz="2000" dirty="0" smtClean="0"/>
              <a:t>viaceré nástroje </a:t>
            </a:r>
            <a:r>
              <a:rPr lang="sk-SK" sz="2000" dirty="0" smtClean="0"/>
              <a:t>a zariadenia </a:t>
            </a:r>
            <a:endParaRPr lang="sk-SK" sz="2000" dirty="0" smtClean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dirty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80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eZakazky</a:t>
            </a:r>
            <a:b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www.ezakazky.sk</a:t>
            </a:r>
            <a:r>
              <a:rPr lang="sk-SK" dirty="0" smtClean="0"/>
              <a:t>	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27" y="1837025"/>
            <a:ext cx="7543801" cy="4023360"/>
          </a:xfrm>
        </p:spPr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</a:pPr>
            <a:endParaRPr lang="sk-SK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86090" y="1837024"/>
            <a:ext cx="7543801" cy="42938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Informačný systém na zabezpečenie elektronického verejného obstarávania a riadenie elektronickej komunikácie </a:t>
            </a:r>
            <a:r>
              <a:rPr lang="sk-SK" sz="2000" dirty="0"/>
              <a:t>pri </a:t>
            </a:r>
            <a:r>
              <a:rPr lang="sk-SK" sz="2000" dirty="0" smtClean="0"/>
              <a:t>realizácii procesu verejného obstarávania</a:t>
            </a:r>
            <a:endParaRPr lang="sk-SK" sz="2000" dirty="0" smtClean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Spoľahlivá a overená aplikácia, v prevádzke už od roku 2013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V súčasnosti ju využíva niekoľko stoviek subjektov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Zrealizovaných viac ako 350 nadlimitných a podlimitných zákaziek a viac ako 5000 prieskumov trhu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Databáza takmer 15 000 dodávateľov zo všetkých oblastí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err="1" smtClean="0"/>
              <a:t>eZAKAZKY</a:t>
            </a:r>
            <a:r>
              <a:rPr lang="sk-SK" sz="2000" dirty="0" smtClean="0"/>
              <a:t> šetria čas, prostriedky a celý proces obstarávania výrazne uľahčujú</a:t>
            </a:r>
            <a:endParaRPr lang="sk-SK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64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066" y="187992"/>
            <a:ext cx="7543800" cy="1450757"/>
          </a:xfrm>
        </p:spPr>
        <p:txBody>
          <a:bodyPr/>
          <a:lstStyle/>
          <a:p>
            <a:r>
              <a:rPr lang="sk-SK" dirty="0" err="1" smtClean="0">
                <a:solidFill>
                  <a:schemeClr val="accent1">
                    <a:lumMod val="75000"/>
                  </a:schemeClr>
                </a:solidFill>
              </a:rPr>
              <a:t>eZAKAZKY</a:t>
            </a: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 - postupy vo verejnom obstarávaní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680" y="1747122"/>
            <a:ext cx="7543801" cy="4023360"/>
          </a:xfrm>
        </p:spPr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48465" y="1738412"/>
            <a:ext cx="7454532" cy="42938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7220" y="870579"/>
            <a:ext cx="1852646" cy="7681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48465" y="1747122"/>
            <a:ext cx="605297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000" dirty="0" smtClean="0"/>
              <a:t>Podpora všetkých postupov vo verejnom obstarávaní:</a:t>
            </a:r>
          </a:p>
          <a:p>
            <a:endParaRPr lang="sk-SK" sz="2000" dirty="0" smtClean="0"/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k-SK" sz="2000" dirty="0" smtClean="0"/>
              <a:t>Verejná </a:t>
            </a:r>
            <a:r>
              <a:rPr lang="sk-SK" sz="2000" dirty="0"/>
              <a:t>súťaž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k-SK" sz="2000" dirty="0"/>
              <a:t>Užšia súťaž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k-SK" sz="2000" dirty="0"/>
              <a:t>Rokovacie konanie so zverejnením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k-SK" sz="2000" dirty="0"/>
              <a:t>Inovatívne partnerstvo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k-SK" sz="2000" dirty="0"/>
              <a:t>Priame rokovacie konanie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k-SK" sz="2000" dirty="0"/>
              <a:t>Súťažný dialóg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k-SK" sz="2000" dirty="0" smtClean="0"/>
              <a:t>Koncesia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k-SK" sz="2000" dirty="0" smtClean="0"/>
              <a:t>Dynamický nákupný systém</a:t>
            </a:r>
            <a:endParaRPr lang="sk-SK" sz="2000" dirty="0"/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k-SK" sz="2000" dirty="0"/>
              <a:t>Podlimitná zákazka bez elektronického </a:t>
            </a:r>
            <a:r>
              <a:rPr lang="sk-SK" sz="2000" dirty="0" smtClean="0"/>
              <a:t>trhoviska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k-SK" sz="2000" dirty="0" smtClean="0"/>
              <a:t>Zákazka </a:t>
            </a:r>
            <a:r>
              <a:rPr lang="sk-SK" sz="2000" dirty="0"/>
              <a:t>s nízkou </a:t>
            </a:r>
            <a:r>
              <a:rPr lang="sk-SK" sz="2000" dirty="0" smtClean="0"/>
              <a:t>hodnotou – prieskum trhu</a:t>
            </a:r>
            <a:endParaRPr lang="sk-SK" sz="2000" dirty="0"/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k-SK" sz="2000" dirty="0" smtClean="0"/>
              <a:t>Opätovné otváranie rámcových dohôd</a:t>
            </a:r>
            <a:endParaRPr lang="sk-SK" sz="2000" dirty="0"/>
          </a:p>
        </p:txBody>
      </p:sp>
      <p:sp>
        <p:nvSpPr>
          <p:cNvPr id="10" name="Rectangle 9"/>
          <p:cNvSpPr/>
          <p:nvPr/>
        </p:nvSpPr>
        <p:spPr>
          <a:xfrm>
            <a:off x="831922" y="4818797"/>
            <a:ext cx="5655298" cy="2821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Rectangle 11"/>
          <p:cNvSpPr/>
          <p:nvPr/>
        </p:nvSpPr>
        <p:spPr>
          <a:xfrm>
            <a:off x="831922" y="5177385"/>
            <a:ext cx="5655297" cy="2821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13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Podlimitná </a:t>
            </a:r>
            <a:r>
              <a:rPr lang="sk-SK" dirty="0">
                <a:solidFill>
                  <a:schemeClr val="accent1">
                    <a:lumMod val="75000"/>
                  </a:schemeClr>
                </a:solidFill>
              </a:rPr>
              <a:t>zákazka bez elektronického </a:t>
            </a: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trhoviska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808977" cy="4023360"/>
          </a:xfrm>
        </p:spPr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86090" y="1837024"/>
            <a:ext cx="7543801" cy="42938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975358" y="1845734"/>
            <a:ext cx="739140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000" dirty="0" smtClean="0"/>
              <a:t>Realizácia celého procesu obstarávania elektronicky:</a:t>
            </a:r>
          </a:p>
          <a:p>
            <a:endParaRPr lang="sk-SK" sz="2000" dirty="0" smtClean="0"/>
          </a:p>
          <a:p>
            <a:r>
              <a:rPr lang="sk-SK" sz="2000" dirty="0" smtClean="0"/>
              <a:t>Lehota na predkladanie ponúk</a:t>
            </a:r>
          </a:p>
          <a:p>
            <a:r>
              <a:rPr lang="sk-SK" sz="2000" dirty="0" smtClean="0"/>
              <a:t>(zverejnenie, žiadosti o SP, poskytovanie SP, vysvetľovanie, predkladanie ponúk)</a:t>
            </a:r>
          </a:p>
          <a:p>
            <a:endParaRPr lang="sk-SK" sz="2000" dirty="0"/>
          </a:p>
          <a:p>
            <a:r>
              <a:rPr lang="sk-SK" sz="2000" dirty="0" smtClean="0"/>
              <a:t>Vyhodnocovanie ponúk častí „Ostatné“</a:t>
            </a:r>
          </a:p>
          <a:p>
            <a:r>
              <a:rPr lang="sk-SK" sz="2000" dirty="0" smtClean="0"/>
              <a:t>(vysvetľovanie a doplnenie dokladov, vysvetľovanie ponúk, vylúčenie)</a:t>
            </a:r>
          </a:p>
          <a:p>
            <a:endParaRPr lang="sk-SK" sz="2000" dirty="0"/>
          </a:p>
          <a:p>
            <a:r>
              <a:rPr lang="sk-SK" sz="2000" dirty="0"/>
              <a:t>Vyhodnocovanie ponúk častí </a:t>
            </a:r>
            <a:r>
              <a:rPr lang="sk-SK" sz="2000" dirty="0" smtClean="0"/>
              <a:t>„Kritériá“</a:t>
            </a:r>
            <a:endParaRPr lang="sk-SK" sz="2000" dirty="0"/>
          </a:p>
          <a:p>
            <a:r>
              <a:rPr lang="sk-SK" sz="2000" dirty="0"/>
              <a:t>(vysvetľovanie </a:t>
            </a:r>
            <a:r>
              <a:rPr lang="sk-SK" sz="2000" dirty="0" smtClean="0"/>
              <a:t>ponúk</a:t>
            </a:r>
            <a:r>
              <a:rPr lang="sk-SK" sz="2000" dirty="0"/>
              <a:t>, </a:t>
            </a:r>
            <a:r>
              <a:rPr lang="sk-SK" sz="2000" dirty="0" smtClean="0"/>
              <a:t>vysvetľovanie mimoriadne nízkej ponuky, vylúčenie</a:t>
            </a:r>
            <a:r>
              <a:rPr lang="sk-SK" sz="2000" dirty="0"/>
              <a:t>, revízne postupy</a:t>
            </a:r>
            <a:r>
              <a:rPr lang="sk-SK" sz="2000" dirty="0" smtClean="0"/>
              <a:t>)</a:t>
            </a:r>
          </a:p>
          <a:p>
            <a:endParaRPr lang="sk-SK" sz="2000" dirty="0"/>
          </a:p>
          <a:p>
            <a:r>
              <a:rPr lang="sk-SK" sz="2000" dirty="0" smtClean="0"/>
              <a:t>Voliteľne:  realizácia elektronickej aukcie</a:t>
            </a:r>
            <a:endParaRPr lang="sk-SK" sz="2000" dirty="0"/>
          </a:p>
          <a:p>
            <a:endParaRPr lang="sk-SK" sz="2000" dirty="0" smtClean="0"/>
          </a:p>
        </p:txBody>
      </p:sp>
    </p:spTree>
    <p:extLst>
      <p:ext uri="{BB962C8B-B14F-4D97-AF65-F5344CB8AC3E}">
        <p14:creationId xmlns:p14="http://schemas.microsoft.com/office/powerpoint/2010/main" val="288864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Zákazka s nízkou hodnotou</a:t>
            </a:r>
            <a:b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 – prieskum trhu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3"/>
            <a:ext cx="7543801" cy="4285099"/>
          </a:xfrm>
        </p:spPr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86090" y="1837024"/>
            <a:ext cx="7543801" cy="42938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975358" y="1845734"/>
            <a:ext cx="739140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k-SK" sz="2000" dirty="0" smtClean="0"/>
          </a:p>
          <a:p>
            <a:r>
              <a:rPr lang="sk-SK" sz="2000" dirty="0" smtClean="0"/>
              <a:t>Realizácia prieskumu trhu elektronicky:</a:t>
            </a:r>
          </a:p>
          <a:p>
            <a:endParaRPr lang="sk-SK" sz="2000" dirty="0" smtClean="0"/>
          </a:p>
          <a:p>
            <a:r>
              <a:rPr lang="sk-SK" sz="2000" dirty="0" smtClean="0"/>
              <a:t>Lehota na predkladanie ponúk</a:t>
            </a:r>
          </a:p>
          <a:p>
            <a:r>
              <a:rPr lang="sk-SK" sz="2000" dirty="0" smtClean="0"/>
              <a:t>(zaslanie výzvy na predkladanie ponúk, možnosť zverejnenia)</a:t>
            </a:r>
          </a:p>
          <a:p>
            <a:endParaRPr lang="sk-SK" sz="2000" dirty="0"/>
          </a:p>
          <a:p>
            <a:r>
              <a:rPr lang="sk-SK" sz="2000" dirty="0" smtClean="0"/>
              <a:t>Vyhodnocovanie ponúk </a:t>
            </a:r>
          </a:p>
          <a:p>
            <a:r>
              <a:rPr lang="sk-SK" sz="2000" dirty="0" smtClean="0"/>
              <a:t>(automatizované vyhodnotenie, odoslanie oznámenia o výsledku)</a:t>
            </a:r>
          </a:p>
          <a:p>
            <a:endParaRPr lang="sk-SK" sz="2000" dirty="0"/>
          </a:p>
          <a:p>
            <a:endParaRPr lang="sk-SK" sz="2000" dirty="0" smtClean="0"/>
          </a:p>
          <a:p>
            <a:r>
              <a:rPr lang="sk-SK" sz="2000" dirty="0" smtClean="0"/>
              <a:t>Voliteľne:  realizácia elektronickej aukcie</a:t>
            </a:r>
            <a:endParaRPr lang="sk-SK" sz="2000" dirty="0"/>
          </a:p>
          <a:p>
            <a:endParaRPr lang="sk-SK" sz="2000" dirty="0" smtClean="0"/>
          </a:p>
        </p:txBody>
      </p:sp>
    </p:spTree>
    <p:extLst>
      <p:ext uri="{BB962C8B-B14F-4D97-AF65-F5344CB8AC3E}">
        <p14:creationId xmlns:p14="http://schemas.microsoft.com/office/powerpoint/2010/main" val="333587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eAukcie</a:t>
            </a:r>
            <a:b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Elektronická </a:t>
            </a: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aukcia 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86090" y="1837024"/>
            <a:ext cx="7543801" cy="42938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75359" y="19981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sk-SK" sz="2000" dirty="0" smtClean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Súčasťou systému </a:t>
            </a:r>
            <a:r>
              <a:rPr lang="sk-SK" sz="2000" dirty="0" err="1" smtClean="0"/>
              <a:t>eZAKAZKY</a:t>
            </a:r>
            <a:r>
              <a:rPr lang="sk-SK" sz="2000" dirty="0" smtClean="0"/>
              <a:t> je aj možnosť realizácie elektronických aukcií </a:t>
            </a:r>
            <a:r>
              <a:rPr lang="sk-SK" sz="2000" dirty="0" smtClean="0"/>
              <a:t>na c</a:t>
            </a:r>
            <a:r>
              <a:rPr lang="sk-SK" sz="2000" dirty="0" smtClean="0"/>
              <a:t>ertifikovanom systéme </a:t>
            </a:r>
            <a:r>
              <a:rPr lang="sk-SK" sz="2000" dirty="0"/>
              <a:t>na uskutočnenie elektronických aukcií </a:t>
            </a:r>
            <a:br>
              <a:rPr lang="sk-SK" sz="2000" dirty="0"/>
            </a:br>
            <a:r>
              <a:rPr lang="sk-SK" sz="2000" dirty="0" smtClean="0"/>
              <a:t>podľa </a:t>
            </a:r>
            <a:r>
              <a:rPr lang="sk-SK" sz="2000" dirty="0"/>
              <a:t>zákona o verejnom obstarávaní</a:t>
            </a:r>
            <a:endParaRPr lang="sk-SK" sz="2000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Príprava a odoslanie výzvy na účasť v elektronickej aukcii </a:t>
            </a:r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Možnosť sledovania priebehu elektronickej aukcie</a:t>
            </a:r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Automatizované vyhodnocovanie a </a:t>
            </a:r>
            <a:r>
              <a:rPr lang="sk-SK" sz="2000" dirty="0" smtClean="0"/>
              <a:t>reporty</a:t>
            </a:r>
            <a:endParaRPr lang="sk-SK" dirty="0" smtClean="0"/>
          </a:p>
          <a:p>
            <a:pPr marL="0" indent="0">
              <a:buFont typeface="Calibri" panose="020F0502020204030204" pitchFamily="34" charset="0"/>
              <a:buNone/>
            </a:pPr>
            <a:endParaRPr lang="sk-SK" dirty="0" smtClean="0"/>
          </a:p>
          <a:p>
            <a:pPr marL="0" indent="0">
              <a:buFont typeface="Calibri" panose="020F0502020204030204" pitchFamily="34" charset="0"/>
              <a:buNone/>
            </a:pPr>
            <a:r>
              <a:rPr lang="sk-SK" dirty="0" smtClean="0"/>
              <a:t>Možnosť realizovať elektronické aukcie aj samostatne</a:t>
            </a:r>
            <a:endParaRPr lang="sk-SK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9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solidFill>
                  <a:schemeClr val="accent1">
                    <a:lumMod val="75000"/>
                  </a:schemeClr>
                </a:solidFill>
              </a:rPr>
              <a:t>eProcurement</a:t>
            </a: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Informačný systém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86090" y="1837024"/>
            <a:ext cx="7543801" cy="42938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75359" y="2204321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Komplexné </a:t>
            </a:r>
            <a:r>
              <a:rPr lang="sk-SK" sz="2000" dirty="0"/>
              <a:t>elektronické riešenie interných procesov verejného obstarávania, ktoré prináša zefektívnenie a elektronizáciu všetkých procesov súvisiacich s </a:t>
            </a:r>
            <a:r>
              <a:rPr lang="sk-SK" sz="2000" dirty="0" smtClean="0"/>
              <a:t>obstarávaním </a:t>
            </a:r>
            <a:r>
              <a:rPr lang="sk-SK" sz="2000" dirty="0"/>
              <a:t>tovarov, služieb a stavebných prác prostredníctvom zavedenia informačného systému. </a:t>
            </a:r>
            <a:endParaRPr lang="sk-SK" sz="2000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Plán </a:t>
            </a:r>
            <a:r>
              <a:rPr lang="sk-SK" sz="2000" dirty="0" smtClean="0"/>
              <a:t>verejného obstarávania, zber požiadaviek na obstarávanie</a:t>
            </a:r>
            <a:endParaRPr lang="sk-SK" sz="2000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Podpora realizácie procesu obstarávania – dokumenty, úlohy, povinnosti</a:t>
            </a:r>
            <a:endParaRPr lang="sk-SK" sz="2000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Podpora činností po ukončení obstarávania, evidencia zmlúv, informačné povinnosti, referencie</a:t>
            </a:r>
            <a:endParaRPr lang="sk-SK" dirty="0" smtClean="0"/>
          </a:p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38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16055</TotalTime>
  <Words>469</Words>
  <Application>Microsoft Office PowerPoint</Application>
  <PresentationFormat>On-screen Show (4:3)</PresentationFormat>
  <Paragraphs>119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Retrospect</vt:lpstr>
      <vt:lpstr>     Elektronické verejné obstarávanie </vt:lpstr>
      <vt:lpstr>eBIZ Predstavenie  </vt:lpstr>
      <vt:lpstr>Legislatíva Verejné obstarávanie </vt:lpstr>
      <vt:lpstr>eZakazky www.ezakazky.sk </vt:lpstr>
      <vt:lpstr>eZAKAZKY - postupy vo verejnom obstarávaní</vt:lpstr>
      <vt:lpstr>  Podlimitná zákazka bez elektronického trhoviska</vt:lpstr>
      <vt:lpstr>  Zákazka s nízkou hodnotou  – prieskum trhu</vt:lpstr>
      <vt:lpstr>eAukcie Elektronická aukcia </vt:lpstr>
      <vt:lpstr>eProcurement Informačný systém</vt:lpstr>
      <vt:lpstr>Elektronizácia - nové riešenia</vt:lpstr>
      <vt:lpstr>Spoločné verejné obstarávanie </vt:lpstr>
      <vt:lpstr>Spoločné verejné obstarávanie </vt:lpstr>
      <vt:lpstr>eBIZ Verejné obstarávanie </vt:lpstr>
      <vt:lpstr>eBIZ Kontakt</vt:lpstr>
    </vt:vector>
  </TitlesOfParts>
  <Manager>matej.marcin@ebiz.sk</Manager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eProcurement - Požiadavky</dc:title>
  <dc:creator>Matej Marcin</dc:creator>
  <cp:lastModifiedBy>Boris Kordoš</cp:lastModifiedBy>
  <cp:revision>276</cp:revision>
  <cp:lastPrinted>2016-10-24T15:06:38Z</cp:lastPrinted>
  <dcterms:created xsi:type="dcterms:W3CDTF">2015-02-16T11:46:54Z</dcterms:created>
  <dcterms:modified xsi:type="dcterms:W3CDTF">2016-10-26T11:07:57Z</dcterms:modified>
</cp:coreProperties>
</file>