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0" r:id="rId3"/>
    <p:sldId id="292" r:id="rId4"/>
    <p:sldId id="291" r:id="rId5"/>
    <p:sldId id="294" r:id="rId6"/>
    <p:sldId id="264" r:id="rId7"/>
    <p:sldId id="296" r:id="rId8"/>
    <p:sldId id="295" r:id="rId9"/>
    <p:sldId id="269" r:id="rId10"/>
    <p:sldId id="267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9933FF"/>
    <a:srgbClr val="FFFF99"/>
    <a:srgbClr val="FFFFCC"/>
    <a:srgbClr val="0000A4"/>
    <a:srgbClr val="96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38" autoAdjust="0"/>
    <p:restoredTop sz="94662" autoAdjust="0"/>
  </p:normalViewPr>
  <p:slideViewPr>
    <p:cSldViewPr>
      <p:cViewPr varScale="1">
        <p:scale>
          <a:sx n="90" d="100"/>
          <a:sy n="90" d="100"/>
        </p:scale>
        <p:origin x="775" y="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(názov seminára)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k-SK" smtClean="0"/>
              <a:t>seminár ...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k-SK" smtClean="0"/>
              <a:t>© Ladislav Briestenský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1FE0F-19D4-4C43-9328-CC7010EE2B4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37165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(názov seminára)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k-SK" smtClean="0"/>
              <a:t>seminár ...</a:t>
            </a:r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k-SK" smtClean="0"/>
              <a:t>© Ladislav Briestenský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442E1-C5B6-4565-84E5-66C26359994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21565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442E1-C5B6-4565-84E5-66C263599943}" type="slidenum">
              <a:rPr lang="sk-SK" smtClean="0"/>
              <a:t>1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(názov seminára)</a:t>
            </a: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sk-SK" smtClean="0"/>
              <a:t>© Ladislav Briestenský</a:t>
            </a:r>
            <a:endParaRPr lang="sk-SK"/>
          </a:p>
        </p:txBody>
      </p:sp>
      <p:sp>
        <p:nvSpPr>
          <p:cNvPr id="6" name="Zástupný symbol dátumu 5"/>
          <p:cNvSpPr>
            <a:spLocks noGrp="1"/>
          </p:cNvSpPr>
          <p:nvPr>
            <p:ph type="dt" idx="14"/>
          </p:nvPr>
        </p:nvSpPr>
        <p:spPr/>
        <p:txBody>
          <a:bodyPr/>
          <a:lstStyle/>
          <a:p>
            <a:r>
              <a:rPr lang="sk-SK" smtClean="0"/>
              <a:t>seminár ...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727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175D-4BBF-4198-8E7F-97EDD6725EED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61247-9F24-4557-B9CD-0916A31E64CA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23909-6425-4BC2-8528-9BDDDC5EED3D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62F-2CED-4DB1-8FF4-E7D77B8B1182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DA67-B403-42F3-889F-87B2AFDE3E8F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580B-46FC-4EAA-B328-FC0E5B2B09A7}" type="datetime1">
              <a:rPr lang="sk-SK" smtClean="0"/>
              <a:t>11.03.2015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D4E4-92EF-4A61-B774-B20FA7BC383E}" type="datetime1">
              <a:rPr lang="sk-SK" smtClean="0"/>
              <a:t>11.03.2015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6764-6DDD-4E03-9583-CD68DAB6BA6A}" type="datetime1">
              <a:rPr lang="sk-SK" smtClean="0"/>
              <a:t>11.03.2015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BB21-9377-4409-B251-408C4BC479CC}" type="datetime1">
              <a:rPr lang="sk-SK" smtClean="0"/>
              <a:t>11.03.2015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53C8-E7FD-4BC2-9F5B-3E1506C61808}" type="datetime1">
              <a:rPr lang="sk-SK" smtClean="0"/>
              <a:t>11.03.2015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DC0A-35D4-43D2-AEC6-0B2FCF267D56}" type="datetime1">
              <a:rPr lang="sk-SK" smtClean="0"/>
              <a:t>11.03.2015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A8280-E5F0-474F-B2E5-03F4780EAAB2}" type="datetime1">
              <a:rPr lang="sk-SK" smtClean="0"/>
              <a:t>11.03.2015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0E60-1547-46C4-9A50-022EACF15ED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467544" y="1125538"/>
            <a:ext cx="8136904" cy="5111774"/>
          </a:xfrm>
          <a:gradFill flip="none"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path path="rect">
              <a:fillToRect l="50000" t="50000" r="50000" b="50000"/>
            </a:path>
            <a:tileRect/>
          </a:gradFill>
          <a:effectLst>
            <a:outerShdw dist="88900" dir="2400000" algn="ctr" rotWithShape="0">
              <a:schemeClr val="bg1"/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/>
            </a:r>
            <a:b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</a:br>
            <a: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>Návrh </a:t>
            </a:r>
            <a:r>
              <a:rPr lang="sk-SK" sz="400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>tém a harmonogramu</a:t>
            </a:r>
            <a:br>
              <a:rPr lang="sk-SK" sz="400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</a:br>
            <a: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>manažérskeho vzdelávania</a:t>
            </a:r>
            <a:b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</a:br>
            <a:r>
              <a:rPr lang="sk-SK" sz="4000" smtClean="0">
                <a:solidFill>
                  <a:srgbClr val="FFFF00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>prednostov na roky 2015 - 2019</a:t>
            </a: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/>
            </a:r>
            <a:b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</a:br>
            <a:r>
              <a:rPr lang="sk-SK" sz="4000">
                <a:solidFill>
                  <a:schemeClr val="tx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/>
            </a:r>
            <a:br>
              <a:rPr lang="sk-SK" sz="4000">
                <a:solidFill>
                  <a:schemeClr val="tx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</a:b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</a:rPr>
              <a:t>Podbanské, 12.03.2015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chemeClr val="tx1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6400"/>
            <a:ext cx="5905500" cy="900113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Východisko a rámec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43161" y="1556792"/>
            <a:ext cx="8064896" cy="3933384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úspešný pilotný cyklus 2008 - 2010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overený v druhom cykle 2011 - 2014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zameranie tréningov na mäkké zručnosti</a:t>
            </a:r>
          </a:p>
          <a:p>
            <a:pPr eaLnBrk="0" hangingPunct="0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tréningy: 2 x 3 dni február + september</a:t>
            </a:r>
          </a:p>
          <a:p>
            <a:pPr eaLnBrk="0" hangingPunct="0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doplnenie seminárov: 2 dni v máji/v júni 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9824" y="5805264"/>
            <a:ext cx="7848600" cy="582852"/>
          </a:xfrm>
          <a:prstGeom prst="rect">
            <a:avLst/>
          </a:prstGeo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63500" dir="2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...vychádzame zo skúseností účastníkov</a:t>
            </a:r>
            <a:endParaRPr lang="sk-SK" sz="3200">
              <a:solidFill>
                <a:srgbClr val="FFFF00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6400"/>
            <a:ext cx="5905500" cy="900113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Cieľová skupina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7544" y="2246323"/>
            <a:ext cx="7416824" cy="2406813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20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členovia APÚMS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2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aj prednostovia, ktorí nie sú členmi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9824" y="5510444"/>
            <a:ext cx="7848600" cy="582852"/>
          </a:xfrm>
          <a:prstGeom prst="rect">
            <a:avLst/>
          </a:prstGeo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63500" dir="2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>
                <a:solidFill>
                  <a:srgbClr val="FFFF00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APÚMS finančne podporuje účasť členov </a:t>
            </a:r>
          </a:p>
        </p:txBody>
      </p:sp>
    </p:spTree>
    <p:extLst>
      <p:ext uri="{BB962C8B-B14F-4D97-AF65-F5344CB8AC3E}">
        <p14:creationId xmlns:p14="http://schemas.microsoft.com/office/powerpoint/2010/main" val="57531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6400"/>
            <a:ext cx="7129040" cy="900113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Proces doterajšej prípravy 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55576" y="1916832"/>
            <a:ext cx="7129463" cy="3342453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Snem APÚMS 2014 schválil projekt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zveril návrhy účastníkom tréningov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v septembri vzniklo 9 návrhov</a:t>
            </a: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výsledok prezentujeme</a:t>
            </a:r>
            <a:endParaRPr lang="sk-SK" sz="3200">
              <a:solidFill>
                <a:schemeClr val="bg1"/>
              </a:solidFill>
              <a:effectLst>
                <a:outerShdw dist="50800" dir="24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1188" y="5661025"/>
            <a:ext cx="7848600" cy="582852"/>
          </a:xfrm>
          <a:prstGeom prst="rect">
            <a:avLst/>
          </a:prstGeo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63500" dir="2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Obsah i </a:t>
            </a:r>
            <a:r>
              <a:rPr lang="sk-SK" sz="3200">
                <a:solidFill>
                  <a:srgbClr val="FFFF00"/>
                </a:solidFill>
                <a:effectLst>
                  <a:outerShdw dist="50800" dir="24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harmonogram vznikal „zdola‟</a:t>
            </a:r>
          </a:p>
        </p:txBody>
      </p:sp>
    </p:spTree>
    <p:extLst>
      <p:ext uri="{BB962C8B-B14F-4D97-AF65-F5344CB8AC3E}">
        <p14:creationId xmlns:p14="http://schemas.microsoft.com/office/powerpoint/2010/main" val="150489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4813"/>
            <a:ext cx="7345064" cy="900112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Návrh pre rok 2015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253" y="1811485"/>
            <a:ext cx="7777163" cy="4425827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tréningy v apríli a v máji: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Proces riadenia zmien</a:t>
            </a:r>
            <a:endParaRPr lang="sk-SK" sz="32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00FFFF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semináre v máji/v júni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Riadenie miestnej samosprávy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z pohľadu prednostu úradu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Zasadnutia obecného zastupiteľstva –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príprava, priebeh, výstupy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tréningy </a:t>
            </a: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 septembri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Efektívna komunikácia a spätná väzba </a:t>
            </a:r>
            <a:endParaRPr lang="sk-SK" sz="3200" i="1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0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4813"/>
            <a:ext cx="7345064" cy="900112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Návrhy pre roky 2016 a 2017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850" y="1556792"/>
            <a:ext cx="8640638" cy="4869025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témy tréningov 2016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02: Efektívne vedenie porád a rokovaní</a:t>
            </a:r>
            <a:endParaRPr lang="sk-SK" sz="32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09: Riešenie konfliktných situácií, pomoc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v konfliktoch iných osôb</a:t>
            </a:r>
            <a:endParaRPr lang="sk-SK" sz="32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témy tréningov 2017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02: Prezentačné zručnosti a rétorika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09: Marketing samospráv, komunikácia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s občanmi a verejné stretnutia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...témy seminárov vyplynú z aktuálnej potreby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4813"/>
            <a:ext cx="7345064" cy="900112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Návrhy pre roky 2018 a 2019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693950"/>
            <a:ext cx="8640638" cy="4327338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témy tréningov 2018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02: Motivácia, sebamotivácia, stimulácia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a budovanie tímov</a:t>
            </a:r>
            <a:endParaRPr lang="sk-SK" sz="32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09: Kultúra inštitúcie a diplomatický protokol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téma tréningu 2019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02: Organizácia vlastnej práce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sk-SK" sz="320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a situačné vedenie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...preklenieme prípadný volebný ‟zlom„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9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5288" y="404813"/>
            <a:ext cx="7345064" cy="900112"/>
          </a:xfrm>
          <a:gradFill rotWithShape="1"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</a:rPr>
              <a:t>Rozhodovanie o návrhoch</a:t>
            </a:r>
            <a:endParaRPr lang="cs-CZ" sz="40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27584" y="1772816"/>
            <a:ext cx="6984454" cy="4327338"/>
          </a:xfrm>
          <a:prstGeom prst="rect">
            <a:avLst/>
          </a:prstGeom>
          <a:gradFill rotWithShape="1">
            <a:gsLst>
              <a:gs pos="0">
                <a:srgbClr val="0000A4"/>
              </a:gs>
              <a:gs pos="50000">
                <a:srgbClr val="9696FF"/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8900" dir="2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jarnom tréningu 2015</a:t>
            </a:r>
            <a:endParaRPr lang="sk-SK" sz="3200">
              <a:solidFill>
                <a:srgbClr val="FFFF00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20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Rada APÚMS v aktuálnej zostave</a:t>
            </a:r>
            <a:endParaRPr lang="sk-SK" sz="3200">
              <a:solidFill>
                <a:schemeClr val="bg1"/>
              </a:solidFill>
              <a:effectLst>
                <a:outerShdw dist="50800" dir="2400000" algn="ctr" rotWithShape="0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sk-SK" sz="3200" smtClean="0">
                <a:solidFill>
                  <a:srgbClr val="FFFF00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 zvyšku tém a harmonogramu</a:t>
            </a:r>
          </a:p>
          <a:p>
            <a:pPr eaLnBrk="0" hangingPunct="0">
              <a:lnSpc>
                <a:spcPct val="20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ú"/>
            </a:pPr>
            <a:r>
              <a:rPr lang="sk-SK" sz="3200" smtClean="0"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3200" smtClean="0">
                <a:solidFill>
                  <a:schemeClr val="bg1"/>
                </a:solidFill>
                <a:effectLst>
                  <a:outerShdw dist="50800" dir="2400000" algn="ctr" rotWithShape="0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Snem APÚMS v marci 2015</a:t>
            </a:r>
          </a:p>
        </p:txBody>
      </p:sp>
    </p:spTree>
    <p:extLst>
      <p:ext uri="{BB962C8B-B14F-4D97-AF65-F5344CB8AC3E}">
        <p14:creationId xmlns:p14="http://schemas.microsoft.com/office/powerpoint/2010/main" val="38329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smiata tvár 3"/>
          <p:cNvSpPr/>
          <p:nvPr/>
        </p:nvSpPr>
        <p:spPr>
          <a:xfrm>
            <a:off x="4139952" y="5589336"/>
            <a:ext cx="864000" cy="864000"/>
          </a:xfrm>
          <a:prstGeom prst="smileyFace">
            <a:avLst/>
          </a:prstGeom>
          <a:solidFill>
            <a:srgbClr val="9696FF"/>
          </a:solidFill>
          <a:ln>
            <a:solidFill>
              <a:srgbClr val="0000A4"/>
            </a:solidFill>
          </a:ln>
          <a:effectLst>
            <a:glow rad="203200">
              <a:schemeClr val="bg1">
                <a:alpha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effectLst/>
            </a:endParaRPr>
          </a:p>
        </p:txBody>
      </p:sp>
      <p:sp>
        <p:nvSpPr>
          <p:cNvPr id="6" name="Usmiata tvár 5"/>
          <p:cNvSpPr/>
          <p:nvPr/>
        </p:nvSpPr>
        <p:spPr>
          <a:xfrm>
            <a:off x="1475656" y="5589336"/>
            <a:ext cx="864000" cy="864000"/>
          </a:xfrm>
          <a:prstGeom prst="smileyFace">
            <a:avLst/>
          </a:prstGeom>
          <a:solidFill>
            <a:schemeClr val="bg1"/>
          </a:solidFill>
          <a:ln>
            <a:solidFill>
              <a:srgbClr val="0000A4"/>
            </a:solidFill>
          </a:ln>
          <a:effectLst>
            <a:glow rad="203200">
              <a:schemeClr val="bg1">
                <a:alpha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effectLst/>
            </a:endParaRPr>
          </a:p>
        </p:txBody>
      </p:sp>
      <p:sp>
        <p:nvSpPr>
          <p:cNvPr id="7" name="Usmiata tvár 6"/>
          <p:cNvSpPr/>
          <p:nvPr/>
        </p:nvSpPr>
        <p:spPr>
          <a:xfrm>
            <a:off x="6732240" y="5589336"/>
            <a:ext cx="864000" cy="864000"/>
          </a:xfrm>
          <a:prstGeom prst="smileyFace">
            <a:avLst/>
          </a:prstGeom>
          <a:solidFill>
            <a:srgbClr val="0000A4"/>
          </a:solidFill>
          <a:ln>
            <a:solidFill>
              <a:schemeClr val="bg1"/>
            </a:solidFill>
          </a:ln>
          <a:effectLst>
            <a:glow rad="203200">
              <a:schemeClr val="bg1">
                <a:alpha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effectLst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39552" y="1268760"/>
            <a:ext cx="8064896" cy="3785652"/>
          </a:xfrm>
          <a:prstGeom prst="rect">
            <a:avLst/>
          </a:prstGeom>
          <a:gradFill>
            <a:gsLst>
              <a:gs pos="0">
                <a:srgbClr val="9696FF"/>
              </a:gs>
              <a:gs pos="50000">
                <a:srgbClr val="0000A4"/>
              </a:gs>
              <a:gs pos="100000">
                <a:srgbClr val="9696FF"/>
              </a:gs>
            </a:gsLst>
            <a:lin ang="5400000" scaled="1"/>
          </a:gradFill>
          <a:effectLst>
            <a:outerShdw dist="88900" dir="2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Ďakujem za príležitosť venovať sa</a:t>
            </a:r>
          </a:p>
          <a:p>
            <a:pPr algn="ctr">
              <a:lnSpc>
                <a:spcPct val="150000"/>
              </a:lnSpc>
            </a:pP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manažérskemu vzdelávaniu</a:t>
            </a:r>
          </a:p>
          <a:p>
            <a:pPr algn="ctr">
              <a:lnSpc>
                <a:spcPct val="150000"/>
              </a:lnSpc>
            </a:pP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 rokoch 2007 - 2014</a:t>
            </a:r>
          </a:p>
          <a:p>
            <a:pPr algn="ctr">
              <a:lnSpc>
                <a:spcPct val="150000"/>
              </a:lnSpc>
            </a:pPr>
            <a:r>
              <a:rPr lang="sk-SK" sz="4000" smtClean="0">
                <a:solidFill>
                  <a:schemeClr val="bg1"/>
                </a:solidFill>
                <a:effectLst>
                  <a:outerShdw dist="50800" dir="2400000" algn="ctr" rotWithShape="0">
                    <a:schemeClr val="tx1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držím palce jeho pokračovaniu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"/>
                            </p:stCondLst>
                            <p:childTnLst>
                              <p:par>
                                <p:cTn id="3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305</Words>
  <Application>Microsoft Office PowerPoint</Application>
  <PresentationFormat>Prezentácia na obrazovke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Motív Office</vt:lpstr>
      <vt:lpstr> Návrh tém a harmonogramu manažérskeho vzdelávania prednostov na roky 2015 - 2019  Podbanské, 12.03.2015</vt:lpstr>
      <vt:lpstr>Východisko a rámec</vt:lpstr>
      <vt:lpstr>Cieľová skupina</vt:lpstr>
      <vt:lpstr>Proces doterajšej prípravy </vt:lpstr>
      <vt:lpstr>Návrh pre rok 2015</vt:lpstr>
      <vt:lpstr>Návrhy pre roky 2016 a 2017</vt:lpstr>
      <vt:lpstr>Návrhy pre roky 2018 a 2019</vt:lpstr>
      <vt:lpstr>Rozhodovanie o návrhoch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Ladislav Briestenský</dc:creator>
  <cp:lastModifiedBy>Laco Briestenský</cp:lastModifiedBy>
  <cp:revision>133</cp:revision>
  <dcterms:created xsi:type="dcterms:W3CDTF">2011-06-12T09:20:57Z</dcterms:created>
  <dcterms:modified xsi:type="dcterms:W3CDTF">2015-03-11T21:49:01Z</dcterms:modified>
</cp:coreProperties>
</file>