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67" r:id="rId2"/>
    <p:sldId id="270" r:id="rId3"/>
    <p:sldId id="278" r:id="rId4"/>
    <p:sldId id="275" r:id="rId5"/>
    <p:sldId id="398" r:id="rId6"/>
    <p:sldId id="272" r:id="rId7"/>
    <p:sldId id="273" r:id="rId8"/>
    <p:sldId id="274" r:id="rId9"/>
    <p:sldId id="425" r:id="rId10"/>
    <p:sldId id="427" r:id="rId11"/>
    <p:sldId id="428" r:id="rId12"/>
    <p:sldId id="432" r:id="rId13"/>
    <p:sldId id="433" r:id="rId14"/>
    <p:sldId id="325" r:id="rId15"/>
    <p:sldId id="431" r:id="rId16"/>
    <p:sldId id="414" r:id="rId17"/>
    <p:sldId id="415" r:id="rId18"/>
    <p:sldId id="416" r:id="rId19"/>
    <p:sldId id="413" r:id="rId20"/>
    <p:sldId id="412" r:id="rId21"/>
    <p:sldId id="417" r:id="rId22"/>
    <p:sldId id="404" r:id="rId23"/>
    <p:sldId id="406" r:id="rId24"/>
    <p:sldId id="405" r:id="rId25"/>
    <p:sldId id="424" r:id="rId26"/>
    <p:sldId id="430" r:id="rId27"/>
    <p:sldId id="418" r:id="rId28"/>
    <p:sldId id="400" r:id="rId29"/>
    <p:sldId id="401" r:id="rId30"/>
    <p:sldId id="402" r:id="rId31"/>
    <p:sldId id="403" r:id="rId32"/>
    <p:sldId id="429" r:id="rId33"/>
    <p:sldId id="409" r:id="rId34"/>
    <p:sldId id="410" r:id="rId35"/>
    <p:sldId id="411" r:id="rId36"/>
    <p:sldId id="419" r:id="rId37"/>
    <p:sldId id="390" r:id="rId38"/>
    <p:sldId id="393" r:id="rId39"/>
    <p:sldId id="420" r:id="rId40"/>
    <p:sldId id="391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7" r:id="rId49"/>
    <p:sldId id="308" r:id="rId50"/>
    <p:sldId id="309" r:id="rId51"/>
    <p:sldId id="310" r:id="rId52"/>
    <p:sldId id="358" r:id="rId53"/>
    <p:sldId id="357" r:id="rId54"/>
    <p:sldId id="313" r:id="rId55"/>
    <p:sldId id="421" r:id="rId56"/>
    <p:sldId id="422" r:id="rId57"/>
    <p:sldId id="423" r:id="rId58"/>
    <p:sldId id="324" r:id="rId5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4" autoAdjust="0"/>
    <p:restoredTop sz="94624" autoAdjust="0"/>
  </p:normalViewPr>
  <p:slideViewPr>
    <p:cSldViewPr>
      <p:cViewPr>
        <p:scale>
          <a:sx n="100" d="100"/>
          <a:sy n="100" d="100"/>
        </p:scale>
        <p:origin x="-9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645D1-076E-4526-A218-1CBEE6A55CB8}" type="doc">
      <dgm:prSet loTypeId="urn:microsoft.com/office/officeart/2005/8/layout/equation2" loCatId="process" qsTypeId="urn:microsoft.com/office/officeart/2005/8/quickstyle/simple1" qsCatId="simple" csTypeId="urn:microsoft.com/office/officeart/2005/8/colors/accent0_1" csCatId="mainScheme" phldr="1"/>
      <dgm:spPr/>
    </dgm:pt>
    <dgm:pt modelId="{808291C3-EC99-47C4-9AA2-7940F6DEB2F7}">
      <dgm:prSet phldrT="[Text]"/>
      <dgm:spPr/>
      <dgm:t>
        <a:bodyPr/>
        <a:lstStyle/>
        <a:p>
          <a:r>
            <a:rPr lang="cs-CZ" dirty="0" smtClean="0">
              <a:latin typeface="Unient DIN CE - Bold"/>
            </a:rPr>
            <a:t>Investor</a:t>
          </a:r>
          <a:endParaRPr lang="cs-CZ" dirty="0">
            <a:latin typeface="Unient DIN CE - Bold"/>
          </a:endParaRPr>
        </a:p>
      </dgm:t>
    </dgm:pt>
    <dgm:pt modelId="{FB5CA5DF-F3EF-44B8-9830-EE08F0435D30}" type="parTrans" cxnId="{7B615B6A-9A16-4607-B4B4-3AD5167151A8}">
      <dgm:prSet/>
      <dgm:spPr/>
      <dgm:t>
        <a:bodyPr/>
        <a:lstStyle/>
        <a:p>
          <a:endParaRPr lang="cs-CZ"/>
        </a:p>
      </dgm:t>
    </dgm:pt>
    <dgm:pt modelId="{392F6F4B-C04E-458A-A74B-ADBBF7A1434A}" type="sibTrans" cxnId="{7B615B6A-9A16-4607-B4B4-3AD5167151A8}">
      <dgm:prSet/>
      <dgm:spPr/>
      <dgm:t>
        <a:bodyPr/>
        <a:lstStyle/>
        <a:p>
          <a:endParaRPr lang="cs-CZ"/>
        </a:p>
      </dgm:t>
    </dgm:pt>
    <dgm:pt modelId="{F5D70D2C-8026-4541-A2ED-CD33A03622BC}">
      <dgm:prSet phldrT="[Text]"/>
      <dgm:spPr/>
      <dgm:t>
        <a:bodyPr/>
        <a:lstStyle/>
        <a:p>
          <a:r>
            <a:rPr lang="cs-CZ" dirty="0" smtClean="0"/>
            <a:t>Architekt</a:t>
          </a:r>
          <a:endParaRPr lang="cs-CZ" dirty="0"/>
        </a:p>
      </dgm:t>
    </dgm:pt>
    <dgm:pt modelId="{F063B343-5164-428C-9A76-52959B42C82F}" type="parTrans" cxnId="{6D9EBD46-8099-4A71-A2E3-D03E78E3D543}">
      <dgm:prSet/>
      <dgm:spPr/>
      <dgm:t>
        <a:bodyPr/>
        <a:lstStyle/>
        <a:p>
          <a:endParaRPr lang="cs-CZ"/>
        </a:p>
      </dgm:t>
    </dgm:pt>
    <dgm:pt modelId="{8B8ACC12-ADA2-41F8-AF94-5F1794D37696}" type="sibTrans" cxnId="{6D9EBD46-8099-4A71-A2E3-D03E78E3D543}">
      <dgm:prSet/>
      <dgm:spPr/>
      <dgm:t>
        <a:bodyPr/>
        <a:lstStyle/>
        <a:p>
          <a:endParaRPr lang="cs-CZ"/>
        </a:p>
      </dgm:t>
    </dgm:pt>
    <dgm:pt modelId="{9911BDE6-D025-45A7-8CF8-E347D90EFFA7}">
      <dgm:prSet phldrT="[Text]"/>
      <dgm:spPr/>
      <dgm:t>
        <a:bodyPr/>
        <a:lstStyle/>
        <a:p>
          <a:r>
            <a:rPr lang="cs-CZ" dirty="0" err="1" smtClean="0"/>
            <a:t>Odsúhlasený</a:t>
          </a:r>
          <a:r>
            <a:rPr lang="cs-CZ" dirty="0" smtClean="0"/>
            <a:t> projekt a rozpočet</a:t>
          </a:r>
          <a:endParaRPr lang="cs-CZ" dirty="0"/>
        </a:p>
      </dgm:t>
    </dgm:pt>
    <dgm:pt modelId="{DCCEB1CA-0969-4A28-A83C-A4452E963A36}" type="parTrans" cxnId="{FBB3FBA4-4DFA-412A-A7A5-C3AC3AF395A9}">
      <dgm:prSet/>
      <dgm:spPr/>
      <dgm:t>
        <a:bodyPr/>
        <a:lstStyle/>
        <a:p>
          <a:endParaRPr lang="cs-CZ"/>
        </a:p>
      </dgm:t>
    </dgm:pt>
    <dgm:pt modelId="{F7DC3952-83D8-4D66-99D2-BB7817B92621}" type="sibTrans" cxnId="{FBB3FBA4-4DFA-412A-A7A5-C3AC3AF395A9}">
      <dgm:prSet/>
      <dgm:spPr/>
      <dgm:t>
        <a:bodyPr/>
        <a:lstStyle/>
        <a:p>
          <a:endParaRPr lang="cs-CZ"/>
        </a:p>
      </dgm:t>
    </dgm:pt>
    <dgm:pt modelId="{4435AE9E-8952-4633-9B8F-73AF97C07937}" type="pres">
      <dgm:prSet presAssocID="{993645D1-076E-4526-A218-1CBEE6A55CB8}" presName="Name0" presStyleCnt="0">
        <dgm:presLayoutVars>
          <dgm:dir/>
          <dgm:resizeHandles val="exact"/>
        </dgm:presLayoutVars>
      </dgm:prSet>
      <dgm:spPr/>
    </dgm:pt>
    <dgm:pt modelId="{4922CAC4-3F2E-4343-B46F-C4185A7B12DF}" type="pres">
      <dgm:prSet presAssocID="{993645D1-076E-4526-A218-1CBEE6A55CB8}" presName="vNodes" presStyleCnt="0"/>
      <dgm:spPr/>
    </dgm:pt>
    <dgm:pt modelId="{F0A0D75F-F93E-45FB-887B-150663A39D5A}" type="pres">
      <dgm:prSet presAssocID="{808291C3-EC99-47C4-9AA2-7940F6DEB2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7DCDF5F-8076-4FE2-BFA2-B17FCFC8592E}" type="pres">
      <dgm:prSet presAssocID="{392F6F4B-C04E-458A-A74B-ADBBF7A1434A}" presName="spacerT" presStyleCnt="0"/>
      <dgm:spPr/>
    </dgm:pt>
    <dgm:pt modelId="{49A824E0-1D67-4088-BC56-67F9A4328C0D}" type="pres">
      <dgm:prSet presAssocID="{392F6F4B-C04E-458A-A74B-ADBBF7A1434A}" presName="sibTrans" presStyleLbl="sibTrans2D1" presStyleIdx="0" presStyleCnt="2"/>
      <dgm:spPr/>
      <dgm:t>
        <a:bodyPr/>
        <a:lstStyle/>
        <a:p>
          <a:endParaRPr lang="cs-CZ"/>
        </a:p>
      </dgm:t>
    </dgm:pt>
    <dgm:pt modelId="{583E7523-5B52-458F-8254-E5BB40465181}" type="pres">
      <dgm:prSet presAssocID="{392F6F4B-C04E-458A-A74B-ADBBF7A1434A}" presName="spacerB" presStyleCnt="0"/>
      <dgm:spPr/>
    </dgm:pt>
    <dgm:pt modelId="{D4243E08-A4A4-4253-B63E-C7A63FA96E76}" type="pres">
      <dgm:prSet presAssocID="{F5D70D2C-8026-4541-A2ED-CD33A03622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70B0192-ABBC-44C5-86B9-7657259C0881}" type="pres">
      <dgm:prSet presAssocID="{993645D1-076E-4526-A218-1CBEE6A55CB8}" presName="sibTransLast" presStyleLbl="sibTrans2D1" presStyleIdx="1" presStyleCnt="2"/>
      <dgm:spPr/>
      <dgm:t>
        <a:bodyPr/>
        <a:lstStyle/>
        <a:p>
          <a:endParaRPr lang="cs-CZ"/>
        </a:p>
      </dgm:t>
    </dgm:pt>
    <dgm:pt modelId="{C4C2AE7A-03C2-4760-8C46-3DCDD55D495B}" type="pres">
      <dgm:prSet presAssocID="{993645D1-076E-4526-A218-1CBEE6A55CB8}" presName="connectorText" presStyleLbl="sibTrans2D1" presStyleIdx="1" presStyleCnt="2"/>
      <dgm:spPr/>
      <dgm:t>
        <a:bodyPr/>
        <a:lstStyle/>
        <a:p>
          <a:endParaRPr lang="cs-CZ"/>
        </a:p>
      </dgm:t>
    </dgm:pt>
    <dgm:pt modelId="{262C6EB6-9E1E-460F-8D9B-CBCC69699289}" type="pres">
      <dgm:prSet presAssocID="{993645D1-076E-4526-A218-1CBEE6A55CB8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BB3FBA4-4DFA-412A-A7A5-C3AC3AF395A9}" srcId="{993645D1-076E-4526-A218-1CBEE6A55CB8}" destId="{9911BDE6-D025-45A7-8CF8-E347D90EFFA7}" srcOrd="2" destOrd="0" parTransId="{DCCEB1CA-0969-4A28-A83C-A4452E963A36}" sibTransId="{F7DC3952-83D8-4D66-99D2-BB7817B92621}"/>
    <dgm:cxn modelId="{EDE3C185-C265-4049-A9DB-3FAC4998D231}" type="presOf" srcId="{993645D1-076E-4526-A218-1CBEE6A55CB8}" destId="{4435AE9E-8952-4633-9B8F-73AF97C07937}" srcOrd="0" destOrd="0" presId="urn:microsoft.com/office/officeart/2005/8/layout/equation2"/>
    <dgm:cxn modelId="{6D9EBD46-8099-4A71-A2E3-D03E78E3D543}" srcId="{993645D1-076E-4526-A218-1CBEE6A55CB8}" destId="{F5D70D2C-8026-4541-A2ED-CD33A03622BC}" srcOrd="1" destOrd="0" parTransId="{F063B343-5164-428C-9A76-52959B42C82F}" sibTransId="{8B8ACC12-ADA2-41F8-AF94-5F1794D37696}"/>
    <dgm:cxn modelId="{D9F77DC1-41CF-4CF3-A387-6F316278477A}" type="presOf" srcId="{8B8ACC12-ADA2-41F8-AF94-5F1794D37696}" destId="{E70B0192-ABBC-44C5-86B9-7657259C0881}" srcOrd="0" destOrd="0" presId="urn:microsoft.com/office/officeart/2005/8/layout/equation2"/>
    <dgm:cxn modelId="{A06C343F-1E9A-4463-8A1D-9C6F10CD8550}" type="presOf" srcId="{808291C3-EC99-47C4-9AA2-7940F6DEB2F7}" destId="{F0A0D75F-F93E-45FB-887B-150663A39D5A}" srcOrd="0" destOrd="0" presId="urn:microsoft.com/office/officeart/2005/8/layout/equation2"/>
    <dgm:cxn modelId="{7B615B6A-9A16-4607-B4B4-3AD5167151A8}" srcId="{993645D1-076E-4526-A218-1CBEE6A55CB8}" destId="{808291C3-EC99-47C4-9AA2-7940F6DEB2F7}" srcOrd="0" destOrd="0" parTransId="{FB5CA5DF-F3EF-44B8-9830-EE08F0435D30}" sibTransId="{392F6F4B-C04E-458A-A74B-ADBBF7A1434A}"/>
    <dgm:cxn modelId="{61812057-2DA2-4423-90A3-449BA9D9ED87}" type="presOf" srcId="{F5D70D2C-8026-4541-A2ED-CD33A03622BC}" destId="{D4243E08-A4A4-4253-B63E-C7A63FA96E76}" srcOrd="0" destOrd="0" presId="urn:microsoft.com/office/officeart/2005/8/layout/equation2"/>
    <dgm:cxn modelId="{4A309A05-82C5-4898-B41D-328F29C31F5A}" type="presOf" srcId="{392F6F4B-C04E-458A-A74B-ADBBF7A1434A}" destId="{49A824E0-1D67-4088-BC56-67F9A4328C0D}" srcOrd="0" destOrd="0" presId="urn:microsoft.com/office/officeart/2005/8/layout/equation2"/>
    <dgm:cxn modelId="{5237ABCC-1818-423A-82F4-AA07F10F06C2}" type="presOf" srcId="{9911BDE6-D025-45A7-8CF8-E347D90EFFA7}" destId="{262C6EB6-9E1E-460F-8D9B-CBCC69699289}" srcOrd="0" destOrd="0" presId="urn:microsoft.com/office/officeart/2005/8/layout/equation2"/>
    <dgm:cxn modelId="{0DC784A7-E3B6-433B-BAAE-3E782FD7CF23}" type="presOf" srcId="{8B8ACC12-ADA2-41F8-AF94-5F1794D37696}" destId="{C4C2AE7A-03C2-4760-8C46-3DCDD55D495B}" srcOrd="1" destOrd="0" presId="urn:microsoft.com/office/officeart/2005/8/layout/equation2"/>
    <dgm:cxn modelId="{0FF28D01-0376-45CF-ADBD-6BC0A582917D}" type="presParOf" srcId="{4435AE9E-8952-4633-9B8F-73AF97C07937}" destId="{4922CAC4-3F2E-4343-B46F-C4185A7B12DF}" srcOrd="0" destOrd="0" presId="urn:microsoft.com/office/officeart/2005/8/layout/equation2"/>
    <dgm:cxn modelId="{BD9D901A-36A5-4E10-8BBF-19C24EDE2D22}" type="presParOf" srcId="{4922CAC4-3F2E-4343-B46F-C4185A7B12DF}" destId="{F0A0D75F-F93E-45FB-887B-150663A39D5A}" srcOrd="0" destOrd="0" presId="urn:microsoft.com/office/officeart/2005/8/layout/equation2"/>
    <dgm:cxn modelId="{53369CA7-268F-46E3-9E77-DAF312620105}" type="presParOf" srcId="{4922CAC4-3F2E-4343-B46F-C4185A7B12DF}" destId="{E7DCDF5F-8076-4FE2-BFA2-B17FCFC8592E}" srcOrd="1" destOrd="0" presId="urn:microsoft.com/office/officeart/2005/8/layout/equation2"/>
    <dgm:cxn modelId="{B771CC91-E9F6-4A6E-977F-61C6CC38F2D8}" type="presParOf" srcId="{4922CAC4-3F2E-4343-B46F-C4185A7B12DF}" destId="{49A824E0-1D67-4088-BC56-67F9A4328C0D}" srcOrd="2" destOrd="0" presId="urn:microsoft.com/office/officeart/2005/8/layout/equation2"/>
    <dgm:cxn modelId="{88470334-1516-48A1-9BF4-244A9CD46E19}" type="presParOf" srcId="{4922CAC4-3F2E-4343-B46F-C4185A7B12DF}" destId="{583E7523-5B52-458F-8254-E5BB40465181}" srcOrd="3" destOrd="0" presId="urn:microsoft.com/office/officeart/2005/8/layout/equation2"/>
    <dgm:cxn modelId="{BD820E50-E491-405E-B967-7A6DBC2D0915}" type="presParOf" srcId="{4922CAC4-3F2E-4343-B46F-C4185A7B12DF}" destId="{D4243E08-A4A4-4253-B63E-C7A63FA96E76}" srcOrd="4" destOrd="0" presId="urn:microsoft.com/office/officeart/2005/8/layout/equation2"/>
    <dgm:cxn modelId="{849EC496-36F7-4F25-BD91-EB5A9215E7A2}" type="presParOf" srcId="{4435AE9E-8952-4633-9B8F-73AF97C07937}" destId="{E70B0192-ABBC-44C5-86B9-7657259C0881}" srcOrd="1" destOrd="0" presId="urn:microsoft.com/office/officeart/2005/8/layout/equation2"/>
    <dgm:cxn modelId="{D3B53ECA-4D77-4BE7-B956-719EF956DA0D}" type="presParOf" srcId="{E70B0192-ABBC-44C5-86B9-7657259C0881}" destId="{C4C2AE7A-03C2-4760-8C46-3DCDD55D495B}" srcOrd="0" destOrd="0" presId="urn:microsoft.com/office/officeart/2005/8/layout/equation2"/>
    <dgm:cxn modelId="{C63E26F2-F040-4EDC-9FF7-E59C0140C564}" type="presParOf" srcId="{4435AE9E-8952-4633-9B8F-73AF97C07937}" destId="{262C6EB6-9E1E-460F-8D9B-CBCC6969928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6AF1A-4CDD-403B-952D-9169C6E3F346}" type="doc">
      <dgm:prSet loTypeId="urn:microsoft.com/office/officeart/2008/layout/VerticalCircleLis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B4AF071F-A269-472F-A01B-E8844022178F}">
      <dgm:prSet phldrT="[Text]" custT="1"/>
      <dgm:spPr/>
      <dgm:t>
        <a:bodyPr/>
        <a:lstStyle/>
        <a:p>
          <a:r>
            <a:rPr lang="cs-CZ" sz="2800" b="1" dirty="0" smtClean="0"/>
            <a:t>Je kritérium </a:t>
          </a:r>
          <a:r>
            <a:rPr lang="cs-CZ" sz="2800" b="1" dirty="0" err="1" smtClean="0"/>
            <a:t>najnižšej</a:t>
          </a:r>
          <a:r>
            <a:rPr lang="cs-CZ" sz="2800" b="1" dirty="0" smtClean="0"/>
            <a:t> ceny </a:t>
          </a:r>
          <a:r>
            <a:rPr lang="cs-CZ" sz="2800" b="1" dirty="0" err="1" smtClean="0"/>
            <a:t>súťaž</a:t>
          </a:r>
          <a:r>
            <a:rPr lang="cs-CZ" sz="2800" b="1" dirty="0" smtClean="0"/>
            <a:t> </a:t>
          </a:r>
        </a:p>
        <a:p>
          <a:r>
            <a:rPr lang="cs-CZ" sz="2800" b="1" dirty="0" smtClean="0"/>
            <a:t>o </a:t>
          </a:r>
          <a:r>
            <a:rPr lang="cs-CZ" sz="2800" b="1" dirty="0" err="1" smtClean="0"/>
            <a:t>najväčšiu</a:t>
          </a:r>
          <a:r>
            <a:rPr lang="cs-CZ" sz="2800" b="1" dirty="0" smtClean="0"/>
            <a:t> nekvalitu?</a:t>
          </a:r>
        </a:p>
        <a:p>
          <a:endParaRPr lang="cs-CZ" sz="2800" b="1" dirty="0" smtClean="0"/>
        </a:p>
        <a:p>
          <a:r>
            <a:rPr lang="cs-CZ" sz="2800" b="1" dirty="0" err="1" smtClean="0"/>
            <a:t>Posúďte</a:t>
          </a:r>
          <a:r>
            <a:rPr lang="cs-CZ" sz="2800" b="1" dirty="0" smtClean="0"/>
            <a:t> …..</a:t>
          </a:r>
          <a:endParaRPr lang="cs-CZ" sz="2800" dirty="0"/>
        </a:p>
      </dgm:t>
    </dgm:pt>
    <dgm:pt modelId="{4F786978-817F-4ADB-93C9-595BBBE94462}" type="sibTrans" cxnId="{7BDBE77A-0F82-4F0E-8DE8-D96B12064500}">
      <dgm:prSet/>
      <dgm:spPr/>
      <dgm:t>
        <a:bodyPr/>
        <a:lstStyle/>
        <a:p>
          <a:endParaRPr lang="cs-CZ"/>
        </a:p>
      </dgm:t>
    </dgm:pt>
    <dgm:pt modelId="{8F6FD8C5-989E-4AE4-8CE4-24302F651E44}" type="parTrans" cxnId="{7BDBE77A-0F82-4F0E-8DE8-D96B12064500}">
      <dgm:prSet/>
      <dgm:spPr/>
      <dgm:t>
        <a:bodyPr/>
        <a:lstStyle/>
        <a:p>
          <a:endParaRPr lang="cs-CZ"/>
        </a:p>
      </dgm:t>
    </dgm:pt>
    <dgm:pt modelId="{4581B986-EBCA-49BF-8690-4D164C13208C}" type="pres">
      <dgm:prSet presAssocID="{DE56AF1A-4CDD-403B-952D-9169C6E3F346}" presName="Name0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8A5532E9-D4A3-4BD6-B66E-AD63DBC333E3}" type="pres">
      <dgm:prSet presAssocID="{B4AF071F-A269-472F-A01B-E8844022178F}" presName="noChildren" presStyleCnt="0"/>
      <dgm:spPr/>
    </dgm:pt>
    <dgm:pt modelId="{43B5B50C-B584-4215-B658-4BD1043B5B39}" type="pres">
      <dgm:prSet presAssocID="{B4AF071F-A269-472F-A01B-E8844022178F}" presName="gap" presStyleCnt="0"/>
      <dgm:spPr/>
    </dgm:pt>
    <dgm:pt modelId="{A6693A21-FE8A-4ADB-A2F4-4499112F249A}" type="pres">
      <dgm:prSet presAssocID="{B4AF071F-A269-472F-A01B-E8844022178F}" presName="medCircle2" presStyleLbl="vennNode1" presStyleIdx="0" presStyleCnt="1"/>
      <dgm:spPr/>
    </dgm:pt>
    <dgm:pt modelId="{33DCC2C3-EB1A-4AB4-8D94-1BFE5D1A8992}" type="pres">
      <dgm:prSet presAssocID="{B4AF071F-A269-472F-A01B-E8844022178F}" presName="txLvlOnly1" presStyleLbl="revTx" presStyleIdx="0" presStyleCnt="1" custScaleX="114397"/>
      <dgm:spPr/>
      <dgm:t>
        <a:bodyPr/>
        <a:lstStyle/>
        <a:p>
          <a:endParaRPr lang="cs-CZ"/>
        </a:p>
      </dgm:t>
    </dgm:pt>
  </dgm:ptLst>
  <dgm:cxnLst>
    <dgm:cxn modelId="{7BDBE77A-0F82-4F0E-8DE8-D96B12064500}" srcId="{DE56AF1A-4CDD-403B-952D-9169C6E3F346}" destId="{B4AF071F-A269-472F-A01B-E8844022178F}" srcOrd="0" destOrd="0" parTransId="{8F6FD8C5-989E-4AE4-8CE4-24302F651E44}" sibTransId="{4F786978-817F-4ADB-93C9-595BBBE94462}"/>
    <dgm:cxn modelId="{0D6E8327-BAB6-4F51-B79C-EA72C7C7BDC5}" type="presOf" srcId="{B4AF071F-A269-472F-A01B-E8844022178F}" destId="{33DCC2C3-EB1A-4AB4-8D94-1BFE5D1A8992}" srcOrd="0" destOrd="0" presId="urn:microsoft.com/office/officeart/2008/layout/VerticalCircleList"/>
    <dgm:cxn modelId="{0A585703-C5DE-405D-87BF-031FC2FCBD50}" type="presOf" srcId="{DE56AF1A-4CDD-403B-952D-9169C6E3F346}" destId="{4581B986-EBCA-49BF-8690-4D164C13208C}" srcOrd="0" destOrd="0" presId="urn:microsoft.com/office/officeart/2008/layout/VerticalCircleList"/>
    <dgm:cxn modelId="{A0CC3EA0-0311-4933-907D-6BDC047B99D8}" type="presParOf" srcId="{4581B986-EBCA-49BF-8690-4D164C13208C}" destId="{8A5532E9-D4A3-4BD6-B66E-AD63DBC333E3}" srcOrd="0" destOrd="0" presId="urn:microsoft.com/office/officeart/2008/layout/VerticalCircleList"/>
    <dgm:cxn modelId="{08FF23AC-1295-448F-9DD3-6877BAA94719}" type="presParOf" srcId="{8A5532E9-D4A3-4BD6-B66E-AD63DBC333E3}" destId="{43B5B50C-B584-4215-B658-4BD1043B5B39}" srcOrd="0" destOrd="0" presId="urn:microsoft.com/office/officeart/2008/layout/VerticalCircleList"/>
    <dgm:cxn modelId="{E30A5A5C-019A-4AFF-9163-D27783B56ABD}" type="presParOf" srcId="{8A5532E9-D4A3-4BD6-B66E-AD63DBC333E3}" destId="{A6693A21-FE8A-4ADB-A2F4-4499112F249A}" srcOrd="1" destOrd="0" presId="urn:microsoft.com/office/officeart/2008/layout/VerticalCircleList"/>
    <dgm:cxn modelId="{AE015824-0DCA-4159-A281-E415D485F552}" type="presParOf" srcId="{8A5532E9-D4A3-4BD6-B66E-AD63DBC333E3}" destId="{33DCC2C3-EB1A-4AB4-8D94-1BFE5D1A899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00238-7E29-42BA-9A63-97CCFDB3A8A1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00998-F9B6-44F9-BE69-DBAAA94605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6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</a:t>
            </a:r>
            <a:r>
              <a:rPr lang="cs-CZ" baseline="0" dirty="0" smtClean="0"/>
              <a:t> rez, provedení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8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ukotvení, chybí vnitřní nádoba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09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mokrá barva, bez vnitřní nádoby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81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bez </a:t>
            </a:r>
            <a:r>
              <a:rPr lang="cs-CZ" dirty="0" err="1" smtClean="0"/>
              <a:t>pozinku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22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provedení spojů, rez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ukotvení, kvalita dřeva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1CD36-8667-47F6-A712-AF6B3D98A0D2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56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17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813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844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r +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hlavicka-nove-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rázek 7"/>
          <p:cNvSpPr>
            <a:spLocks noGrp="1"/>
          </p:cNvSpPr>
          <p:nvPr>
            <p:ph type="pic" sz="quarter" idx="10"/>
          </p:nvPr>
        </p:nvSpPr>
        <p:spPr>
          <a:xfrm>
            <a:off x="0" y="1080000"/>
            <a:ext cx="9144000" cy="5805264"/>
          </a:xfrm>
          <a:prstGeom prst="rect">
            <a:avLst/>
          </a:prstGeom>
        </p:spPr>
        <p:txBody>
          <a:bodyPr/>
          <a:lstStyle>
            <a:lvl1pPr>
              <a:defRPr>
                <a:latin typeface="Unient DIN CE - Medium" pitchFamily="2" charset="0"/>
              </a:defRPr>
            </a:lvl1pPr>
          </a:lstStyle>
          <a:p>
            <a:pPr lvl="0"/>
            <a:r>
              <a:rPr lang="cs-CZ" noProof="0" dirty="0" smtClean="0"/>
              <a:t>Klepnutím na ikonu přidáte obrázek.</a:t>
            </a:r>
            <a:endParaRPr lang="cs-CZ" noProof="0" dirty="0"/>
          </a:p>
        </p:txBody>
      </p:sp>
      <p:sp>
        <p:nvSpPr>
          <p:cNvPr id="16" name="Zástupný symbol pro text 11"/>
          <p:cNvSpPr>
            <a:spLocks noGrp="1"/>
          </p:cNvSpPr>
          <p:nvPr>
            <p:ph type="body" sz="quarter" idx="13"/>
          </p:nvPr>
        </p:nvSpPr>
        <p:spPr>
          <a:xfrm>
            <a:off x="0" y="6372000"/>
            <a:ext cx="2052000" cy="288000"/>
          </a:xfrm>
          <a:prstGeom prst="rect">
            <a:avLst/>
          </a:prstGeom>
          <a:solidFill>
            <a:schemeClr val="tx1"/>
          </a:solidFill>
        </p:spPr>
        <p:txBody>
          <a:bodyPr anchor="ctr" anchorCtr="0"/>
          <a:lstStyle>
            <a:lvl1pPr>
              <a:buFontTx/>
              <a:buNone/>
              <a:defRPr sz="1600" baseline="0">
                <a:solidFill>
                  <a:schemeClr val="bg1"/>
                </a:solidFill>
                <a:latin typeface="Unient DIN CE - Medium" pitchFamily="2" charset="0"/>
              </a:defRPr>
            </a:lvl1pPr>
            <a:lvl2pPr>
              <a:buFontTx/>
              <a:buNone/>
              <a:defRPr sz="1600" baseline="0">
                <a:solidFill>
                  <a:schemeClr val="bg1"/>
                </a:solidFill>
                <a:latin typeface="Unient DIN CE - Medium" pitchFamily="2" charset="0"/>
              </a:defRPr>
            </a:lvl2pPr>
            <a:lvl3pPr>
              <a:buFontTx/>
              <a:buNone/>
              <a:defRPr sz="1600" baseline="0">
                <a:solidFill>
                  <a:schemeClr val="bg1"/>
                </a:solidFill>
                <a:latin typeface="Unient DIN CE - Medium" pitchFamily="2" charset="0"/>
              </a:defRPr>
            </a:lvl3pPr>
            <a:lvl4pPr>
              <a:buFontTx/>
              <a:buNone/>
              <a:defRPr sz="1600" baseline="0">
                <a:solidFill>
                  <a:schemeClr val="bg1"/>
                </a:solidFill>
                <a:latin typeface="Unient DIN CE - Medium" pitchFamily="2" charset="0"/>
              </a:defRPr>
            </a:lvl4pPr>
            <a:lvl5pPr>
              <a:buFontTx/>
              <a:buNone/>
              <a:defRPr sz="1600" baseline="0">
                <a:solidFill>
                  <a:schemeClr val="bg1"/>
                </a:solidFill>
                <a:latin typeface="Unient DIN CE - Medium" pitchFamily="2" charset="0"/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3000" cap="all" baseline="0">
                <a:solidFill>
                  <a:schemeClr val="bg1"/>
                </a:solidFill>
                <a:latin typeface="Unient DIN CE - Medium" pitchFamily="2" charset="0"/>
              </a:defRPr>
            </a:lvl1pPr>
            <a:lvl2pPr>
              <a:buFontTx/>
              <a:buNone/>
              <a:defRPr sz="3000" cap="all" baseline="0">
                <a:solidFill>
                  <a:schemeClr val="bg1"/>
                </a:solidFill>
                <a:latin typeface="Unient DIN CE - Medium" pitchFamily="2" charset="0"/>
              </a:defRPr>
            </a:lvl2pPr>
            <a:lvl3pPr>
              <a:buFontTx/>
              <a:buNone/>
              <a:defRPr sz="3000" cap="all" baseline="0">
                <a:solidFill>
                  <a:schemeClr val="bg1"/>
                </a:solidFill>
                <a:latin typeface="Unient DIN CE - Medium" pitchFamily="2" charset="0"/>
              </a:defRPr>
            </a:lvl3pPr>
            <a:lvl4pPr>
              <a:buFontTx/>
              <a:buNone/>
              <a:defRPr sz="3000" cap="all" baseline="0">
                <a:solidFill>
                  <a:schemeClr val="bg1"/>
                </a:solidFill>
                <a:latin typeface="Unient DIN CE - Medium" pitchFamily="2" charset="0"/>
              </a:defRPr>
            </a:lvl4pPr>
            <a:lvl5pPr>
              <a:buFontTx/>
              <a:buNone/>
              <a:defRPr sz="3000" cap="all" baseline="0">
                <a:solidFill>
                  <a:schemeClr val="bg1"/>
                </a:solidFill>
                <a:latin typeface="Unient DIN CE - Medium" pitchFamily="2" charset="0"/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812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247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452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9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74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282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006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041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94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41B3-B5E9-4DD3-9F54-F8CE24D5BCFE}" type="datetimeFigureOut">
              <a:rPr lang="sk-SK" smtClean="0"/>
              <a:t>12.3.2015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4E74-1A22-4145-9640-8528F93100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403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rezanie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89" y="3071762"/>
            <a:ext cx="152421" cy="714475"/>
          </a:xfrm>
          <a:prstGeom prst="rect">
            <a:avLst/>
          </a:prstGeom>
        </p:spPr>
      </p:pic>
      <p:pic>
        <p:nvPicPr>
          <p:cNvPr id="4" name="Obrázok 3" descr="Orezanie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1" y="0"/>
            <a:ext cx="9150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3480"/>
            <a:ext cx="9144001" cy="59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3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345"/>
            <a:ext cx="9108504" cy="575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pic>
        <p:nvPicPr>
          <p:cNvPr id="1026" name="Picture 2" descr="C:\Users\abakos\Desktop\cité\Foto\2014\mmcité8\Salvador Barra\IMG_1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pic>
        <p:nvPicPr>
          <p:cNvPr id="2050" name="Picture 2" descr="C:\Users\abakos\Desktop\cité\Foto\2014\mmcité8\Salvador Barra\IMG_1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4139952" cy="5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bakos\Desktop\cité\Foto\2014\mmcité8\Salvador Barra\IMG_1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70" y="1200572"/>
            <a:ext cx="4109070" cy="54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ovéPole 2"/>
          <p:cNvSpPr txBox="1"/>
          <p:nvPr/>
        </p:nvSpPr>
        <p:spPr>
          <a:xfrm>
            <a:off x="0" y="1052736"/>
            <a:ext cx="9144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 smtClean="0"/>
          </a:p>
          <a:p>
            <a:r>
              <a:rPr lang="cs-CZ" sz="2400" b="1" dirty="0" err="1" smtClean="0"/>
              <a:t>Čo</a:t>
            </a:r>
            <a:r>
              <a:rPr lang="cs-CZ" sz="2400" b="1" dirty="0" smtClean="0"/>
              <a:t> je to </a:t>
            </a:r>
            <a:r>
              <a:rPr lang="cs-CZ" sz="2400" b="1" dirty="0" err="1" smtClean="0"/>
              <a:t>mestský</a:t>
            </a:r>
            <a:r>
              <a:rPr lang="cs-CZ" sz="2400" b="1" dirty="0" smtClean="0"/>
              <a:t> mobiliár?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Všetko</a:t>
            </a:r>
            <a:r>
              <a:rPr lang="cs-CZ" sz="2000" dirty="0" smtClean="0"/>
              <a:t> čím je </a:t>
            </a:r>
            <a:r>
              <a:rPr lang="cs-CZ" sz="2000" dirty="0" err="1" smtClean="0"/>
              <a:t>vonkajší</a:t>
            </a:r>
            <a:r>
              <a:rPr lang="cs-CZ" sz="2000" dirty="0" smtClean="0"/>
              <a:t> </a:t>
            </a:r>
            <a:r>
              <a:rPr lang="cs-CZ" sz="2000" dirty="0" err="1" smtClean="0"/>
              <a:t>priestor</a:t>
            </a:r>
            <a:r>
              <a:rPr lang="cs-CZ" sz="2000" dirty="0" smtClean="0"/>
              <a:t> </a:t>
            </a:r>
            <a:r>
              <a:rPr lang="cs-CZ" sz="2000" dirty="0" err="1" smtClean="0"/>
              <a:t>zariadený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To </a:t>
            </a:r>
            <a:r>
              <a:rPr lang="cs-CZ" sz="2000" dirty="0" err="1" smtClean="0"/>
              <a:t>čo</a:t>
            </a:r>
            <a:r>
              <a:rPr lang="cs-CZ" sz="2000" dirty="0" smtClean="0"/>
              <a:t> je </a:t>
            </a:r>
            <a:r>
              <a:rPr lang="cs-CZ" sz="2000" dirty="0" err="1" smtClean="0"/>
              <a:t>pre</a:t>
            </a:r>
            <a:r>
              <a:rPr lang="cs-CZ" sz="2000" dirty="0" smtClean="0"/>
              <a:t> interiér </a:t>
            </a:r>
            <a:r>
              <a:rPr lang="cs-CZ" sz="2000" dirty="0" err="1" smtClean="0"/>
              <a:t>nábytok</a:t>
            </a:r>
            <a:r>
              <a:rPr lang="cs-CZ" sz="2000" dirty="0" smtClean="0"/>
              <a:t>, to je </a:t>
            </a:r>
            <a:r>
              <a:rPr lang="cs-CZ" sz="2000" dirty="0" err="1" smtClean="0"/>
              <a:t>pre</a:t>
            </a:r>
            <a:r>
              <a:rPr lang="cs-CZ" sz="2000" dirty="0" smtClean="0"/>
              <a:t> exteriér </a:t>
            </a:r>
            <a:r>
              <a:rPr lang="cs-CZ" sz="2000" dirty="0" err="1" smtClean="0"/>
              <a:t>mestský</a:t>
            </a:r>
            <a:r>
              <a:rPr lang="cs-CZ" sz="2000" dirty="0" smtClean="0"/>
              <a:t> mobiliár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Prepája</a:t>
            </a:r>
            <a:r>
              <a:rPr lang="cs-CZ" sz="2000" dirty="0" smtClean="0"/>
              <a:t> </a:t>
            </a:r>
            <a:r>
              <a:rPr lang="cs-CZ" sz="2000" dirty="0" err="1" smtClean="0"/>
              <a:t>človeka</a:t>
            </a:r>
            <a:r>
              <a:rPr lang="cs-CZ" sz="2000" dirty="0" smtClean="0"/>
              <a:t> s </a:t>
            </a:r>
            <a:r>
              <a:rPr lang="cs-CZ" sz="2000" dirty="0" err="1" smtClean="0"/>
              <a:t>architektúrou</a:t>
            </a:r>
            <a:endParaRPr lang="cs-CZ" sz="2000" dirty="0" smtClean="0"/>
          </a:p>
          <a:p>
            <a:endParaRPr lang="cs-CZ" sz="2400" dirty="0"/>
          </a:p>
          <a:p>
            <a:r>
              <a:rPr lang="cs-CZ" sz="2400" b="1" dirty="0" err="1" smtClean="0"/>
              <a:t>Čo</a:t>
            </a:r>
            <a:r>
              <a:rPr lang="cs-CZ" sz="2400" b="1" dirty="0" smtClean="0"/>
              <a:t> dokáže </a:t>
            </a:r>
            <a:r>
              <a:rPr lang="cs-CZ" sz="2400" b="1" dirty="0" err="1" smtClean="0"/>
              <a:t>mestský</a:t>
            </a:r>
            <a:r>
              <a:rPr lang="cs-CZ" sz="2400" b="1" dirty="0" smtClean="0"/>
              <a:t> mobiliár?</a:t>
            </a:r>
            <a:endParaRPr lang="cs-CZ" sz="2400" b="1" dirty="0"/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Povýši</a:t>
            </a:r>
            <a:r>
              <a:rPr lang="cs-CZ" sz="2000" dirty="0" smtClean="0"/>
              <a:t> aj </a:t>
            </a:r>
            <a:r>
              <a:rPr lang="cs-CZ" sz="2000" dirty="0" err="1" smtClean="0"/>
              <a:t>nekvalitný</a:t>
            </a:r>
            <a:r>
              <a:rPr lang="cs-CZ" sz="2000" dirty="0" smtClean="0"/>
              <a:t> </a:t>
            </a:r>
            <a:r>
              <a:rPr lang="cs-CZ" sz="2000" dirty="0" err="1" smtClean="0"/>
              <a:t>priestor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 dobrým architektonickým </a:t>
            </a:r>
            <a:r>
              <a:rPr lang="cs-CZ" sz="2000" dirty="0" err="1" smtClean="0"/>
              <a:t>konceptom</a:t>
            </a:r>
            <a:r>
              <a:rPr lang="cs-CZ" sz="2000" dirty="0" smtClean="0"/>
              <a:t> </a:t>
            </a:r>
            <a:r>
              <a:rPr lang="cs-CZ" sz="2000" dirty="0" err="1" smtClean="0"/>
              <a:t>vytvára</a:t>
            </a:r>
            <a:r>
              <a:rPr lang="cs-CZ" sz="2000" dirty="0" smtClean="0"/>
              <a:t> z ulice, parku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sz="2000" dirty="0" err="1" smtClean="0"/>
              <a:t>námestia</a:t>
            </a:r>
            <a:r>
              <a:rPr lang="cs-CZ" sz="2000" dirty="0" smtClean="0"/>
              <a:t> nádherný </a:t>
            </a:r>
            <a:r>
              <a:rPr lang="cs-CZ" sz="2000" dirty="0" err="1" smtClean="0"/>
              <a:t>priestor</a:t>
            </a:r>
            <a:r>
              <a:rPr lang="cs-CZ" sz="2000" dirty="0" smtClean="0"/>
              <a:t> a </a:t>
            </a:r>
            <a:r>
              <a:rPr lang="cs-CZ" sz="2000" dirty="0" err="1" smtClean="0"/>
              <a:t>miesto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Väčšinou</a:t>
            </a:r>
            <a:r>
              <a:rPr lang="cs-CZ" sz="2000" dirty="0" smtClean="0"/>
              <a:t> </a:t>
            </a:r>
            <a:r>
              <a:rPr lang="cs-CZ" sz="2000" dirty="0" err="1" smtClean="0"/>
              <a:t>nepredstavuje</a:t>
            </a:r>
            <a:r>
              <a:rPr lang="cs-CZ" sz="2000" dirty="0" smtClean="0"/>
              <a:t> </a:t>
            </a:r>
            <a:r>
              <a:rPr lang="cs-CZ" sz="2000" dirty="0" err="1" smtClean="0"/>
              <a:t>viac</a:t>
            </a:r>
            <a:r>
              <a:rPr lang="cs-CZ" sz="2000" dirty="0" smtClean="0"/>
              <a:t> </a:t>
            </a:r>
            <a:r>
              <a:rPr lang="cs-CZ" sz="2000" dirty="0" err="1" smtClean="0"/>
              <a:t>ako</a:t>
            </a:r>
            <a:r>
              <a:rPr lang="cs-CZ" sz="2000" dirty="0" smtClean="0"/>
              <a:t> 6% celkových </a:t>
            </a:r>
            <a:r>
              <a:rPr lang="cs-CZ" sz="2000" dirty="0" err="1" smtClean="0"/>
              <a:t>nákladov</a:t>
            </a:r>
            <a:r>
              <a:rPr lang="cs-CZ" sz="2000" dirty="0" smtClean="0"/>
              <a:t> </a:t>
            </a:r>
            <a:r>
              <a:rPr lang="cs-CZ" sz="2000" dirty="0" err="1" smtClean="0"/>
              <a:t>investície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Čím je </a:t>
            </a:r>
            <a:r>
              <a:rPr lang="cs-CZ" sz="2000" dirty="0" err="1" smtClean="0"/>
              <a:t>súčastná</a:t>
            </a:r>
            <a:r>
              <a:rPr lang="cs-CZ" sz="2000" dirty="0" smtClean="0"/>
              <a:t> </a:t>
            </a:r>
            <a:r>
              <a:rPr lang="cs-CZ" sz="2000" dirty="0" err="1" smtClean="0"/>
              <a:t>spoločnosť</a:t>
            </a:r>
            <a:r>
              <a:rPr lang="cs-CZ" sz="2000" dirty="0" smtClean="0"/>
              <a:t> </a:t>
            </a:r>
            <a:r>
              <a:rPr lang="cs-CZ" sz="2000" dirty="0" err="1" smtClean="0"/>
              <a:t>otvorenejšia</a:t>
            </a:r>
            <a:r>
              <a:rPr lang="cs-CZ" sz="2000" dirty="0" smtClean="0"/>
              <a:t>, tým </a:t>
            </a:r>
            <a:r>
              <a:rPr lang="cs-CZ" sz="2000" dirty="0" err="1" smtClean="0"/>
              <a:t>radšej</a:t>
            </a:r>
            <a:r>
              <a:rPr lang="cs-CZ" sz="2000" dirty="0" smtClean="0"/>
              <a:t> </a:t>
            </a:r>
            <a:r>
              <a:rPr lang="cs-CZ" sz="2000" dirty="0" err="1" smtClean="0"/>
              <a:t>trávia</a:t>
            </a:r>
            <a:r>
              <a:rPr lang="cs-CZ" sz="2000" dirty="0" smtClean="0"/>
              <a:t> </a:t>
            </a:r>
            <a:r>
              <a:rPr lang="cs-CZ" sz="2000" dirty="0" err="1" smtClean="0"/>
              <a:t>ľudia</a:t>
            </a:r>
            <a:r>
              <a:rPr lang="cs-CZ" sz="2000" dirty="0" smtClean="0"/>
              <a:t> </a:t>
            </a:r>
            <a:r>
              <a:rPr lang="cs-CZ" sz="2000" dirty="0" err="1" smtClean="0"/>
              <a:t>vo</a:t>
            </a:r>
            <a:r>
              <a:rPr lang="cs-CZ" sz="2000" dirty="0" smtClean="0"/>
              <a:t>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</a:t>
            </a:r>
            <a:r>
              <a:rPr lang="cs-CZ" sz="2000" dirty="0" err="1" smtClean="0"/>
              <a:t>verejnom</a:t>
            </a:r>
            <a:r>
              <a:rPr lang="cs-CZ" sz="2000" dirty="0" smtClean="0"/>
              <a:t> </a:t>
            </a:r>
            <a:r>
              <a:rPr lang="cs-CZ" sz="2000" dirty="0" err="1" smtClean="0"/>
              <a:t>priestore</a:t>
            </a:r>
            <a:r>
              <a:rPr lang="cs-CZ" sz="2000" dirty="0" smtClean="0"/>
              <a:t> </a:t>
            </a:r>
            <a:r>
              <a:rPr lang="cs-CZ" sz="2000" dirty="0" err="1" smtClean="0"/>
              <a:t>viac</a:t>
            </a:r>
            <a:r>
              <a:rPr lang="cs-CZ" sz="2000" dirty="0" smtClean="0"/>
              <a:t> času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Ulica</a:t>
            </a:r>
            <a:r>
              <a:rPr lang="cs-CZ" sz="2000" dirty="0" smtClean="0"/>
              <a:t> </a:t>
            </a:r>
            <a:r>
              <a:rPr lang="cs-CZ" sz="2000" dirty="0" err="1" smtClean="0"/>
              <a:t>prestáva</a:t>
            </a:r>
            <a:r>
              <a:rPr lang="cs-CZ" sz="2000" dirty="0" smtClean="0"/>
              <a:t> byť </a:t>
            </a:r>
            <a:r>
              <a:rPr lang="cs-CZ" sz="2000" dirty="0" err="1" smtClean="0"/>
              <a:t>iba</a:t>
            </a:r>
            <a:r>
              <a:rPr lang="cs-CZ" sz="2000" dirty="0" smtClean="0"/>
              <a:t> obývaným </a:t>
            </a:r>
            <a:r>
              <a:rPr lang="cs-CZ" sz="2000" dirty="0" err="1" smtClean="0"/>
              <a:t>priestorom</a:t>
            </a:r>
            <a:endParaRPr lang="cs-CZ" sz="20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193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0" y="1052736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/>
              <a:t>mmcité krachuje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9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6"/>
          <a:stretch>
            <a:fillRect/>
          </a:stretch>
        </p:blipFill>
        <p:spPr bwMode="auto">
          <a:xfrm>
            <a:off x="1596384" y="2283842"/>
            <a:ext cx="6765053" cy="42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9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Využívame LED technológie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" y="1791980"/>
            <a:ext cx="9055203" cy="50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Vyriešili sme systém </a:t>
            </a:r>
            <a:r>
              <a:rPr lang="sk-SK" sz="2400" dirty="0" err="1" smtClean="0"/>
              <a:t>samozavlažovania</a:t>
            </a: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764327"/>
            <a:ext cx="8964488" cy="51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Prichádzame s novými prvkami mestského </a:t>
            </a:r>
            <a:r>
              <a:rPr lang="sk-SK" sz="2400" dirty="0" err="1" smtClean="0"/>
              <a:t>mobiliára</a:t>
            </a: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1027"/>
            <a:ext cx="9143999" cy="48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9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Uvádzame na trh nové materiály</a:t>
            </a:r>
            <a:endParaRPr lang="sk-SK" sz="2400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438603" cy="49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94"/>
            <a:ext cx="9143999" cy="686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textu 3"/>
          <p:cNvSpPr txBox="1">
            <a:spLocks/>
          </p:cNvSpPr>
          <p:nvPr/>
        </p:nvSpPr>
        <p:spPr>
          <a:xfrm>
            <a:off x="2483768" y="205830"/>
            <a:ext cx="6481762" cy="5762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>
                <a:solidFill>
                  <a:schemeClr val="bg1"/>
                </a:solidFill>
                <a:latin typeface="Unient DIN CE - Medium" pitchFamily="2" charset="0"/>
              </a:rPr>
              <a:t>Pravda</a:t>
            </a:r>
          </a:p>
        </p:txBody>
      </p:sp>
    </p:spTree>
    <p:extLst>
      <p:ext uri="{BB962C8B-B14F-4D97-AF65-F5344CB8AC3E}">
        <p14:creationId xmlns:p14="http://schemas.microsoft.com/office/powerpoint/2010/main" val="88083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Uvádzame na trh nové materiály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104"/>
            <a:ext cx="9144000" cy="356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0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Prichádzame na trh s novými technológiami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 bwMode="auto">
          <a:xfrm>
            <a:off x="461628" y="1855743"/>
            <a:ext cx="8142820" cy="488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</a:t>
            </a:r>
            <a:r>
              <a:rPr lang="cs-CZ" sz="3200" b="1" dirty="0" err="1" smtClean="0"/>
              <a:t>LOž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Výrobky mmcité sú príliš drahé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/>
        </p:blipFill>
        <p:spPr bwMode="auto">
          <a:xfrm>
            <a:off x="0" y="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textu 3"/>
          <p:cNvSpPr txBox="1">
            <a:spLocks/>
          </p:cNvSpPr>
          <p:nvPr/>
        </p:nvSpPr>
        <p:spPr>
          <a:xfrm>
            <a:off x="2483768" y="205830"/>
            <a:ext cx="6481762" cy="5762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 smtClean="0">
                <a:solidFill>
                  <a:schemeClr val="bg1"/>
                </a:solidFill>
                <a:latin typeface="Unient DIN CE - Medium" pitchFamily="2" charset="0"/>
              </a:rPr>
              <a:t>LOŽ – výrobky mmcité sú drahé</a:t>
            </a:r>
            <a:endParaRPr lang="sk-SK" sz="3200" b="1" cap="all" dirty="0">
              <a:solidFill>
                <a:schemeClr val="bg1"/>
              </a:solidFill>
              <a:latin typeface="Unient DIN CE -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</a:t>
            </a:r>
            <a:r>
              <a:rPr lang="cs-CZ" sz="3200" b="1" dirty="0" err="1" smtClean="0"/>
              <a:t>LOž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Výrobky mmcité sú príliš drahé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textu 3"/>
          <p:cNvSpPr txBox="1">
            <a:spLocks/>
          </p:cNvSpPr>
          <p:nvPr/>
        </p:nvSpPr>
        <p:spPr>
          <a:xfrm>
            <a:off x="2483768" y="205830"/>
            <a:ext cx="6481762" cy="5762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 smtClean="0">
                <a:solidFill>
                  <a:schemeClr val="bg1"/>
                </a:solidFill>
                <a:latin typeface="Unient DIN CE - Medium" pitchFamily="2" charset="0"/>
              </a:rPr>
              <a:t>LOŽ – výrobky mmcité sú drahé</a:t>
            </a:r>
            <a:endParaRPr lang="sk-SK" sz="3200" b="1" cap="all" dirty="0">
              <a:solidFill>
                <a:schemeClr val="bg1"/>
              </a:solidFill>
              <a:latin typeface="Unient DIN CE - Medium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textu 3"/>
          <p:cNvSpPr txBox="1">
            <a:spLocks/>
          </p:cNvSpPr>
          <p:nvPr/>
        </p:nvSpPr>
        <p:spPr>
          <a:xfrm>
            <a:off x="2267744" y="205830"/>
            <a:ext cx="6850186" cy="7286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 smtClean="0">
                <a:solidFill>
                  <a:schemeClr val="bg1"/>
                </a:solidFill>
                <a:latin typeface="Unient DIN CE - Medium" pitchFamily="2" charset="0"/>
              </a:rPr>
              <a:t>LOŽ – výrobky mmcité sú drahé</a:t>
            </a:r>
            <a:endParaRPr lang="sk-SK" sz="3200" b="1" cap="all" dirty="0">
              <a:solidFill>
                <a:schemeClr val="bg1"/>
              </a:solidFill>
              <a:latin typeface="Unient DIN CE - Medium" pitchFamily="2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0"/>
          <a:stretch/>
        </p:blipFill>
        <p:spPr bwMode="auto">
          <a:xfrm>
            <a:off x="13568" y="1159122"/>
            <a:ext cx="9134475" cy="569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2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</a:t>
            </a:r>
            <a:r>
              <a:rPr lang="cs-CZ" sz="3200" b="1" dirty="0" err="1" smtClean="0"/>
              <a:t>LOž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Výrobky mmcité sú príliš drahé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textu 3"/>
          <p:cNvSpPr txBox="1">
            <a:spLocks/>
          </p:cNvSpPr>
          <p:nvPr/>
        </p:nvSpPr>
        <p:spPr>
          <a:xfrm>
            <a:off x="2483768" y="205830"/>
            <a:ext cx="6481762" cy="5762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 smtClean="0">
                <a:solidFill>
                  <a:schemeClr val="bg1"/>
                </a:solidFill>
                <a:latin typeface="Unient DIN CE - Medium" pitchFamily="2" charset="0"/>
              </a:rPr>
              <a:t>LOŽ – výrobky mmcité sú drahé</a:t>
            </a:r>
            <a:endParaRPr lang="sk-SK" sz="3200" b="1" cap="all" dirty="0">
              <a:solidFill>
                <a:schemeClr val="bg1"/>
              </a:solidFill>
              <a:latin typeface="Unient DIN CE - Medium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textu 3"/>
          <p:cNvSpPr txBox="1">
            <a:spLocks/>
          </p:cNvSpPr>
          <p:nvPr/>
        </p:nvSpPr>
        <p:spPr>
          <a:xfrm>
            <a:off x="2267744" y="205830"/>
            <a:ext cx="6850186" cy="7286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 smtClean="0">
                <a:solidFill>
                  <a:schemeClr val="bg1"/>
                </a:solidFill>
                <a:latin typeface="Unient DIN CE - Medium" pitchFamily="2" charset="0"/>
              </a:rPr>
              <a:t>LOŽ – výrobky mmcité sú drahé</a:t>
            </a:r>
            <a:endParaRPr lang="sk-SK" sz="3200" b="1" cap="all" dirty="0">
              <a:solidFill>
                <a:schemeClr val="bg1"/>
              </a:solidFill>
              <a:latin typeface="Unient DIN CE - Medium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-15020" r="291" b="20157"/>
          <a:stretch/>
        </p:blipFill>
        <p:spPr bwMode="auto">
          <a:xfrm>
            <a:off x="52388" y="1"/>
            <a:ext cx="903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5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endParaRPr lang="sk-SK" sz="2400" dirty="0" smtClean="0"/>
          </a:p>
          <a:p>
            <a:r>
              <a:rPr lang="sk-SK" sz="2400" dirty="0" smtClean="0"/>
              <a:t>  </a:t>
            </a:r>
            <a:r>
              <a:rPr lang="sk-SK" sz="2400" b="1" dirty="0" smtClean="0"/>
              <a:t>Podporujeme súťaže pre študentov </a:t>
            </a:r>
            <a:r>
              <a:rPr lang="sk-SK" sz="2400" b="1" dirty="0" err="1" smtClean="0"/>
              <a:t>designu</a:t>
            </a:r>
            <a:r>
              <a:rPr lang="sk-SK" sz="2400" b="1" dirty="0" smtClean="0"/>
              <a:t> a architektúry</a:t>
            </a:r>
          </a:p>
          <a:p>
            <a:endParaRPr lang="sk-SK" sz="2400" b="1" dirty="0"/>
          </a:p>
          <a:p>
            <a:r>
              <a:rPr lang="sk-SK" sz="2400" b="1" dirty="0" smtClean="0"/>
              <a:t>  </a:t>
            </a:r>
          </a:p>
          <a:p>
            <a:endParaRPr lang="sk-SK" sz="2400" b="1" dirty="0"/>
          </a:p>
          <a:p>
            <a:r>
              <a:rPr lang="sk-SK" sz="2400" b="1" dirty="0" smtClean="0"/>
              <a:t>  súťaž aj pre účastníkov konferencie APÚMS  </a:t>
            </a:r>
          </a:p>
        </p:txBody>
      </p:sp>
    </p:spTree>
    <p:extLst>
      <p:ext uri="{BB962C8B-B14F-4D97-AF65-F5344CB8AC3E}">
        <p14:creationId xmlns:p14="http://schemas.microsoft.com/office/powerpoint/2010/main" val="36190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PRAVDA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mmcité nie je iba dodávateľom kvalitných prvkov mestského </a:t>
            </a:r>
            <a:r>
              <a:rPr lang="sk-SK" sz="2400" dirty="0" err="1" smtClean="0"/>
              <a:t>mobiliára</a:t>
            </a:r>
            <a:r>
              <a:rPr lang="sk-SK" sz="2400" dirty="0" smtClean="0"/>
              <a:t>, ale aj partnerom všetkým, ktorí chcú vytvoriť vo verejnom priestore niečo výnimočné a nezáleží na tom, či sa jedná o veľkú metropolu alebo malú obec </a:t>
            </a:r>
          </a:p>
        </p:txBody>
      </p:sp>
    </p:spTree>
    <p:extLst>
      <p:ext uri="{BB962C8B-B14F-4D97-AF65-F5344CB8AC3E}">
        <p14:creationId xmlns:p14="http://schemas.microsoft.com/office/powerpoint/2010/main" val="34361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/>
          </a:p>
          <a:p>
            <a:pPr algn="ctr"/>
            <a:endParaRPr lang="sk-SK" sz="4000" dirty="0" smtClean="0"/>
          </a:p>
          <a:p>
            <a:pPr algn="ctr"/>
            <a:endParaRPr lang="sk-SK" sz="4000" dirty="0"/>
          </a:p>
          <a:p>
            <a:pPr algn="ctr"/>
            <a:r>
              <a:rPr lang="sk-SK" sz="4000" dirty="0" smtClean="0"/>
              <a:t>VADÍ - NEVADÍ</a:t>
            </a:r>
          </a:p>
        </p:txBody>
      </p:sp>
    </p:spTree>
    <p:extLst>
      <p:ext uri="{BB962C8B-B14F-4D97-AF65-F5344CB8AC3E}">
        <p14:creationId xmlns:p14="http://schemas.microsoft.com/office/powerpoint/2010/main" val="232154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2" name="Picture 4" descr="C:\Users\abakos\Desktop\cité\Foto\mmcite+ SK referencie\Michalovce\mala kvalita\IMG_901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/>
          <a:stretch/>
        </p:blipFill>
        <p:spPr bwMode="auto">
          <a:xfrm>
            <a:off x="21382" y="1096355"/>
            <a:ext cx="9122618" cy="57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20811"/>
            <a:ext cx="7236296" cy="720378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           </a:t>
            </a:r>
            <a:r>
              <a:rPr lang="cs-CZ" sz="3200" b="1" dirty="0" err="1" smtClean="0"/>
              <a:t>NEVADí</a:t>
            </a:r>
            <a:r>
              <a:rPr lang="cs-CZ" sz="3200" b="1" dirty="0" smtClean="0"/>
              <a:t>  NÁM   </a:t>
            </a:r>
            <a:r>
              <a:rPr lang="cs-CZ" sz="3200" b="1" dirty="0" err="1" smtClean="0"/>
              <a:t>SPOLUPRáCA</a:t>
            </a:r>
            <a:r>
              <a:rPr lang="cs-CZ" sz="3200" b="1" dirty="0" smtClean="0"/>
              <a:t> NA </a:t>
            </a:r>
            <a:r>
              <a:rPr lang="cs-CZ" sz="3200" b="1" dirty="0" err="1" smtClean="0"/>
              <a:t>KVALITNýCH</a:t>
            </a:r>
            <a:r>
              <a:rPr lang="cs-CZ" sz="3200" b="1" dirty="0" smtClean="0"/>
              <a:t> PROJEKTOCH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52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C:\Users\abakos\Desktop\cité\Foto\mmcite+ SK referencie\Michalovce\mala kvalita\IMG_90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/>
          <a:stretch/>
        </p:blipFill>
        <p:spPr bwMode="auto">
          <a:xfrm>
            <a:off x="2555" y="1013963"/>
            <a:ext cx="9141445" cy="58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20811"/>
            <a:ext cx="7236296" cy="720378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            </a:t>
            </a:r>
            <a:r>
              <a:rPr lang="cs-CZ" sz="3200" b="1" dirty="0" err="1" smtClean="0"/>
              <a:t>NEVADí</a:t>
            </a:r>
            <a:r>
              <a:rPr lang="cs-CZ" sz="3200" b="1" dirty="0" smtClean="0"/>
              <a:t> NÁM    </a:t>
            </a:r>
            <a:r>
              <a:rPr lang="cs-CZ" sz="3200" b="1" dirty="0" err="1" smtClean="0"/>
              <a:t>SPOLUPRáCA</a:t>
            </a:r>
            <a:r>
              <a:rPr lang="cs-CZ" sz="3200" b="1" dirty="0" smtClean="0"/>
              <a:t> NA </a:t>
            </a:r>
            <a:r>
              <a:rPr lang="cs-CZ" sz="3200" b="1" dirty="0" err="1" smtClean="0"/>
              <a:t>KVALITNýCH</a:t>
            </a:r>
            <a:r>
              <a:rPr lang="cs-CZ" sz="3200" b="1" dirty="0" smtClean="0"/>
              <a:t> PROJEKTOCH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560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22"/>
            <a:ext cx="9143999" cy="68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textu 3"/>
          <p:cNvSpPr txBox="1">
            <a:spLocks/>
          </p:cNvSpPr>
          <p:nvPr/>
        </p:nvSpPr>
        <p:spPr>
          <a:xfrm>
            <a:off x="2483768" y="188640"/>
            <a:ext cx="6481762" cy="576263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dirty="0">
                <a:solidFill>
                  <a:schemeClr val="bg1"/>
                </a:solidFill>
                <a:latin typeface="Unient DIN CE - Medium" pitchFamily="2" charset="0"/>
              </a:rPr>
              <a:t>Pravda</a:t>
            </a:r>
          </a:p>
        </p:txBody>
      </p:sp>
    </p:spTree>
    <p:extLst>
      <p:ext uri="{BB962C8B-B14F-4D97-AF65-F5344CB8AC3E}">
        <p14:creationId xmlns:p14="http://schemas.microsoft.com/office/powerpoint/2010/main" val="11566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20811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           </a:t>
            </a:r>
            <a:r>
              <a:rPr lang="cs-CZ" sz="3200" b="1" dirty="0" err="1" smtClean="0"/>
              <a:t>NEVADí</a:t>
            </a:r>
            <a:r>
              <a:rPr lang="cs-CZ" sz="3200" b="1" dirty="0" smtClean="0"/>
              <a:t>  NÁM    </a:t>
            </a:r>
            <a:r>
              <a:rPr lang="cs-CZ" sz="3200" b="1" dirty="0" err="1" smtClean="0"/>
              <a:t>SPOLUPRáCA</a:t>
            </a:r>
            <a:r>
              <a:rPr lang="cs-CZ" sz="3200" b="1" dirty="0" smtClean="0"/>
              <a:t> NA </a:t>
            </a:r>
            <a:r>
              <a:rPr lang="cs-CZ" sz="3200" b="1" dirty="0" err="1" smtClean="0"/>
              <a:t>KVALITNýCH</a:t>
            </a:r>
            <a:r>
              <a:rPr lang="cs-CZ" sz="3200" b="1" dirty="0" smtClean="0"/>
              <a:t> PROJEKTOCH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C:\Users\abakos\Desktop\cité\Foto\2014\mmcité2\Kultur park KE\mm_cite_kkp\IMG_1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0"/>
          <a:stretch/>
        </p:blipFill>
        <p:spPr bwMode="auto">
          <a:xfrm>
            <a:off x="0" y="1052736"/>
            <a:ext cx="9144000" cy="58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907704" y="20811"/>
            <a:ext cx="7236296" cy="72037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cs-CZ" sz="3200" b="1" dirty="0" smtClean="0"/>
              <a:t>                                                                         </a:t>
            </a:r>
            <a:r>
              <a:rPr lang="cs-CZ" sz="3200" b="1" dirty="0" err="1" smtClean="0"/>
              <a:t>NEVADí</a:t>
            </a:r>
            <a:r>
              <a:rPr lang="cs-CZ" sz="3200" b="1" dirty="0" smtClean="0"/>
              <a:t>  NÁM    </a:t>
            </a:r>
            <a:r>
              <a:rPr lang="cs-CZ" sz="3200" b="1" dirty="0" err="1"/>
              <a:t>SPOLUPRáCA</a:t>
            </a:r>
            <a:r>
              <a:rPr lang="cs-CZ" sz="3200" b="1" dirty="0"/>
              <a:t> NA </a:t>
            </a:r>
            <a:r>
              <a:rPr lang="cs-CZ" sz="3200" b="1" dirty="0" err="1"/>
              <a:t>KVALITNýCH</a:t>
            </a:r>
            <a:r>
              <a:rPr lang="cs-CZ" sz="3200" b="1" dirty="0"/>
              <a:t> PROJEKTOCH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122" name="Picture 2" descr="C:\Users\abakos\Desktop\cité\Foto\2014\mmcité2\Kultur park KE\mm_cite_kkp\08_zeroze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32283" b="1"/>
          <a:stretch/>
        </p:blipFill>
        <p:spPr bwMode="auto">
          <a:xfrm>
            <a:off x="0" y="1052736"/>
            <a:ext cx="9144000" cy="58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3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907704" y="20811"/>
            <a:ext cx="7236296" cy="72037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cs-CZ" sz="3200" b="1" dirty="0" smtClean="0"/>
              <a:t>                                                                         </a:t>
            </a:r>
            <a:r>
              <a:rPr lang="cs-CZ" sz="3200" b="1" dirty="0" err="1" smtClean="0"/>
              <a:t>NEVADí</a:t>
            </a:r>
            <a:r>
              <a:rPr lang="cs-CZ" sz="3200" b="1" dirty="0" smtClean="0"/>
              <a:t>  NÁM    </a:t>
            </a:r>
            <a:r>
              <a:rPr lang="cs-CZ" sz="3200" b="1" dirty="0" err="1"/>
              <a:t>SPOLUPRáCA</a:t>
            </a:r>
            <a:r>
              <a:rPr lang="cs-CZ" sz="3200" b="1" dirty="0"/>
              <a:t> NA </a:t>
            </a:r>
            <a:r>
              <a:rPr lang="cs-CZ" sz="3200" b="1" dirty="0" err="1" smtClean="0"/>
              <a:t>Špecifických</a:t>
            </a:r>
            <a:r>
              <a:rPr lang="cs-CZ" sz="3200" b="1" dirty="0" smtClean="0"/>
              <a:t> </a:t>
            </a:r>
            <a:r>
              <a:rPr lang="cs-CZ" sz="3200" b="1" dirty="0"/>
              <a:t>PROJEKTOCH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15912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098" name="Picture 2" descr="C:\Users\abakos\Desktop\cité\Foto\2014\mmcité2\TN - lavička Chára\obráze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1" y="1052737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907704" y="188639"/>
            <a:ext cx="7236296" cy="55254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k-SK" sz="3200" b="1" dirty="0" smtClean="0"/>
              <a:t>Nevadí  nám</a:t>
            </a:r>
            <a:endParaRPr lang="en-US" sz="3200" b="1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Rozvíjať fyzickú zdatnosť</a:t>
            </a:r>
            <a:endParaRPr lang="sk-SK" sz="2800" dirty="0"/>
          </a:p>
        </p:txBody>
      </p:sp>
      <p:pic>
        <p:nvPicPr>
          <p:cNvPr id="8194" name="Picture 2" descr="C:\Users\abakos\Desktop\factory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9337"/>
            <a:ext cx="7848872" cy="515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907704" y="188639"/>
            <a:ext cx="7236296" cy="55254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k-SK" sz="3200" b="1" dirty="0" smtClean="0"/>
              <a:t>Nevadí  nám</a:t>
            </a:r>
            <a:endParaRPr lang="en-US" sz="3200" b="1" dirty="0"/>
          </a:p>
        </p:txBody>
      </p:sp>
      <p:sp>
        <p:nvSpPr>
          <p:cNvPr id="2" name="BlokTextu 1"/>
          <p:cNvSpPr txBox="1"/>
          <p:nvPr/>
        </p:nvSpPr>
        <p:spPr>
          <a:xfrm>
            <a:off x="0" y="10527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PARKOUR – fenomén mladých</a:t>
            </a:r>
            <a:endParaRPr lang="sk-SK" sz="2800" dirty="0"/>
          </a:p>
        </p:txBody>
      </p:sp>
      <p:pic>
        <p:nvPicPr>
          <p:cNvPr id="9218" name="Picture 2" descr="C:\Users\abakos\Desktop\FL_27_06637e42871dacf99b51fcb204d46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" y="1628800"/>
            <a:ext cx="3335635" cy="22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bakos\Desktop\FL_9_175cc796463f6c74e5ebc0e4c40894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 bwMode="auto">
          <a:xfrm>
            <a:off x="5292080" y="1580436"/>
            <a:ext cx="3275856" cy="23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hriste.cz/uploads/fe_productline_photogallery/9bf31c7ff062936a96d3c8bd1f8f2ff3/popup/FL_6_076ca7d1b01f0d4306abbe55e048a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94373"/>
            <a:ext cx="401148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3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260648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 Vadí   nám</a:t>
            </a:r>
            <a:endParaRPr lang="en-US" sz="3200" b="1" dirty="0"/>
          </a:p>
        </p:txBody>
      </p:sp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13295" y="1124744"/>
            <a:ext cx="424859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 smtClean="0">
              <a:latin typeface="Unient DIN CE - Bold" pitchFamily="2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 smtClean="0">
              <a:latin typeface="Unient DIN CE - Bold" pitchFamily="2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>
              <a:latin typeface="Unient DIN CE - Bold" pitchFamily="2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3295" y="1052736"/>
            <a:ext cx="91307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endParaRPr lang="sk-SK" sz="2400" b="1" dirty="0" smtClean="0"/>
          </a:p>
          <a:p>
            <a:endParaRPr lang="sk-SK" sz="2400" b="1" dirty="0"/>
          </a:p>
          <a:p>
            <a:endParaRPr lang="sk-SK" sz="2400" b="1" dirty="0" smtClean="0"/>
          </a:p>
          <a:p>
            <a:endParaRPr lang="sk-SK" sz="2400" b="1" dirty="0"/>
          </a:p>
          <a:p>
            <a:endParaRPr lang="sk-SK" sz="2400" b="1" dirty="0" smtClean="0"/>
          </a:p>
          <a:p>
            <a:pPr algn="ctr"/>
            <a:r>
              <a:rPr lang="sk-SK" sz="3600" b="1" dirty="0" smtClean="0"/>
              <a:t>Devastácia verejného priestranstva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4970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260648"/>
            <a:ext cx="7236296" cy="7203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                                                                Vadí   nám</a:t>
            </a:r>
            <a:endParaRPr lang="en-US" sz="3200" b="1" dirty="0"/>
          </a:p>
        </p:txBody>
      </p:sp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13295" y="1124744"/>
            <a:ext cx="424859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 smtClean="0">
              <a:latin typeface="Unient DIN CE - Bold" pitchFamily="2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 smtClean="0">
              <a:latin typeface="Unient DIN CE - Bold" pitchFamily="2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endParaRPr lang="cs-CZ" altLang="cs-CZ" sz="2400" b="1" dirty="0">
              <a:latin typeface="Unient DIN CE - Bold" pitchFamily="2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3295" y="1052736"/>
            <a:ext cx="91307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endParaRPr lang="sk-SK" sz="2400" b="1" dirty="0" smtClean="0"/>
          </a:p>
          <a:p>
            <a:endParaRPr lang="sk-SK" sz="2400" b="1" dirty="0"/>
          </a:p>
          <a:p>
            <a:endParaRPr lang="sk-SK" sz="2400" b="1" dirty="0" smtClean="0"/>
          </a:p>
          <a:p>
            <a:endParaRPr lang="sk-SK" sz="2400" b="1" dirty="0"/>
          </a:p>
          <a:p>
            <a:pPr algn="ctr"/>
            <a:endParaRPr lang="sk-SK" sz="3600" b="1" dirty="0"/>
          </a:p>
          <a:p>
            <a:pPr algn="ctr"/>
            <a:r>
              <a:rPr lang="sk-SK" sz="3600" b="1" dirty="0" smtClean="0"/>
              <a:t>Čo je z nášho pohľadu príčina?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4435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cs-CZ" sz="3200" dirty="0" err="1" smtClean="0">
                <a:latin typeface="Unient DIN CE - Bold"/>
                <a:cs typeface="Times New Roman" pitchFamily="18" charset="0"/>
              </a:rPr>
              <a:t>Príprava</a:t>
            </a:r>
            <a:r>
              <a:rPr lang="cs-CZ" sz="3200" dirty="0" smtClean="0">
                <a:latin typeface="Unient DIN CE - Bold"/>
                <a:cs typeface="Times New Roman" pitchFamily="18" charset="0"/>
              </a:rPr>
              <a:t> projektu</a:t>
            </a:r>
            <a:endParaRPr lang="cs-CZ" sz="3200" dirty="0">
              <a:latin typeface="Unient DIN CE - Bold"/>
              <a:cs typeface="Times New Roman" pitchFamily="18" charset="0"/>
            </a:endParaRPr>
          </a:p>
        </p:txBody>
      </p:sp>
      <p:pic>
        <p:nvPicPr>
          <p:cNvPr id="19458" name="Picture 2" descr="http://farm6.staticflickr.com/5100/5514604036_4c59e7900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39" y="1079879"/>
            <a:ext cx="3853961" cy="57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73394755"/>
              </p:ext>
            </p:extLst>
          </p:nvPr>
        </p:nvGraphicFramePr>
        <p:xfrm>
          <a:off x="-22448" y="1556792"/>
          <a:ext cx="5312487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60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TECHNICKÁ SPRÁVA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628800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kvalitná</a:t>
            </a:r>
            <a:r>
              <a:rPr lang="cs-CZ" sz="2000" b="1" dirty="0" smtClean="0"/>
              <a:t> technická správa – </a:t>
            </a:r>
            <a:r>
              <a:rPr lang="cs-CZ" sz="2000" b="1" dirty="0" err="1" smtClean="0"/>
              <a:t>detailné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popísanie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výrobkov</a:t>
            </a:r>
            <a:endParaRPr lang="cs-CZ" sz="2000" b="1" dirty="0" smtClean="0"/>
          </a:p>
          <a:p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</a:t>
            </a:r>
            <a:r>
              <a:rPr lang="cs-CZ" sz="2000" b="1" dirty="0" smtClean="0"/>
              <a:t>ýkaz - </a:t>
            </a:r>
            <a:r>
              <a:rPr lang="cs-CZ" sz="2000" b="1" dirty="0" err="1" smtClean="0"/>
              <a:t>výmer</a:t>
            </a:r>
            <a:endParaRPr lang="cs-CZ" sz="2000" b="1" dirty="0" smtClean="0"/>
          </a:p>
        </p:txBody>
      </p:sp>
      <p:pic>
        <p:nvPicPr>
          <p:cNvPr id="28674" name="Picture 2" descr="http://farm6.staticflickr.com/5259/5514789817_eea39b0584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99" y="4079515"/>
            <a:ext cx="4171801" cy="27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4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cs-CZ" sz="2600" dirty="0" smtClean="0">
                <a:latin typeface="Times New Roman" pitchFamily="18" charset="0"/>
                <a:cs typeface="Times New Roman" pitchFamily="18" charset="0"/>
              </a:rPr>
              <a:t>Kritéria </a:t>
            </a:r>
            <a:r>
              <a:rPr lang="cs-CZ" sz="2600" dirty="0" err="1" smtClean="0">
                <a:latin typeface="Times New Roman" pitchFamily="18" charset="0"/>
                <a:cs typeface="Times New Roman" pitchFamily="18" charset="0"/>
              </a:rPr>
              <a:t>verejného</a:t>
            </a:r>
            <a:r>
              <a:rPr lang="cs-CZ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600" dirty="0" err="1" smtClean="0">
                <a:latin typeface="Times New Roman" pitchFamily="18" charset="0"/>
                <a:cs typeface="Times New Roman" pitchFamily="18" charset="0"/>
              </a:rPr>
              <a:t>obstarávania</a:t>
            </a:r>
            <a:endParaRPr lang="cs-CZ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628800"/>
            <a:ext cx="8136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cs-CZ" sz="2000" b="1" dirty="0" smtClean="0"/>
              <a:t>Kritérium </a:t>
            </a:r>
            <a:r>
              <a:rPr lang="cs-CZ" sz="2000" b="1" dirty="0" err="1" smtClean="0"/>
              <a:t>najnižšej</a:t>
            </a:r>
            <a:r>
              <a:rPr lang="cs-CZ" sz="2000" b="1" dirty="0" smtClean="0"/>
              <a:t> ceny</a:t>
            </a:r>
          </a:p>
          <a:p>
            <a:endParaRPr lang="cs-CZ" sz="2000" b="1" dirty="0" smtClean="0"/>
          </a:p>
          <a:p>
            <a:pPr marL="457200" indent="-457200">
              <a:buAutoNum type="arabicPeriod" startAt="2"/>
            </a:pPr>
            <a:r>
              <a:rPr lang="cs-CZ" sz="2000" b="1" dirty="0" smtClean="0"/>
              <a:t>Ekonomicky </a:t>
            </a:r>
            <a:r>
              <a:rPr lang="cs-CZ" sz="2000" b="1" dirty="0" err="1" smtClean="0"/>
              <a:t>najvýhodnejšia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ponuka</a:t>
            </a:r>
            <a:endParaRPr lang="cs-CZ" sz="2000" b="1" dirty="0" smtClean="0"/>
          </a:p>
          <a:p>
            <a:r>
              <a:rPr lang="cs-CZ" sz="2000" b="1" dirty="0"/>
              <a:t> </a:t>
            </a:r>
            <a:r>
              <a:rPr lang="cs-CZ" sz="2000" b="1" dirty="0" smtClean="0"/>
              <a:t>       možné kritéria </a:t>
            </a:r>
            <a:r>
              <a:rPr lang="cs-CZ" sz="2000" b="1" dirty="0" err="1" smtClean="0"/>
              <a:t>súvisiace</a:t>
            </a:r>
            <a:r>
              <a:rPr lang="cs-CZ" sz="2000" b="1" dirty="0" smtClean="0"/>
              <a:t> s </a:t>
            </a:r>
            <a:r>
              <a:rPr lang="cs-CZ" sz="2000" b="1" dirty="0" err="1" smtClean="0"/>
              <a:t>predmetom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zákazky</a:t>
            </a:r>
            <a:r>
              <a:rPr lang="cs-CZ" sz="2000" b="1" dirty="0" smtClean="0"/>
              <a:t>:</a:t>
            </a:r>
          </a:p>
          <a:p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Podmienka</a:t>
            </a:r>
            <a:r>
              <a:rPr lang="cs-CZ" sz="2000" b="1" dirty="0" smtClean="0"/>
              <a:t> </a:t>
            </a:r>
            <a:r>
              <a:rPr lang="cs-CZ" sz="2000" b="1" dirty="0"/>
              <a:t>účasti – </a:t>
            </a:r>
            <a:r>
              <a:rPr lang="cs-CZ" sz="2000" b="1" dirty="0" err="1"/>
              <a:t>vzorkovanie</a:t>
            </a:r>
            <a:r>
              <a:rPr lang="cs-CZ" sz="2000" b="1" dirty="0"/>
              <a:t> </a:t>
            </a:r>
            <a:r>
              <a:rPr lang="cs-CZ" sz="2000" b="1" dirty="0" err="1"/>
              <a:t>výrobkov</a:t>
            </a: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Estetické a </a:t>
            </a:r>
            <a:r>
              <a:rPr lang="cs-CZ" sz="2000" b="1" dirty="0" err="1" smtClean="0"/>
              <a:t>funkčné</a:t>
            </a:r>
            <a:r>
              <a:rPr lang="cs-CZ" sz="2000" b="1" dirty="0" smtClean="0"/>
              <a:t> charakteristiky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Prevádzkové</a:t>
            </a:r>
            <a:r>
              <a:rPr lang="cs-CZ" sz="2000" b="1" dirty="0" smtClean="0"/>
              <a:t> náklady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Pozáručný</a:t>
            </a:r>
            <a:r>
              <a:rPr lang="cs-CZ" sz="2000" b="1" dirty="0" smtClean="0"/>
              <a:t> servis a technická pomoc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Lehota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dodania</a:t>
            </a:r>
            <a:r>
              <a:rPr lang="cs-CZ" sz="2000" b="1" dirty="0" smtClean="0"/>
              <a:t> tovaru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Konzultácia</a:t>
            </a:r>
            <a:r>
              <a:rPr lang="cs-CZ" sz="2000" b="1" dirty="0" smtClean="0"/>
              <a:t> mmcité</a:t>
            </a:r>
          </a:p>
        </p:txBody>
      </p:sp>
      <p:pic>
        <p:nvPicPr>
          <p:cNvPr id="28674" name="Picture 2" descr="http://farm6.staticflickr.com/5259/5514789817_eea39b0584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99" y="4079515"/>
            <a:ext cx="4171801" cy="27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2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66"/>
            <a:ext cx="9144000" cy="688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cs-CZ" sz="3200" dirty="0" err="1" smtClean="0">
                <a:latin typeface="Times New Roman" pitchFamily="18" charset="0"/>
                <a:cs typeface="Times New Roman" pitchFamily="18" charset="0"/>
              </a:rPr>
              <a:t>Výber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dirty="0" err="1" smtClean="0">
                <a:latin typeface="Times New Roman" pitchFamily="18" charset="0"/>
                <a:cs typeface="Times New Roman" pitchFamily="18" charset="0"/>
              </a:rPr>
              <a:t>zhotoviteľa</a:t>
            </a:r>
            <a:endParaRPr lang="cs-CZ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4190665"/>
              </p:ext>
            </p:extLst>
          </p:nvPr>
        </p:nvGraphicFramePr>
        <p:xfrm>
          <a:off x="0" y="1432560"/>
          <a:ext cx="5734246" cy="379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22" name="Picture 2" descr="http://farm8.staticflickr.com/7120/7486715210_fb37e24b8b_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01" y="1074170"/>
            <a:ext cx="3858899" cy="57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7" b="28837"/>
          <a:stretch>
            <a:fillRect/>
          </a:stretch>
        </p:blipFill>
        <p:spPr/>
      </p:pic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riešEnie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400" dirty="0" smtClean="0">
                <a:latin typeface="Unient DIN CE - Bold"/>
                <a:cs typeface="Times New Roman" pitchFamily="18" charset="0"/>
              </a:rPr>
              <a:t>SKUTOČNOSŤ</a:t>
            </a:r>
            <a:endParaRPr lang="cs-CZ" sz="2400" dirty="0">
              <a:latin typeface="Unient DIN CE - Bold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9218" name="Picture 2" descr="C:\Users\vstoszek\Documents\ČR\Prezentace\Warsaw\čachtice\0401201310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4" r="12898"/>
          <a:stretch/>
        </p:blipFill>
        <p:spPr bwMode="auto">
          <a:xfrm>
            <a:off x="-27" y="1052736"/>
            <a:ext cx="519979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4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" b="2417"/>
          <a:stretch>
            <a:fillRect/>
          </a:stretch>
        </p:blipFill>
        <p:spPr>
          <a:xfrm>
            <a:off x="0" y="1052736"/>
            <a:ext cx="9144000" cy="5805264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riešEnie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2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pic>
        <p:nvPicPr>
          <p:cNvPr id="10242" name="Picture 2" descr="C:\Users\vstoszek\Documents\ČR\Prezentace\Warsaw\čachtice\040120131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11430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3"/>
          <p:cNvSpPr txBox="1">
            <a:spLocks/>
          </p:cNvSpPr>
          <p:nvPr/>
        </p:nvSpPr>
        <p:spPr>
          <a:xfrm>
            <a:off x="2563813" y="260648"/>
            <a:ext cx="6481762" cy="57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solidFill>
                  <a:schemeClr val="bg1"/>
                </a:solidFill>
                <a:latin typeface="Unient DIN CE - Medium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solidFill>
                  <a:schemeClr val="bg1"/>
                </a:solidFill>
                <a:latin typeface="Unient DIN CE - Medium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solidFill>
                  <a:schemeClr val="bg1"/>
                </a:solidFill>
                <a:latin typeface="Unient DIN CE - Medium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solidFill>
                  <a:schemeClr val="bg1"/>
                </a:solidFill>
                <a:latin typeface="Unient DIN CE - Medium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3000" kern="1200" cap="all" baseline="0">
                <a:solidFill>
                  <a:schemeClr val="bg1"/>
                </a:solidFill>
                <a:latin typeface="Unient DIN CE -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SKUTOČNOSŤ</a:t>
            </a:r>
          </a:p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1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SKUToČNOSŤ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1266" name="Picture 2" descr="C:\Users\vstoszek\Documents\ČR\Prezentace\Warsaw\čachtice\0401201310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6677"/>
          <a:stretch/>
        </p:blipFill>
        <p:spPr bwMode="auto">
          <a:xfrm>
            <a:off x="0" y="1067456"/>
            <a:ext cx="612784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b="4743"/>
          <a:stretch>
            <a:fillRect/>
          </a:stretch>
        </p:blipFill>
        <p:spPr/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riešinie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24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skutOČNOSŤ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3314" name="Picture 2" descr="C:\Users\vstoszek\Documents\ČR\Prezentace\Warsaw\čachtice\040120131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11624"/>
          <a:stretch/>
        </p:blipFill>
        <p:spPr bwMode="auto">
          <a:xfrm>
            <a:off x="0" y="1052736"/>
            <a:ext cx="570476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1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pic>
        <p:nvPicPr>
          <p:cNvPr id="7170" name="Picture 2" descr="http://www.mmcite.com/uploads/photogallery_product/id_22/diva_06_ac820cb634c787df210b8e0c40ed65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0119"/>
            <a:ext cx="9144001" cy="61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riešEnie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3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SKUTOČNOSŤ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vstoszek\Documents\ČR\Prezentace\Nitra\AB\Kolíňany\IMG_0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35394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3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0" y="1052736"/>
            <a:ext cx="914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/>
              <a:t>m</a:t>
            </a:r>
            <a:r>
              <a:rPr lang="sk-SK" sz="2800" dirty="0" smtClean="0"/>
              <a:t>mcité je iba dodávateľom parkových lavičiek, odpadkových košov a stojanov na bicykle...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1026" name="Picture 2" descr="C:\Users\abakos\Desktop\Di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861048"/>
            <a:ext cx="4143441" cy="27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bakos\Desktop\diagonal_001_4b3d103eaa5d989abe608e86014cfa9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/>
          <a:stretch/>
        </p:blipFill>
        <p:spPr bwMode="auto">
          <a:xfrm>
            <a:off x="5292080" y="4725144"/>
            <a:ext cx="1832003" cy="201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bakos\Desktop\bikepark_1_6236ff2221a9b00d4bd770580828bc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63" y="2061097"/>
            <a:ext cx="3777349" cy="2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7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pic>
        <p:nvPicPr>
          <p:cNvPr id="8196" name="Picture 4" descr="http://farm6.staticflickr.com/5012/5506898078_7afd5a4890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/>
          <a:stretch/>
        </p:blipFill>
        <p:spPr bwMode="auto">
          <a:xfrm>
            <a:off x="0" y="1084275"/>
            <a:ext cx="4571999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riešEnie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5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SKUTOČNOSŤ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vstoszek\Documents\ČR\Prezentace\Nitra\AB\Kolíňany\IMG_01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4870" r="8096"/>
          <a:stretch/>
        </p:blipFill>
        <p:spPr bwMode="auto">
          <a:xfrm>
            <a:off x="-95534" y="1047524"/>
            <a:ext cx="6428095" cy="58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2411413" y="260350"/>
            <a:ext cx="6481762" cy="576263"/>
          </a:xfrm>
        </p:spPr>
        <p:txBody>
          <a:bodyPr/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Možné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riešEnie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>
          <a:xfrm>
            <a:off x="0" y="1061172"/>
            <a:ext cx="4283968" cy="57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SKUTOČNOSŤ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zorlova.CITE\Desktop\MMCITÉ\prezentace\2014\APÚMS_SK\IMG_05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3"/>
          <a:stretch/>
        </p:blipFill>
        <p:spPr bwMode="auto">
          <a:xfrm>
            <a:off x="-23133" y="1065103"/>
            <a:ext cx="4798778" cy="57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závEr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628800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 </a:t>
            </a:r>
            <a:r>
              <a:rPr lang="cs-CZ" sz="2000" b="1" dirty="0" err="1" smtClean="0"/>
              <a:t>zadávacej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dokumentácii</a:t>
            </a:r>
            <a:r>
              <a:rPr lang="cs-CZ" sz="2000" b="1" dirty="0" smtClean="0"/>
              <a:t> je nutné </a:t>
            </a:r>
            <a:r>
              <a:rPr lang="cs-CZ" sz="2000" b="1" dirty="0" err="1" smtClean="0"/>
              <a:t>popísať</a:t>
            </a:r>
            <a:r>
              <a:rPr lang="cs-CZ" sz="2000" b="1" dirty="0" smtClean="0"/>
              <a:t> výrobky </a:t>
            </a:r>
            <a:r>
              <a:rPr lang="cs-CZ" sz="2000" b="1" dirty="0" err="1" smtClean="0"/>
              <a:t>dostatočne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podrobne</a:t>
            </a:r>
            <a:r>
              <a:rPr lang="cs-CZ" sz="2000" b="1" dirty="0" smtClean="0"/>
              <a:t> </a:t>
            </a:r>
            <a:r>
              <a:rPr lang="cs-CZ" sz="2000" b="1" dirty="0"/>
              <a:t> </a:t>
            </a:r>
            <a:r>
              <a:rPr lang="cs-CZ" sz="2000" b="1" dirty="0" err="1" smtClean="0"/>
              <a:t>výsledkom</a:t>
            </a:r>
            <a:r>
              <a:rPr lang="cs-CZ" sz="2000" b="1" dirty="0" smtClean="0"/>
              <a:t> je:</a:t>
            </a:r>
          </a:p>
          <a:p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kvalitná</a:t>
            </a:r>
            <a:r>
              <a:rPr lang="cs-CZ" sz="2000" b="1" dirty="0" smtClean="0"/>
              <a:t> technická správa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Podrobný výkaz </a:t>
            </a:r>
            <a:r>
              <a:rPr lang="cs-CZ" sz="2000" b="1" dirty="0" err="1" smtClean="0"/>
              <a:t>výmer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 smtClean="0"/>
              <a:t>Využívanie</a:t>
            </a:r>
            <a:r>
              <a:rPr lang="cs-CZ" sz="2000" b="1" dirty="0" smtClean="0"/>
              <a:t> kritéria ekonomicky </a:t>
            </a:r>
            <a:r>
              <a:rPr lang="cs-CZ" sz="2000" b="1" dirty="0" err="1" smtClean="0"/>
              <a:t>najvýhodnejšej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ponuky</a:t>
            </a:r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endParaRPr lang="cs-CZ" sz="2000" b="1" dirty="0" smtClean="0"/>
          </a:p>
        </p:txBody>
      </p:sp>
      <p:pic>
        <p:nvPicPr>
          <p:cNvPr id="28674" name="Picture 2" descr="http://farm6.staticflickr.com/5259/5514789817_eea39b0584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99" y="4079515"/>
            <a:ext cx="4171801" cy="27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5103245"/>
            <a:ext cx="397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... v </a:t>
            </a:r>
            <a:r>
              <a:rPr lang="cs-CZ" dirty="0" err="1" smtClean="0"/>
              <a:t>opačnom</a:t>
            </a:r>
            <a:r>
              <a:rPr lang="cs-CZ" dirty="0" smtClean="0"/>
              <a:t> </a:t>
            </a:r>
            <a:r>
              <a:rPr lang="cs-CZ" dirty="0" err="1" smtClean="0"/>
              <a:t>prípade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</a:t>
            </a:r>
            <a:r>
              <a:rPr lang="cs-CZ" dirty="0" err="1" smtClean="0"/>
              <a:t>môže</a:t>
            </a:r>
            <a:r>
              <a:rPr lang="cs-CZ" dirty="0" smtClean="0"/>
              <a:t> stať, že ...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záver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1647875"/>
            <a:ext cx="8741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Pripravený projekt :</a:t>
            </a:r>
          </a:p>
          <a:p>
            <a:endParaRPr lang="sk-SK" dirty="0" smtClean="0"/>
          </a:p>
          <a:p>
            <a:r>
              <a:rPr lang="sk-SK" dirty="0" smtClean="0"/>
              <a:t>Víno a sklo pre večerné posedenie konferencie APÚMS</a:t>
            </a:r>
          </a:p>
          <a:p>
            <a:endParaRPr lang="sk-SK" dirty="0"/>
          </a:p>
          <a:p>
            <a:r>
              <a:rPr lang="sk-SK" dirty="0" smtClean="0"/>
              <a:t>CABERNET </a:t>
            </a:r>
            <a:r>
              <a:rPr lang="sk-SK" dirty="0"/>
              <a:t>SAUVIGNON ROSÉ roč. 2009</a:t>
            </a:r>
            <a:br>
              <a:rPr lang="sk-SK" dirty="0"/>
            </a:br>
            <a:r>
              <a:rPr lang="sk-SK" dirty="0"/>
              <a:t>akostné víno - suché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cukornatosť</a:t>
            </a:r>
            <a:r>
              <a:rPr lang="sk-SK" dirty="0"/>
              <a:t>: </a:t>
            </a:r>
            <a:r>
              <a:rPr lang="sk-SK" dirty="0" smtClean="0"/>
              <a:t>minimálne 22,6 </a:t>
            </a:r>
            <a:r>
              <a:rPr lang="sk-SK" dirty="0"/>
              <a:t>°NM</a:t>
            </a:r>
            <a:br>
              <a:rPr lang="sk-SK" dirty="0"/>
            </a:br>
            <a:r>
              <a:rPr lang="sk-SK" dirty="0"/>
              <a:t>alkohol: </a:t>
            </a:r>
            <a:r>
              <a:rPr lang="sk-SK" dirty="0" smtClean="0"/>
              <a:t>minimálne 12,5 </a:t>
            </a:r>
            <a:r>
              <a:rPr lang="sk-SK" dirty="0"/>
              <a:t>% </a:t>
            </a:r>
            <a:r>
              <a:rPr lang="sk-SK" dirty="0" err="1"/>
              <a:t>obj</a:t>
            </a:r>
            <a:r>
              <a:rPr lang="sk-SK" dirty="0"/>
              <a:t>.</a:t>
            </a:r>
            <a:br>
              <a:rPr lang="sk-SK" dirty="0"/>
            </a:br>
            <a:r>
              <a:rPr lang="sk-SK" dirty="0"/>
              <a:t>kyseliny celkové:   </a:t>
            </a:r>
            <a:r>
              <a:rPr lang="sk-SK" dirty="0" smtClean="0"/>
              <a:t>minimálne 6,45 </a:t>
            </a:r>
            <a:r>
              <a:rPr lang="sk-SK" dirty="0"/>
              <a:t>g/l</a:t>
            </a:r>
            <a:br>
              <a:rPr lang="sk-SK" dirty="0"/>
            </a:br>
            <a:r>
              <a:rPr lang="sk-SK" dirty="0"/>
              <a:t>zvyškový cukor: </a:t>
            </a:r>
            <a:r>
              <a:rPr lang="sk-SK" dirty="0" smtClean="0"/>
              <a:t>minimálne 6,6 </a:t>
            </a:r>
            <a:r>
              <a:rPr lang="sk-SK" dirty="0"/>
              <a:t>g/l</a:t>
            </a:r>
            <a:endParaRPr lang="cs-CZ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://www.vinoteka-vinaren.sk/files/Image/images_news/mrva_cs_new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44" y="1135412"/>
            <a:ext cx="1224136" cy="46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vinograf.cz/wp-content/uploads/2012/07/sk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3427732" cy="34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záver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1647875"/>
            <a:ext cx="87410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r>
              <a:rPr lang="sk-SK" b="1" dirty="0" smtClean="0"/>
              <a:t>Zadávacia dokumentácia:</a:t>
            </a:r>
          </a:p>
          <a:p>
            <a:r>
              <a:rPr lang="sk-SK" dirty="0"/>
              <a:t> </a:t>
            </a:r>
            <a:r>
              <a:rPr lang="sk-SK" dirty="0" smtClean="0"/>
              <a:t>    </a:t>
            </a:r>
          </a:p>
          <a:p>
            <a:r>
              <a:rPr lang="sk-SK" sz="2000" dirty="0" smtClean="0"/>
              <a:t>	</a:t>
            </a:r>
            <a:r>
              <a:rPr lang="sk-SK" sz="2000" b="1" u="sng" dirty="0" smtClean="0"/>
              <a:t>Víno a poháre  </a:t>
            </a:r>
            <a:r>
              <a:rPr lang="sk-SK" dirty="0" smtClean="0"/>
              <a:t>pre </a:t>
            </a:r>
            <a:r>
              <a:rPr lang="sk-SK" dirty="0"/>
              <a:t>večerné posedenie konferencie APÚMS</a:t>
            </a:r>
          </a:p>
          <a:p>
            <a:endParaRPr lang="sk-SK" dirty="0" smtClean="0"/>
          </a:p>
          <a:p>
            <a:endParaRPr lang="sk-SK" b="1" dirty="0" smtClean="0"/>
          </a:p>
          <a:p>
            <a:r>
              <a:rPr lang="sk-SK" b="1" dirty="0" smtClean="0"/>
              <a:t>Kritéria </a:t>
            </a:r>
            <a:r>
              <a:rPr lang="sk-SK" b="1" dirty="0"/>
              <a:t>súvisiace s predmetom zákazky:</a:t>
            </a:r>
          </a:p>
          <a:p>
            <a:endParaRPr lang="sk-SK" b="1" dirty="0"/>
          </a:p>
          <a:p>
            <a:r>
              <a:rPr lang="sk-SK" dirty="0" smtClean="0"/>
              <a:t>	Najnižšia </a:t>
            </a:r>
            <a:r>
              <a:rPr lang="sk-SK" dirty="0"/>
              <a:t>cena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2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záver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838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ok vyhľadávania obrázkov pre dopyt víno poezie ružov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ýsledok vyhľadávania obrázkov pre dopyt víno poezie ružov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1510" name="Picture 6" descr="http://www.cas-hod.cz/produkty_img/vino-poezie-bila-1l-tetrapack1390299575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161928" cy="3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www.cas-hod.cz/produkty_img/vino-poezie-cervena-1l-tetrapack1390299605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5" y="3068960"/>
            <a:ext cx="3089920" cy="30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://www.juniorpapier.sk/data/user-content/foto%20kategorie/plastove%20poh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12" y="3645024"/>
            <a:ext cx="2782788" cy="27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8229600" cy="3096344"/>
          </a:xfrm>
        </p:spPr>
        <p:txBody>
          <a:bodyPr>
            <a:normAutofit/>
          </a:bodyPr>
          <a:lstStyle/>
          <a:p>
            <a:r>
              <a:rPr lang="sk-SK" sz="1700" b="1" dirty="0" smtClean="0"/>
              <a:t>„Vážime si našich miest a preto sa stále snažíme robiť ich krajšími nech sú kdekoľvek“.</a:t>
            </a: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/>
            </a:r>
            <a:br>
              <a:rPr lang="sk-SK" sz="1600" b="1" dirty="0" smtClean="0"/>
            </a:br>
            <a:r>
              <a:rPr lang="sk-SK" sz="1600" b="1" dirty="0" smtClean="0"/>
              <a:t>                                                 </a:t>
            </a:r>
            <a:br>
              <a:rPr lang="sk-SK" sz="1600" b="1" dirty="0" smtClean="0"/>
            </a:br>
            <a:r>
              <a:rPr lang="sk-SK" sz="1600" b="1" dirty="0"/>
              <a:t> </a:t>
            </a:r>
            <a:r>
              <a:rPr lang="sk-SK" sz="1600" b="1" dirty="0" smtClean="0"/>
              <a:t>                                                   </a:t>
            </a:r>
            <a:endParaRPr lang="sk-SK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1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" y="0"/>
            <a:ext cx="91507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5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15"/>
            <a:ext cx="9144000" cy="68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8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8"/>
            <a:ext cx="9143999" cy="686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81000"/>
            <a:ext cx="2222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12"/>
          </p:nvPr>
        </p:nvSpPr>
        <p:spPr>
          <a:xfrm>
            <a:off x="1747838" y="185117"/>
            <a:ext cx="7236296" cy="7203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/>
              <a:t>LOŽ</a:t>
            </a:r>
            <a:endParaRPr lang="en-US" sz="3200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0" y="1052736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/>
              <a:t>Oceľ a drevo – materiál, ktorý je z dlhodobého hľadiska nevhodný do vonkajšieho prostredia</a:t>
            </a:r>
          </a:p>
          <a:p>
            <a:endParaRPr lang="sk-SK" sz="2800" dirty="0" smtClean="0"/>
          </a:p>
          <a:p>
            <a:endParaRPr lang="sk-SK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5122" name="Picture 2" descr="C:\Users\abakos\Desktop\cité\Foto\2014\mmcité2\Trenčinaske Teplice\IMG_8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" y="3068960"/>
            <a:ext cx="4320481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bakos\Desktop\cité\Foto\2014\mmcité2\Červeník - odpočívka\IMG_0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87" y="2809452"/>
            <a:ext cx="4532447" cy="33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7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17586</TotalTime>
  <Words>541</Words>
  <Application>Microsoft Office PowerPoint</Application>
  <PresentationFormat>Prezentácia na obrazovke (4:3)</PresentationFormat>
  <Paragraphs>182</Paragraphs>
  <Slides>58</Slides>
  <Notes>6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58</vt:i4>
      </vt:variant>
    </vt:vector>
  </HeadingPairs>
  <TitlesOfParts>
    <vt:vector size="59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„Vážime si našich miest a preto sa stále snažíme robiť ich krajšími nech sú kdekoľvek“.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pc</dc:creator>
  <cp:lastModifiedBy>Aleš Bakoš</cp:lastModifiedBy>
  <cp:revision>130</cp:revision>
  <dcterms:created xsi:type="dcterms:W3CDTF">2013-09-25T22:37:25Z</dcterms:created>
  <dcterms:modified xsi:type="dcterms:W3CDTF">2015-03-12T16:10:04Z</dcterms:modified>
</cp:coreProperties>
</file>