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60" r:id="rId4"/>
    <p:sldId id="261" r:id="rId5"/>
    <p:sldId id="262" r:id="rId6"/>
    <p:sldId id="263" r:id="rId7"/>
    <p:sldId id="265" r:id="rId8"/>
    <p:sldId id="266" r:id="rId9"/>
    <p:sldId id="267" r:id="rId10"/>
    <p:sldId id="275" r:id="rId11"/>
    <p:sldId id="264" r:id="rId12"/>
    <p:sldId id="268" r:id="rId13"/>
    <p:sldId id="277" r:id="rId14"/>
    <p:sldId id="270" r:id="rId15"/>
    <p:sldId id="276" r:id="rId16"/>
    <p:sldId id="271" r:id="rId17"/>
    <p:sldId id="269" r:id="rId18"/>
    <p:sldId id="272" r:id="rId19"/>
    <p:sldId id="273" r:id="rId20"/>
    <p:sldId id="274" r:id="rId21"/>
    <p:sldId id="259" r:id="rId2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E60B40-2A53-4123-80FC-B52306FD1103}"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sk-SK"/>
        </a:p>
      </dgm:t>
    </dgm:pt>
    <dgm:pt modelId="{C7052D36-0B08-4EA6-A644-EBD54C2AB3B6}">
      <dgm:prSet phldrT="[Text]"/>
      <dgm:spPr/>
      <dgm:t>
        <a:bodyPr/>
        <a:lstStyle/>
        <a:p>
          <a:r>
            <a:rPr lang="sk-SK" b="1" dirty="0" smtClean="0">
              <a:latin typeface="Arial Narrow" panose="020B0606020202030204" pitchFamily="34" charset="0"/>
            </a:rPr>
            <a:t>Mandát </a:t>
          </a:r>
          <a:endParaRPr lang="sk-SK" b="1" dirty="0">
            <a:latin typeface="Arial Narrow" panose="020B0606020202030204" pitchFamily="34" charset="0"/>
          </a:endParaRPr>
        </a:p>
      </dgm:t>
    </dgm:pt>
    <dgm:pt modelId="{E81B0255-1EA3-40AE-A01D-614C1876AD21}" type="parTrans" cxnId="{D2AAE503-7C86-4964-A5A5-3EEED0DE5563}">
      <dgm:prSet/>
      <dgm:spPr/>
      <dgm:t>
        <a:bodyPr/>
        <a:lstStyle/>
        <a:p>
          <a:endParaRPr lang="sk-SK"/>
        </a:p>
      </dgm:t>
    </dgm:pt>
    <dgm:pt modelId="{98D73418-4E95-4CCE-925A-05A0E96CFEF3}" type="sibTrans" cxnId="{D2AAE503-7C86-4964-A5A5-3EEED0DE5563}">
      <dgm:prSet/>
      <dgm:spPr/>
      <dgm:t>
        <a:bodyPr/>
        <a:lstStyle/>
        <a:p>
          <a:endParaRPr lang="sk-SK"/>
        </a:p>
      </dgm:t>
    </dgm:pt>
    <dgm:pt modelId="{D3E47F98-531A-44F1-B741-70B6EC3F49BD}">
      <dgm:prSet phldrT="[Text]" custT="1"/>
      <dgm:spPr/>
      <dgm:t>
        <a:bodyPr/>
        <a:lstStyle/>
        <a:p>
          <a:r>
            <a:rPr lang="sk-SK" sz="1800" b="1" dirty="0" smtClean="0">
              <a:solidFill>
                <a:srgbClr val="C00000"/>
              </a:solidFill>
              <a:latin typeface="Arial Narrow" panose="020B0606020202030204" pitchFamily="34" charset="0"/>
            </a:rPr>
            <a:t>Ústava SR</a:t>
          </a:r>
          <a:endParaRPr lang="sk-SK" sz="1800" b="1" dirty="0">
            <a:solidFill>
              <a:srgbClr val="C00000"/>
            </a:solidFill>
            <a:latin typeface="Arial Narrow" panose="020B0606020202030204" pitchFamily="34" charset="0"/>
          </a:endParaRPr>
        </a:p>
      </dgm:t>
    </dgm:pt>
    <dgm:pt modelId="{B1F1C754-DB21-4F86-BA3F-93010C95A429}" type="parTrans" cxnId="{3406717E-086F-4927-8B84-A5AE0C5AB4A9}">
      <dgm:prSet/>
      <dgm:spPr/>
      <dgm:t>
        <a:bodyPr/>
        <a:lstStyle/>
        <a:p>
          <a:endParaRPr lang="sk-SK"/>
        </a:p>
      </dgm:t>
    </dgm:pt>
    <dgm:pt modelId="{6CF165E7-6448-482E-BE72-0920017455CE}" type="sibTrans" cxnId="{3406717E-086F-4927-8B84-A5AE0C5AB4A9}">
      <dgm:prSet/>
      <dgm:spPr/>
      <dgm:t>
        <a:bodyPr/>
        <a:lstStyle/>
        <a:p>
          <a:endParaRPr lang="sk-SK"/>
        </a:p>
      </dgm:t>
    </dgm:pt>
    <dgm:pt modelId="{118B3C6F-B1F0-45B0-A7FA-39C2A6312A95}">
      <dgm:prSet phldrT="[Text]"/>
      <dgm:spPr/>
      <dgm:t>
        <a:bodyPr/>
        <a:lstStyle/>
        <a:p>
          <a:r>
            <a:rPr lang="sk-SK" b="1" dirty="0" smtClean="0">
              <a:latin typeface="Arial Narrow" panose="020B0606020202030204" pitchFamily="34" charset="0"/>
            </a:rPr>
            <a:t>Stratégia</a:t>
          </a:r>
          <a:endParaRPr lang="sk-SK" b="1" dirty="0">
            <a:latin typeface="Arial Narrow" panose="020B0606020202030204" pitchFamily="34" charset="0"/>
          </a:endParaRPr>
        </a:p>
      </dgm:t>
    </dgm:pt>
    <dgm:pt modelId="{5EE88E36-288D-4666-B2AE-BB5A3110F7F7}" type="parTrans" cxnId="{F5DD6719-9025-4082-9678-3F01D0A05476}">
      <dgm:prSet/>
      <dgm:spPr/>
      <dgm:t>
        <a:bodyPr/>
        <a:lstStyle/>
        <a:p>
          <a:endParaRPr lang="sk-SK"/>
        </a:p>
      </dgm:t>
    </dgm:pt>
    <dgm:pt modelId="{257F9110-39A5-40B2-B87B-E28CBE2E0026}" type="sibTrans" cxnId="{F5DD6719-9025-4082-9678-3F01D0A05476}">
      <dgm:prSet/>
      <dgm:spPr/>
      <dgm:t>
        <a:bodyPr/>
        <a:lstStyle/>
        <a:p>
          <a:endParaRPr lang="sk-SK"/>
        </a:p>
      </dgm:t>
    </dgm:pt>
    <dgm:pt modelId="{B8C73A0F-BE0A-4C92-8C73-C70055BEF8A1}">
      <dgm:prSet phldrT="[Text]" custT="1"/>
      <dgm:spPr/>
      <dgm:t>
        <a:bodyPr/>
        <a:lstStyle/>
        <a:p>
          <a:r>
            <a:rPr lang="sk-SK" sz="1800" b="1" dirty="0" smtClean="0">
              <a:solidFill>
                <a:srgbClr val="C00000"/>
              </a:solidFill>
              <a:latin typeface="Arial Narrow" panose="020B0606020202030204" pitchFamily="34" charset="0"/>
            </a:rPr>
            <a:t>     Stratégia  kontrolnej</a:t>
          </a:r>
          <a:endParaRPr lang="sk-SK" sz="1800" b="1" dirty="0">
            <a:solidFill>
              <a:srgbClr val="C00000"/>
            </a:solidFill>
            <a:latin typeface="Arial Narrow" panose="020B0606020202030204" pitchFamily="34" charset="0"/>
          </a:endParaRPr>
        </a:p>
      </dgm:t>
    </dgm:pt>
    <dgm:pt modelId="{A368CD93-590C-4095-A03E-8B676918DA31}" type="parTrans" cxnId="{99C95680-265F-4B01-B869-C37C3E1C56DA}">
      <dgm:prSet/>
      <dgm:spPr/>
      <dgm:t>
        <a:bodyPr/>
        <a:lstStyle/>
        <a:p>
          <a:endParaRPr lang="sk-SK"/>
        </a:p>
      </dgm:t>
    </dgm:pt>
    <dgm:pt modelId="{9010A1A6-D6B9-42D3-BB44-E7C543E76406}" type="sibTrans" cxnId="{99C95680-265F-4B01-B869-C37C3E1C56DA}">
      <dgm:prSet/>
      <dgm:spPr/>
      <dgm:t>
        <a:bodyPr/>
        <a:lstStyle/>
        <a:p>
          <a:endParaRPr lang="sk-SK"/>
        </a:p>
      </dgm:t>
    </dgm:pt>
    <dgm:pt modelId="{824BA144-A6D8-4E30-AAD5-2820420198C6}">
      <dgm:prSet phldrT="[Text]" custT="1"/>
      <dgm:spPr/>
      <dgm:t>
        <a:bodyPr/>
        <a:lstStyle/>
        <a:p>
          <a:r>
            <a:rPr lang="sk-SK" sz="1800" b="1" dirty="0" smtClean="0">
              <a:solidFill>
                <a:srgbClr val="C00000"/>
              </a:solidFill>
              <a:latin typeface="Arial Narrow" panose="020B0606020202030204" pitchFamily="34" charset="0"/>
            </a:rPr>
            <a:t>     Verejné politiky</a:t>
          </a:r>
          <a:endParaRPr lang="sk-SK" sz="1800" b="1" dirty="0">
            <a:solidFill>
              <a:srgbClr val="C00000"/>
            </a:solidFill>
            <a:latin typeface="Arial Narrow" panose="020B0606020202030204" pitchFamily="34" charset="0"/>
          </a:endParaRPr>
        </a:p>
      </dgm:t>
    </dgm:pt>
    <dgm:pt modelId="{C77D0884-0BDF-4D7B-8053-EDE372835972}" type="parTrans" cxnId="{5A72A287-3981-4020-962E-D3655246EDB8}">
      <dgm:prSet/>
      <dgm:spPr/>
      <dgm:t>
        <a:bodyPr/>
        <a:lstStyle/>
        <a:p>
          <a:endParaRPr lang="sk-SK"/>
        </a:p>
      </dgm:t>
    </dgm:pt>
    <dgm:pt modelId="{F9536491-FDD3-477D-BF93-0D645E217420}" type="sibTrans" cxnId="{5A72A287-3981-4020-962E-D3655246EDB8}">
      <dgm:prSet/>
      <dgm:spPr/>
      <dgm:t>
        <a:bodyPr/>
        <a:lstStyle/>
        <a:p>
          <a:endParaRPr lang="sk-SK"/>
        </a:p>
      </dgm:t>
    </dgm:pt>
    <dgm:pt modelId="{D4583519-68E6-4F27-A2C9-C0EE8261BEB6}">
      <dgm:prSet phldrT="[Text]"/>
      <dgm:spPr/>
      <dgm:t>
        <a:bodyPr/>
        <a:lstStyle/>
        <a:p>
          <a:r>
            <a:rPr lang="sk-SK" b="1" dirty="0" smtClean="0">
              <a:latin typeface="Arial Narrow" panose="020B0606020202030204" pitchFamily="34" charset="0"/>
            </a:rPr>
            <a:t>Kontrolná činnosť</a:t>
          </a:r>
          <a:endParaRPr lang="sk-SK" b="1" dirty="0">
            <a:latin typeface="Arial Narrow" panose="020B0606020202030204" pitchFamily="34" charset="0"/>
          </a:endParaRPr>
        </a:p>
      </dgm:t>
    </dgm:pt>
    <dgm:pt modelId="{A4870327-F782-4EC7-883B-8F6243AA904D}" type="parTrans" cxnId="{6D43368A-861D-4828-8A27-E0A789DA4B7C}">
      <dgm:prSet/>
      <dgm:spPr/>
      <dgm:t>
        <a:bodyPr/>
        <a:lstStyle/>
        <a:p>
          <a:endParaRPr lang="sk-SK"/>
        </a:p>
      </dgm:t>
    </dgm:pt>
    <dgm:pt modelId="{FFFD63B2-D4D0-4216-84A7-5FE6B2C7F786}" type="sibTrans" cxnId="{6D43368A-861D-4828-8A27-E0A789DA4B7C}">
      <dgm:prSet/>
      <dgm:spPr/>
      <dgm:t>
        <a:bodyPr/>
        <a:lstStyle/>
        <a:p>
          <a:endParaRPr lang="sk-SK"/>
        </a:p>
      </dgm:t>
    </dgm:pt>
    <dgm:pt modelId="{CE574006-211F-4746-B5D5-2C2ADA70AE04}">
      <dgm:prSet phldrT="[Text]" custT="1"/>
      <dgm:spPr/>
      <dgm:t>
        <a:bodyPr/>
        <a:lstStyle/>
        <a:p>
          <a:r>
            <a:rPr lang="sk-SK" sz="1600" b="1" dirty="0" smtClean="0">
              <a:solidFill>
                <a:srgbClr val="C00000"/>
              </a:solidFill>
              <a:latin typeface="Arial Narrow" panose="020B0606020202030204" pitchFamily="34" charset="0"/>
            </a:rPr>
            <a:t>Systémové prístupy</a:t>
          </a:r>
          <a:endParaRPr lang="sk-SK" sz="1600" b="1" dirty="0">
            <a:solidFill>
              <a:srgbClr val="C00000"/>
            </a:solidFill>
            <a:latin typeface="Arial Narrow" panose="020B0606020202030204" pitchFamily="34" charset="0"/>
          </a:endParaRPr>
        </a:p>
      </dgm:t>
    </dgm:pt>
    <dgm:pt modelId="{BA125BAC-2D85-4981-BD13-F8ED5A2DAC61}" type="parTrans" cxnId="{22D7FEE6-8BA2-4CC0-88A7-05533794E29B}">
      <dgm:prSet/>
      <dgm:spPr/>
      <dgm:t>
        <a:bodyPr/>
        <a:lstStyle/>
        <a:p>
          <a:endParaRPr lang="sk-SK"/>
        </a:p>
      </dgm:t>
    </dgm:pt>
    <dgm:pt modelId="{3AAF49D4-4B33-44FF-986A-FFCA9C6E36D0}" type="sibTrans" cxnId="{22D7FEE6-8BA2-4CC0-88A7-05533794E29B}">
      <dgm:prSet/>
      <dgm:spPr/>
      <dgm:t>
        <a:bodyPr/>
        <a:lstStyle/>
        <a:p>
          <a:endParaRPr lang="sk-SK"/>
        </a:p>
      </dgm:t>
    </dgm:pt>
    <dgm:pt modelId="{810EA683-6CEB-46E5-963B-06D45A493BE9}">
      <dgm:prSet phldrT="[Text]" custT="1"/>
      <dgm:spPr/>
      <dgm:t>
        <a:bodyPr/>
        <a:lstStyle/>
        <a:p>
          <a:r>
            <a:rPr lang="sk-SK" sz="1800" b="1" dirty="0" smtClean="0">
              <a:solidFill>
                <a:srgbClr val="C00000"/>
              </a:solidFill>
              <a:latin typeface="Arial Narrow" panose="020B0606020202030204" pitchFamily="34" charset="0"/>
            </a:rPr>
            <a:t>Limská deklarácia</a:t>
          </a:r>
          <a:endParaRPr lang="sk-SK" sz="1800" b="1" dirty="0">
            <a:solidFill>
              <a:srgbClr val="C00000"/>
            </a:solidFill>
            <a:latin typeface="Arial Narrow" panose="020B0606020202030204" pitchFamily="34" charset="0"/>
          </a:endParaRPr>
        </a:p>
      </dgm:t>
    </dgm:pt>
    <dgm:pt modelId="{E40DC6DB-F597-424D-84FF-2ECF50AFA54C}" type="parTrans" cxnId="{DB76C328-0BB2-4801-9895-4B61ACEFA61D}">
      <dgm:prSet/>
      <dgm:spPr/>
      <dgm:t>
        <a:bodyPr/>
        <a:lstStyle/>
        <a:p>
          <a:endParaRPr lang="sk-SK"/>
        </a:p>
      </dgm:t>
    </dgm:pt>
    <dgm:pt modelId="{EA23FDA5-7989-455F-BBE0-13D37CF48C58}" type="sibTrans" cxnId="{DB76C328-0BB2-4801-9895-4B61ACEFA61D}">
      <dgm:prSet/>
      <dgm:spPr/>
      <dgm:t>
        <a:bodyPr/>
        <a:lstStyle/>
        <a:p>
          <a:endParaRPr lang="sk-SK"/>
        </a:p>
      </dgm:t>
    </dgm:pt>
    <dgm:pt modelId="{85B5833E-8C21-4C66-9D44-B807A7D32136}">
      <dgm:prSet phldrT="[Text]" custT="1"/>
      <dgm:spPr/>
      <dgm:t>
        <a:bodyPr/>
        <a:lstStyle/>
        <a:p>
          <a:r>
            <a:rPr lang="sk-SK" sz="1800" b="1" dirty="0" smtClean="0">
              <a:solidFill>
                <a:srgbClr val="C00000"/>
              </a:solidFill>
              <a:latin typeface="Arial Narrow" panose="020B0606020202030204" pitchFamily="34" charset="0"/>
            </a:rPr>
            <a:t>Princípy a medzinárodné štandardy</a:t>
          </a:r>
          <a:endParaRPr lang="sk-SK" sz="1800" b="1" dirty="0">
            <a:solidFill>
              <a:srgbClr val="C00000"/>
            </a:solidFill>
            <a:latin typeface="Arial Narrow" panose="020B0606020202030204" pitchFamily="34" charset="0"/>
          </a:endParaRPr>
        </a:p>
      </dgm:t>
    </dgm:pt>
    <dgm:pt modelId="{133A65E4-A1C6-4930-8A06-43FB11E388F1}" type="parTrans" cxnId="{4DECA00C-059C-4C2D-9A47-CCCA46E2FE03}">
      <dgm:prSet/>
      <dgm:spPr/>
      <dgm:t>
        <a:bodyPr/>
        <a:lstStyle/>
        <a:p>
          <a:endParaRPr lang="sk-SK"/>
        </a:p>
      </dgm:t>
    </dgm:pt>
    <dgm:pt modelId="{1BF006A3-60D0-4734-BADF-38B98CB49268}" type="sibTrans" cxnId="{4DECA00C-059C-4C2D-9A47-CCCA46E2FE03}">
      <dgm:prSet/>
      <dgm:spPr/>
      <dgm:t>
        <a:bodyPr/>
        <a:lstStyle/>
        <a:p>
          <a:endParaRPr lang="sk-SK"/>
        </a:p>
      </dgm:t>
    </dgm:pt>
    <dgm:pt modelId="{DB1D9C17-6A77-4878-A4B6-230F5EAFA877}">
      <dgm:prSet phldrT="[Text]"/>
      <dgm:spPr/>
      <dgm:t>
        <a:bodyPr/>
        <a:lstStyle/>
        <a:p>
          <a:endParaRPr lang="sk-SK" sz="1300" dirty="0"/>
        </a:p>
      </dgm:t>
    </dgm:pt>
    <dgm:pt modelId="{9AD85F5D-8DB5-4996-94BE-C69565DC7714}" type="parTrans" cxnId="{0BE8A1E7-92AF-45FA-B84A-2730174068CF}">
      <dgm:prSet/>
      <dgm:spPr/>
      <dgm:t>
        <a:bodyPr/>
        <a:lstStyle/>
        <a:p>
          <a:endParaRPr lang="sk-SK"/>
        </a:p>
      </dgm:t>
    </dgm:pt>
    <dgm:pt modelId="{7ADE7DAD-8CC4-4502-9525-1527D3798867}" type="sibTrans" cxnId="{0BE8A1E7-92AF-45FA-B84A-2730174068CF}">
      <dgm:prSet/>
      <dgm:spPr/>
      <dgm:t>
        <a:bodyPr/>
        <a:lstStyle/>
        <a:p>
          <a:endParaRPr lang="sk-SK"/>
        </a:p>
      </dgm:t>
    </dgm:pt>
    <dgm:pt modelId="{9BCA980F-E564-4A02-9EC5-6C112340A552}">
      <dgm:prSet phldrT="[Text]" custT="1"/>
      <dgm:spPr/>
      <dgm:t>
        <a:bodyPr/>
        <a:lstStyle/>
        <a:p>
          <a:r>
            <a:rPr lang="sk-SK" sz="1800" b="1" dirty="0" smtClean="0">
              <a:solidFill>
                <a:srgbClr val="C00000"/>
              </a:solidFill>
              <a:latin typeface="Arial Narrow" panose="020B0606020202030204" pitchFamily="34" charset="0"/>
            </a:rPr>
            <a:t>     3E</a:t>
          </a:r>
          <a:endParaRPr lang="sk-SK" sz="1800" b="1" dirty="0">
            <a:solidFill>
              <a:srgbClr val="C00000"/>
            </a:solidFill>
            <a:latin typeface="Arial Narrow" panose="020B0606020202030204" pitchFamily="34" charset="0"/>
          </a:endParaRPr>
        </a:p>
      </dgm:t>
    </dgm:pt>
    <dgm:pt modelId="{2F849C38-17B2-47F7-BCFA-2A207C08756B}" type="parTrans" cxnId="{53DD1D41-9871-42DF-8898-820235800733}">
      <dgm:prSet/>
      <dgm:spPr/>
      <dgm:t>
        <a:bodyPr/>
        <a:lstStyle/>
        <a:p>
          <a:endParaRPr lang="sk-SK"/>
        </a:p>
      </dgm:t>
    </dgm:pt>
    <dgm:pt modelId="{32A22D00-9C22-4D6F-BE1A-8096C707060A}" type="sibTrans" cxnId="{53DD1D41-9871-42DF-8898-820235800733}">
      <dgm:prSet/>
      <dgm:spPr/>
      <dgm:t>
        <a:bodyPr/>
        <a:lstStyle/>
        <a:p>
          <a:endParaRPr lang="sk-SK"/>
        </a:p>
      </dgm:t>
    </dgm:pt>
    <dgm:pt modelId="{A60B8F23-FF17-477E-B6B4-B3AEA01C44DA}">
      <dgm:prSet phldrT="[Text]" custT="1"/>
      <dgm:spPr/>
      <dgm:t>
        <a:bodyPr/>
        <a:lstStyle/>
        <a:p>
          <a:r>
            <a:rPr lang="sk-SK" sz="1800" b="1" dirty="0" smtClean="0">
              <a:solidFill>
                <a:srgbClr val="C00000"/>
              </a:solidFill>
              <a:latin typeface="Arial Narrow" panose="020B0606020202030204" pitchFamily="34" charset="0"/>
            </a:rPr>
            <a:t>     Ciele </a:t>
          </a:r>
          <a:endParaRPr lang="sk-SK" sz="1800" b="1" dirty="0">
            <a:solidFill>
              <a:srgbClr val="C00000"/>
            </a:solidFill>
            <a:latin typeface="Arial Narrow" panose="020B0606020202030204" pitchFamily="34" charset="0"/>
          </a:endParaRPr>
        </a:p>
      </dgm:t>
    </dgm:pt>
    <dgm:pt modelId="{3F022909-FE1D-446C-A581-964B0A7200C5}" type="parTrans" cxnId="{B92306F4-BE72-4B1B-A9EF-53900DC57F77}">
      <dgm:prSet/>
      <dgm:spPr/>
      <dgm:t>
        <a:bodyPr/>
        <a:lstStyle/>
        <a:p>
          <a:endParaRPr lang="sk-SK"/>
        </a:p>
      </dgm:t>
    </dgm:pt>
    <dgm:pt modelId="{9CA1F197-1C99-4DEB-96A1-16DD03BCAC2A}" type="sibTrans" cxnId="{B92306F4-BE72-4B1B-A9EF-53900DC57F77}">
      <dgm:prSet/>
      <dgm:spPr/>
      <dgm:t>
        <a:bodyPr/>
        <a:lstStyle/>
        <a:p>
          <a:endParaRPr lang="sk-SK"/>
        </a:p>
      </dgm:t>
    </dgm:pt>
    <dgm:pt modelId="{7F66BEF1-5486-4954-854D-354433248442}">
      <dgm:prSet phldrT="[Text]" custT="1"/>
      <dgm:spPr/>
      <dgm:t>
        <a:bodyPr/>
        <a:lstStyle/>
        <a:p>
          <a:r>
            <a:rPr lang="sk-SK" sz="1600" b="1" dirty="0" smtClean="0">
              <a:solidFill>
                <a:srgbClr val="C00000"/>
              </a:solidFill>
              <a:latin typeface="Arial Narrow" panose="020B0606020202030204" pitchFamily="34" charset="0"/>
            </a:rPr>
            <a:t>Zistenia</a:t>
          </a:r>
          <a:endParaRPr lang="sk-SK" sz="1600" b="1" dirty="0">
            <a:solidFill>
              <a:srgbClr val="C00000"/>
            </a:solidFill>
            <a:latin typeface="Arial Narrow" panose="020B0606020202030204" pitchFamily="34" charset="0"/>
          </a:endParaRPr>
        </a:p>
      </dgm:t>
    </dgm:pt>
    <dgm:pt modelId="{1D862C6D-E875-448D-9693-EF3A1562997A}" type="parTrans" cxnId="{59DBEDD4-1430-4C89-9D34-6BD7A028EE90}">
      <dgm:prSet/>
      <dgm:spPr/>
      <dgm:t>
        <a:bodyPr/>
        <a:lstStyle/>
        <a:p>
          <a:endParaRPr lang="sk-SK"/>
        </a:p>
      </dgm:t>
    </dgm:pt>
    <dgm:pt modelId="{01603E0A-99CE-4672-9C25-1CEFC2E6F889}" type="sibTrans" cxnId="{59DBEDD4-1430-4C89-9D34-6BD7A028EE90}">
      <dgm:prSet/>
      <dgm:spPr/>
      <dgm:t>
        <a:bodyPr/>
        <a:lstStyle/>
        <a:p>
          <a:endParaRPr lang="sk-SK"/>
        </a:p>
      </dgm:t>
    </dgm:pt>
    <dgm:pt modelId="{C223AB3E-3B74-44D4-9A79-CFDE8F1CF111}">
      <dgm:prSet phldrT="[Text]" custT="1"/>
      <dgm:spPr/>
      <dgm:t>
        <a:bodyPr/>
        <a:lstStyle/>
        <a:p>
          <a:r>
            <a:rPr lang="sk-SK" sz="1600" b="1" dirty="0" smtClean="0">
              <a:solidFill>
                <a:srgbClr val="C00000"/>
              </a:solidFill>
              <a:latin typeface="Arial Narrow" panose="020B0606020202030204" pitchFamily="34" charset="0"/>
            </a:rPr>
            <a:t>Odporúčania</a:t>
          </a:r>
          <a:endParaRPr lang="sk-SK" sz="1600" b="1" dirty="0">
            <a:solidFill>
              <a:srgbClr val="C00000"/>
            </a:solidFill>
            <a:latin typeface="Arial Narrow" panose="020B0606020202030204" pitchFamily="34" charset="0"/>
          </a:endParaRPr>
        </a:p>
      </dgm:t>
    </dgm:pt>
    <dgm:pt modelId="{6FE0FEE9-77E7-41B2-B5E6-9AEC921BFDE2}" type="parTrans" cxnId="{57FE10BE-566C-4569-9046-C8AA58F9B5D7}">
      <dgm:prSet/>
      <dgm:spPr/>
      <dgm:t>
        <a:bodyPr/>
        <a:lstStyle/>
        <a:p>
          <a:endParaRPr lang="sk-SK"/>
        </a:p>
      </dgm:t>
    </dgm:pt>
    <dgm:pt modelId="{A50F06B3-379D-4D98-9E84-814B1A4A16B1}" type="sibTrans" cxnId="{57FE10BE-566C-4569-9046-C8AA58F9B5D7}">
      <dgm:prSet/>
      <dgm:spPr/>
      <dgm:t>
        <a:bodyPr/>
        <a:lstStyle/>
        <a:p>
          <a:endParaRPr lang="sk-SK"/>
        </a:p>
      </dgm:t>
    </dgm:pt>
    <dgm:pt modelId="{7BB29887-6D60-44B7-9924-A08A0A32BBB6}">
      <dgm:prSet phldrT="[Text]" custT="1"/>
      <dgm:spPr/>
      <dgm:t>
        <a:bodyPr/>
        <a:lstStyle/>
        <a:p>
          <a:r>
            <a:rPr lang="sk-SK" sz="1800" b="1" dirty="0" smtClean="0">
              <a:solidFill>
                <a:srgbClr val="C00000"/>
              </a:solidFill>
              <a:latin typeface="Arial Narrow" panose="020B0606020202030204" pitchFamily="34" charset="0"/>
            </a:rPr>
            <a:t>     Postavenie  územnej</a:t>
          </a:r>
          <a:endParaRPr lang="sk-SK" sz="1800" b="1" dirty="0">
            <a:solidFill>
              <a:srgbClr val="C00000"/>
            </a:solidFill>
            <a:latin typeface="Arial Narrow" panose="020B0606020202030204" pitchFamily="34" charset="0"/>
          </a:endParaRPr>
        </a:p>
      </dgm:t>
    </dgm:pt>
    <dgm:pt modelId="{061B8624-0741-4A60-95FA-17A3BCD43B0A}" type="parTrans" cxnId="{BA322830-A603-4CC5-932A-941436A9AB4A}">
      <dgm:prSet/>
      <dgm:spPr/>
      <dgm:t>
        <a:bodyPr/>
        <a:lstStyle/>
        <a:p>
          <a:endParaRPr lang="sk-SK"/>
        </a:p>
      </dgm:t>
    </dgm:pt>
    <dgm:pt modelId="{26C0318C-DA15-49CD-8410-BE4736724ED7}" type="sibTrans" cxnId="{BA322830-A603-4CC5-932A-941436A9AB4A}">
      <dgm:prSet/>
      <dgm:spPr/>
      <dgm:t>
        <a:bodyPr/>
        <a:lstStyle/>
        <a:p>
          <a:endParaRPr lang="sk-SK"/>
        </a:p>
      </dgm:t>
    </dgm:pt>
    <dgm:pt modelId="{3AA26258-60E7-421E-AC90-018C148A479F}">
      <dgm:prSet phldrT="[Text]" custT="1"/>
      <dgm:spPr/>
      <dgm:t>
        <a:bodyPr/>
        <a:lstStyle/>
        <a:p>
          <a:r>
            <a:rPr lang="sk-SK" sz="1800" b="1" dirty="0" smtClean="0">
              <a:solidFill>
                <a:srgbClr val="C00000"/>
              </a:solidFill>
              <a:latin typeface="Arial Narrow" panose="020B0606020202030204" pitchFamily="34" charset="0"/>
            </a:rPr>
            <a:t>     samosprávy</a:t>
          </a:r>
          <a:endParaRPr lang="sk-SK" sz="1800" b="1" dirty="0">
            <a:solidFill>
              <a:srgbClr val="C00000"/>
            </a:solidFill>
            <a:latin typeface="Arial Narrow" panose="020B0606020202030204" pitchFamily="34" charset="0"/>
          </a:endParaRPr>
        </a:p>
      </dgm:t>
    </dgm:pt>
    <dgm:pt modelId="{5B230F99-15A2-4CA4-A82F-71168667FC0E}" type="parTrans" cxnId="{E6E93A9A-34F6-4CA2-8C23-BBACCEFB1724}">
      <dgm:prSet/>
      <dgm:spPr/>
      <dgm:t>
        <a:bodyPr/>
        <a:lstStyle/>
        <a:p>
          <a:endParaRPr lang="sk-SK"/>
        </a:p>
      </dgm:t>
    </dgm:pt>
    <dgm:pt modelId="{4D282FF0-D988-4855-B685-49E4A8396AA1}" type="sibTrans" cxnId="{E6E93A9A-34F6-4CA2-8C23-BBACCEFB1724}">
      <dgm:prSet/>
      <dgm:spPr/>
      <dgm:t>
        <a:bodyPr/>
        <a:lstStyle/>
        <a:p>
          <a:endParaRPr lang="sk-SK"/>
        </a:p>
      </dgm:t>
    </dgm:pt>
    <dgm:pt modelId="{915AE392-767C-4FD5-B7A4-4A19463DE5C9}">
      <dgm:prSet phldrT="[Text]" custT="1"/>
      <dgm:spPr/>
      <dgm:t>
        <a:bodyPr/>
        <a:lstStyle/>
        <a:p>
          <a:r>
            <a:rPr lang="sk-SK" sz="1800" b="1" dirty="0" smtClean="0">
              <a:solidFill>
                <a:srgbClr val="C00000"/>
              </a:solidFill>
              <a:latin typeface="Arial Narrow" panose="020B0606020202030204" pitchFamily="34" charset="0"/>
            </a:rPr>
            <a:t>     činnosti</a:t>
          </a:r>
          <a:endParaRPr lang="sk-SK" sz="1800" b="1" dirty="0">
            <a:solidFill>
              <a:srgbClr val="C00000"/>
            </a:solidFill>
            <a:latin typeface="Arial Narrow" panose="020B0606020202030204" pitchFamily="34" charset="0"/>
          </a:endParaRPr>
        </a:p>
      </dgm:t>
    </dgm:pt>
    <dgm:pt modelId="{B0E44362-CE2A-462E-A27D-07438D086AE9}" type="parTrans" cxnId="{D0AAAFA3-1BB9-4DF1-B923-6D29771D84E7}">
      <dgm:prSet/>
      <dgm:spPr/>
      <dgm:t>
        <a:bodyPr/>
        <a:lstStyle/>
        <a:p>
          <a:endParaRPr lang="sk-SK"/>
        </a:p>
      </dgm:t>
    </dgm:pt>
    <dgm:pt modelId="{60A21C5C-BD70-4693-A4B4-8758A3DB905E}" type="sibTrans" cxnId="{D0AAAFA3-1BB9-4DF1-B923-6D29771D84E7}">
      <dgm:prSet/>
      <dgm:spPr/>
      <dgm:t>
        <a:bodyPr/>
        <a:lstStyle/>
        <a:p>
          <a:endParaRPr lang="sk-SK"/>
        </a:p>
      </dgm:t>
    </dgm:pt>
    <dgm:pt modelId="{3CABB2F5-1025-432B-9487-1F30093D5931}" type="pres">
      <dgm:prSet presAssocID="{57E60B40-2A53-4123-80FC-B52306FD1103}" presName="composite" presStyleCnt="0">
        <dgm:presLayoutVars>
          <dgm:chMax val="5"/>
          <dgm:dir/>
          <dgm:animLvl val="ctr"/>
          <dgm:resizeHandles val="exact"/>
        </dgm:presLayoutVars>
      </dgm:prSet>
      <dgm:spPr/>
      <dgm:t>
        <a:bodyPr/>
        <a:lstStyle/>
        <a:p>
          <a:endParaRPr lang="sk-SK"/>
        </a:p>
      </dgm:t>
    </dgm:pt>
    <dgm:pt modelId="{A8A15005-835A-466A-ABC1-B4BFCF64F5F7}" type="pres">
      <dgm:prSet presAssocID="{57E60B40-2A53-4123-80FC-B52306FD1103}" presName="cycle" presStyleCnt="0"/>
      <dgm:spPr/>
    </dgm:pt>
    <dgm:pt modelId="{95EB6ED0-72E0-4025-9AA9-9C9DDB6909C9}" type="pres">
      <dgm:prSet presAssocID="{57E60B40-2A53-4123-80FC-B52306FD1103}" presName="centerShape" presStyleCnt="0"/>
      <dgm:spPr/>
    </dgm:pt>
    <dgm:pt modelId="{7D1058C4-53DC-43F6-9CC5-05BFD02F3547}" type="pres">
      <dgm:prSet presAssocID="{57E60B40-2A53-4123-80FC-B52306FD1103}" presName="connSite" presStyleLbl="node1" presStyleIdx="0" presStyleCnt="4"/>
      <dgm:spPr/>
    </dgm:pt>
    <dgm:pt modelId="{7906D707-FCE9-49C5-B489-6E2245252074}" type="pres">
      <dgm:prSet presAssocID="{57E60B40-2A53-4123-80FC-B52306FD1103}" presName="visible" presStyleLbl="node1" presStyleIdx="0" presStyleCnt="4" custLinFactNeighborX="-16519" custLinFactNeighborY="-2184"/>
      <dgm:spPr/>
    </dgm:pt>
    <dgm:pt modelId="{781E61BC-B6A9-4446-9608-384EDCFE9E37}" type="pres">
      <dgm:prSet presAssocID="{E81B0255-1EA3-40AE-A01D-614C1876AD21}" presName="Name25" presStyleLbl="parChTrans1D1" presStyleIdx="0" presStyleCnt="3"/>
      <dgm:spPr/>
      <dgm:t>
        <a:bodyPr/>
        <a:lstStyle/>
        <a:p>
          <a:endParaRPr lang="sk-SK"/>
        </a:p>
      </dgm:t>
    </dgm:pt>
    <dgm:pt modelId="{47A3565E-AC85-42EB-ADFB-9AA8FEE2A7D4}" type="pres">
      <dgm:prSet presAssocID="{C7052D36-0B08-4EA6-A644-EBD54C2AB3B6}" presName="node" presStyleCnt="0"/>
      <dgm:spPr/>
    </dgm:pt>
    <dgm:pt modelId="{4B32C508-1749-499A-95A5-F4ED96A2D177}" type="pres">
      <dgm:prSet presAssocID="{C7052D36-0B08-4EA6-A644-EBD54C2AB3B6}" presName="parentNode" presStyleLbl="node1" presStyleIdx="1" presStyleCnt="4" custLinFactNeighborX="-40670" custLinFactNeighborY="5864">
        <dgm:presLayoutVars>
          <dgm:chMax val="1"/>
          <dgm:bulletEnabled val="1"/>
        </dgm:presLayoutVars>
      </dgm:prSet>
      <dgm:spPr/>
      <dgm:t>
        <a:bodyPr/>
        <a:lstStyle/>
        <a:p>
          <a:endParaRPr lang="sk-SK"/>
        </a:p>
      </dgm:t>
    </dgm:pt>
    <dgm:pt modelId="{A361B48A-05D2-47CE-A084-3A386B852C43}" type="pres">
      <dgm:prSet presAssocID="{C7052D36-0B08-4EA6-A644-EBD54C2AB3B6}" presName="childNode" presStyleLbl="revTx" presStyleIdx="0" presStyleCnt="3">
        <dgm:presLayoutVars>
          <dgm:bulletEnabled val="1"/>
        </dgm:presLayoutVars>
      </dgm:prSet>
      <dgm:spPr/>
      <dgm:t>
        <a:bodyPr/>
        <a:lstStyle/>
        <a:p>
          <a:endParaRPr lang="sk-SK"/>
        </a:p>
      </dgm:t>
    </dgm:pt>
    <dgm:pt modelId="{93D001C1-BDA4-4669-AE31-F7D3AC62D623}" type="pres">
      <dgm:prSet presAssocID="{5EE88E36-288D-4666-B2AE-BB5A3110F7F7}" presName="Name25" presStyleLbl="parChTrans1D1" presStyleIdx="1" presStyleCnt="3"/>
      <dgm:spPr/>
      <dgm:t>
        <a:bodyPr/>
        <a:lstStyle/>
        <a:p>
          <a:endParaRPr lang="sk-SK"/>
        </a:p>
      </dgm:t>
    </dgm:pt>
    <dgm:pt modelId="{F09B3E4B-3F84-411A-BAED-2A14CD7FDA39}" type="pres">
      <dgm:prSet presAssocID="{118B3C6F-B1F0-45B0-A7FA-39C2A6312A95}" presName="node" presStyleCnt="0"/>
      <dgm:spPr/>
    </dgm:pt>
    <dgm:pt modelId="{A33052C7-7680-4324-8CF5-702B2C0592C2}" type="pres">
      <dgm:prSet presAssocID="{118B3C6F-B1F0-45B0-A7FA-39C2A6312A95}" presName="parentNode" presStyleLbl="node1" presStyleIdx="2" presStyleCnt="4" custScaleX="131501" custScaleY="145429" custLinFactNeighborX="-12905" custLinFactNeighborY="21190">
        <dgm:presLayoutVars>
          <dgm:chMax val="1"/>
          <dgm:bulletEnabled val="1"/>
        </dgm:presLayoutVars>
      </dgm:prSet>
      <dgm:spPr/>
      <dgm:t>
        <a:bodyPr/>
        <a:lstStyle/>
        <a:p>
          <a:endParaRPr lang="sk-SK"/>
        </a:p>
      </dgm:t>
    </dgm:pt>
    <dgm:pt modelId="{F0CF792F-9BAC-47D2-882F-C406F9D5756E}" type="pres">
      <dgm:prSet presAssocID="{118B3C6F-B1F0-45B0-A7FA-39C2A6312A95}" presName="childNode" presStyleLbl="revTx" presStyleIdx="1" presStyleCnt="3">
        <dgm:presLayoutVars>
          <dgm:bulletEnabled val="1"/>
        </dgm:presLayoutVars>
      </dgm:prSet>
      <dgm:spPr/>
      <dgm:t>
        <a:bodyPr/>
        <a:lstStyle/>
        <a:p>
          <a:endParaRPr lang="sk-SK"/>
        </a:p>
      </dgm:t>
    </dgm:pt>
    <dgm:pt modelId="{05CFEADC-127A-45E1-8C69-3CA911B8D4E8}" type="pres">
      <dgm:prSet presAssocID="{A4870327-F782-4EC7-883B-8F6243AA904D}" presName="Name25" presStyleLbl="parChTrans1D1" presStyleIdx="2" presStyleCnt="3"/>
      <dgm:spPr/>
      <dgm:t>
        <a:bodyPr/>
        <a:lstStyle/>
        <a:p>
          <a:endParaRPr lang="sk-SK"/>
        </a:p>
      </dgm:t>
    </dgm:pt>
    <dgm:pt modelId="{0697B132-63B1-490C-8D54-F924AEA385C5}" type="pres">
      <dgm:prSet presAssocID="{D4583519-68E6-4F27-A2C9-C0EE8261BEB6}" presName="node" presStyleCnt="0"/>
      <dgm:spPr/>
    </dgm:pt>
    <dgm:pt modelId="{A183FABB-DE12-4547-A332-15DA848909C1}" type="pres">
      <dgm:prSet presAssocID="{D4583519-68E6-4F27-A2C9-C0EE8261BEB6}" presName="parentNode" presStyleLbl="node1" presStyleIdx="3" presStyleCnt="4" custLinFactNeighborX="-34409" custLinFactNeighborY="340">
        <dgm:presLayoutVars>
          <dgm:chMax val="1"/>
          <dgm:bulletEnabled val="1"/>
        </dgm:presLayoutVars>
      </dgm:prSet>
      <dgm:spPr/>
      <dgm:t>
        <a:bodyPr/>
        <a:lstStyle/>
        <a:p>
          <a:endParaRPr lang="sk-SK"/>
        </a:p>
      </dgm:t>
    </dgm:pt>
    <dgm:pt modelId="{D3D32847-64E7-4EDC-B285-67E1CF5EA374}" type="pres">
      <dgm:prSet presAssocID="{D4583519-68E6-4F27-A2C9-C0EE8261BEB6}" presName="childNode" presStyleLbl="revTx" presStyleIdx="2" presStyleCnt="3">
        <dgm:presLayoutVars>
          <dgm:bulletEnabled val="1"/>
        </dgm:presLayoutVars>
      </dgm:prSet>
      <dgm:spPr/>
      <dgm:t>
        <a:bodyPr/>
        <a:lstStyle/>
        <a:p>
          <a:endParaRPr lang="sk-SK"/>
        </a:p>
      </dgm:t>
    </dgm:pt>
  </dgm:ptLst>
  <dgm:cxnLst>
    <dgm:cxn modelId="{E6E93A9A-34F6-4CA2-8C23-BBACCEFB1724}" srcId="{118B3C6F-B1F0-45B0-A7FA-39C2A6312A95}" destId="{3AA26258-60E7-421E-AC90-018C148A479F}" srcOrd="3" destOrd="0" parTransId="{5B230F99-15A2-4CA4-A82F-71168667FC0E}" sibTransId="{4D282FF0-D988-4855-B685-49E4A8396AA1}"/>
    <dgm:cxn modelId="{9E868271-8A1B-4BEC-A8DB-6E9A642FCB27}" type="presOf" srcId="{DB1D9C17-6A77-4878-A4B6-230F5EAFA877}" destId="{F0CF792F-9BAC-47D2-882F-C406F9D5756E}" srcOrd="0" destOrd="7" presId="urn:microsoft.com/office/officeart/2005/8/layout/radial2"/>
    <dgm:cxn modelId="{BD50ADB4-2827-49A8-8E7C-CB3794AE70E9}" type="presOf" srcId="{B8C73A0F-BE0A-4C92-8C73-C70055BEF8A1}" destId="{F0CF792F-9BAC-47D2-882F-C406F9D5756E}" srcOrd="0" destOrd="0" presId="urn:microsoft.com/office/officeart/2005/8/layout/radial2"/>
    <dgm:cxn modelId="{61D65944-F9AC-4B0C-95A0-41CB2F4AA817}" type="presOf" srcId="{3AA26258-60E7-421E-AC90-018C148A479F}" destId="{F0CF792F-9BAC-47D2-882F-C406F9D5756E}" srcOrd="0" destOrd="3" presId="urn:microsoft.com/office/officeart/2005/8/layout/radial2"/>
    <dgm:cxn modelId="{3ABBF3BF-9D27-4F40-9C5B-E7CF584B27F3}" type="presOf" srcId="{D4583519-68E6-4F27-A2C9-C0EE8261BEB6}" destId="{A183FABB-DE12-4547-A332-15DA848909C1}" srcOrd="0" destOrd="0" presId="urn:microsoft.com/office/officeart/2005/8/layout/radial2"/>
    <dgm:cxn modelId="{57FE10BE-566C-4569-9046-C8AA58F9B5D7}" srcId="{D4583519-68E6-4F27-A2C9-C0EE8261BEB6}" destId="{C223AB3E-3B74-44D4-9A79-CFDE8F1CF111}" srcOrd="2" destOrd="0" parTransId="{6FE0FEE9-77E7-41B2-B5E6-9AEC921BFDE2}" sibTransId="{A50F06B3-379D-4D98-9E84-814B1A4A16B1}"/>
    <dgm:cxn modelId="{FD728E77-CF66-4193-9AD5-9F9E8C81B6FB}" type="presOf" srcId="{A4870327-F782-4EC7-883B-8F6243AA904D}" destId="{05CFEADC-127A-45E1-8C69-3CA911B8D4E8}" srcOrd="0" destOrd="0" presId="urn:microsoft.com/office/officeart/2005/8/layout/radial2"/>
    <dgm:cxn modelId="{D58006E0-685A-4EBF-A3EF-8D38749458ED}" type="presOf" srcId="{85B5833E-8C21-4C66-9D44-B807A7D32136}" destId="{A361B48A-05D2-47CE-A084-3A386B852C43}" srcOrd="0" destOrd="2" presId="urn:microsoft.com/office/officeart/2005/8/layout/radial2"/>
    <dgm:cxn modelId="{24E8DC35-B2BA-491C-8847-7805845211E4}" type="presOf" srcId="{118B3C6F-B1F0-45B0-A7FA-39C2A6312A95}" destId="{A33052C7-7680-4324-8CF5-702B2C0592C2}" srcOrd="0" destOrd="0" presId="urn:microsoft.com/office/officeart/2005/8/layout/radial2"/>
    <dgm:cxn modelId="{F5DD6719-9025-4082-9678-3F01D0A05476}" srcId="{57E60B40-2A53-4123-80FC-B52306FD1103}" destId="{118B3C6F-B1F0-45B0-A7FA-39C2A6312A95}" srcOrd="1" destOrd="0" parTransId="{5EE88E36-288D-4666-B2AE-BB5A3110F7F7}" sibTransId="{257F9110-39A5-40B2-B87B-E28CBE2E0026}"/>
    <dgm:cxn modelId="{72386B8C-4C4E-41A8-B5BD-D33215FF3ACF}" type="presOf" srcId="{C7052D36-0B08-4EA6-A644-EBD54C2AB3B6}" destId="{4B32C508-1749-499A-95A5-F4ED96A2D177}" srcOrd="0" destOrd="0" presId="urn:microsoft.com/office/officeart/2005/8/layout/radial2"/>
    <dgm:cxn modelId="{74277310-EE31-49AA-82A5-2EC2A0FD7E80}" type="presOf" srcId="{57E60B40-2A53-4123-80FC-B52306FD1103}" destId="{3CABB2F5-1025-432B-9487-1F30093D5931}" srcOrd="0" destOrd="0" presId="urn:microsoft.com/office/officeart/2005/8/layout/radial2"/>
    <dgm:cxn modelId="{50F24161-D28B-4748-962D-52B419FC889E}" type="presOf" srcId="{CE574006-211F-4746-B5D5-2C2ADA70AE04}" destId="{D3D32847-64E7-4EDC-B285-67E1CF5EA374}" srcOrd="0" destOrd="0" presId="urn:microsoft.com/office/officeart/2005/8/layout/radial2"/>
    <dgm:cxn modelId="{5A72A287-3981-4020-962E-D3655246EDB8}" srcId="{118B3C6F-B1F0-45B0-A7FA-39C2A6312A95}" destId="{824BA144-A6D8-4E30-AAD5-2820420198C6}" srcOrd="4" destOrd="0" parTransId="{C77D0884-0BDF-4D7B-8053-EDE372835972}" sibTransId="{F9536491-FDD3-477D-BF93-0D645E217420}"/>
    <dgm:cxn modelId="{2FCCDD23-F8F7-4DBE-B309-2AA5458E93CF}" type="presOf" srcId="{5EE88E36-288D-4666-B2AE-BB5A3110F7F7}" destId="{93D001C1-BDA4-4669-AE31-F7D3AC62D623}" srcOrd="0" destOrd="0" presId="urn:microsoft.com/office/officeart/2005/8/layout/radial2"/>
    <dgm:cxn modelId="{99C95680-265F-4B01-B869-C37C3E1C56DA}" srcId="{118B3C6F-B1F0-45B0-A7FA-39C2A6312A95}" destId="{B8C73A0F-BE0A-4C92-8C73-C70055BEF8A1}" srcOrd="0" destOrd="0" parTransId="{A368CD93-590C-4095-A03E-8B676918DA31}" sibTransId="{9010A1A6-D6B9-42D3-BB44-E7C543E76406}"/>
    <dgm:cxn modelId="{D0AAAFA3-1BB9-4DF1-B923-6D29771D84E7}" srcId="{118B3C6F-B1F0-45B0-A7FA-39C2A6312A95}" destId="{915AE392-767C-4FD5-B7A4-4A19463DE5C9}" srcOrd="1" destOrd="0" parTransId="{B0E44362-CE2A-462E-A27D-07438D086AE9}" sibTransId="{60A21C5C-BD70-4693-A4B4-8758A3DB905E}"/>
    <dgm:cxn modelId="{D2AAE503-7C86-4964-A5A5-3EEED0DE5563}" srcId="{57E60B40-2A53-4123-80FC-B52306FD1103}" destId="{C7052D36-0B08-4EA6-A644-EBD54C2AB3B6}" srcOrd="0" destOrd="0" parTransId="{E81B0255-1EA3-40AE-A01D-614C1876AD21}" sibTransId="{98D73418-4E95-4CCE-925A-05A0E96CFEF3}"/>
    <dgm:cxn modelId="{59DBEDD4-1430-4C89-9D34-6BD7A028EE90}" srcId="{D4583519-68E6-4F27-A2C9-C0EE8261BEB6}" destId="{7F66BEF1-5486-4954-854D-354433248442}" srcOrd="1" destOrd="0" parTransId="{1D862C6D-E875-448D-9693-EF3A1562997A}" sibTransId="{01603E0A-99CE-4672-9C25-1CEFC2E6F889}"/>
    <dgm:cxn modelId="{6D43368A-861D-4828-8A27-E0A789DA4B7C}" srcId="{57E60B40-2A53-4123-80FC-B52306FD1103}" destId="{D4583519-68E6-4F27-A2C9-C0EE8261BEB6}" srcOrd="2" destOrd="0" parTransId="{A4870327-F782-4EC7-883B-8F6243AA904D}" sibTransId="{FFFD63B2-D4D0-4216-84A7-5FE6B2C7F786}"/>
    <dgm:cxn modelId="{0ED5A744-D361-43C8-A52A-BD063CAB72EB}" type="presOf" srcId="{C223AB3E-3B74-44D4-9A79-CFDE8F1CF111}" destId="{D3D32847-64E7-4EDC-B285-67E1CF5EA374}" srcOrd="0" destOrd="2" presId="urn:microsoft.com/office/officeart/2005/8/layout/radial2"/>
    <dgm:cxn modelId="{DB76C328-0BB2-4801-9895-4B61ACEFA61D}" srcId="{C7052D36-0B08-4EA6-A644-EBD54C2AB3B6}" destId="{810EA683-6CEB-46E5-963B-06D45A493BE9}" srcOrd="1" destOrd="0" parTransId="{E40DC6DB-F597-424D-84FF-2ECF50AFA54C}" sibTransId="{EA23FDA5-7989-455F-BBE0-13D37CF48C58}"/>
    <dgm:cxn modelId="{0BE8A1E7-92AF-45FA-B84A-2730174068CF}" srcId="{118B3C6F-B1F0-45B0-A7FA-39C2A6312A95}" destId="{DB1D9C17-6A77-4878-A4B6-230F5EAFA877}" srcOrd="7" destOrd="0" parTransId="{9AD85F5D-8DB5-4996-94BE-C69565DC7714}" sibTransId="{7ADE7DAD-8CC4-4502-9525-1527D3798867}"/>
    <dgm:cxn modelId="{602360FA-214C-410A-A053-0A4D82DDCFBC}" type="presOf" srcId="{824BA144-A6D8-4E30-AAD5-2820420198C6}" destId="{F0CF792F-9BAC-47D2-882F-C406F9D5756E}" srcOrd="0" destOrd="4" presId="urn:microsoft.com/office/officeart/2005/8/layout/radial2"/>
    <dgm:cxn modelId="{4EBC5CE4-26D5-4FEA-BB11-D34FC7C1F6E5}" type="presOf" srcId="{915AE392-767C-4FD5-B7A4-4A19463DE5C9}" destId="{F0CF792F-9BAC-47D2-882F-C406F9D5756E}" srcOrd="0" destOrd="1" presId="urn:microsoft.com/office/officeart/2005/8/layout/radial2"/>
    <dgm:cxn modelId="{53AE2C7F-D307-49DD-8191-56F1A7A22254}" type="presOf" srcId="{E81B0255-1EA3-40AE-A01D-614C1876AD21}" destId="{781E61BC-B6A9-4446-9608-384EDCFE9E37}" srcOrd="0" destOrd="0" presId="urn:microsoft.com/office/officeart/2005/8/layout/radial2"/>
    <dgm:cxn modelId="{53DD1D41-9871-42DF-8898-820235800733}" srcId="{118B3C6F-B1F0-45B0-A7FA-39C2A6312A95}" destId="{9BCA980F-E564-4A02-9EC5-6C112340A552}" srcOrd="5" destOrd="0" parTransId="{2F849C38-17B2-47F7-BCFA-2A207C08756B}" sibTransId="{32A22D00-9C22-4D6F-BE1A-8096C707060A}"/>
    <dgm:cxn modelId="{E7343D7E-CE74-461A-BA7C-374FC37B0764}" type="presOf" srcId="{D3E47F98-531A-44F1-B741-70B6EC3F49BD}" destId="{A361B48A-05D2-47CE-A084-3A386B852C43}" srcOrd="0" destOrd="0" presId="urn:microsoft.com/office/officeart/2005/8/layout/radial2"/>
    <dgm:cxn modelId="{B92306F4-BE72-4B1B-A9EF-53900DC57F77}" srcId="{118B3C6F-B1F0-45B0-A7FA-39C2A6312A95}" destId="{A60B8F23-FF17-477E-B6B4-B3AEA01C44DA}" srcOrd="6" destOrd="0" parTransId="{3F022909-FE1D-446C-A581-964B0A7200C5}" sibTransId="{9CA1F197-1C99-4DEB-96A1-16DD03BCAC2A}"/>
    <dgm:cxn modelId="{DAE25FFA-06B9-4F1F-B8F5-2A59A292F5C1}" type="presOf" srcId="{810EA683-6CEB-46E5-963B-06D45A493BE9}" destId="{A361B48A-05D2-47CE-A084-3A386B852C43}" srcOrd="0" destOrd="1" presId="urn:microsoft.com/office/officeart/2005/8/layout/radial2"/>
    <dgm:cxn modelId="{75803DC7-4CDE-4C01-A86B-185DA6973411}" type="presOf" srcId="{A60B8F23-FF17-477E-B6B4-B3AEA01C44DA}" destId="{F0CF792F-9BAC-47D2-882F-C406F9D5756E}" srcOrd="0" destOrd="6" presId="urn:microsoft.com/office/officeart/2005/8/layout/radial2"/>
    <dgm:cxn modelId="{D9C682F7-80CB-49DA-9017-C05530EEF592}" type="presOf" srcId="{7BB29887-6D60-44B7-9924-A08A0A32BBB6}" destId="{F0CF792F-9BAC-47D2-882F-C406F9D5756E}" srcOrd="0" destOrd="2" presId="urn:microsoft.com/office/officeart/2005/8/layout/radial2"/>
    <dgm:cxn modelId="{F724A8C9-5FB7-48E3-B68C-FA75B2E33C2C}" type="presOf" srcId="{7F66BEF1-5486-4954-854D-354433248442}" destId="{D3D32847-64E7-4EDC-B285-67E1CF5EA374}" srcOrd="0" destOrd="1" presId="urn:microsoft.com/office/officeart/2005/8/layout/radial2"/>
    <dgm:cxn modelId="{11478C57-C375-4CDE-9711-15DAD164C4AD}" type="presOf" srcId="{9BCA980F-E564-4A02-9EC5-6C112340A552}" destId="{F0CF792F-9BAC-47D2-882F-C406F9D5756E}" srcOrd="0" destOrd="5" presId="urn:microsoft.com/office/officeart/2005/8/layout/radial2"/>
    <dgm:cxn modelId="{22D7FEE6-8BA2-4CC0-88A7-05533794E29B}" srcId="{D4583519-68E6-4F27-A2C9-C0EE8261BEB6}" destId="{CE574006-211F-4746-B5D5-2C2ADA70AE04}" srcOrd="0" destOrd="0" parTransId="{BA125BAC-2D85-4981-BD13-F8ED5A2DAC61}" sibTransId="{3AAF49D4-4B33-44FF-986A-FFCA9C6E36D0}"/>
    <dgm:cxn modelId="{4DECA00C-059C-4C2D-9A47-CCCA46E2FE03}" srcId="{C7052D36-0B08-4EA6-A644-EBD54C2AB3B6}" destId="{85B5833E-8C21-4C66-9D44-B807A7D32136}" srcOrd="2" destOrd="0" parTransId="{133A65E4-A1C6-4930-8A06-43FB11E388F1}" sibTransId="{1BF006A3-60D0-4734-BADF-38B98CB49268}"/>
    <dgm:cxn modelId="{3406717E-086F-4927-8B84-A5AE0C5AB4A9}" srcId="{C7052D36-0B08-4EA6-A644-EBD54C2AB3B6}" destId="{D3E47F98-531A-44F1-B741-70B6EC3F49BD}" srcOrd="0" destOrd="0" parTransId="{B1F1C754-DB21-4F86-BA3F-93010C95A429}" sibTransId="{6CF165E7-6448-482E-BE72-0920017455CE}"/>
    <dgm:cxn modelId="{BA322830-A603-4CC5-932A-941436A9AB4A}" srcId="{118B3C6F-B1F0-45B0-A7FA-39C2A6312A95}" destId="{7BB29887-6D60-44B7-9924-A08A0A32BBB6}" srcOrd="2" destOrd="0" parTransId="{061B8624-0741-4A60-95FA-17A3BCD43B0A}" sibTransId="{26C0318C-DA15-49CD-8410-BE4736724ED7}"/>
    <dgm:cxn modelId="{8033049A-7C22-41A2-A547-F8FF218B86C0}" type="presParOf" srcId="{3CABB2F5-1025-432B-9487-1F30093D5931}" destId="{A8A15005-835A-466A-ABC1-B4BFCF64F5F7}" srcOrd="0" destOrd="0" presId="urn:microsoft.com/office/officeart/2005/8/layout/radial2"/>
    <dgm:cxn modelId="{6D395687-706A-48D6-A252-D5818E626FEB}" type="presParOf" srcId="{A8A15005-835A-466A-ABC1-B4BFCF64F5F7}" destId="{95EB6ED0-72E0-4025-9AA9-9C9DDB6909C9}" srcOrd="0" destOrd="0" presId="urn:microsoft.com/office/officeart/2005/8/layout/radial2"/>
    <dgm:cxn modelId="{1D3A3E17-58BA-4291-91C8-6FC7D9AC431D}" type="presParOf" srcId="{95EB6ED0-72E0-4025-9AA9-9C9DDB6909C9}" destId="{7D1058C4-53DC-43F6-9CC5-05BFD02F3547}" srcOrd="0" destOrd="0" presId="urn:microsoft.com/office/officeart/2005/8/layout/radial2"/>
    <dgm:cxn modelId="{06D9F518-5869-4BCE-B1F0-BD8575B340C9}" type="presParOf" srcId="{95EB6ED0-72E0-4025-9AA9-9C9DDB6909C9}" destId="{7906D707-FCE9-49C5-B489-6E2245252074}" srcOrd="1" destOrd="0" presId="urn:microsoft.com/office/officeart/2005/8/layout/radial2"/>
    <dgm:cxn modelId="{03B1F229-4C62-4827-A71B-D8DAB501013B}" type="presParOf" srcId="{A8A15005-835A-466A-ABC1-B4BFCF64F5F7}" destId="{781E61BC-B6A9-4446-9608-384EDCFE9E37}" srcOrd="1" destOrd="0" presId="urn:microsoft.com/office/officeart/2005/8/layout/radial2"/>
    <dgm:cxn modelId="{57DD07FF-D5EB-45EC-8A09-04FF9DA32528}" type="presParOf" srcId="{A8A15005-835A-466A-ABC1-B4BFCF64F5F7}" destId="{47A3565E-AC85-42EB-ADFB-9AA8FEE2A7D4}" srcOrd="2" destOrd="0" presId="urn:microsoft.com/office/officeart/2005/8/layout/radial2"/>
    <dgm:cxn modelId="{1FCE0AA3-AC94-491D-95DE-0C2C31DED1BA}" type="presParOf" srcId="{47A3565E-AC85-42EB-ADFB-9AA8FEE2A7D4}" destId="{4B32C508-1749-499A-95A5-F4ED96A2D177}" srcOrd="0" destOrd="0" presId="urn:microsoft.com/office/officeart/2005/8/layout/radial2"/>
    <dgm:cxn modelId="{E5AD80A9-2D3B-4457-90A6-08515D88D7D8}" type="presParOf" srcId="{47A3565E-AC85-42EB-ADFB-9AA8FEE2A7D4}" destId="{A361B48A-05D2-47CE-A084-3A386B852C43}" srcOrd="1" destOrd="0" presId="urn:microsoft.com/office/officeart/2005/8/layout/radial2"/>
    <dgm:cxn modelId="{A2C3B58A-E8B1-44F5-A582-756256030140}" type="presParOf" srcId="{A8A15005-835A-466A-ABC1-B4BFCF64F5F7}" destId="{93D001C1-BDA4-4669-AE31-F7D3AC62D623}" srcOrd="3" destOrd="0" presId="urn:microsoft.com/office/officeart/2005/8/layout/radial2"/>
    <dgm:cxn modelId="{DFBDC7A6-7A8A-461D-A289-C003C7388DD5}" type="presParOf" srcId="{A8A15005-835A-466A-ABC1-B4BFCF64F5F7}" destId="{F09B3E4B-3F84-411A-BAED-2A14CD7FDA39}" srcOrd="4" destOrd="0" presId="urn:microsoft.com/office/officeart/2005/8/layout/radial2"/>
    <dgm:cxn modelId="{D811EDF2-93AE-4EA7-AED4-93F76DABAA06}" type="presParOf" srcId="{F09B3E4B-3F84-411A-BAED-2A14CD7FDA39}" destId="{A33052C7-7680-4324-8CF5-702B2C0592C2}" srcOrd="0" destOrd="0" presId="urn:microsoft.com/office/officeart/2005/8/layout/radial2"/>
    <dgm:cxn modelId="{87A53AD2-4954-4BCC-AB1C-10CAAD3D1293}" type="presParOf" srcId="{F09B3E4B-3F84-411A-BAED-2A14CD7FDA39}" destId="{F0CF792F-9BAC-47D2-882F-C406F9D5756E}" srcOrd="1" destOrd="0" presId="urn:microsoft.com/office/officeart/2005/8/layout/radial2"/>
    <dgm:cxn modelId="{018C4332-AF16-4764-A322-FACEF71BBD7C}" type="presParOf" srcId="{A8A15005-835A-466A-ABC1-B4BFCF64F5F7}" destId="{05CFEADC-127A-45E1-8C69-3CA911B8D4E8}" srcOrd="5" destOrd="0" presId="urn:microsoft.com/office/officeart/2005/8/layout/radial2"/>
    <dgm:cxn modelId="{AF4C7034-5C14-4F09-B9DB-E1E530F4F65F}" type="presParOf" srcId="{A8A15005-835A-466A-ABC1-B4BFCF64F5F7}" destId="{0697B132-63B1-490C-8D54-F924AEA385C5}" srcOrd="6" destOrd="0" presId="urn:microsoft.com/office/officeart/2005/8/layout/radial2"/>
    <dgm:cxn modelId="{F76FC5F5-5E20-4BE3-B10D-69730F401BC9}" type="presParOf" srcId="{0697B132-63B1-490C-8D54-F924AEA385C5}" destId="{A183FABB-DE12-4547-A332-15DA848909C1}" srcOrd="0" destOrd="0" presId="urn:microsoft.com/office/officeart/2005/8/layout/radial2"/>
    <dgm:cxn modelId="{0345DAF8-9067-4325-9B23-5D830CF1F66D}" type="presParOf" srcId="{0697B132-63B1-490C-8D54-F924AEA385C5}" destId="{D3D32847-64E7-4EDC-B285-67E1CF5EA374}" srcOrd="1" destOrd="0" presId="urn:microsoft.com/office/officeart/2005/8/layout/radial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CFEADC-127A-45E1-8C69-3CA911B8D4E8}">
      <dsp:nvSpPr>
        <dsp:cNvPr id="0" name=""/>
        <dsp:cNvSpPr/>
      </dsp:nvSpPr>
      <dsp:spPr>
        <a:xfrm rot="3071701">
          <a:off x="2231353" y="3111896"/>
          <a:ext cx="435828" cy="53085"/>
        </a:xfrm>
        <a:custGeom>
          <a:avLst/>
          <a:gdLst/>
          <a:ahLst/>
          <a:cxnLst/>
          <a:rect l="0" t="0" r="0" b="0"/>
          <a:pathLst>
            <a:path>
              <a:moveTo>
                <a:pt x="0" y="26542"/>
              </a:moveTo>
              <a:lnTo>
                <a:pt x="435828" y="2654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D001C1-BDA4-4669-AE31-F7D3AC62D623}">
      <dsp:nvSpPr>
        <dsp:cNvPr id="0" name=""/>
        <dsp:cNvSpPr/>
      </dsp:nvSpPr>
      <dsp:spPr>
        <a:xfrm rot="432367">
          <a:off x="2459259" y="2310266"/>
          <a:ext cx="485798" cy="53085"/>
        </a:xfrm>
        <a:custGeom>
          <a:avLst/>
          <a:gdLst/>
          <a:ahLst/>
          <a:cxnLst/>
          <a:rect l="0" t="0" r="0" b="0"/>
          <a:pathLst>
            <a:path>
              <a:moveTo>
                <a:pt x="0" y="26542"/>
              </a:moveTo>
              <a:lnTo>
                <a:pt x="485798" y="2654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1E61BC-B6A9-4446-9608-384EDCFE9E37}">
      <dsp:nvSpPr>
        <dsp:cNvPr id="0" name=""/>
        <dsp:cNvSpPr/>
      </dsp:nvSpPr>
      <dsp:spPr>
        <a:xfrm rot="18636617">
          <a:off x="2280940" y="1268922"/>
          <a:ext cx="413293" cy="53085"/>
        </a:xfrm>
        <a:custGeom>
          <a:avLst/>
          <a:gdLst/>
          <a:ahLst/>
          <a:cxnLst/>
          <a:rect l="0" t="0" r="0" b="0"/>
          <a:pathLst>
            <a:path>
              <a:moveTo>
                <a:pt x="0" y="26542"/>
              </a:moveTo>
              <a:lnTo>
                <a:pt x="413293" y="2654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06D707-FCE9-49C5-B489-6E2245252074}">
      <dsp:nvSpPr>
        <dsp:cNvPr id="0" name=""/>
        <dsp:cNvSpPr/>
      </dsp:nvSpPr>
      <dsp:spPr>
        <a:xfrm>
          <a:off x="262160" y="1080117"/>
          <a:ext cx="2166114" cy="216611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32C508-1749-499A-95A5-F4ED96A2D177}">
      <dsp:nvSpPr>
        <dsp:cNvPr id="0" name=""/>
        <dsp:cNvSpPr/>
      </dsp:nvSpPr>
      <dsp:spPr>
        <a:xfrm>
          <a:off x="2410441" y="72007"/>
          <a:ext cx="1212607" cy="12126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sk-SK" sz="1800" b="1" kern="1200" dirty="0" smtClean="0">
              <a:latin typeface="Arial Narrow" panose="020B0606020202030204" pitchFamily="34" charset="0"/>
            </a:rPr>
            <a:t>Mandát </a:t>
          </a:r>
          <a:endParaRPr lang="sk-SK" sz="1800" b="1" kern="1200" dirty="0">
            <a:latin typeface="Arial Narrow" panose="020B0606020202030204" pitchFamily="34" charset="0"/>
          </a:endParaRPr>
        </a:p>
      </dsp:txBody>
      <dsp:txXfrm>
        <a:off x="2588023" y="249589"/>
        <a:ext cx="857443" cy="857443"/>
      </dsp:txXfrm>
    </dsp:sp>
    <dsp:sp modelId="{A361B48A-05D2-47CE-A084-3A386B852C43}">
      <dsp:nvSpPr>
        <dsp:cNvPr id="0" name=""/>
        <dsp:cNvSpPr/>
      </dsp:nvSpPr>
      <dsp:spPr>
        <a:xfrm>
          <a:off x="3744309" y="72007"/>
          <a:ext cx="1818910" cy="12126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Ústava SR</a:t>
          </a:r>
          <a:endParaRPr lang="sk-SK" sz="1800" b="1" kern="1200" dirty="0">
            <a:solidFill>
              <a:srgbClr val="C00000"/>
            </a:solidFill>
            <a:latin typeface="Arial Narrow" panose="020B0606020202030204" pitchFamily="34" charset="0"/>
          </a:endParaRPr>
        </a:p>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Limská deklarácia</a:t>
          </a:r>
          <a:endParaRPr lang="sk-SK" sz="1800" b="1" kern="1200" dirty="0">
            <a:solidFill>
              <a:srgbClr val="C00000"/>
            </a:solidFill>
            <a:latin typeface="Arial Narrow" panose="020B0606020202030204" pitchFamily="34" charset="0"/>
          </a:endParaRPr>
        </a:p>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Princípy a medzinárodné štandardy</a:t>
          </a:r>
          <a:endParaRPr lang="sk-SK" sz="1800" b="1" kern="1200" dirty="0">
            <a:solidFill>
              <a:srgbClr val="C00000"/>
            </a:solidFill>
            <a:latin typeface="Arial Narrow" panose="020B0606020202030204" pitchFamily="34" charset="0"/>
          </a:endParaRPr>
        </a:p>
      </dsp:txBody>
      <dsp:txXfrm>
        <a:off x="3744309" y="72007"/>
        <a:ext cx="1818910" cy="1212607"/>
      </dsp:txXfrm>
    </dsp:sp>
    <dsp:sp modelId="{A33052C7-7680-4324-8CF5-702B2C0592C2}">
      <dsp:nvSpPr>
        <dsp:cNvPr id="0" name=""/>
        <dsp:cNvSpPr/>
      </dsp:nvSpPr>
      <dsp:spPr>
        <a:xfrm>
          <a:off x="2937979" y="1585692"/>
          <a:ext cx="1594590" cy="176348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sk-SK" sz="1800" b="1" kern="1200" dirty="0" smtClean="0">
              <a:latin typeface="Arial Narrow" panose="020B0606020202030204" pitchFamily="34" charset="0"/>
            </a:rPr>
            <a:t>Stratégia</a:t>
          </a:r>
          <a:endParaRPr lang="sk-SK" sz="1800" b="1" kern="1200" dirty="0">
            <a:latin typeface="Arial Narrow" panose="020B0606020202030204" pitchFamily="34" charset="0"/>
          </a:endParaRPr>
        </a:p>
      </dsp:txBody>
      <dsp:txXfrm>
        <a:off x="3171501" y="1843948"/>
        <a:ext cx="1127546" cy="1246970"/>
      </dsp:txXfrm>
    </dsp:sp>
    <dsp:sp modelId="{F0CF792F-9BAC-47D2-882F-C406F9D5756E}">
      <dsp:nvSpPr>
        <dsp:cNvPr id="0" name=""/>
        <dsp:cNvSpPr/>
      </dsp:nvSpPr>
      <dsp:spPr>
        <a:xfrm>
          <a:off x="4176351" y="1585692"/>
          <a:ext cx="2391886" cy="1763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     Stratégia  kontrolnej</a:t>
          </a:r>
          <a:endParaRPr lang="sk-SK" sz="1800" b="1" kern="1200" dirty="0">
            <a:solidFill>
              <a:srgbClr val="C00000"/>
            </a:solidFill>
            <a:latin typeface="Arial Narrow" panose="020B0606020202030204" pitchFamily="34" charset="0"/>
          </a:endParaRPr>
        </a:p>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     činnosti</a:t>
          </a:r>
          <a:endParaRPr lang="sk-SK" sz="1800" b="1" kern="1200" dirty="0">
            <a:solidFill>
              <a:srgbClr val="C00000"/>
            </a:solidFill>
            <a:latin typeface="Arial Narrow" panose="020B0606020202030204" pitchFamily="34" charset="0"/>
          </a:endParaRPr>
        </a:p>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     Postavenie  územnej</a:t>
          </a:r>
          <a:endParaRPr lang="sk-SK" sz="1800" b="1" kern="1200" dirty="0">
            <a:solidFill>
              <a:srgbClr val="C00000"/>
            </a:solidFill>
            <a:latin typeface="Arial Narrow" panose="020B0606020202030204" pitchFamily="34" charset="0"/>
          </a:endParaRPr>
        </a:p>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     samosprávy</a:t>
          </a:r>
          <a:endParaRPr lang="sk-SK" sz="1800" b="1" kern="1200" dirty="0">
            <a:solidFill>
              <a:srgbClr val="C00000"/>
            </a:solidFill>
            <a:latin typeface="Arial Narrow" panose="020B0606020202030204" pitchFamily="34" charset="0"/>
          </a:endParaRPr>
        </a:p>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     Verejné politiky</a:t>
          </a:r>
          <a:endParaRPr lang="sk-SK" sz="1800" b="1" kern="1200" dirty="0">
            <a:solidFill>
              <a:srgbClr val="C00000"/>
            </a:solidFill>
            <a:latin typeface="Arial Narrow" panose="020B0606020202030204" pitchFamily="34" charset="0"/>
          </a:endParaRPr>
        </a:p>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     3E</a:t>
          </a:r>
          <a:endParaRPr lang="sk-SK" sz="1800" b="1" kern="1200" dirty="0">
            <a:solidFill>
              <a:srgbClr val="C00000"/>
            </a:solidFill>
            <a:latin typeface="Arial Narrow" panose="020B0606020202030204" pitchFamily="34" charset="0"/>
          </a:endParaRPr>
        </a:p>
        <a:p>
          <a:pPr marL="171450" lvl="1" indent="-171450" algn="l" defTabSz="800100">
            <a:lnSpc>
              <a:spcPct val="90000"/>
            </a:lnSpc>
            <a:spcBef>
              <a:spcPct val="0"/>
            </a:spcBef>
            <a:spcAft>
              <a:spcPct val="15000"/>
            </a:spcAft>
            <a:buChar char="••"/>
          </a:pPr>
          <a:r>
            <a:rPr lang="sk-SK" sz="1800" b="1" kern="1200" dirty="0" smtClean="0">
              <a:solidFill>
                <a:srgbClr val="C00000"/>
              </a:solidFill>
              <a:latin typeface="Arial Narrow" panose="020B0606020202030204" pitchFamily="34" charset="0"/>
            </a:rPr>
            <a:t>     Ciele </a:t>
          </a:r>
          <a:endParaRPr lang="sk-SK" sz="1800" b="1" kern="1200" dirty="0">
            <a:solidFill>
              <a:srgbClr val="C00000"/>
            </a:solidFill>
            <a:latin typeface="Arial Narrow" panose="020B0606020202030204" pitchFamily="34" charset="0"/>
          </a:endParaRPr>
        </a:p>
        <a:p>
          <a:pPr marL="114300" lvl="1" indent="-114300" algn="l" defTabSz="577850">
            <a:lnSpc>
              <a:spcPct val="90000"/>
            </a:lnSpc>
            <a:spcBef>
              <a:spcPct val="0"/>
            </a:spcBef>
            <a:spcAft>
              <a:spcPct val="15000"/>
            </a:spcAft>
            <a:buChar char="••"/>
          </a:pPr>
          <a:endParaRPr lang="sk-SK" sz="1300" kern="1200" dirty="0"/>
        </a:p>
      </dsp:txBody>
      <dsp:txXfrm>
        <a:off x="4176351" y="1585692"/>
        <a:ext cx="2391886" cy="1763482"/>
      </dsp:txXfrm>
    </dsp:sp>
    <dsp:sp modelId="{A183FABB-DE12-4547-A332-15DA848909C1}">
      <dsp:nvSpPr>
        <dsp:cNvPr id="0" name=""/>
        <dsp:cNvSpPr/>
      </dsp:nvSpPr>
      <dsp:spPr>
        <a:xfrm>
          <a:off x="2343226" y="3164827"/>
          <a:ext cx="1299668" cy="129966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sk-SK" sz="1800" b="1" kern="1200" dirty="0" smtClean="0">
              <a:latin typeface="Arial Narrow" panose="020B0606020202030204" pitchFamily="34" charset="0"/>
            </a:rPr>
            <a:t>Kontrolná činnosť</a:t>
          </a:r>
          <a:endParaRPr lang="sk-SK" sz="1800" b="1" kern="1200" dirty="0">
            <a:latin typeface="Arial Narrow" panose="020B0606020202030204" pitchFamily="34" charset="0"/>
          </a:endParaRPr>
        </a:p>
      </dsp:txBody>
      <dsp:txXfrm>
        <a:off x="2533558" y="3355159"/>
        <a:ext cx="919004" cy="919004"/>
      </dsp:txXfrm>
    </dsp:sp>
    <dsp:sp modelId="{D3D32847-64E7-4EDC-B285-67E1CF5EA374}">
      <dsp:nvSpPr>
        <dsp:cNvPr id="0" name=""/>
        <dsp:cNvSpPr/>
      </dsp:nvSpPr>
      <dsp:spPr>
        <a:xfrm>
          <a:off x="3772861" y="3164827"/>
          <a:ext cx="1949503" cy="1299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11200">
            <a:lnSpc>
              <a:spcPct val="90000"/>
            </a:lnSpc>
            <a:spcBef>
              <a:spcPct val="0"/>
            </a:spcBef>
            <a:spcAft>
              <a:spcPct val="15000"/>
            </a:spcAft>
            <a:buChar char="••"/>
          </a:pPr>
          <a:r>
            <a:rPr lang="sk-SK" sz="1600" b="1" kern="1200" dirty="0" smtClean="0">
              <a:solidFill>
                <a:srgbClr val="C00000"/>
              </a:solidFill>
              <a:latin typeface="Arial Narrow" panose="020B0606020202030204" pitchFamily="34" charset="0"/>
            </a:rPr>
            <a:t>Systémové prístupy</a:t>
          </a:r>
          <a:endParaRPr lang="sk-SK" sz="1600" b="1" kern="1200" dirty="0">
            <a:solidFill>
              <a:srgbClr val="C00000"/>
            </a:solidFill>
            <a:latin typeface="Arial Narrow" panose="020B0606020202030204" pitchFamily="34" charset="0"/>
          </a:endParaRPr>
        </a:p>
        <a:p>
          <a:pPr marL="171450" lvl="1" indent="-171450" algn="l" defTabSz="711200">
            <a:lnSpc>
              <a:spcPct val="90000"/>
            </a:lnSpc>
            <a:spcBef>
              <a:spcPct val="0"/>
            </a:spcBef>
            <a:spcAft>
              <a:spcPct val="15000"/>
            </a:spcAft>
            <a:buChar char="••"/>
          </a:pPr>
          <a:r>
            <a:rPr lang="sk-SK" sz="1600" b="1" kern="1200" dirty="0" smtClean="0">
              <a:solidFill>
                <a:srgbClr val="C00000"/>
              </a:solidFill>
              <a:latin typeface="Arial Narrow" panose="020B0606020202030204" pitchFamily="34" charset="0"/>
            </a:rPr>
            <a:t>Zistenia</a:t>
          </a:r>
          <a:endParaRPr lang="sk-SK" sz="1600" b="1" kern="1200" dirty="0">
            <a:solidFill>
              <a:srgbClr val="C00000"/>
            </a:solidFill>
            <a:latin typeface="Arial Narrow" panose="020B0606020202030204" pitchFamily="34" charset="0"/>
          </a:endParaRPr>
        </a:p>
        <a:p>
          <a:pPr marL="171450" lvl="1" indent="-171450" algn="l" defTabSz="711200">
            <a:lnSpc>
              <a:spcPct val="90000"/>
            </a:lnSpc>
            <a:spcBef>
              <a:spcPct val="0"/>
            </a:spcBef>
            <a:spcAft>
              <a:spcPct val="15000"/>
            </a:spcAft>
            <a:buChar char="••"/>
          </a:pPr>
          <a:r>
            <a:rPr lang="sk-SK" sz="1600" b="1" kern="1200" dirty="0" smtClean="0">
              <a:solidFill>
                <a:srgbClr val="C00000"/>
              </a:solidFill>
              <a:latin typeface="Arial Narrow" panose="020B0606020202030204" pitchFamily="34" charset="0"/>
            </a:rPr>
            <a:t>Odporúčania</a:t>
          </a:r>
          <a:endParaRPr lang="sk-SK" sz="1600" b="1" kern="1200" dirty="0">
            <a:solidFill>
              <a:srgbClr val="C00000"/>
            </a:solidFill>
            <a:latin typeface="Arial Narrow" panose="020B0606020202030204" pitchFamily="34" charset="0"/>
          </a:endParaRPr>
        </a:p>
      </dsp:txBody>
      <dsp:txXfrm>
        <a:off x="3772861" y="3164827"/>
        <a:ext cx="1949503" cy="1299668"/>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12" name="Obdĺžnik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Zaoblený obdĺžnik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Podnadpis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k-SK" smtClean="0"/>
              <a:t>Upravte štýl predlohy podnadpisov</a:t>
            </a:r>
            <a:endParaRPr kumimoji="0" lang="en-US"/>
          </a:p>
        </p:txBody>
      </p:sp>
      <p:sp>
        <p:nvSpPr>
          <p:cNvPr id="28" name="Zástupný symbol dátumu 27"/>
          <p:cNvSpPr>
            <a:spLocks noGrp="1"/>
          </p:cNvSpPr>
          <p:nvPr>
            <p:ph type="dt" sz="half" idx="10"/>
          </p:nvPr>
        </p:nvSpPr>
        <p:spPr/>
        <p:txBody>
          <a:bodyPr/>
          <a:lstStyle/>
          <a:p>
            <a:fld id="{97059671-4ED1-4788-92CC-D479C8E91E04}" type="datetimeFigureOut">
              <a:rPr lang="sk-SK" smtClean="0"/>
              <a:t>18. 10. 2017</a:t>
            </a:fld>
            <a:endParaRPr lang="sk-SK"/>
          </a:p>
        </p:txBody>
      </p:sp>
      <p:sp>
        <p:nvSpPr>
          <p:cNvPr id="17" name="Zástupný symbol päty 16"/>
          <p:cNvSpPr>
            <a:spLocks noGrp="1"/>
          </p:cNvSpPr>
          <p:nvPr>
            <p:ph type="ftr" sz="quarter" idx="11"/>
          </p:nvPr>
        </p:nvSpPr>
        <p:spPr/>
        <p:txBody>
          <a:bodyPr/>
          <a:lstStyle/>
          <a:p>
            <a:endParaRPr lang="sk-SK"/>
          </a:p>
        </p:txBody>
      </p:sp>
      <p:sp>
        <p:nvSpPr>
          <p:cNvPr id="29" name="Zástupný symbol čísla snímky 28"/>
          <p:cNvSpPr>
            <a:spLocks noGrp="1"/>
          </p:cNvSpPr>
          <p:nvPr>
            <p:ph type="sldNum" sz="quarter" idx="12"/>
          </p:nvPr>
        </p:nvSpPr>
        <p:spPr/>
        <p:txBody>
          <a:bodyPr lIns="0" tIns="0" rIns="0" bIns="0">
            <a:noAutofit/>
          </a:bodyPr>
          <a:lstStyle>
            <a:lvl1pPr>
              <a:defRPr sz="1400">
                <a:solidFill>
                  <a:srgbClr val="FFFFFF"/>
                </a:solidFill>
              </a:defRPr>
            </a:lvl1pPr>
          </a:lstStyle>
          <a:p>
            <a:fld id="{C826C213-1F6E-4FE7-9D1D-964B22DF4C30}" type="slidenum">
              <a:rPr lang="sk-SK" smtClean="0"/>
              <a:t>‹#›</a:t>
            </a:fld>
            <a:endParaRPr lang="sk-SK"/>
          </a:p>
        </p:txBody>
      </p:sp>
      <p:sp>
        <p:nvSpPr>
          <p:cNvPr id="7" name="Obdĺžnik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ĺžnik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bdĺžnik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Nadpis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sk-SK" smtClean="0"/>
              <a:t>Upravte štýly predlohy textu</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Upravte štýly predlohy textu</a:t>
            </a:r>
            <a:endParaRPr kumimoji="0" lang="en-US"/>
          </a:p>
        </p:txBody>
      </p:sp>
      <p:sp>
        <p:nvSpPr>
          <p:cNvPr id="3" name="Zástupný symbol zvislého textu 2"/>
          <p:cNvSpPr>
            <a:spLocks noGrp="1"/>
          </p:cNvSpPr>
          <p:nvPr>
            <p:ph type="body" orient="vert" idx="1"/>
          </p:nvPr>
        </p:nvSpPr>
        <p:spPr/>
        <p:txBody>
          <a:bodyPr vert="eaVert"/>
          <a:lstStyle/>
          <a:p>
            <a:pPr lvl="0" eaLnBrk="1" latinLnBrk="0" hangingPunct="1"/>
            <a:r>
              <a:rPr lang="sk-SK" smtClean="0"/>
              <a:t>Upravte štýl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97059671-4ED1-4788-92CC-D479C8E91E04}" type="datetimeFigureOut">
              <a:rPr lang="sk-SK" smtClean="0"/>
              <a:t>18. 10. 2017</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C826C213-1F6E-4FE7-9D1D-964B22DF4C30}" type="slidenum">
              <a:rPr lang="sk-SK" smtClean="0"/>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41"/>
            <a:ext cx="2011680" cy="5851525"/>
          </a:xfrm>
        </p:spPr>
        <p:txBody>
          <a:bodyPr vert="eaVert"/>
          <a:lstStyle/>
          <a:p>
            <a:r>
              <a:rPr kumimoji="0" lang="sk-SK" smtClean="0"/>
              <a:t>Upravte štýly predlohy textu</a:t>
            </a:r>
            <a:endParaRPr kumimoji="0" lang="en-US"/>
          </a:p>
        </p:txBody>
      </p:sp>
      <p:sp>
        <p:nvSpPr>
          <p:cNvPr id="3" name="Zástupný symbol zvislého textu 2"/>
          <p:cNvSpPr>
            <a:spLocks noGrp="1"/>
          </p:cNvSpPr>
          <p:nvPr>
            <p:ph type="body" orient="vert" idx="1"/>
          </p:nvPr>
        </p:nvSpPr>
        <p:spPr>
          <a:xfrm>
            <a:off x="914400" y="274640"/>
            <a:ext cx="5562600" cy="5851525"/>
          </a:xfrm>
        </p:spPr>
        <p:txBody>
          <a:bodyPr vert="eaVert"/>
          <a:lstStyle/>
          <a:p>
            <a:pPr lvl="0" eaLnBrk="1" latinLnBrk="0" hangingPunct="1"/>
            <a:r>
              <a:rPr lang="sk-SK" smtClean="0"/>
              <a:t>Upravte štýl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97059671-4ED1-4788-92CC-D479C8E91E04}" type="datetimeFigureOut">
              <a:rPr lang="sk-SK" smtClean="0"/>
              <a:t>18. 10. 2017</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C826C213-1F6E-4FE7-9D1D-964B22DF4C30}" type="slidenum">
              <a:rPr lang="sk-SK" smtClean="0"/>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Upravte štýly predlohy textu</a:t>
            </a:r>
            <a:endParaRPr kumimoji="0" lang="en-US"/>
          </a:p>
        </p:txBody>
      </p:sp>
      <p:sp>
        <p:nvSpPr>
          <p:cNvPr id="4" name="Zástupný symbol dátumu 3"/>
          <p:cNvSpPr>
            <a:spLocks noGrp="1"/>
          </p:cNvSpPr>
          <p:nvPr>
            <p:ph type="dt" sz="half" idx="10"/>
          </p:nvPr>
        </p:nvSpPr>
        <p:spPr/>
        <p:txBody>
          <a:bodyPr/>
          <a:lstStyle/>
          <a:p>
            <a:fld id="{97059671-4ED1-4788-92CC-D479C8E91E04}" type="datetimeFigureOut">
              <a:rPr lang="sk-SK" smtClean="0"/>
              <a:t>18. 10. 2017</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C826C213-1F6E-4FE7-9D1D-964B22DF4C30}" type="slidenum">
              <a:rPr lang="sk-SK" smtClean="0"/>
              <a:t>‹#›</a:t>
            </a:fld>
            <a:endParaRPr lang="sk-SK"/>
          </a:p>
        </p:txBody>
      </p:sp>
      <p:sp>
        <p:nvSpPr>
          <p:cNvPr id="8" name="Zástupný symbol obsahu 7"/>
          <p:cNvSpPr>
            <a:spLocks noGrp="1"/>
          </p:cNvSpPr>
          <p:nvPr>
            <p:ph sz="quarter" idx="1"/>
          </p:nvPr>
        </p:nvSpPr>
        <p:spPr>
          <a:xfrm>
            <a:off x="914400" y="1447800"/>
            <a:ext cx="7772400" cy="4572000"/>
          </a:xfrm>
        </p:spPr>
        <p:txBody>
          <a:bodyPr vert="horz"/>
          <a:lstStyle/>
          <a:p>
            <a:pPr lvl="0" eaLnBrk="1" latinLnBrk="0" hangingPunct="1"/>
            <a:r>
              <a:rPr lang="sk-SK" smtClean="0"/>
              <a:t>Upravte štýl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spTree>
      <p:nvGrpSpPr>
        <p:cNvPr id="1" name=""/>
        <p:cNvGrpSpPr/>
        <p:nvPr/>
      </p:nvGrpSpPr>
      <p:grpSpPr>
        <a:xfrm>
          <a:off x="0" y="0"/>
          <a:ext cx="0" cy="0"/>
          <a:chOff x="0" y="0"/>
          <a:chExt cx="0" cy="0"/>
        </a:xfrm>
      </p:grpSpPr>
      <p:sp>
        <p:nvSpPr>
          <p:cNvPr id="11" name="Obdĺžnik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Zaoblený obdĺžnik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722313" y="952500"/>
            <a:ext cx="7772400" cy="1362075"/>
          </a:xfrm>
        </p:spPr>
        <p:txBody>
          <a:bodyPr anchor="b" anchorCtr="0"/>
          <a:lstStyle>
            <a:lvl1pPr algn="l">
              <a:buNone/>
              <a:defRPr sz="4000" b="0" cap="none"/>
            </a:lvl1pPr>
          </a:lstStyle>
          <a:p>
            <a:r>
              <a:rPr kumimoji="0" lang="sk-SK" smtClean="0"/>
              <a:t>Upravte štýly predlohy textu</a:t>
            </a:r>
            <a:endParaRPr kumimoji="0" lang="en-US"/>
          </a:p>
        </p:txBody>
      </p:sp>
      <p:sp>
        <p:nvSpPr>
          <p:cNvPr id="3" name="Zástupný symbol textu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k-SK" smtClean="0"/>
              <a:t>Upravte štýl predlohy textu.</a:t>
            </a:r>
          </a:p>
        </p:txBody>
      </p:sp>
      <p:sp>
        <p:nvSpPr>
          <p:cNvPr id="4" name="Zástupný symbol dátumu 3"/>
          <p:cNvSpPr>
            <a:spLocks noGrp="1"/>
          </p:cNvSpPr>
          <p:nvPr>
            <p:ph type="dt" sz="half" idx="10"/>
          </p:nvPr>
        </p:nvSpPr>
        <p:spPr/>
        <p:txBody>
          <a:bodyPr/>
          <a:lstStyle/>
          <a:p>
            <a:fld id="{97059671-4ED1-4788-92CC-D479C8E91E04}" type="datetimeFigureOut">
              <a:rPr lang="sk-SK" smtClean="0"/>
              <a:t>18. 10. 2017</a:t>
            </a:fld>
            <a:endParaRPr lang="sk-SK"/>
          </a:p>
        </p:txBody>
      </p:sp>
      <p:sp>
        <p:nvSpPr>
          <p:cNvPr id="5" name="Zástupný symbol päty 4"/>
          <p:cNvSpPr>
            <a:spLocks noGrp="1"/>
          </p:cNvSpPr>
          <p:nvPr>
            <p:ph type="ftr" sz="quarter" idx="11"/>
          </p:nvPr>
        </p:nvSpPr>
        <p:spPr>
          <a:xfrm>
            <a:off x="800100" y="6172200"/>
            <a:ext cx="4000500" cy="457200"/>
          </a:xfrm>
        </p:spPr>
        <p:txBody>
          <a:bodyPr/>
          <a:lstStyle/>
          <a:p>
            <a:endParaRPr lang="sk-SK"/>
          </a:p>
        </p:txBody>
      </p:sp>
      <p:sp>
        <p:nvSpPr>
          <p:cNvPr id="7" name="Obdĺžnik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bdĺžnik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Obdĺžnik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čísla snímky 5"/>
          <p:cNvSpPr>
            <a:spLocks noGrp="1"/>
          </p:cNvSpPr>
          <p:nvPr>
            <p:ph type="sldNum" sz="quarter" idx="12"/>
          </p:nvPr>
        </p:nvSpPr>
        <p:spPr>
          <a:xfrm>
            <a:off x="146304" y="6208776"/>
            <a:ext cx="457200" cy="457200"/>
          </a:xfrm>
        </p:spPr>
        <p:txBody>
          <a:bodyPr/>
          <a:lstStyle/>
          <a:p>
            <a:fld id="{C826C213-1F6E-4FE7-9D1D-964B22DF4C30}" type="slidenum">
              <a:rPr lang="sk-SK" smtClean="0"/>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Upravte štýly predlohy textu</a:t>
            </a:r>
            <a:endParaRPr kumimoji="0" lang="en-US"/>
          </a:p>
        </p:txBody>
      </p:sp>
      <p:sp>
        <p:nvSpPr>
          <p:cNvPr id="5" name="Zástupný symbol dátumu 4"/>
          <p:cNvSpPr>
            <a:spLocks noGrp="1"/>
          </p:cNvSpPr>
          <p:nvPr>
            <p:ph type="dt" sz="half" idx="10"/>
          </p:nvPr>
        </p:nvSpPr>
        <p:spPr/>
        <p:txBody>
          <a:bodyPr/>
          <a:lstStyle/>
          <a:p>
            <a:fld id="{97059671-4ED1-4788-92CC-D479C8E91E04}" type="datetimeFigureOut">
              <a:rPr lang="sk-SK" smtClean="0"/>
              <a:t>18. 10. 2017</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C826C213-1F6E-4FE7-9D1D-964B22DF4C30}" type="slidenum">
              <a:rPr lang="sk-SK" smtClean="0"/>
              <a:t>‹#›</a:t>
            </a:fld>
            <a:endParaRPr lang="sk-SK"/>
          </a:p>
        </p:txBody>
      </p:sp>
      <p:sp>
        <p:nvSpPr>
          <p:cNvPr id="9" name="Zástupný symbol obsahu 8"/>
          <p:cNvSpPr>
            <a:spLocks noGrp="1"/>
          </p:cNvSpPr>
          <p:nvPr>
            <p:ph sz="quarter" idx="1"/>
          </p:nvPr>
        </p:nvSpPr>
        <p:spPr>
          <a:xfrm>
            <a:off x="914400" y="1447800"/>
            <a:ext cx="3749040" cy="4572000"/>
          </a:xfrm>
        </p:spPr>
        <p:txBody>
          <a:bodyPr vert="horz"/>
          <a:lstStyle/>
          <a:p>
            <a:pPr lvl="0" eaLnBrk="1" latinLnBrk="0" hangingPunct="1"/>
            <a:r>
              <a:rPr lang="sk-SK" smtClean="0"/>
              <a:t>Upravte štýl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11" name="Zástupný symbol obsahu 10"/>
          <p:cNvSpPr>
            <a:spLocks noGrp="1"/>
          </p:cNvSpPr>
          <p:nvPr>
            <p:ph sz="quarter" idx="2"/>
          </p:nvPr>
        </p:nvSpPr>
        <p:spPr>
          <a:xfrm>
            <a:off x="4933950" y="1447800"/>
            <a:ext cx="3749040" cy="4572000"/>
          </a:xfrm>
        </p:spPr>
        <p:txBody>
          <a:bodyPr vert="horz"/>
          <a:lstStyle/>
          <a:p>
            <a:pPr lvl="0" eaLnBrk="1" latinLnBrk="0" hangingPunct="1"/>
            <a:r>
              <a:rPr lang="sk-SK" smtClean="0"/>
              <a:t>Upravte štýl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914400" y="273050"/>
            <a:ext cx="7772400" cy="1143000"/>
          </a:xfrm>
        </p:spPr>
        <p:txBody>
          <a:bodyPr anchor="b" anchorCtr="0"/>
          <a:lstStyle>
            <a:lvl1pPr>
              <a:defRPr/>
            </a:lvl1pPr>
          </a:lstStyle>
          <a:p>
            <a:r>
              <a:rPr kumimoji="0" lang="sk-SK" smtClean="0"/>
              <a:t>Upravte štýly predlohy textu</a:t>
            </a:r>
            <a:endParaRPr kumimoji="0" lang="en-US"/>
          </a:p>
        </p:txBody>
      </p:sp>
      <p:sp>
        <p:nvSpPr>
          <p:cNvPr id="3" name="Zástupný symbol textu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k-SK" smtClean="0"/>
              <a:t>Upravte štýl predlohy textu.</a:t>
            </a:r>
          </a:p>
        </p:txBody>
      </p:sp>
      <p:sp>
        <p:nvSpPr>
          <p:cNvPr id="4" name="Zástupný symbol textu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k-SK" smtClean="0"/>
              <a:t>Upravte štýl predlohy textu.</a:t>
            </a:r>
          </a:p>
        </p:txBody>
      </p:sp>
      <p:sp>
        <p:nvSpPr>
          <p:cNvPr id="7" name="Zástupný symbol dátumu 6"/>
          <p:cNvSpPr>
            <a:spLocks noGrp="1"/>
          </p:cNvSpPr>
          <p:nvPr>
            <p:ph type="dt" sz="half" idx="10"/>
          </p:nvPr>
        </p:nvSpPr>
        <p:spPr/>
        <p:txBody>
          <a:bodyPr/>
          <a:lstStyle/>
          <a:p>
            <a:fld id="{97059671-4ED1-4788-92CC-D479C8E91E04}" type="datetimeFigureOut">
              <a:rPr lang="sk-SK" smtClean="0"/>
              <a:t>18. 10. 2017</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C826C213-1F6E-4FE7-9D1D-964B22DF4C30}" type="slidenum">
              <a:rPr lang="sk-SK" smtClean="0"/>
              <a:t>‹#›</a:t>
            </a:fld>
            <a:endParaRPr lang="sk-SK"/>
          </a:p>
        </p:txBody>
      </p:sp>
      <p:sp>
        <p:nvSpPr>
          <p:cNvPr id="11" name="Zástupný symbol obsahu 10"/>
          <p:cNvSpPr>
            <a:spLocks noGrp="1"/>
          </p:cNvSpPr>
          <p:nvPr>
            <p:ph sz="half" idx="2"/>
          </p:nvPr>
        </p:nvSpPr>
        <p:spPr>
          <a:xfrm>
            <a:off x="914400" y="2247900"/>
            <a:ext cx="3733800" cy="3886200"/>
          </a:xfrm>
        </p:spPr>
        <p:txBody>
          <a:bodyPr vert="horz"/>
          <a:lstStyle/>
          <a:p>
            <a:pPr lvl="0" eaLnBrk="1" latinLnBrk="0" hangingPunct="1"/>
            <a:r>
              <a:rPr lang="sk-SK" smtClean="0"/>
              <a:t>Upravte štýl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13" name="Zástupný symbol obsahu 12"/>
          <p:cNvSpPr>
            <a:spLocks noGrp="1"/>
          </p:cNvSpPr>
          <p:nvPr>
            <p:ph sz="half" idx="4"/>
          </p:nvPr>
        </p:nvSpPr>
        <p:spPr>
          <a:xfrm>
            <a:off x="4953000" y="2247900"/>
            <a:ext cx="3733800" cy="3886200"/>
          </a:xfrm>
        </p:spPr>
        <p:txBody>
          <a:bodyPr vert="horz"/>
          <a:lstStyle/>
          <a:p>
            <a:pPr lvl="0" eaLnBrk="1" latinLnBrk="0" hangingPunct="1"/>
            <a:r>
              <a:rPr lang="sk-SK" smtClean="0"/>
              <a:t>Upravte štýl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Upravte štýly predlohy textu</a:t>
            </a:r>
            <a:endParaRPr kumimoji="0" lang="en-US"/>
          </a:p>
        </p:txBody>
      </p:sp>
      <p:sp>
        <p:nvSpPr>
          <p:cNvPr id="3" name="Zástupný symbol dátumu 2"/>
          <p:cNvSpPr>
            <a:spLocks noGrp="1"/>
          </p:cNvSpPr>
          <p:nvPr>
            <p:ph type="dt" sz="half" idx="10"/>
          </p:nvPr>
        </p:nvSpPr>
        <p:spPr/>
        <p:txBody>
          <a:bodyPr/>
          <a:lstStyle/>
          <a:p>
            <a:fld id="{97059671-4ED1-4788-92CC-D479C8E91E04}" type="datetimeFigureOut">
              <a:rPr lang="sk-SK" smtClean="0"/>
              <a:t>18. 10. 2017</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C826C213-1F6E-4FE7-9D1D-964B22DF4C30}" type="slidenum">
              <a:rPr lang="sk-SK" smtClean="0"/>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97059671-4ED1-4788-92CC-D479C8E91E04}" type="datetimeFigureOut">
              <a:rPr lang="sk-SK" smtClean="0"/>
              <a:t>18. 10. 2017</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C826C213-1F6E-4FE7-9D1D-964B22DF4C30}" type="slidenum">
              <a:rPr lang="sk-SK" smtClean="0"/>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8" name="Obdĺžnik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Zaoblený obdĺžnik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914400" y="273050"/>
            <a:ext cx="7772400" cy="1143000"/>
          </a:xfrm>
        </p:spPr>
        <p:txBody>
          <a:bodyPr anchor="b" anchorCtr="0"/>
          <a:lstStyle>
            <a:lvl1pPr algn="l">
              <a:buNone/>
              <a:defRPr sz="4000" b="0"/>
            </a:lvl1pPr>
          </a:lstStyle>
          <a:p>
            <a:r>
              <a:rPr kumimoji="0" lang="sk-SK" smtClean="0"/>
              <a:t>Upravte štýly predlohy textu</a:t>
            </a:r>
            <a:endParaRPr kumimoji="0" lang="en-US"/>
          </a:p>
        </p:txBody>
      </p:sp>
      <p:sp>
        <p:nvSpPr>
          <p:cNvPr id="3" name="Zástupný symbol textu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sk-SK" smtClean="0"/>
              <a:t>Upravte štýl predlohy textu.</a:t>
            </a:r>
          </a:p>
        </p:txBody>
      </p:sp>
      <p:sp>
        <p:nvSpPr>
          <p:cNvPr id="5" name="Zástupný symbol dátumu 4"/>
          <p:cNvSpPr>
            <a:spLocks noGrp="1"/>
          </p:cNvSpPr>
          <p:nvPr>
            <p:ph type="dt" sz="half" idx="10"/>
          </p:nvPr>
        </p:nvSpPr>
        <p:spPr/>
        <p:txBody>
          <a:bodyPr/>
          <a:lstStyle/>
          <a:p>
            <a:fld id="{97059671-4ED1-4788-92CC-D479C8E91E04}" type="datetimeFigureOut">
              <a:rPr lang="sk-SK" smtClean="0"/>
              <a:t>18. 10. 2017</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C826C213-1F6E-4FE7-9D1D-964B22DF4C30}" type="slidenum">
              <a:rPr lang="sk-SK" smtClean="0"/>
              <a:t>‹#›</a:t>
            </a:fld>
            <a:endParaRPr lang="sk-SK"/>
          </a:p>
        </p:txBody>
      </p:sp>
      <p:sp>
        <p:nvSpPr>
          <p:cNvPr id="11" name="Zástupný symbol obsahu 10"/>
          <p:cNvSpPr>
            <a:spLocks noGrp="1"/>
          </p:cNvSpPr>
          <p:nvPr>
            <p:ph sz="quarter" idx="1"/>
          </p:nvPr>
        </p:nvSpPr>
        <p:spPr>
          <a:xfrm>
            <a:off x="2971800" y="1600200"/>
            <a:ext cx="5715000" cy="4495800"/>
          </a:xfrm>
        </p:spPr>
        <p:txBody>
          <a:bodyPr vert="horz"/>
          <a:lstStyle/>
          <a:p>
            <a:pPr lvl="0" eaLnBrk="1" latinLnBrk="0" hangingPunct="1"/>
            <a:r>
              <a:rPr lang="sk-SK" smtClean="0"/>
              <a:t>Upravte štýl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sk-SK" smtClean="0"/>
              <a:t>Upravte štýly predlohy textu</a:t>
            </a:r>
            <a:endParaRPr kumimoji="0" lang="en-US"/>
          </a:p>
        </p:txBody>
      </p:sp>
      <p:sp>
        <p:nvSpPr>
          <p:cNvPr id="4" name="Zástupný symbol textu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sk-SK" smtClean="0"/>
              <a:t>Upravte štýl predlohy textu.</a:t>
            </a:r>
          </a:p>
        </p:txBody>
      </p:sp>
      <p:sp>
        <p:nvSpPr>
          <p:cNvPr id="5" name="Zástupný symbol dátumu 4"/>
          <p:cNvSpPr>
            <a:spLocks noGrp="1"/>
          </p:cNvSpPr>
          <p:nvPr>
            <p:ph type="dt" sz="half" idx="10"/>
          </p:nvPr>
        </p:nvSpPr>
        <p:spPr/>
        <p:txBody>
          <a:bodyPr/>
          <a:lstStyle/>
          <a:p>
            <a:fld id="{97059671-4ED1-4788-92CC-D479C8E91E04}" type="datetimeFigureOut">
              <a:rPr lang="sk-SK" smtClean="0"/>
              <a:t>18. 10. 2017</a:t>
            </a:fld>
            <a:endParaRPr lang="sk-SK"/>
          </a:p>
        </p:txBody>
      </p:sp>
      <p:sp>
        <p:nvSpPr>
          <p:cNvPr id="6" name="Zástupný symbol päty 5"/>
          <p:cNvSpPr>
            <a:spLocks noGrp="1"/>
          </p:cNvSpPr>
          <p:nvPr>
            <p:ph type="ftr" sz="quarter" idx="11"/>
          </p:nvPr>
        </p:nvSpPr>
        <p:spPr>
          <a:xfrm>
            <a:off x="914400" y="6172200"/>
            <a:ext cx="3886200" cy="457200"/>
          </a:xfrm>
        </p:spPr>
        <p:txBody>
          <a:bodyPr/>
          <a:lstStyle/>
          <a:p>
            <a:endParaRPr lang="sk-SK"/>
          </a:p>
        </p:txBody>
      </p:sp>
      <p:sp>
        <p:nvSpPr>
          <p:cNvPr id="7" name="Zástupný symbol čísla snímky 6"/>
          <p:cNvSpPr>
            <a:spLocks noGrp="1"/>
          </p:cNvSpPr>
          <p:nvPr>
            <p:ph type="sldNum" sz="quarter" idx="12"/>
          </p:nvPr>
        </p:nvSpPr>
        <p:spPr>
          <a:xfrm>
            <a:off x="146304" y="6208776"/>
            <a:ext cx="457200" cy="457200"/>
          </a:xfrm>
        </p:spPr>
        <p:txBody>
          <a:bodyPr/>
          <a:lstStyle/>
          <a:p>
            <a:fld id="{C826C213-1F6E-4FE7-9D1D-964B22DF4C30}" type="slidenum">
              <a:rPr lang="sk-SK" smtClean="0"/>
              <a:t>‹#›</a:t>
            </a:fld>
            <a:endParaRPr lang="sk-SK"/>
          </a:p>
        </p:txBody>
      </p:sp>
      <p:sp>
        <p:nvSpPr>
          <p:cNvPr id="11" name="Obdĺžnik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ĺžnik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ĺžnik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Zástupný symbol obrázka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sk-SK" smtClean="0"/>
              <a:t>Ak chcete pridať obrázok, kliknite na ikonu</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Obdĺžnik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Zaoblený obdĺžnik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Zástupný symbol nadpisu 21"/>
          <p:cNvSpPr>
            <a:spLocks noGrp="1"/>
          </p:cNvSpPr>
          <p:nvPr>
            <p:ph type="title"/>
          </p:nvPr>
        </p:nvSpPr>
        <p:spPr>
          <a:xfrm>
            <a:off x="914400" y="274638"/>
            <a:ext cx="7772400" cy="1143000"/>
          </a:xfrm>
          <a:prstGeom prst="rect">
            <a:avLst/>
          </a:prstGeom>
        </p:spPr>
        <p:txBody>
          <a:bodyPr bIns="91440" anchor="b" anchorCtr="0">
            <a:normAutofit/>
          </a:bodyPr>
          <a:lstStyle/>
          <a:p>
            <a:r>
              <a:rPr kumimoji="0" lang="sk-SK" smtClean="0"/>
              <a:t>Upravte štýly predlohy textu</a:t>
            </a:r>
            <a:endParaRPr kumimoji="0" lang="en-US"/>
          </a:p>
        </p:txBody>
      </p:sp>
      <p:sp>
        <p:nvSpPr>
          <p:cNvPr id="13" name="Zástupný symbol textu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sk-SK" smtClean="0"/>
              <a:t>Upravte štýl predlohy textu.</a:t>
            </a:r>
          </a:p>
          <a:p>
            <a:pPr lvl="1" eaLnBrk="1" latinLnBrk="0" hangingPunct="1"/>
            <a:r>
              <a:rPr kumimoji="0" lang="sk-SK" smtClean="0"/>
              <a:t>Druhá úroveň</a:t>
            </a:r>
          </a:p>
          <a:p>
            <a:pPr lvl="2" eaLnBrk="1" latinLnBrk="0" hangingPunct="1"/>
            <a:r>
              <a:rPr kumimoji="0" lang="sk-SK" smtClean="0"/>
              <a:t>Tretia úroveň</a:t>
            </a:r>
          </a:p>
          <a:p>
            <a:pPr lvl="3" eaLnBrk="1" latinLnBrk="0" hangingPunct="1"/>
            <a:r>
              <a:rPr kumimoji="0" lang="sk-SK" smtClean="0"/>
              <a:t>Štvrtá úroveň</a:t>
            </a:r>
          </a:p>
          <a:p>
            <a:pPr lvl="4" eaLnBrk="1" latinLnBrk="0" hangingPunct="1"/>
            <a:r>
              <a:rPr kumimoji="0" lang="sk-SK" smtClean="0"/>
              <a:t>Piata úroveň</a:t>
            </a:r>
            <a:endParaRPr kumimoji="0" lang="en-US"/>
          </a:p>
        </p:txBody>
      </p:sp>
      <p:sp>
        <p:nvSpPr>
          <p:cNvPr id="14" name="Zástupný symbol dátumu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7059671-4ED1-4788-92CC-D479C8E91E04}" type="datetimeFigureOut">
              <a:rPr lang="sk-SK" smtClean="0"/>
              <a:t>18. 10. 2017</a:t>
            </a:fld>
            <a:endParaRPr lang="sk-SK"/>
          </a:p>
        </p:txBody>
      </p:sp>
      <p:sp>
        <p:nvSpPr>
          <p:cNvPr id="3" name="Zástupný symbol päty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sk-SK"/>
          </a:p>
        </p:txBody>
      </p:sp>
      <p:sp>
        <p:nvSpPr>
          <p:cNvPr id="23" name="Zástupný symbol čísla snímky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826C213-1F6E-4FE7-9D1D-964B22DF4C30}" type="slidenum">
              <a:rPr lang="sk-SK" smtClean="0"/>
              <a:t>‹#›</a:t>
            </a:fld>
            <a:endParaRPr lang="sk-SK"/>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2" name="Nadpis 1"/>
          <p:cNvSpPr>
            <a:spLocks noGrp="1"/>
          </p:cNvSpPr>
          <p:nvPr>
            <p:ph type="ctrTitle"/>
          </p:nvPr>
        </p:nvSpPr>
        <p:spPr>
          <a:xfrm>
            <a:off x="590872" y="2345104"/>
            <a:ext cx="8229600" cy="1470025"/>
          </a:xfrm>
        </p:spPr>
        <p:txBody>
          <a:bodyPr/>
          <a:lstStyle/>
          <a:p>
            <a:r>
              <a:rPr lang="sk-SK" dirty="0" smtClean="0"/>
              <a:t/>
            </a:r>
            <a:br>
              <a:rPr lang="sk-SK" dirty="0" smtClean="0"/>
            </a:br>
            <a:endParaRPr lang="sk-SK" dirty="0"/>
          </a:p>
        </p:txBody>
      </p:sp>
      <p:pic>
        <p:nvPicPr>
          <p:cNvPr id="5" name="Picture 4" descr="NKU_farba"/>
          <p:cNvPicPr>
            <a:picLocks noChangeAspect="1" noChangeArrowheads="1"/>
          </p:cNvPicPr>
          <p:nvPr/>
        </p:nvPicPr>
        <p:blipFill>
          <a:blip r:embed="rId2" cstate="print"/>
          <a:srcRect/>
          <a:stretch>
            <a:fillRect/>
          </a:stretch>
        </p:blipFill>
        <p:spPr bwMode="auto">
          <a:xfrm>
            <a:off x="280300" y="908720"/>
            <a:ext cx="1649260" cy="1296144"/>
          </a:xfrm>
          <a:prstGeom prst="rect">
            <a:avLst/>
          </a:prstGeom>
          <a:noFill/>
          <a:ln w="9525">
            <a:solidFill>
              <a:schemeClr val="accent1">
                <a:shade val="50000"/>
              </a:schemeClr>
            </a:solidFill>
            <a:miter lim="800000"/>
            <a:headEnd/>
            <a:tailEnd/>
          </a:ln>
        </p:spPr>
      </p:pic>
      <p:sp>
        <p:nvSpPr>
          <p:cNvPr id="6" name="Obdĺžnik 5"/>
          <p:cNvSpPr/>
          <p:nvPr/>
        </p:nvSpPr>
        <p:spPr>
          <a:xfrm>
            <a:off x="2267744" y="1837273"/>
            <a:ext cx="6552728" cy="1015663"/>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Stratégia </a:t>
            </a:r>
            <a:r>
              <a:rPr lang="sk-SK" sz="2000" b="1" dirty="0" smtClean="0">
                <a:solidFill>
                  <a:schemeClr val="bg1"/>
                </a:solidFill>
                <a:effectLst/>
                <a:latin typeface="Arial Narrow" panose="020B0606020202030204" pitchFamily="34" charset="0"/>
              </a:rPr>
              <a:t>kontrolnej činnosti NKÚ SR v samospráve </a:t>
            </a:r>
          </a:p>
          <a:p>
            <a:endParaRPr lang="sk-SK" sz="2000" b="1" dirty="0" smtClean="0">
              <a:solidFill>
                <a:schemeClr val="bg1"/>
              </a:solidFill>
              <a:effectLst/>
              <a:latin typeface="Arial Narrow" panose="020B0606020202030204" pitchFamily="34" charset="0"/>
            </a:endParaRPr>
          </a:p>
          <a:p>
            <a:r>
              <a:rPr lang="sk-SK" sz="2000" b="1" dirty="0" smtClean="0">
                <a:solidFill>
                  <a:schemeClr val="bg1"/>
                </a:solidFill>
                <a:latin typeface="Arial Narrow" panose="020B0606020202030204" pitchFamily="34" charset="0"/>
              </a:rPr>
              <a:t>Výsledky kontrolnej činnosti v samospráve </a:t>
            </a:r>
            <a:endParaRPr lang="sk-SK" sz="2000" b="1" dirty="0">
              <a:solidFill>
                <a:schemeClr val="bg1"/>
              </a:solidFill>
              <a:latin typeface="Arial Narrow" panose="020B0606020202030204" pitchFamily="34" charset="0"/>
            </a:endParaRPr>
          </a:p>
        </p:txBody>
      </p:sp>
      <p:sp>
        <p:nvSpPr>
          <p:cNvPr id="7" name="Obdĺžnik 6"/>
          <p:cNvSpPr/>
          <p:nvPr/>
        </p:nvSpPr>
        <p:spPr>
          <a:xfrm>
            <a:off x="2429627" y="3599797"/>
            <a:ext cx="6624736" cy="1223265"/>
          </a:xfrm>
          <a:prstGeom prst="rect">
            <a:avLst/>
          </a:prstGeom>
          <a:effectLst>
            <a:outerShdw blurRad="50800" dist="139700" dir="7200000" sx="102000" sy="102000" algn="t" rotWithShape="0">
              <a:prstClr val="black">
                <a:alpha val="5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9" name="BlokTextu 8"/>
          <p:cNvSpPr txBox="1"/>
          <p:nvPr/>
        </p:nvSpPr>
        <p:spPr>
          <a:xfrm>
            <a:off x="2555776" y="4248379"/>
            <a:ext cx="5760640" cy="584775"/>
          </a:xfrm>
          <a:prstGeom prst="rect">
            <a:avLst/>
          </a:prstGeom>
          <a:noFill/>
        </p:spPr>
        <p:txBody>
          <a:bodyPr wrap="square" rtlCol="0">
            <a:spAutoFit/>
          </a:bodyPr>
          <a:lstStyle/>
          <a:p>
            <a:r>
              <a:rPr lang="sk-SK" sz="1600" dirty="0" smtClean="0">
                <a:solidFill>
                  <a:schemeClr val="bg1"/>
                </a:solidFill>
                <a:latin typeface="Arial Narrow" panose="020B0606020202030204" pitchFamily="34" charset="0"/>
              </a:rPr>
              <a:t>Mgr. Jaroslav </a:t>
            </a:r>
            <a:r>
              <a:rPr lang="sk-SK" sz="1600" dirty="0" err="1" smtClean="0">
                <a:solidFill>
                  <a:schemeClr val="bg1"/>
                </a:solidFill>
                <a:latin typeface="Arial Narrow" panose="020B0606020202030204" pitchFamily="34" charset="0"/>
              </a:rPr>
              <a:t>Ivančo</a:t>
            </a:r>
            <a:endParaRPr lang="sk-SK" sz="1600" dirty="0" smtClean="0">
              <a:solidFill>
                <a:schemeClr val="bg1"/>
              </a:solidFill>
              <a:latin typeface="Arial Narrow" panose="020B0606020202030204" pitchFamily="34" charset="0"/>
            </a:endParaRPr>
          </a:p>
          <a:p>
            <a:r>
              <a:rPr lang="sk-SK" sz="1600" dirty="0">
                <a:solidFill>
                  <a:schemeClr val="bg1"/>
                </a:solidFill>
                <a:latin typeface="Arial Narrow" panose="020B0606020202030204" pitchFamily="34" charset="0"/>
              </a:rPr>
              <a:t>g</a:t>
            </a:r>
            <a:r>
              <a:rPr lang="sk-SK" sz="1600" dirty="0" smtClean="0">
                <a:solidFill>
                  <a:schemeClr val="bg1"/>
                </a:solidFill>
                <a:latin typeface="Arial Narrow" panose="020B0606020202030204" pitchFamily="34" charset="0"/>
              </a:rPr>
              <a:t>enerálny riaditeľ sekcie stratégie </a:t>
            </a:r>
            <a:endParaRPr lang="sk-SK" sz="1600" dirty="0">
              <a:solidFill>
                <a:schemeClr val="bg1"/>
              </a:solidFill>
              <a:latin typeface="Arial Narrow" panose="020B0606020202030204" pitchFamily="34" charset="0"/>
            </a:endParaRPr>
          </a:p>
        </p:txBody>
      </p:sp>
      <p:sp>
        <p:nvSpPr>
          <p:cNvPr id="11" name="BlokTextu 10"/>
          <p:cNvSpPr txBox="1"/>
          <p:nvPr/>
        </p:nvSpPr>
        <p:spPr>
          <a:xfrm>
            <a:off x="2429627" y="3573016"/>
            <a:ext cx="6480720" cy="677108"/>
          </a:xfrm>
          <a:prstGeom prst="rect">
            <a:avLst/>
          </a:prstGeom>
          <a:noFill/>
        </p:spPr>
        <p:txBody>
          <a:bodyPr wrap="square" rtlCol="0">
            <a:spAutoFit/>
          </a:bodyPr>
          <a:lstStyle/>
          <a:p>
            <a:r>
              <a:rPr lang="sk-SK" dirty="0" smtClean="0">
                <a:latin typeface="Arial Narrow" panose="020B0606020202030204" pitchFamily="34" charset="0"/>
              </a:rPr>
              <a:t> </a:t>
            </a:r>
          </a:p>
          <a:p>
            <a:r>
              <a:rPr lang="sk-SK" sz="2000" b="1" dirty="0">
                <a:solidFill>
                  <a:schemeClr val="bg1"/>
                </a:solidFill>
                <a:latin typeface="Arial Narrow" panose="020B0606020202030204" pitchFamily="34" charset="0"/>
              </a:rPr>
              <a:t> </a:t>
            </a:r>
            <a:r>
              <a:rPr lang="sk-SK" sz="2000" b="1" dirty="0" smtClean="0">
                <a:solidFill>
                  <a:schemeClr val="bg1"/>
                </a:solidFill>
                <a:latin typeface="Arial Narrow" panose="020B0606020202030204" pitchFamily="34" charset="0"/>
              </a:rPr>
              <a:t> Najvyšší kontrolný úrad Slovenskej republiky </a:t>
            </a:r>
            <a:endParaRPr lang="sk-SK" sz="2000" b="1" dirty="0">
              <a:solidFill>
                <a:schemeClr val="bg1"/>
              </a:solidFill>
              <a:latin typeface="Arial Narrow" panose="020B0606020202030204" pitchFamily="34" charset="0"/>
            </a:endParaRPr>
          </a:p>
        </p:txBody>
      </p:sp>
      <p:sp>
        <p:nvSpPr>
          <p:cNvPr id="12" name="Obdĺžnik 11"/>
          <p:cNvSpPr/>
          <p:nvPr/>
        </p:nvSpPr>
        <p:spPr>
          <a:xfrm>
            <a:off x="93594" y="6061173"/>
            <a:ext cx="8978005"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3" name="BlokTextu 12"/>
          <p:cNvSpPr txBox="1"/>
          <p:nvPr/>
        </p:nvSpPr>
        <p:spPr>
          <a:xfrm>
            <a:off x="241806" y="6061173"/>
            <a:ext cx="8812557" cy="307777"/>
          </a:xfrm>
          <a:prstGeom prst="rect">
            <a:avLst/>
          </a:prstGeom>
          <a:noFill/>
        </p:spPr>
        <p:txBody>
          <a:bodyPr wrap="square" rtlCol="0">
            <a:spAutoFit/>
          </a:bodyPr>
          <a:lstStyle/>
          <a:p>
            <a:r>
              <a:rPr lang="sk-SK" sz="1400" dirty="0" smtClean="0">
                <a:solidFill>
                  <a:schemeClr val="bg1"/>
                </a:solidFill>
                <a:latin typeface="Arial Narrow" panose="020B0606020202030204" pitchFamily="34" charset="0"/>
              </a:rPr>
              <a:t>Odborná konferencia Asociácie prednostov úradov miestnych samospráv                                                        20.10.2017   Podbanské</a:t>
            </a:r>
          </a:p>
        </p:txBody>
      </p:sp>
    </p:spTree>
    <p:extLst>
      <p:ext uri="{BB962C8B-B14F-4D97-AF65-F5344CB8AC3E}">
        <p14:creationId xmlns:p14="http://schemas.microsoft.com/office/powerpoint/2010/main" val="3078773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405730" y="1270100"/>
            <a:ext cx="4750666"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Stratégia obsahového zamerania </a:t>
            </a:r>
            <a:endParaRPr lang="sk-SK" sz="2400" b="1" dirty="0">
              <a:solidFill>
                <a:srgbClr val="C00000"/>
              </a:solidFill>
              <a:latin typeface="Arial Narrow" panose="020B0606020202030204" pitchFamily="34" charset="0"/>
            </a:endParaRPr>
          </a:p>
        </p:txBody>
      </p:sp>
      <p:sp>
        <p:nvSpPr>
          <p:cNvPr id="6" name="Zástupný symbol obsahu 5"/>
          <p:cNvSpPr>
            <a:spLocks noGrp="1"/>
          </p:cNvSpPr>
          <p:nvPr>
            <p:ph sz="quarter" idx="1"/>
          </p:nvPr>
        </p:nvSpPr>
        <p:spPr>
          <a:xfrm>
            <a:off x="392000" y="2060848"/>
            <a:ext cx="8356464" cy="3816424"/>
          </a:xfrm>
        </p:spPr>
        <p:txBody>
          <a:bodyPr>
            <a:normAutofit/>
          </a:bodyPr>
          <a:lstStyle/>
          <a:p>
            <a:pPr marL="0" indent="0" algn="just">
              <a:buNone/>
            </a:pPr>
            <a:r>
              <a:rPr lang="sk-SK" sz="2000" dirty="0">
                <a:latin typeface="Arial Narrow" panose="020B0606020202030204" pitchFamily="34" charset="0"/>
              </a:rPr>
              <a:t> </a:t>
            </a:r>
          </a:p>
        </p:txBody>
      </p:sp>
      <p:sp>
        <p:nvSpPr>
          <p:cNvPr id="3" name="BlokTextu 2"/>
          <p:cNvSpPr txBox="1"/>
          <p:nvPr/>
        </p:nvSpPr>
        <p:spPr>
          <a:xfrm>
            <a:off x="426804" y="1650916"/>
            <a:ext cx="8596202" cy="4555093"/>
          </a:xfrm>
          <a:prstGeom prst="rect">
            <a:avLst/>
          </a:prstGeom>
          <a:noFill/>
        </p:spPr>
        <p:txBody>
          <a:bodyPr wrap="square" rtlCol="0">
            <a:spAutoFit/>
          </a:bodyPr>
          <a:lstStyle/>
          <a:p>
            <a:pPr lvl="0" algn="just">
              <a:spcAft>
                <a:spcPts val="1200"/>
              </a:spcAft>
            </a:pPr>
            <a:r>
              <a:rPr lang="sk-SK" sz="2000" dirty="0" smtClean="0">
                <a:latin typeface="Arial Narrow" panose="020B0606020202030204" pitchFamily="34" charset="0"/>
              </a:rPr>
              <a:t>Výber strategických oblastí zamerania kontrolnej činnosti vychádza z národných strategických dokumentov, a to najmä z programového vyhlásenia vlády SR, </a:t>
            </a:r>
            <a:r>
              <a:rPr lang="sk-SK" sz="2000" dirty="0" smtClean="0">
                <a:solidFill>
                  <a:srgbClr val="C00000"/>
                </a:solidFill>
                <a:latin typeface="Arial Narrow" panose="020B0606020202030204" pitchFamily="34" charset="0"/>
              </a:rPr>
              <a:t>národných programov reforiem SR</a:t>
            </a:r>
            <a:r>
              <a:rPr lang="sk-SK" sz="2000" dirty="0" smtClean="0">
                <a:latin typeface="Arial Narrow" panose="020B0606020202030204" pitchFamily="34" charset="0"/>
              </a:rPr>
              <a:t>, </a:t>
            </a:r>
            <a:r>
              <a:rPr lang="sk-SK" sz="2000" dirty="0" smtClean="0">
                <a:solidFill>
                  <a:srgbClr val="C00000"/>
                </a:solidFill>
                <a:latin typeface="Arial Narrow" panose="020B0606020202030204" pitchFamily="34" charset="0"/>
              </a:rPr>
              <a:t>rozpočtu verejnej správy </a:t>
            </a:r>
            <a:r>
              <a:rPr lang="sk-SK" sz="2000" dirty="0" smtClean="0">
                <a:latin typeface="Arial Narrow" panose="020B0606020202030204" pitchFamily="34" charset="0"/>
              </a:rPr>
              <a:t>pričom sa preferujú:</a:t>
            </a:r>
            <a:endParaRPr lang="sk-SK" sz="2000" dirty="0" smtClean="0">
              <a:solidFill>
                <a:srgbClr val="FF0000"/>
              </a:solidFill>
              <a:latin typeface="Arial Narrow" panose="020B0606020202030204" pitchFamily="34" charset="0"/>
            </a:endParaRPr>
          </a:p>
          <a:p>
            <a:pPr marL="285750" lvl="0" indent="-285750" algn="just">
              <a:buFont typeface="Wingdings" panose="05000000000000000000" pitchFamily="2" charset="2"/>
              <a:buChar char="v"/>
            </a:pPr>
            <a:r>
              <a:rPr lang="sk-SK" sz="2000" dirty="0" smtClean="0">
                <a:latin typeface="Arial Narrow" panose="020B0606020202030204" pitchFamily="34" charset="0"/>
              </a:rPr>
              <a:t>oblasti, ktoré sú svojím </a:t>
            </a:r>
            <a:r>
              <a:rPr lang="sk-SK" sz="2000" b="1" dirty="0" smtClean="0">
                <a:solidFill>
                  <a:srgbClr val="C00000"/>
                </a:solidFill>
                <a:latin typeface="Arial Narrow" panose="020B0606020202030204" pitchFamily="34" charset="0"/>
              </a:rPr>
              <a:t>obsahom rozhodujúce nielen pre aktuálny, ale aj pre budúci spoločenský vývoj</a:t>
            </a:r>
            <a:r>
              <a:rPr lang="sk-SK" sz="2000" dirty="0" smtClean="0">
                <a:latin typeface="Arial Narrow" panose="020B0606020202030204" pitchFamily="34" charset="0"/>
              </a:rPr>
              <a:t> a ovplyvňujú tak významne kvalitu života v krajine</a:t>
            </a:r>
          </a:p>
          <a:p>
            <a:pPr lvl="0" algn="just"/>
            <a:endParaRPr lang="sk-SK" sz="2000" dirty="0" smtClean="0">
              <a:latin typeface="Arial Narrow" panose="020B0606020202030204" pitchFamily="34" charset="0"/>
            </a:endParaRPr>
          </a:p>
          <a:p>
            <a:pPr marL="285750" lvl="0" indent="-285750" algn="just">
              <a:buFont typeface="Wingdings" panose="05000000000000000000" pitchFamily="2" charset="2"/>
              <a:buChar char="v"/>
            </a:pPr>
            <a:r>
              <a:rPr lang="sk-SK" sz="2000" dirty="0" smtClean="0">
                <a:latin typeface="Arial Narrow" panose="020B0606020202030204" pitchFamily="34" charset="0"/>
              </a:rPr>
              <a:t> oblasti, politiky a subjekty, v ktorých </a:t>
            </a:r>
            <a:r>
              <a:rPr lang="sk-SK" sz="2000" b="1" dirty="0" smtClean="0">
                <a:solidFill>
                  <a:srgbClr val="C00000"/>
                </a:solidFill>
                <a:latin typeface="Arial Narrow" panose="020B0606020202030204" pitchFamily="34" charset="0"/>
              </a:rPr>
              <a:t>nehospodárne, resp. neefektívne a neúčelné využitie finančnej alokácie má vplyv na napĺňanie cieľov </a:t>
            </a:r>
            <a:r>
              <a:rPr lang="sk-SK" sz="2000" dirty="0" smtClean="0">
                <a:latin typeface="Arial Narrow" panose="020B0606020202030204" pitchFamily="34" charset="0"/>
              </a:rPr>
              <a:t>a môže mať významný dopad na vývoj a</a:t>
            </a:r>
            <a:r>
              <a:rPr lang="sk-SK" sz="2000" dirty="0" smtClean="0">
                <a:solidFill>
                  <a:srgbClr val="FF0000"/>
                </a:solidFill>
                <a:latin typeface="Arial Narrow" panose="020B0606020202030204" pitchFamily="34" charset="0"/>
              </a:rPr>
              <a:t> </a:t>
            </a:r>
            <a:r>
              <a:rPr lang="sk-SK" sz="2000" b="1" dirty="0" smtClean="0">
                <a:solidFill>
                  <a:srgbClr val="C00000"/>
                </a:solidFill>
                <a:latin typeface="Arial Narrow" panose="020B0606020202030204" pitchFamily="34" charset="0"/>
              </a:rPr>
              <a:t>udržateľnosť verejných fin</a:t>
            </a:r>
            <a:r>
              <a:rPr lang="sk-SK" sz="2000" dirty="0" smtClean="0">
                <a:solidFill>
                  <a:srgbClr val="C00000"/>
                </a:solidFill>
                <a:latin typeface="Arial Narrow" panose="020B0606020202030204" pitchFamily="34" charset="0"/>
              </a:rPr>
              <a:t>ancií</a:t>
            </a:r>
          </a:p>
          <a:p>
            <a:pPr lvl="0" algn="just"/>
            <a:endParaRPr lang="sk-SK" sz="2000" dirty="0" smtClean="0">
              <a:solidFill>
                <a:srgbClr val="C00000"/>
              </a:solidFill>
              <a:latin typeface="Arial Narrow" panose="020B0606020202030204" pitchFamily="34" charset="0"/>
            </a:endParaRPr>
          </a:p>
          <a:p>
            <a:pPr marL="285750" indent="-285750" algn="just">
              <a:buFont typeface="Wingdings" panose="05000000000000000000" pitchFamily="2" charset="2"/>
              <a:buChar char="v"/>
            </a:pPr>
            <a:r>
              <a:rPr lang="sk-SK" sz="2000" dirty="0" smtClean="0">
                <a:latin typeface="Arial Narrow" panose="020B0606020202030204" pitchFamily="34" charset="0"/>
              </a:rPr>
              <a:t>oblasti, </a:t>
            </a:r>
            <a:r>
              <a:rPr lang="sk-SK" sz="2000" b="1" dirty="0" smtClean="0">
                <a:solidFill>
                  <a:srgbClr val="C00000"/>
                </a:solidFill>
                <a:latin typeface="Arial Narrow" panose="020B0606020202030204" pitchFamily="34" charset="0"/>
              </a:rPr>
              <a:t>v ktorých SR v medzinárodných porovnaniach a v plnení stanovených cieľov zaostáva</a:t>
            </a:r>
            <a:r>
              <a:rPr lang="sk-SK" sz="2000" dirty="0" smtClean="0">
                <a:latin typeface="Arial Narrow" panose="020B0606020202030204" pitchFamily="34" charset="0"/>
              </a:rPr>
              <a:t>, čo má významný vplyv na budúcu, ale aj súčasnú konkurencieschopnosť krajiny a ich nedostatočné plnenie môže mať vplyv na hospodársky rast a zamestnanosť</a:t>
            </a:r>
            <a:endParaRPr lang="sk-SK" sz="2400" dirty="0" smtClean="0">
              <a:latin typeface="Arial Narrow" panose="020B0606020202030204" pitchFamily="34" charset="0"/>
            </a:endParaRPr>
          </a:p>
        </p:txBody>
      </p:sp>
    </p:spTree>
    <p:extLst>
      <p:ext uri="{BB962C8B-B14F-4D97-AF65-F5344CB8AC3E}">
        <p14:creationId xmlns:p14="http://schemas.microsoft.com/office/powerpoint/2010/main" val="23822346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399495" y="1412776"/>
            <a:ext cx="4750666"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Postavenie samosprávy </a:t>
            </a:r>
            <a:endParaRPr lang="sk-SK" sz="2400" b="1" dirty="0">
              <a:solidFill>
                <a:srgbClr val="C00000"/>
              </a:solidFill>
              <a:latin typeface="Arial Narrow" panose="020B0606020202030204" pitchFamily="34" charset="0"/>
            </a:endParaRPr>
          </a:p>
        </p:txBody>
      </p:sp>
      <p:sp>
        <p:nvSpPr>
          <p:cNvPr id="6" name="Zástupný symbol obsahu 5"/>
          <p:cNvSpPr>
            <a:spLocks noGrp="1"/>
          </p:cNvSpPr>
          <p:nvPr>
            <p:ph sz="quarter" idx="1"/>
          </p:nvPr>
        </p:nvSpPr>
        <p:spPr>
          <a:xfrm>
            <a:off x="372034" y="1889206"/>
            <a:ext cx="8356464" cy="3816424"/>
          </a:xfrm>
        </p:spPr>
        <p:txBody>
          <a:bodyPr>
            <a:normAutofit/>
          </a:bodyPr>
          <a:lstStyle/>
          <a:p>
            <a:pPr marL="0" indent="0" algn="just">
              <a:buNone/>
            </a:pPr>
            <a:r>
              <a:rPr lang="sk-SK" sz="2000" dirty="0">
                <a:latin typeface="Arial Narrow" panose="020B0606020202030204" pitchFamily="34" charset="0"/>
              </a:rPr>
              <a:t> NKÚ SR  vníma osobitné postavenie samosprávy v systéme verejnej správy ako rozhodujúceho subjektu, ktorý priamo ovplyvňuje prostredníctvom verejných rozhodnutí ekonomický a spoločenský život občanov SR. </a:t>
            </a:r>
            <a:r>
              <a:rPr lang="sk-SK" sz="2000" b="1" dirty="0">
                <a:solidFill>
                  <a:srgbClr val="FF0000"/>
                </a:solidFill>
                <a:latin typeface="Arial Narrow" panose="020B0606020202030204" pitchFamily="34" charset="0"/>
              </a:rPr>
              <a:t>Orgány samosprávy sú nielen vykonávateľmi verejných politík vo vertikálnej úrovni „od centra dole“  ale aj tvorcami vlastných územných politík. </a:t>
            </a:r>
            <a:endParaRPr lang="sk-SK" sz="2000" b="1" dirty="0" smtClean="0">
              <a:solidFill>
                <a:srgbClr val="FF0000"/>
              </a:solidFill>
              <a:latin typeface="Arial Narrow" panose="020B0606020202030204" pitchFamily="34" charset="0"/>
            </a:endParaRPr>
          </a:p>
          <a:p>
            <a:pPr marL="0" indent="0" algn="just">
              <a:buNone/>
            </a:pPr>
            <a:endParaRPr lang="sk-SK" sz="2000" b="1" dirty="0">
              <a:latin typeface="Arial Narrow" panose="020B0606020202030204" pitchFamily="34" charset="0"/>
            </a:endParaRPr>
          </a:p>
          <a:p>
            <a:pPr marL="0" indent="0" algn="just">
              <a:buNone/>
            </a:pPr>
            <a:r>
              <a:rPr lang="sk-SK" sz="2000" dirty="0" smtClean="0">
                <a:latin typeface="Arial Narrow" panose="020B0606020202030204" pitchFamily="34" charset="0"/>
              </a:rPr>
              <a:t>Rozhodnutiami samospráv sa </a:t>
            </a:r>
            <a:r>
              <a:rPr lang="sk-SK" sz="2000" dirty="0">
                <a:latin typeface="Arial Narrow" panose="020B0606020202030204" pitchFamily="34" charset="0"/>
              </a:rPr>
              <a:t>zabezpečuje význam a prospešnosť pre občanov a to nielen krátkodobo ale s dopadmi pre budúce generácie a rozhodnutia, ktorým dekomponujú prijaté rozhodnutia </a:t>
            </a:r>
            <a:r>
              <a:rPr lang="sk-SK" sz="2000" b="1" dirty="0">
                <a:latin typeface="Arial Narrow" panose="020B0606020202030204" pitchFamily="34" charset="0"/>
              </a:rPr>
              <a:t>do </a:t>
            </a:r>
            <a:r>
              <a:rPr lang="sk-SK" sz="2000" b="1" dirty="0" smtClean="0">
                <a:latin typeface="Arial Narrow" panose="020B0606020202030204" pitchFamily="34" charset="0"/>
              </a:rPr>
              <a:t>fázy </a:t>
            </a:r>
            <a:r>
              <a:rPr lang="sk-SK" sz="2000" b="1" dirty="0">
                <a:latin typeface="Arial Narrow" panose="020B0606020202030204" pitchFamily="34" charset="0"/>
              </a:rPr>
              <a:t>realizácie  a  určuje sa hodnota na strane výdavkov ako aj  hodnota prínosu, ktorá nie je vyjadrená finančne ale zlepšovaním definovaných </a:t>
            </a:r>
            <a:r>
              <a:rPr lang="sk-SK" sz="2000" b="1" dirty="0" smtClean="0">
                <a:latin typeface="Arial Narrow" panose="020B0606020202030204" pitchFamily="34" charset="0"/>
              </a:rPr>
              <a:t>parametrov</a:t>
            </a:r>
            <a:r>
              <a:rPr lang="sk-SK" sz="2000" b="1" dirty="0">
                <a:latin typeface="Arial Narrow" panose="020B0606020202030204" pitchFamily="34" charset="0"/>
              </a:rPr>
              <a:t> </a:t>
            </a:r>
            <a:r>
              <a:rPr lang="sk-SK" sz="2000" b="1" dirty="0" smtClean="0">
                <a:latin typeface="Arial Narrow" panose="020B0606020202030204" pitchFamily="34" charset="0"/>
              </a:rPr>
              <a:t>– zodpovednosť samospráv za tvorbu vlastných politík.</a:t>
            </a:r>
            <a:endParaRPr lang="sk-SK" sz="2000" b="1" dirty="0">
              <a:latin typeface="Arial Narrow" panose="020B0606020202030204" pitchFamily="34" charset="0"/>
            </a:endParaRPr>
          </a:p>
        </p:txBody>
      </p:sp>
    </p:spTree>
    <p:extLst>
      <p:ext uri="{BB962C8B-B14F-4D97-AF65-F5344CB8AC3E}">
        <p14:creationId xmlns:p14="http://schemas.microsoft.com/office/powerpoint/2010/main" val="1096116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399495" y="1412776"/>
            <a:ext cx="4750666"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Kontroly v samosprávach </a:t>
            </a:r>
            <a:endParaRPr lang="sk-SK" sz="2400" b="1" dirty="0">
              <a:solidFill>
                <a:srgbClr val="C00000"/>
              </a:solidFill>
              <a:latin typeface="Arial Narrow" panose="020B0606020202030204" pitchFamily="34" charset="0"/>
            </a:endParaRPr>
          </a:p>
        </p:txBody>
      </p:sp>
      <p:sp>
        <p:nvSpPr>
          <p:cNvPr id="6" name="Zástupný symbol obsahu 5"/>
          <p:cNvSpPr>
            <a:spLocks noGrp="1"/>
          </p:cNvSpPr>
          <p:nvPr>
            <p:ph sz="quarter" idx="1"/>
          </p:nvPr>
        </p:nvSpPr>
        <p:spPr>
          <a:xfrm>
            <a:off x="372034" y="1889206"/>
            <a:ext cx="8356464" cy="3816424"/>
          </a:xfrm>
        </p:spPr>
        <p:txBody>
          <a:bodyPr>
            <a:normAutofit/>
          </a:bodyPr>
          <a:lstStyle/>
          <a:p>
            <a:pPr marL="0" indent="0" algn="just">
              <a:buNone/>
            </a:pPr>
            <a:r>
              <a:rPr lang="sk-SK" sz="2000" dirty="0">
                <a:latin typeface="Arial Narrow" panose="020B0606020202030204" pitchFamily="34" charset="0"/>
              </a:rPr>
              <a:t> </a:t>
            </a:r>
            <a:endParaRPr lang="sk-SK" sz="2000" b="1" dirty="0">
              <a:latin typeface="Arial Narrow" panose="020B0606020202030204" pitchFamily="34" charset="0"/>
            </a:endParaRPr>
          </a:p>
        </p:txBody>
      </p:sp>
      <p:sp>
        <p:nvSpPr>
          <p:cNvPr id="3" name="Obdĺžnik 2"/>
          <p:cNvSpPr/>
          <p:nvPr/>
        </p:nvSpPr>
        <p:spPr>
          <a:xfrm>
            <a:off x="399495" y="1997839"/>
            <a:ext cx="8132945" cy="3785652"/>
          </a:xfrm>
          <a:prstGeom prst="rect">
            <a:avLst/>
          </a:prstGeom>
        </p:spPr>
        <p:txBody>
          <a:bodyPr wrap="square">
            <a:spAutoFit/>
          </a:bodyPr>
          <a:lstStyle/>
          <a:p>
            <a:pPr algn="just"/>
            <a:r>
              <a:rPr lang="sk-SK" sz="2000" b="1" dirty="0" smtClean="0">
                <a:solidFill>
                  <a:srgbClr val="FF0000"/>
                </a:solidFill>
                <a:latin typeface="Arial Narrow" panose="020B0606020202030204" pitchFamily="34" charset="0"/>
              </a:rPr>
              <a:t>Kontrolu verejných politík </a:t>
            </a:r>
            <a:r>
              <a:rPr lang="sk-SK" sz="2000" dirty="0" smtClean="0">
                <a:latin typeface="Arial Narrow" panose="020B0606020202030204" pitchFamily="34" charset="0"/>
              </a:rPr>
              <a:t>– rozhodnutí formovaných na úrovni centrálnej vlády, kde samosprávy sú v </a:t>
            </a:r>
            <a:r>
              <a:rPr lang="sk-SK" sz="2000" b="1" dirty="0" smtClean="0">
                <a:latin typeface="Arial Narrow" panose="020B0606020202030204" pitchFamily="34" charset="0"/>
              </a:rPr>
              <a:t>kľúčových politikách štátu vykonávateľmi </a:t>
            </a:r>
            <a:r>
              <a:rPr lang="sk-SK" sz="2000" dirty="0" smtClean="0">
                <a:latin typeface="Arial Narrow" panose="020B0606020202030204" pitchFamily="34" charset="0"/>
              </a:rPr>
              <a:t>a našim strategickým zameraním je poukázať </a:t>
            </a:r>
            <a:r>
              <a:rPr lang="sk-SK" sz="2000" b="1" dirty="0" smtClean="0">
                <a:latin typeface="Arial Narrow" panose="020B0606020202030204" pitchFamily="34" charset="0"/>
              </a:rPr>
              <a:t>na rôznu kvalitatívnu úroveň prístupu k výkonu kompetencii financovaných štátom.</a:t>
            </a:r>
            <a:r>
              <a:rPr lang="sk-SK" sz="2000" dirty="0" smtClean="0">
                <a:latin typeface="Arial Narrow" panose="020B0606020202030204" pitchFamily="34" charset="0"/>
              </a:rPr>
              <a:t> Kontroly v samospráve sú tak súčasťou kontrol fungovania systému. </a:t>
            </a:r>
            <a:r>
              <a:rPr lang="sk-SK" sz="2000" b="1" dirty="0" smtClean="0">
                <a:solidFill>
                  <a:srgbClr val="FF0000"/>
                </a:solidFill>
                <a:latin typeface="Arial Narrow" panose="020B0606020202030204" pitchFamily="34" charset="0"/>
              </a:rPr>
              <a:t>Za jeden z podstatných nástrojov pre zvýšenie informovanosti sa pokladá  </a:t>
            </a:r>
            <a:r>
              <a:rPr lang="sk-SK" sz="2000" b="1" dirty="0" err="1" smtClean="0">
                <a:solidFill>
                  <a:srgbClr val="FF0000"/>
                </a:solidFill>
                <a:latin typeface="Arial Narrow" panose="020B0606020202030204" pitchFamily="34" charset="0"/>
              </a:rPr>
              <a:t>benchmark</a:t>
            </a:r>
            <a:r>
              <a:rPr lang="sk-SK" sz="2000" b="1" dirty="0" smtClean="0">
                <a:solidFill>
                  <a:srgbClr val="FF0000"/>
                </a:solidFill>
                <a:latin typeface="Arial Narrow" panose="020B0606020202030204" pitchFamily="34" charset="0"/>
              </a:rPr>
              <a:t> kontrolovaných subjektov</a:t>
            </a:r>
            <a:r>
              <a:rPr lang="sk-SK" sz="2000" dirty="0" smtClean="0">
                <a:latin typeface="Arial Narrow" panose="020B0606020202030204" pitchFamily="34" charset="0"/>
              </a:rPr>
              <a:t>. </a:t>
            </a:r>
          </a:p>
          <a:p>
            <a:pPr algn="just"/>
            <a:r>
              <a:rPr lang="sk-SK" sz="2000" b="1" dirty="0" smtClean="0">
                <a:solidFill>
                  <a:srgbClr val="FF0000"/>
                </a:solidFill>
                <a:latin typeface="Arial Narrow" panose="020B0606020202030204" pitchFamily="34" charset="0"/>
              </a:rPr>
              <a:t>Kontrola výkonu samospráv</a:t>
            </a:r>
            <a:r>
              <a:rPr lang="sk-SK" sz="2000" b="1" dirty="0">
                <a:solidFill>
                  <a:srgbClr val="FF0000"/>
                </a:solidFill>
                <a:latin typeface="Arial Narrow" panose="020B0606020202030204" pitchFamily="34" charset="0"/>
              </a:rPr>
              <a:t> </a:t>
            </a:r>
            <a:r>
              <a:rPr lang="sk-SK" sz="2000" dirty="0" smtClean="0">
                <a:latin typeface="Arial Narrow" panose="020B0606020202030204" pitchFamily="34" charset="0"/>
              </a:rPr>
              <a:t>– kontroly, ktoré nie sú náhodným procesom generovaný externým prostredím, externými hráčmi, čiastkovými záujmami  na miestnej úrovni. Ide  kontroly na základe podnetov od občanov, ale ja orgánov štátnej správy, ale vlastného monitoringu ktoré prechádzajú analýzami rizika z hľadiska systémových dopadov popisovaných nedostatkov zo strany oznamovateľov ako aj z hľadiska finančnej významnosti a spoločenských rizík. </a:t>
            </a:r>
            <a:endParaRPr lang="sk-SK" sz="2000" dirty="0">
              <a:latin typeface="Arial Narrow" panose="020B0606020202030204" pitchFamily="34" charset="0"/>
            </a:endParaRPr>
          </a:p>
        </p:txBody>
      </p:sp>
    </p:spTree>
    <p:extLst>
      <p:ext uri="{BB962C8B-B14F-4D97-AF65-F5344CB8AC3E}">
        <p14:creationId xmlns:p14="http://schemas.microsoft.com/office/powerpoint/2010/main" val="25269707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8893194"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71294" y="1743992"/>
            <a:ext cx="8965202" cy="4893647"/>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Témy kontrolnej činnosti v samosprávach</a:t>
            </a:r>
          </a:p>
          <a:p>
            <a:endParaRPr lang="sk-SK" sz="2400" b="1" dirty="0">
              <a:solidFill>
                <a:srgbClr val="C00000"/>
              </a:solidFill>
              <a:latin typeface="Arial Narrow" panose="020B0606020202030204" pitchFamily="34" charset="0"/>
            </a:endParaRPr>
          </a:p>
          <a:p>
            <a:r>
              <a:rPr lang="sk-SK" sz="2400" b="1" dirty="0" smtClean="0">
                <a:solidFill>
                  <a:srgbClr val="C00000"/>
                </a:solidFill>
                <a:latin typeface="Arial Narrow" panose="020B0606020202030204" pitchFamily="34" charset="0"/>
              </a:rPr>
              <a:t>    </a:t>
            </a:r>
            <a:r>
              <a:rPr lang="sk-SK" sz="2400" dirty="0" smtClean="0">
                <a:latin typeface="Arial Narrow" panose="020B0606020202030204" pitchFamily="34" charset="0"/>
              </a:rPr>
              <a:t>Kontrola zodpovednosti  za rozhodnutia  a informáciách  verejnosti </a:t>
            </a:r>
          </a:p>
          <a:p>
            <a:r>
              <a:rPr lang="sk-SK" sz="2400" b="1" dirty="0">
                <a:latin typeface="Arial Narrow" panose="020B0606020202030204" pitchFamily="34" charset="0"/>
              </a:rPr>
              <a:t> </a:t>
            </a:r>
            <a:r>
              <a:rPr lang="sk-SK" sz="2400" b="1" dirty="0" smtClean="0">
                <a:latin typeface="Arial Narrow" panose="020B0606020202030204" pitchFamily="34" charset="0"/>
              </a:rPr>
              <a:t>                </a:t>
            </a:r>
            <a:r>
              <a:rPr lang="sk-SK" sz="2400" b="1" dirty="0" smtClean="0">
                <a:solidFill>
                  <a:srgbClr val="FF0000"/>
                </a:solidFill>
                <a:latin typeface="Arial Narrow" panose="020B0606020202030204" pitchFamily="34" charset="0"/>
              </a:rPr>
              <a:t>- </a:t>
            </a:r>
            <a:r>
              <a:rPr lang="sk-SK" sz="2400" dirty="0" smtClean="0">
                <a:solidFill>
                  <a:srgbClr val="FF0000"/>
                </a:solidFill>
                <a:latin typeface="Arial Narrow" panose="020B0606020202030204" pitchFamily="34" charset="0"/>
              </a:rPr>
              <a:t> </a:t>
            </a:r>
            <a:r>
              <a:rPr lang="sk-SK" sz="2400" b="1" dirty="0" smtClean="0">
                <a:solidFill>
                  <a:srgbClr val="FF0000"/>
                </a:solidFill>
                <a:latin typeface="Arial Narrow" panose="020B0606020202030204" pitchFamily="34" charset="0"/>
              </a:rPr>
              <a:t>reálna potreba</a:t>
            </a:r>
          </a:p>
          <a:p>
            <a:r>
              <a:rPr lang="sk-SK" sz="2400" b="1" dirty="0">
                <a:latin typeface="Arial Narrow" panose="020B0606020202030204" pitchFamily="34" charset="0"/>
              </a:rPr>
              <a:t> </a:t>
            </a:r>
            <a:r>
              <a:rPr lang="sk-SK" sz="2400" b="1" dirty="0" smtClean="0">
                <a:latin typeface="Arial Narrow" panose="020B0606020202030204" pitchFamily="34" charset="0"/>
              </a:rPr>
              <a:t>                   </a:t>
            </a:r>
            <a:r>
              <a:rPr lang="sk-SK" sz="2400" dirty="0" smtClean="0">
                <a:latin typeface="Arial Narrow" panose="020B0606020202030204" pitchFamily="34" charset="0"/>
              </a:rPr>
              <a:t>definovaná na spoľahlivých údajoch</a:t>
            </a:r>
          </a:p>
          <a:p>
            <a:r>
              <a:rPr lang="sk-SK" sz="2400" b="1" dirty="0">
                <a:latin typeface="Arial Narrow" panose="020B0606020202030204" pitchFamily="34" charset="0"/>
              </a:rPr>
              <a:t> </a:t>
            </a:r>
            <a:r>
              <a:rPr lang="sk-SK" sz="2400" b="1" dirty="0" smtClean="0">
                <a:latin typeface="Arial Narrow" panose="020B0606020202030204" pitchFamily="34" charset="0"/>
              </a:rPr>
              <a:t>                -  </a:t>
            </a:r>
            <a:r>
              <a:rPr lang="sk-SK" sz="2400" b="1" dirty="0" smtClean="0">
                <a:solidFill>
                  <a:srgbClr val="FF0000"/>
                </a:solidFill>
                <a:latin typeface="Arial Narrow" panose="020B0606020202030204" pitchFamily="34" charset="0"/>
              </a:rPr>
              <a:t>účelnosť</a:t>
            </a:r>
          </a:p>
          <a:p>
            <a:r>
              <a:rPr lang="sk-SK" sz="2400" dirty="0">
                <a:latin typeface="Arial Narrow" panose="020B0606020202030204" pitchFamily="34" charset="0"/>
              </a:rPr>
              <a:t> </a:t>
            </a:r>
            <a:r>
              <a:rPr lang="sk-SK" sz="2400" dirty="0" smtClean="0">
                <a:latin typeface="Arial Narrow" panose="020B0606020202030204" pitchFamily="34" charset="0"/>
              </a:rPr>
              <a:t>                   preukázaná na splnení očakávaní a využívaní a prínosoch  </a:t>
            </a:r>
          </a:p>
          <a:p>
            <a:r>
              <a:rPr lang="sk-SK" sz="2400" b="1" dirty="0">
                <a:latin typeface="Arial Narrow" panose="020B0606020202030204" pitchFamily="34" charset="0"/>
              </a:rPr>
              <a:t> </a:t>
            </a:r>
            <a:r>
              <a:rPr lang="sk-SK" sz="2400" b="1" dirty="0" smtClean="0">
                <a:latin typeface="Arial Narrow" panose="020B0606020202030204" pitchFamily="34" charset="0"/>
              </a:rPr>
              <a:t>                -  </a:t>
            </a:r>
            <a:r>
              <a:rPr lang="sk-SK" sz="2400" b="1" dirty="0" smtClean="0">
                <a:solidFill>
                  <a:srgbClr val="FF0000"/>
                </a:solidFill>
                <a:latin typeface="Arial Narrow" panose="020B0606020202030204" pitchFamily="34" charset="0"/>
              </a:rPr>
              <a:t>udržateľnosť </a:t>
            </a:r>
            <a:r>
              <a:rPr lang="sk-SK" sz="2400" b="1" dirty="0" smtClean="0">
                <a:latin typeface="Arial Narrow" panose="020B0606020202030204" pitchFamily="34" charset="0"/>
              </a:rPr>
              <a:t>    </a:t>
            </a:r>
            <a:r>
              <a:rPr lang="sk-SK" sz="2400" dirty="0" smtClean="0">
                <a:latin typeface="Arial Narrow" panose="020B0606020202030204" pitchFamily="34" charset="0"/>
              </a:rPr>
              <a:t> </a:t>
            </a:r>
          </a:p>
          <a:p>
            <a:r>
              <a:rPr lang="sk-SK" sz="2400" b="1" dirty="0">
                <a:latin typeface="Arial Narrow" panose="020B0606020202030204" pitchFamily="34" charset="0"/>
              </a:rPr>
              <a:t> </a:t>
            </a:r>
            <a:r>
              <a:rPr lang="sk-SK" sz="2400" b="1" dirty="0" smtClean="0">
                <a:latin typeface="Arial Narrow" panose="020B0606020202030204" pitchFamily="34" charset="0"/>
              </a:rPr>
              <a:t>                   </a:t>
            </a:r>
            <a:r>
              <a:rPr lang="sk-SK" sz="2400" dirty="0" smtClean="0">
                <a:latin typeface="Arial Narrow" panose="020B0606020202030204" pitchFamily="34" charset="0"/>
              </a:rPr>
              <a:t>túžba po použití zdrojov by mala byť racionalizovaná a  </a:t>
            </a:r>
          </a:p>
          <a:p>
            <a:r>
              <a:rPr lang="sk-SK" sz="2400" dirty="0">
                <a:latin typeface="Arial Narrow" panose="020B0606020202030204" pitchFamily="34" charset="0"/>
              </a:rPr>
              <a:t> </a:t>
            </a:r>
            <a:r>
              <a:rPr lang="sk-SK" sz="2400" dirty="0" smtClean="0">
                <a:latin typeface="Arial Narrow" panose="020B0606020202030204" pitchFamily="34" charset="0"/>
              </a:rPr>
              <a:t>                   počítaná cez náklady na budúcu údržbu a mieru záväzkov          </a:t>
            </a:r>
          </a:p>
          <a:p>
            <a:endParaRPr lang="sk-SK" sz="2400" dirty="0">
              <a:latin typeface="Arial Narrow" panose="020B0606020202030204" pitchFamily="34" charset="0"/>
            </a:endParaRPr>
          </a:p>
          <a:p>
            <a:r>
              <a:rPr lang="sk-SK" sz="2400" b="1" dirty="0" smtClean="0">
                <a:solidFill>
                  <a:srgbClr val="C00000"/>
                </a:solidFill>
                <a:latin typeface="Arial Narrow" panose="020B0606020202030204" pitchFamily="34" charset="0"/>
              </a:rPr>
              <a:t>                    </a:t>
            </a:r>
            <a:endParaRPr lang="sk-SK" sz="2400" b="1" dirty="0">
              <a:solidFill>
                <a:srgbClr val="C00000"/>
              </a:solidFill>
              <a:latin typeface="Arial Narrow" panose="020B0606020202030204" pitchFamily="34" charset="0"/>
            </a:endParaRPr>
          </a:p>
          <a:p>
            <a:r>
              <a:rPr lang="sk-SK" sz="2400" b="1" dirty="0" smtClean="0">
                <a:solidFill>
                  <a:srgbClr val="C00000"/>
                </a:solidFill>
                <a:latin typeface="Arial Narrow" panose="020B0606020202030204" pitchFamily="34" charset="0"/>
              </a:rPr>
              <a:t> </a:t>
            </a:r>
            <a:endParaRPr lang="sk-SK" sz="2000" dirty="0" smtClean="0">
              <a:latin typeface="Arial Narrow" panose="020B0606020202030204" pitchFamily="34" charset="0"/>
            </a:endParaRPr>
          </a:p>
        </p:txBody>
      </p:sp>
    </p:spTree>
    <p:extLst>
      <p:ext uri="{BB962C8B-B14F-4D97-AF65-F5344CB8AC3E}">
        <p14:creationId xmlns:p14="http://schemas.microsoft.com/office/powerpoint/2010/main" val="11939153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8893194"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399494" y="1412776"/>
            <a:ext cx="8204953"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Medzinárodný rozmer kontroly v samospráve </a:t>
            </a:r>
            <a:endParaRPr lang="sk-SK" sz="2400" b="1" dirty="0">
              <a:solidFill>
                <a:srgbClr val="C00000"/>
              </a:solidFill>
              <a:latin typeface="Arial Narrow" panose="020B0606020202030204" pitchFamily="34" charset="0"/>
            </a:endParaRPr>
          </a:p>
        </p:txBody>
      </p:sp>
      <p:sp>
        <p:nvSpPr>
          <p:cNvPr id="6" name="Zástupný symbol obsahu 5"/>
          <p:cNvSpPr>
            <a:spLocks noGrp="1"/>
          </p:cNvSpPr>
          <p:nvPr>
            <p:ph sz="quarter" idx="1"/>
          </p:nvPr>
        </p:nvSpPr>
        <p:spPr>
          <a:xfrm>
            <a:off x="372034" y="1889206"/>
            <a:ext cx="8356464" cy="4060074"/>
          </a:xfrm>
        </p:spPr>
        <p:txBody>
          <a:bodyPr>
            <a:normAutofit fontScale="85000" lnSpcReduction="20000"/>
          </a:bodyPr>
          <a:lstStyle/>
          <a:p>
            <a:pPr marL="0" indent="0" algn="just">
              <a:buNone/>
            </a:pPr>
            <a:r>
              <a:rPr lang="sk-SK" sz="2400" dirty="0" smtClean="0">
                <a:latin typeface="Arial Narrow" panose="020B0606020202030204" pitchFamily="34" charset="0"/>
              </a:rPr>
              <a:t>NKÚ </a:t>
            </a:r>
            <a:r>
              <a:rPr lang="sk-SK" sz="2400" dirty="0">
                <a:latin typeface="Arial Narrow" panose="020B0606020202030204" pitchFamily="34" charset="0"/>
              </a:rPr>
              <a:t>SR je </a:t>
            </a:r>
            <a:r>
              <a:rPr lang="sk-SK" sz="2400" dirty="0" smtClean="0">
                <a:latin typeface="Arial Narrow" panose="020B0606020202030204" pitchFamily="34" charset="0"/>
              </a:rPr>
              <a:t>členom pracovnej skupiny EUROSAI pre kontroly v miestnej samospráve. </a:t>
            </a:r>
          </a:p>
          <a:p>
            <a:pPr marL="0" indent="0" algn="just">
              <a:buNone/>
            </a:pPr>
            <a:r>
              <a:rPr lang="sk-SK" sz="2400" dirty="0" smtClean="0">
                <a:latin typeface="Arial Narrow" panose="020B0606020202030204" pitchFamily="34" charset="0"/>
              </a:rPr>
              <a:t> </a:t>
            </a:r>
          </a:p>
          <a:p>
            <a:pPr marL="0" indent="0" algn="just">
              <a:buNone/>
            </a:pPr>
            <a:r>
              <a:rPr lang="sk-SK" sz="2400" dirty="0" smtClean="0">
                <a:latin typeface="Arial Narrow" panose="020B0606020202030204" pitchFamily="34" charset="0"/>
              </a:rPr>
              <a:t>Medzinárodná kontrola </a:t>
            </a:r>
          </a:p>
          <a:p>
            <a:pPr marL="0" indent="0" algn="just">
              <a:buNone/>
            </a:pPr>
            <a:r>
              <a:rPr lang="sk-SK" sz="2400" dirty="0" smtClean="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„Zodpovednosť za kapitálové investície a ich prínos v miestnych samosprávach“</a:t>
            </a:r>
          </a:p>
          <a:p>
            <a:pPr marL="0" indent="0" algn="just">
              <a:buNone/>
            </a:pPr>
            <a:r>
              <a:rPr lang="sk-SK" sz="2400" b="1" dirty="0" smtClean="0">
                <a:latin typeface="Arial Narrow" panose="020B0606020202030204" pitchFamily="34" charset="0"/>
              </a:rPr>
              <a:t>  </a:t>
            </a:r>
            <a:r>
              <a:rPr lang="sk-SK" sz="2400" dirty="0" smtClean="0">
                <a:latin typeface="Arial Narrow" panose="020B0606020202030204" pitchFamily="34" charset="0"/>
              </a:rPr>
              <a:t>/</a:t>
            </a:r>
            <a:r>
              <a:rPr lang="sk-SK" sz="2100" dirty="0" smtClean="0">
                <a:latin typeface="Arial Narrow" panose="020B0606020202030204" pitchFamily="34" charset="0"/>
              </a:rPr>
              <a:t>účelnosť, kompatibilita a </a:t>
            </a:r>
            <a:r>
              <a:rPr lang="sk-SK" sz="2100" dirty="0" err="1" smtClean="0">
                <a:latin typeface="Arial Narrow" panose="020B0606020202030204" pitchFamily="34" charset="0"/>
              </a:rPr>
              <a:t>udržteľnosť</a:t>
            </a:r>
            <a:r>
              <a:rPr lang="sk-SK" sz="2100" dirty="0" smtClean="0">
                <a:latin typeface="Arial Narrow" panose="020B0606020202030204" pitchFamily="34" charset="0"/>
              </a:rPr>
              <a:t> </a:t>
            </a:r>
            <a:r>
              <a:rPr lang="sk-SK" sz="2400" b="1" dirty="0" smtClean="0">
                <a:latin typeface="Arial Narrow" panose="020B0606020202030204" pitchFamily="34" charset="0"/>
              </a:rPr>
              <a:t>/</a:t>
            </a:r>
            <a:endParaRPr lang="sk-SK" sz="2400" b="1" dirty="0">
              <a:latin typeface="Arial Narrow" panose="020B0606020202030204" pitchFamily="34" charset="0"/>
            </a:endParaRPr>
          </a:p>
          <a:p>
            <a:pPr algn="just"/>
            <a:r>
              <a:rPr lang="sk-SK" sz="2400" dirty="0" smtClean="0">
                <a:latin typeface="Arial Narrow" panose="020B0606020202030204" pitchFamily="34" charset="0"/>
              </a:rPr>
              <a:t>Zameriame sa na kritéria a hodnotenie hospodárnosti a účinnosti rozpočtov obcí vo vzťahu  úlohám rozvojovo – plánovacích dokumentov.</a:t>
            </a:r>
          </a:p>
          <a:p>
            <a:pPr marL="0" indent="0" algn="just">
              <a:buNone/>
            </a:pPr>
            <a:endParaRPr lang="sk-SK" sz="2400" dirty="0" smtClean="0">
              <a:latin typeface="Arial Narrow" panose="020B0606020202030204" pitchFamily="34" charset="0"/>
            </a:endParaRPr>
          </a:p>
          <a:p>
            <a:pPr algn="just"/>
            <a:r>
              <a:rPr lang="sk-SK" sz="2400" dirty="0" smtClean="0">
                <a:latin typeface="Arial Narrow" panose="020B0606020202030204" pitchFamily="34" charset="0"/>
              </a:rPr>
              <a:t>Kontroly systému zberu a vyhodnocovania kontroly </a:t>
            </a:r>
            <a:r>
              <a:rPr lang="sk-SK" sz="2400" dirty="0" err="1" smtClean="0">
                <a:latin typeface="Arial Narrow" panose="020B0606020202030204" pitchFamily="34" charset="0"/>
              </a:rPr>
              <a:t>validity</a:t>
            </a:r>
            <a:r>
              <a:rPr lang="sk-SK" sz="2400" dirty="0" smtClean="0">
                <a:latin typeface="Arial Narrow" panose="020B0606020202030204" pitchFamily="34" charset="0"/>
              </a:rPr>
              <a:t>  údajov od samospráv pre makroekonomické účely</a:t>
            </a:r>
          </a:p>
          <a:p>
            <a:pPr algn="just"/>
            <a:endParaRPr lang="sk-SK" sz="2400" dirty="0">
              <a:latin typeface="Arial Narrow" panose="020B0606020202030204" pitchFamily="34" charset="0"/>
            </a:endParaRPr>
          </a:p>
          <a:p>
            <a:pPr algn="just"/>
            <a:r>
              <a:rPr lang="sk-SK" sz="2400" dirty="0" smtClean="0">
                <a:latin typeface="Arial Narrow" panose="020B0606020202030204" pitchFamily="34" charset="0"/>
              </a:rPr>
              <a:t>Medzinárodné </a:t>
            </a:r>
            <a:r>
              <a:rPr lang="sk-SK" sz="2400" dirty="0" err="1" smtClean="0">
                <a:latin typeface="Arial Narrow" panose="020B0606020202030204" pitchFamily="34" charset="0"/>
              </a:rPr>
              <a:t>zdieľanie</a:t>
            </a:r>
            <a:r>
              <a:rPr lang="sk-SK" sz="2400" dirty="0" smtClean="0">
                <a:latin typeface="Arial Narrow" panose="020B0606020202030204" pitchFamily="34" charset="0"/>
              </a:rPr>
              <a:t> informácii z vykonávaných kontrol  - nový faktor medzinárodnej spolupráce.</a:t>
            </a:r>
            <a:endParaRPr lang="sk-SK" sz="2400" dirty="0">
              <a:latin typeface="Arial Narrow" panose="020B0606020202030204" pitchFamily="34" charset="0"/>
            </a:endParaRPr>
          </a:p>
          <a:p>
            <a:pPr marL="0" indent="0" algn="just">
              <a:buNone/>
            </a:pPr>
            <a:endParaRPr lang="sk-SK" sz="2400" dirty="0" smtClean="0">
              <a:latin typeface="Arial Narrow" panose="020B0606020202030204" pitchFamily="34" charset="0"/>
            </a:endParaRPr>
          </a:p>
          <a:p>
            <a:pPr marL="0" indent="0" algn="just">
              <a:buNone/>
            </a:pPr>
            <a:endParaRPr lang="sk-SK" sz="2000" dirty="0" smtClean="0">
              <a:latin typeface="Arial Narrow" panose="020B0606020202030204" pitchFamily="34" charset="0"/>
            </a:endParaRPr>
          </a:p>
        </p:txBody>
      </p:sp>
    </p:spTree>
    <p:extLst>
      <p:ext uri="{BB962C8B-B14F-4D97-AF65-F5344CB8AC3E}">
        <p14:creationId xmlns:p14="http://schemas.microsoft.com/office/powerpoint/2010/main" val="41693208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8893194"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354318" y="1772816"/>
            <a:ext cx="8610170" cy="3462486"/>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a:t>
            </a:r>
            <a:r>
              <a:rPr lang="sk-SK" sz="2200" b="1" dirty="0" smtClean="0">
                <a:solidFill>
                  <a:srgbClr val="C00000"/>
                </a:solidFill>
                <a:latin typeface="Arial Narrow" panose="020B0606020202030204" pitchFamily="34" charset="0"/>
              </a:rPr>
              <a:t>Témy kontrolnej činnosti v samosprávach</a:t>
            </a:r>
          </a:p>
          <a:p>
            <a:endParaRPr lang="sk-SK" sz="2400" b="1" dirty="0">
              <a:solidFill>
                <a:srgbClr val="C00000"/>
              </a:solidFill>
              <a:latin typeface="Arial Narrow" panose="020B0606020202030204" pitchFamily="34" charset="0"/>
            </a:endParaRPr>
          </a:p>
          <a:p>
            <a:pPr marL="342900" indent="-342900">
              <a:buFont typeface="Arial" panose="020B0604020202020204" pitchFamily="34" charset="0"/>
              <a:buChar char="•"/>
            </a:pPr>
            <a:r>
              <a:rPr lang="sk-SK" sz="2400" b="1" dirty="0" smtClean="0">
                <a:solidFill>
                  <a:srgbClr val="C00000"/>
                </a:solidFill>
                <a:latin typeface="Arial Narrow" panose="020B0606020202030204" pitchFamily="34" charset="0"/>
              </a:rPr>
              <a:t> </a:t>
            </a:r>
            <a:r>
              <a:rPr lang="sk-SK" sz="2100" dirty="0" smtClean="0">
                <a:latin typeface="Arial Narrow" panose="020B0606020202030204" pitchFamily="34" charset="0"/>
              </a:rPr>
              <a:t>vnútorný kontrolný systém a jeho rešpektovanie a plnenie  opatrení </a:t>
            </a:r>
          </a:p>
          <a:p>
            <a:pPr marL="342900" indent="-342900">
              <a:buFont typeface="Arial" panose="020B0604020202020204" pitchFamily="34" charset="0"/>
              <a:buChar char="•"/>
            </a:pPr>
            <a:r>
              <a:rPr lang="sk-SK" sz="2100" dirty="0">
                <a:solidFill>
                  <a:srgbClr val="C00000"/>
                </a:solidFill>
                <a:latin typeface="Arial Narrow" panose="020B0606020202030204" pitchFamily="34" charset="0"/>
              </a:rPr>
              <a:t> </a:t>
            </a:r>
            <a:r>
              <a:rPr lang="sk-SK" sz="2100" dirty="0" smtClean="0">
                <a:latin typeface="Arial Narrow" panose="020B0606020202030204" pitchFamily="34" charset="0"/>
              </a:rPr>
              <a:t>prínosy a relevancia ročných </a:t>
            </a:r>
            <a:r>
              <a:rPr lang="sk-SK" sz="2100" dirty="0" err="1" smtClean="0">
                <a:latin typeface="Arial Narrow" panose="020B0606020202030204" pitchFamily="34" charset="0"/>
              </a:rPr>
              <a:t>audítov</a:t>
            </a:r>
            <a:r>
              <a:rPr lang="sk-SK" sz="2100" dirty="0" smtClean="0">
                <a:latin typeface="Arial Narrow" panose="020B0606020202030204" pitchFamily="34" charset="0"/>
              </a:rPr>
              <a:t> samospráv </a:t>
            </a:r>
          </a:p>
          <a:p>
            <a:pPr marL="342900" indent="-342900">
              <a:buFont typeface="Arial" panose="020B0604020202020204" pitchFamily="34" charset="0"/>
              <a:buChar char="•"/>
            </a:pPr>
            <a:r>
              <a:rPr lang="sk-SK" sz="2100" dirty="0" smtClean="0">
                <a:solidFill>
                  <a:srgbClr val="C00000"/>
                </a:solidFill>
                <a:latin typeface="Arial Narrow" panose="020B0606020202030204" pitchFamily="34" charset="0"/>
              </a:rPr>
              <a:t> </a:t>
            </a:r>
            <a:r>
              <a:rPr lang="sk-SK" sz="2100" dirty="0" smtClean="0">
                <a:latin typeface="Arial Narrow" panose="020B0606020202030204" pitchFamily="34" charset="0"/>
              </a:rPr>
              <a:t>procesy rozpočtovania a financovania originálnych kompetencií  </a:t>
            </a:r>
          </a:p>
          <a:p>
            <a:r>
              <a:rPr lang="sk-SK" sz="2100" dirty="0" smtClean="0">
                <a:solidFill>
                  <a:srgbClr val="C00000"/>
                </a:solidFill>
                <a:latin typeface="Arial Narrow" panose="020B0606020202030204" pitchFamily="34" charset="0"/>
              </a:rPr>
              <a:t>       </a:t>
            </a:r>
            <a:r>
              <a:rPr lang="sk-SK" sz="2100" dirty="0" smtClean="0">
                <a:latin typeface="Arial Narrow" panose="020B0606020202030204" pitchFamily="34" charset="0"/>
              </a:rPr>
              <a:t>samospráv</a:t>
            </a:r>
          </a:p>
          <a:p>
            <a:pPr marL="342900" indent="-342900">
              <a:buFont typeface="Arial" panose="020B0604020202020204" pitchFamily="34" charset="0"/>
              <a:buChar char="•"/>
            </a:pPr>
            <a:r>
              <a:rPr lang="sk-SK" sz="2100" dirty="0" smtClean="0">
                <a:solidFill>
                  <a:srgbClr val="C00000"/>
                </a:solidFill>
                <a:latin typeface="Arial Narrow" panose="020B0606020202030204" pitchFamily="34" charset="0"/>
              </a:rPr>
              <a:t> </a:t>
            </a:r>
            <a:r>
              <a:rPr lang="sk-SK" sz="2100" dirty="0" smtClean="0">
                <a:latin typeface="Arial Narrow" panose="020B0606020202030204" pitchFamily="34" charset="0"/>
              </a:rPr>
              <a:t>procesy tvorby a využitia </a:t>
            </a:r>
            <a:r>
              <a:rPr lang="sk-SK" sz="2100" dirty="0" err="1" smtClean="0">
                <a:latin typeface="Arial Narrow" panose="020B0606020202030204" pitchFamily="34" charset="0"/>
              </a:rPr>
              <a:t>územno</a:t>
            </a:r>
            <a:r>
              <a:rPr lang="sk-SK" sz="2100" dirty="0" smtClean="0">
                <a:latin typeface="Arial Narrow" panose="020B0606020202030204" pitchFamily="34" charset="0"/>
              </a:rPr>
              <a:t> – plánovacích dokumentov pri  </a:t>
            </a:r>
          </a:p>
          <a:p>
            <a:r>
              <a:rPr lang="sk-SK" sz="2100" dirty="0" smtClean="0">
                <a:latin typeface="Arial Narrow" panose="020B0606020202030204" pitchFamily="34" charset="0"/>
              </a:rPr>
              <a:t>       rozvoji obcí a regiónov a efektívnosť a hospodárnosť aktivít miestnej samosprávy</a:t>
            </a:r>
          </a:p>
          <a:p>
            <a:pPr marL="342900" indent="-342900">
              <a:buFont typeface="Arial" panose="020B0604020202020204" pitchFamily="34" charset="0"/>
              <a:buChar char="•"/>
            </a:pPr>
            <a:r>
              <a:rPr lang="sk-SK" sz="2100" dirty="0">
                <a:solidFill>
                  <a:srgbClr val="C00000"/>
                </a:solidFill>
                <a:latin typeface="Arial Narrow" panose="020B0606020202030204" pitchFamily="34" charset="0"/>
              </a:rPr>
              <a:t> </a:t>
            </a:r>
            <a:r>
              <a:rPr lang="sk-SK" sz="2100" dirty="0" smtClean="0">
                <a:latin typeface="Arial Narrow" panose="020B0606020202030204" pitchFamily="34" charset="0"/>
              </a:rPr>
              <a:t>realizácia výkonu kompetencii  </a:t>
            </a:r>
          </a:p>
          <a:p>
            <a:pPr marL="342900" indent="-342900">
              <a:buFont typeface="Arial" panose="020B0604020202020204" pitchFamily="34" charset="0"/>
              <a:buChar char="•"/>
            </a:pPr>
            <a:r>
              <a:rPr lang="sk-SK" sz="2100" dirty="0" smtClean="0">
                <a:latin typeface="Arial Narrow" panose="020B0606020202030204" pitchFamily="34" charset="0"/>
              </a:rPr>
              <a:t> plnenie cieľov národných stratégii </a:t>
            </a:r>
          </a:p>
        </p:txBody>
      </p:sp>
    </p:spTree>
    <p:extLst>
      <p:ext uri="{BB962C8B-B14F-4D97-AF65-F5344CB8AC3E}">
        <p14:creationId xmlns:p14="http://schemas.microsoft.com/office/powerpoint/2010/main" val="28006036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8893194"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6" name="Zástupný symbol obsahu 5"/>
          <p:cNvSpPr>
            <a:spLocks noGrp="1"/>
          </p:cNvSpPr>
          <p:nvPr>
            <p:ph sz="quarter" idx="1"/>
          </p:nvPr>
        </p:nvSpPr>
        <p:spPr>
          <a:xfrm>
            <a:off x="372034" y="1556792"/>
            <a:ext cx="8356464" cy="4392488"/>
          </a:xfrm>
        </p:spPr>
        <p:txBody>
          <a:bodyPr>
            <a:normAutofit lnSpcReduction="10000"/>
          </a:bodyPr>
          <a:lstStyle/>
          <a:p>
            <a:pPr marL="0" indent="0" algn="just">
              <a:buNone/>
            </a:pPr>
            <a:r>
              <a:rPr lang="sk-SK" sz="2000" dirty="0" smtClean="0">
                <a:latin typeface="Arial Narrow" panose="020B0606020202030204" pitchFamily="34" charset="0"/>
              </a:rPr>
              <a:t>Výkon </a:t>
            </a:r>
            <a:r>
              <a:rPr lang="sk-SK" sz="2000" dirty="0">
                <a:latin typeface="Arial Narrow" panose="020B0606020202030204" pitchFamily="34" charset="0"/>
              </a:rPr>
              <a:t>kontrol kontrolórmi samospráv </a:t>
            </a:r>
            <a:r>
              <a:rPr lang="sk-SK" sz="2000" b="1" dirty="0">
                <a:solidFill>
                  <a:srgbClr val="FF0000"/>
                </a:solidFill>
                <a:latin typeface="Arial Narrow" panose="020B0606020202030204" pitchFamily="34" charset="0"/>
              </a:rPr>
              <a:t>z hľadiska súladu rozhodnutí orgánov samosprávy s príslušnými predpismi</a:t>
            </a:r>
            <a:r>
              <a:rPr lang="sk-SK" sz="2000" dirty="0">
                <a:solidFill>
                  <a:srgbClr val="FF0000"/>
                </a:solidFill>
                <a:latin typeface="Arial Narrow" panose="020B0606020202030204" pitchFamily="34" charset="0"/>
              </a:rPr>
              <a:t> </a:t>
            </a:r>
            <a:r>
              <a:rPr lang="sk-SK" sz="2000" dirty="0" smtClean="0">
                <a:solidFill>
                  <a:srgbClr val="FF0000"/>
                </a:solidFill>
                <a:latin typeface="Arial Narrow" panose="020B0606020202030204" pitchFamily="34" charset="0"/>
              </a:rPr>
              <a:t>a </a:t>
            </a:r>
            <a:r>
              <a:rPr lang="sk-SK" sz="2000" b="1" dirty="0" smtClean="0">
                <a:solidFill>
                  <a:srgbClr val="FF0000"/>
                </a:solidFill>
                <a:latin typeface="Arial Narrow" panose="020B0606020202030204" pitchFamily="34" charset="0"/>
              </a:rPr>
              <a:t>plnením cieľov strategických dokumentov </a:t>
            </a:r>
            <a:r>
              <a:rPr lang="sk-SK" sz="2000" dirty="0" smtClean="0">
                <a:latin typeface="Arial Narrow" panose="020B0606020202030204" pitchFamily="34" charset="0"/>
              </a:rPr>
              <a:t>a závery </a:t>
            </a:r>
            <a:r>
              <a:rPr lang="sk-SK" sz="2000" dirty="0">
                <a:latin typeface="Arial Narrow" panose="020B0606020202030204" pitchFamily="34" charset="0"/>
              </a:rPr>
              <a:t>by mal byť vážnym zdrojom informácii pre rozhodovanie práve prednostov úradov samospráv a </a:t>
            </a:r>
            <a:r>
              <a:rPr lang="sk-SK" sz="2000" b="1" dirty="0">
                <a:solidFill>
                  <a:srgbClr val="FF0000"/>
                </a:solidFill>
                <a:latin typeface="Arial Narrow" panose="020B0606020202030204" pitchFamily="34" charset="0"/>
              </a:rPr>
              <a:t>zodpovedných </a:t>
            </a:r>
            <a:r>
              <a:rPr lang="sk-SK" sz="2000" b="1" dirty="0" smtClean="0">
                <a:solidFill>
                  <a:srgbClr val="FF0000"/>
                </a:solidFill>
                <a:latin typeface="Arial Narrow" panose="020B0606020202030204" pitchFamily="34" charset="0"/>
              </a:rPr>
              <a:t>spolutvorcov </a:t>
            </a:r>
            <a:r>
              <a:rPr lang="sk-SK" sz="2000" b="1" dirty="0">
                <a:solidFill>
                  <a:srgbClr val="FF0000"/>
                </a:solidFill>
                <a:latin typeface="Arial Narrow" panose="020B0606020202030204" pitchFamily="34" charset="0"/>
              </a:rPr>
              <a:t>rozhodnutí  v zmysle pravidla „ aj v dobrej viere nie je všetko dovolené</a:t>
            </a:r>
            <a:r>
              <a:rPr lang="sk-SK" sz="2000" b="1" dirty="0" smtClean="0">
                <a:solidFill>
                  <a:srgbClr val="FF0000"/>
                </a:solidFill>
                <a:latin typeface="Arial Narrow" panose="020B0606020202030204" pitchFamily="34" charset="0"/>
              </a:rPr>
              <a:t>“.</a:t>
            </a:r>
          </a:p>
          <a:p>
            <a:pPr marL="0" indent="0" algn="just">
              <a:buNone/>
            </a:pPr>
            <a:endParaRPr lang="sk-SK" sz="2000" b="1" dirty="0" smtClean="0">
              <a:solidFill>
                <a:srgbClr val="FF0000"/>
              </a:solidFill>
              <a:latin typeface="Arial Narrow" panose="020B0606020202030204" pitchFamily="34" charset="0"/>
            </a:endParaRPr>
          </a:p>
          <a:p>
            <a:pPr marL="0" indent="0" algn="just">
              <a:buNone/>
            </a:pPr>
            <a:r>
              <a:rPr lang="sk-SK" sz="2000" dirty="0">
                <a:latin typeface="Arial Narrow" panose="020B0606020202030204" pitchFamily="34" charset="0"/>
              </a:rPr>
              <a:t>Úrady miestnych samospráv sú organizačne zodpovedné práve za odbornú stránku implementácie verejných rozhodnutí ako aj  za podklady k rozhodnutiam. Práve tu je „výsadnosť“ a </a:t>
            </a:r>
            <a:r>
              <a:rPr lang="sk-SK" sz="2000" b="1" dirty="0">
                <a:solidFill>
                  <a:srgbClr val="FF0000"/>
                </a:solidFill>
                <a:latin typeface="Arial Narrow" panose="020B0606020202030204" pitchFamily="34" charset="0"/>
              </a:rPr>
              <a:t>náročnosť práce odborných útvarov, ktorá </a:t>
            </a:r>
            <a:r>
              <a:rPr lang="sk-SK" sz="2000" b="1" dirty="0" smtClean="0">
                <a:solidFill>
                  <a:srgbClr val="FF0000"/>
                </a:solidFill>
                <a:latin typeface="Arial Narrow" panose="020B0606020202030204" pitchFamily="34" charset="0"/>
              </a:rPr>
              <a:t>sa vyžaduje </a:t>
            </a:r>
            <a:r>
              <a:rPr lang="sk-SK" sz="2000" b="1" dirty="0">
                <a:solidFill>
                  <a:srgbClr val="FF0000"/>
                </a:solidFill>
                <a:latin typeface="Arial Narrow" panose="020B0606020202030204" pitchFamily="34" charset="0"/>
              </a:rPr>
              <a:t>a integruje v osobe prednostu úradu</a:t>
            </a:r>
            <a:r>
              <a:rPr lang="sk-SK" sz="2000" dirty="0">
                <a:solidFill>
                  <a:srgbClr val="FF0000"/>
                </a:solidFill>
                <a:latin typeface="Arial Narrow" panose="020B0606020202030204" pitchFamily="34" charset="0"/>
              </a:rPr>
              <a:t>. </a:t>
            </a:r>
            <a:endParaRPr lang="sk-SK" sz="2000" dirty="0" smtClean="0">
              <a:solidFill>
                <a:srgbClr val="FF0000"/>
              </a:solidFill>
              <a:latin typeface="Arial Narrow" panose="020B0606020202030204" pitchFamily="34" charset="0"/>
            </a:endParaRPr>
          </a:p>
          <a:p>
            <a:pPr marL="0" indent="0" algn="just">
              <a:buNone/>
            </a:pPr>
            <a:r>
              <a:rPr lang="sk-SK" sz="2000" dirty="0" smtClean="0">
                <a:latin typeface="Arial Narrow" panose="020B0606020202030204" pitchFamily="34" charset="0"/>
              </a:rPr>
              <a:t>K významným faktorom</a:t>
            </a:r>
            <a:r>
              <a:rPr lang="sk-SK" sz="2000" dirty="0">
                <a:latin typeface="Arial Narrow" panose="020B0606020202030204" pitchFamily="34" charset="0"/>
              </a:rPr>
              <a:t>, ktoré ovplyvňujú výsledky a mieru závažnosti zistení z kontrol patrí najmä </a:t>
            </a:r>
            <a:r>
              <a:rPr lang="sk-SK" sz="2000" b="1" dirty="0">
                <a:solidFill>
                  <a:srgbClr val="FF0000"/>
                </a:solidFill>
                <a:latin typeface="Arial Narrow" panose="020B0606020202030204" pitchFamily="34" charset="0"/>
              </a:rPr>
              <a:t>odborná spôsobilosť manažmentu samosprávy  ( kontrolórov nevynímajúc </a:t>
            </a:r>
            <a:r>
              <a:rPr lang="sk-SK" sz="2000" dirty="0">
                <a:solidFill>
                  <a:srgbClr val="FF0000"/>
                </a:solidFill>
                <a:latin typeface="Arial Narrow" panose="020B0606020202030204" pitchFamily="34" charset="0"/>
              </a:rPr>
              <a:t>) a jej zamestnancov</a:t>
            </a:r>
            <a:r>
              <a:rPr lang="sk-SK" sz="2000" dirty="0">
                <a:latin typeface="Arial Narrow" panose="020B0606020202030204" pitchFamily="34" charset="0"/>
              </a:rPr>
              <a:t>, vhodne vytvorená organizačná štruktúra oddeľujúca schvaľovanie a vykonávanie hospodárskych opatrení.</a:t>
            </a:r>
          </a:p>
          <a:p>
            <a:pPr marL="0" indent="0" algn="just">
              <a:buNone/>
            </a:pPr>
            <a:endParaRPr lang="sk-SK" sz="2000" dirty="0">
              <a:latin typeface="Arial Narrow" panose="020B0606020202030204" pitchFamily="34" charset="0"/>
            </a:endParaRPr>
          </a:p>
        </p:txBody>
      </p:sp>
    </p:spTree>
    <p:extLst>
      <p:ext uri="{BB962C8B-B14F-4D97-AF65-F5344CB8AC3E}">
        <p14:creationId xmlns:p14="http://schemas.microsoft.com/office/powerpoint/2010/main" val="11440841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8893194"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Zistenia z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6" name="Zástupný symbol obsahu 5"/>
          <p:cNvSpPr>
            <a:spLocks noGrp="1"/>
          </p:cNvSpPr>
          <p:nvPr>
            <p:ph sz="quarter" idx="1"/>
          </p:nvPr>
        </p:nvSpPr>
        <p:spPr>
          <a:xfrm>
            <a:off x="372034" y="1556792"/>
            <a:ext cx="8356464" cy="4392488"/>
          </a:xfrm>
        </p:spPr>
        <p:txBody>
          <a:bodyPr>
            <a:normAutofit/>
          </a:bodyPr>
          <a:lstStyle/>
          <a:p>
            <a:pPr marL="0" indent="0" algn="just">
              <a:buNone/>
            </a:pPr>
            <a:r>
              <a:rPr lang="sk-SK" sz="2000" b="1" dirty="0">
                <a:solidFill>
                  <a:srgbClr val="FF0000"/>
                </a:solidFill>
                <a:latin typeface="Arial Narrow" panose="020B0606020202030204" pitchFamily="34" charset="0"/>
              </a:rPr>
              <a:t>Kontrolná činnosť a zistenia dlhodobo poukazujú na závažné a pretrvávajúce nedostatky v činnosti samosprávy</a:t>
            </a:r>
            <a:r>
              <a:rPr lang="sk-SK" sz="2000" dirty="0">
                <a:latin typeface="Arial Narrow" panose="020B0606020202030204" pitchFamily="34" charset="0"/>
              </a:rPr>
              <a:t>:</a:t>
            </a:r>
          </a:p>
          <a:p>
            <a:pPr marL="0" indent="0" algn="just">
              <a:buNone/>
            </a:pPr>
            <a:r>
              <a:rPr lang="sk-SK" sz="2000" dirty="0" smtClean="0">
                <a:latin typeface="Arial Narrow" panose="020B0606020202030204" pitchFamily="34" charset="0"/>
              </a:rPr>
              <a:t> Nedodržanie </a:t>
            </a:r>
            <a:r>
              <a:rPr lang="sk-SK" sz="2000" dirty="0">
                <a:latin typeface="Arial Narrow" panose="020B0606020202030204" pitchFamily="34" charset="0"/>
              </a:rPr>
              <a:t>zákona o rozpočtových pravidlách verejnej správy a územnej samosprávy</a:t>
            </a:r>
          </a:p>
          <a:p>
            <a:pPr marL="0" indent="0" algn="just">
              <a:buNone/>
            </a:pPr>
            <a:r>
              <a:rPr lang="sk-SK" sz="2000" dirty="0" smtClean="0">
                <a:latin typeface="Arial Narrow" panose="020B0606020202030204" pitchFamily="34" charset="0"/>
              </a:rPr>
              <a:t> Nerešpektovanie </a:t>
            </a:r>
            <a:r>
              <a:rPr lang="sk-SK" sz="2000" dirty="0">
                <a:latin typeface="Arial Narrow" panose="020B0606020202030204" pitchFamily="34" charset="0"/>
              </a:rPr>
              <a:t>pravidiel rozpočtového hospodárenia a rozpočtového procesu</a:t>
            </a:r>
          </a:p>
          <a:p>
            <a:pPr marL="0" indent="0" algn="just">
              <a:buNone/>
            </a:pPr>
            <a:r>
              <a:rPr lang="sk-SK" sz="2000" dirty="0" smtClean="0">
                <a:latin typeface="Arial Narrow" panose="020B0606020202030204" pitchFamily="34" charset="0"/>
              </a:rPr>
              <a:t> Nespoľahlivosť </a:t>
            </a:r>
            <a:r>
              <a:rPr lang="sk-SK" sz="2000" dirty="0">
                <a:latin typeface="Arial Narrow" panose="020B0606020202030204" pitchFamily="34" charset="0"/>
              </a:rPr>
              <a:t>finančného výkazníctva</a:t>
            </a:r>
          </a:p>
          <a:p>
            <a:pPr marL="0" indent="0" algn="just">
              <a:buNone/>
            </a:pPr>
            <a:r>
              <a:rPr lang="sk-SK" sz="2000" dirty="0" smtClean="0">
                <a:latin typeface="Arial Narrow" panose="020B0606020202030204" pitchFamily="34" charset="0"/>
              </a:rPr>
              <a:t> Porušovanie </a:t>
            </a:r>
            <a:r>
              <a:rPr lang="sk-SK" sz="2000" dirty="0">
                <a:latin typeface="Arial Narrow" panose="020B0606020202030204" pitchFamily="34" charset="0"/>
              </a:rPr>
              <a:t>jednotlivých ustanovení zákona o majetku obcí a vyšších územných  </a:t>
            </a:r>
            <a:r>
              <a:rPr lang="sk-SK" sz="2000" dirty="0" smtClean="0">
                <a:latin typeface="Arial Narrow" panose="020B0606020202030204" pitchFamily="34" charset="0"/>
              </a:rPr>
              <a:t>  </a:t>
            </a:r>
          </a:p>
          <a:p>
            <a:pPr marL="0" indent="0" algn="just">
              <a:buNone/>
            </a:pPr>
            <a:r>
              <a:rPr lang="sk-SK" sz="2000" dirty="0">
                <a:latin typeface="Arial Narrow" panose="020B0606020202030204" pitchFamily="34" charset="0"/>
              </a:rPr>
              <a:t> </a:t>
            </a:r>
            <a:r>
              <a:rPr lang="sk-SK" sz="2000" dirty="0" smtClean="0">
                <a:latin typeface="Arial Narrow" panose="020B0606020202030204" pitchFamily="34" charset="0"/>
              </a:rPr>
              <a:t> celkov</a:t>
            </a:r>
            <a:endParaRPr lang="sk-SK" sz="2000" dirty="0">
              <a:latin typeface="Arial Narrow" panose="020B0606020202030204" pitchFamily="34" charset="0"/>
            </a:endParaRPr>
          </a:p>
          <a:p>
            <a:pPr marL="0" indent="0" algn="just">
              <a:buNone/>
            </a:pPr>
            <a:r>
              <a:rPr lang="sk-SK" sz="2000" dirty="0" smtClean="0">
                <a:latin typeface="Arial Narrow" panose="020B0606020202030204" pitchFamily="34" charset="0"/>
              </a:rPr>
              <a:t> Porušovanie </a:t>
            </a:r>
            <a:r>
              <a:rPr lang="sk-SK" sz="2000" dirty="0">
                <a:latin typeface="Arial Narrow" panose="020B0606020202030204" pitchFamily="34" charset="0"/>
              </a:rPr>
              <a:t>zákona o verejnom obstarávaní</a:t>
            </a:r>
          </a:p>
          <a:p>
            <a:pPr marL="0" indent="0" algn="just">
              <a:buNone/>
            </a:pPr>
            <a:r>
              <a:rPr lang="sk-SK" sz="2000" dirty="0" smtClean="0">
                <a:latin typeface="Arial Narrow" panose="020B0606020202030204" pitchFamily="34" charset="0"/>
              </a:rPr>
              <a:t> Nedostatočná </a:t>
            </a:r>
            <a:r>
              <a:rPr lang="sk-SK" sz="2000" dirty="0">
                <a:latin typeface="Arial Narrow" panose="020B0606020202030204" pitchFamily="34" charset="0"/>
              </a:rPr>
              <a:t>činnosť obcí ako správcov daní</a:t>
            </a:r>
          </a:p>
          <a:p>
            <a:pPr marL="0" indent="0" algn="just">
              <a:buNone/>
            </a:pPr>
            <a:r>
              <a:rPr lang="sk-SK" sz="2000" dirty="0" smtClean="0">
                <a:latin typeface="Arial Narrow" panose="020B0606020202030204" pitchFamily="34" charset="0"/>
              </a:rPr>
              <a:t> Nedostatočné </a:t>
            </a:r>
            <a:r>
              <a:rPr lang="sk-SK" sz="2000" dirty="0">
                <a:latin typeface="Arial Narrow" panose="020B0606020202030204" pitchFamily="34" charset="0"/>
              </a:rPr>
              <a:t>uplatňovanie sankcií za nedodržiavanie zmluvných podmienok</a:t>
            </a:r>
          </a:p>
          <a:p>
            <a:pPr marL="0" indent="0" algn="just">
              <a:buNone/>
            </a:pPr>
            <a:r>
              <a:rPr lang="sk-SK" sz="2000" dirty="0" smtClean="0">
                <a:latin typeface="Arial Narrow" panose="020B0606020202030204" pitchFamily="34" charset="0"/>
              </a:rPr>
              <a:t> </a:t>
            </a:r>
            <a:r>
              <a:rPr lang="sk-SK" sz="2000" b="1" dirty="0" smtClean="0">
                <a:solidFill>
                  <a:srgbClr val="FF0000"/>
                </a:solidFill>
                <a:latin typeface="Arial Narrow" panose="020B0606020202030204" pitchFamily="34" charset="0"/>
              </a:rPr>
              <a:t>Nedostatočný </a:t>
            </a:r>
            <a:r>
              <a:rPr lang="sk-SK" sz="2000" b="1" dirty="0">
                <a:solidFill>
                  <a:srgbClr val="FF0000"/>
                </a:solidFill>
                <a:latin typeface="Arial Narrow" panose="020B0606020202030204" pitchFamily="34" charset="0"/>
              </a:rPr>
              <a:t>vnútorný kontrolný systém</a:t>
            </a:r>
          </a:p>
        </p:txBody>
      </p:sp>
    </p:spTree>
    <p:extLst>
      <p:ext uri="{BB962C8B-B14F-4D97-AF65-F5344CB8AC3E}">
        <p14:creationId xmlns:p14="http://schemas.microsoft.com/office/powerpoint/2010/main" val="33696140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8893194"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Zistenia z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6" name="Zástupný symbol obsahu 5"/>
          <p:cNvSpPr>
            <a:spLocks noGrp="1"/>
          </p:cNvSpPr>
          <p:nvPr>
            <p:ph sz="quarter" idx="1"/>
          </p:nvPr>
        </p:nvSpPr>
        <p:spPr>
          <a:xfrm>
            <a:off x="337440" y="1556792"/>
            <a:ext cx="8627048" cy="4464496"/>
          </a:xfrm>
        </p:spPr>
        <p:txBody>
          <a:bodyPr>
            <a:normAutofit fontScale="92500" lnSpcReduction="20000"/>
          </a:bodyPr>
          <a:lstStyle/>
          <a:p>
            <a:pPr marL="0" indent="0" algn="just">
              <a:buNone/>
            </a:pPr>
            <a:r>
              <a:rPr lang="sk-SK" sz="2000" dirty="0">
                <a:latin typeface="Arial Narrow" panose="020B0606020202030204" pitchFamily="34" charset="0"/>
              </a:rPr>
              <a:t>NKÚ SR na základe výsledkov kontroly zameranej </a:t>
            </a:r>
            <a:r>
              <a:rPr lang="sk-SK" sz="2000" b="1" dirty="0">
                <a:latin typeface="Arial Narrow" panose="020B0606020202030204" pitchFamily="34" charset="0"/>
              </a:rPr>
              <a:t>na výkonnosť a pôsobnosti </a:t>
            </a:r>
            <a:r>
              <a:rPr lang="sk-SK" sz="2000" dirty="0">
                <a:latin typeface="Arial Narrow" panose="020B0606020202030204" pitchFamily="34" charset="0"/>
              </a:rPr>
              <a:t>samosprávy, ktorá bola ukončená v roku </a:t>
            </a:r>
            <a:r>
              <a:rPr lang="sk-SK" sz="2000" dirty="0" smtClean="0">
                <a:latin typeface="Arial Narrow" panose="020B0606020202030204" pitchFamily="34" charset="0"/>
              </a:rPr>
              <a:t>2015 </a:t>
            </a:r>
            <a:r>
              <a:rPr lang="sk-SK" sz="2000" b="1" dirty="0" smtClean="0">
                <a:solidFill>
                  <a:srgbClr val="FF0000"/>
                </a:solidFill>
                <a:latin typeface="Arial Narrow" panose="020B0606020202030204" pitchFamily="34" charset="0"/>
              </a:rPr>
              <a:t>predložil </a:t>
            </a:r>
            <a:r>
              <a:rPr lang="sk-SK" sz="2000" b="1" dirty="0">
                <a:solidFill>
                  <a:srgbClr val="FF0000"/>
                </a:solidFill>
                <a:latin typeface="Arial Narrow" panose="020B0606020202030204" pitchFamily="34" charset="0"/>
              </a:rPr>
              <a:t>vláde SR a NR SR päť odporúčaní zameraných na</a:t>
            </a:r>
            <a:r>
              <a:rPr lang="sk-SK" sz="2000" b="1" dirty="0" smtClean="0">
                <a:solidFill>
                  <a:srgbClr val="FF0000"/>
                </a:solidFill>
                <a:latin typeface="Arial Narrow" panose="020B0606020202030204" pitchFamily="34" charset="0"/>
              </a:rPr>
              <a:t>:</a:t>
            </a:r>
          </a:p>
          <a:p>
            <a:pPr marL="0" indent="0" algn="just">
              <a:buNone/>
            </a:pPr>
            <a:endParaRPr lang="sk-SK" sz="2000" dirty="0">
              <a:latin typeface="Arial Narrow" panose="020B0606020202030204" pitchFamily="34" charset="0"/>
            </a:endParaRPr>
          </a:p>
          <a:p>
            <a:pPr marL="0" indent="0" algn="just">
              <a:buNone/>
            </a:pPr>
            <a:r>
              <a:rPr lang="sk-SK" sz="2000" dirty="0" smtClean="0">
                <a:latin typeface="Arial Narrow" panose="020B0606020202030204" pitchFamily="34" charset="0"/>
              </a:rPr>
              <a:t>    úpravu </a:t>
            </a:r>
            <a:r>
              <a:rPr lang="sk-SK" sz="2000" dirty="0">
                <a:latin typeface="Arial Narrow" panose="020B0606020202030204" pitchFamily="34" charset="0"/>
              </a:rPr>
              <a:t>legislatívy v oblasti finančnej kontroly a posilnenia vnútorného kontrolného </a:t>
            </a:r>
            <a:endParaRPr lang="sk-SK" sz="2000" dirty="0" smtClean="0">
              <a:latin typeface="Arial Narrow" panose="020B0606020202030204" pitchFamily="34" charset="0"/>
            </a:endParaRPr>
          </a:p>
          <a:p>
            <a:pPr marL="0" indent="0" algn="just">
              <a:buNone/>
            </a:pPr>
            <a:r>
              <a:rPr lang="sk-SK" sz="2000" dirty="0">
                <a:latin typeface="Arial Narrow" panose="020B0606020202030204" pitchFamily="34" charset="0"/>
              </a:rPr>
              <a:t> </a:t>
            </a:r>
            <a:r>
              <a:rPr lang="sk-SK" sz="2000" dirty="0" smtClean="0">
                <a:latin typeface="Arial Narrow" panose="020B0606020202030204" pitchFamily="34" charset="0"/>
              </a:rPr>
              <a:t>    systému</a:t>
            </a:r>
            <a:r>
              <a:rPr lang="sk-SK" sz="2000" dirty="0">
                <a:latin typeface="Arial Narrow" panose="020B0606020202030204" pitchFamily="34" charset="0"/>
              </a:rPr>
              <a:t>,</a:t>
            </a:r>
          </a:p>
          <a:p>
            <a:pPr marL="0" indent="0" algn="just">
              <a:buNone/>
            </a:pPr>
            <a:r>
              <a:rPr lang="sk-SK" sz="2000" dirty="0" smtClean="0">
                <a:latin typeface="Arial Narrow" panose="020B0606020202030204" pitchFamily="34" charset="0"/>
              </a:rPr>
              <a:t>    systémový </a:t>
            </a:r>
            <a:r>
              <a:rPr lang="sk-SK" sz="2000" dirty="0">
                <a:latin typeface="Arial Narrow" panose="020B0606020202030204" pitchFamily="34" charset="0"/>
              </a:rPr>
              <a:t>prístup k vytváraniu sídiel spoločných obecných úradov,</a:t>
            </a:r>
          </a:p>
          <a:p>
            <a:pPr marL="0" indent="0" algn="just">
              <a:buNone/>
            </a:pPr>
            <a:r>
              <a:rPr lang="sk-SK" sz="2000" dirty="0" smtClean="0">
                <a:latin typeface="Arial Narrow" panose="020B0606020202030204" pitchFamily="34" charset="0"/>
              </a:rPr>
              <a:t>    vytvorenie </a:t>
            </a:r>
            <a:r>
              <a:rPr lang="sk-SK" sz="2000" dirty="0">
                <a:latin typeface="Arial Narrow" panose="020B0606020202030204" pitchFamily="34" charset="0"/>
              </a:rPr>
              <a:t>kompetentného centrálneho orgánu, zodpovedného za manažment </a:t>
            </a:r>
            <a:endParaRPr lang="sk-SK" sz="2000" dirty="0" smtClean="0">
              <a:latin typeface="Arial Narrow" panose="020B0606020202030204" pitchFamily="34" charset="0"/>
            </a:endParaRPr>
          </a:p>
          <a:p>
            <a:pPr marL="0" indent="0" algn="just">
              <a:buNone/>
            </a:pPr>
            <a:r>
              <a:rPr lang="sk-SK" sz="2000" dirty="0">
                <a:latin typeface="Arial Narrow" panose="020B0606020202030204" pitchFamily="34" charset="0"/>
              </a:rPr>
              <a:t> </a:t>
            </a:r>
            <a:r>
              <a:rPr lang="sk-SK" sz="2000" dirty="0" smtClean="0">
                <a:latin typeface="Arial Narrow" panose="020B0606020202030204" pitchFamily="34" charset="0"/>
              </a:rPr>
              <a:t>    nevyhnutných </a:t>
            </a:r>
            <a:r>
              <a:rPr lang="sk-SK" sz="2000" dirty="0">
                <a:latin typeface="Arial Narrow" panose="020B0606020202030204" pitchFamily="34" charset="0"/>
              </a:rPr>
              <a:t>modernizačných zmien vo verejnej správe,</a:t>
            </a:r>
          </a:p>
          <a:p>
            <a:pPr marL="0" indent="0" algn="just">
              <a:buNone/>
            </a:pPr>
            <a:r>
              <a:rPr lang="sk-SK" sz="2000" dirty="0" smtClean="0">
                <a:latin typeface="Arial Narrow" panose="020B0606020202030204" pitchFamily="34" charset="0"/>
              </a:rPr>
              <a:t>    verejnú </a:t>
            </a:r>
            <a:r>
              <a:rPr lang="sk-SK" sz="2000" dirty="0">
                <a:latin typeface="Arial Narrow" panose="020B0606020202030204" pitchFamily="34" charset="0"/>
              </a:rPr>
              <a:t>diskusiu o ďalšom smerovaní komunálnej reformy, deľbe kompetencií, </a:t>
            </a:r>
            <a:r>
              <a:rPr lang="sk-SK" sz="2000" dirty="0" smtClean="0">
                <a:latin typeface="Arial Narrow" panose="020B0606020202030204" pitchFamily="34" charset="0"/>
              </a:rPr>
              <a:t>  </a:t>
            </a:r>
          </a:p>
          <a:p>
            <a:pPr marL="0" indent="0" algn="just">
              <a:buNone/>
            </a:pPr>
            <a:r>
              <a:rPr lang="sk-SK" sz="2000" dirty="0">
                <a:latin typeface="Arial Narrow" panose="020B0606020202030204" pitchFamily="34" charset="0"/>
              </a:rPr>
              <a:t> </a:t>
            </a:r>
            <a:r>
              <a:rPr lang="sk-SK" sz="2000" dirty="0" smtClean="0">
                <a:latin typeface="Arial Narrow" panose="020B0606020202030204" pitchFamily="34" charset="0"/>
              </a:rPr>
              <a:t>    konsolidácii </a:t>
            </a:r>
            <a:r>
              <a:rPr lang="sk-SK" sz="2000" dirty="0">
                <a:latin typeface="Arial Narrow" panose="020B0606020202030204" pitchFamily="34" charset="0"/>
              </a:rPr>
              <a:t>sídelnej štruktúry a fiškálnej decentralizácii.</a:t>
            </a:r>
          </a:p>
          <a:p>
            <a:pPr marL="0" indent="0" algn="just">
              <a:buNone/>
            </a:pPr>
            <a:endParaRPr lang="sk-SK" sz="2000" dirty="0" smtClean="0">
              <a:latin typeface="Arial Narrow" panose="020B0606020202030204" pitchFamily="34" charset="0"/>
            </a:endParaRPr>
          </a:p>
          <a:p>
            <a:pPr marL="0" indent="0" algn="just">
              <a:buNone/>
            </a:pPr>
            <a:r>
              <a:rPr lang="sk-SK" sz="2000" b="1" dirty="0" smtClean="0">
                <a:solidFill>
                  <a:srgbClr val="FF0000"/>
                </a:solidFill>
                <a:latin typeface="Arial Narrow" panose="020B0606020202030204" pitchFamily="34" charset="0"/>
              </a:rPr>
              <a:t>NKÚ </a:t>
            </a:r>
            <a:r>
              <a:rPr lang="sk-SK" sz="2000" b="1" dirty="0">
                <a:solidFill>
                  <a:srgbClr val="FF0000"/>
                </a:solidFill>
                <a:latin typeface="Arial Narrow" panose="020B0606020202030204" pitchFamily="34" charset="0"/>
              </a:rPr>
              <a:t>SR zastáva názor, že obce vyžadujú zo strany kompetentných štátnych orgánov oveľa viac pozornosti, najmä metodickej, aby boli schopné využiť nové požiadavky kladené na využívanie zdrojov, na ich pridanú hodnotu.</a:t>
            </a:r>
          </a:p>
          <a:p>
            <a:pPr marL="0" indent="0" algn="just">
              <a:buNone/>
            </a:pPr>
            <a:endParaRPr lang="sk-SK" sz="2000" dirty="0">
              <a:solidFill>
                <a:srgbClr val="FF0000"/>
              </a:solidFill>
              <a:latin typeface="Arial Narrow" panose="020B0606020202030204" pitchFamily="34" charset="0"/>
            </a:endParaRPr>
          </a:p>
        </p:txBody>
      </p:sp>
    </p:spTree>
    <p:extLst>
      <p:ext uri="{BB962C8B-B14F-4D97-AF65-F5344CB8AC3E}">
        <p14:creationId xmlns:p14="http://schemas.microsoft.com/office/powerpoint/2010/main" val="2153255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8893194"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Zistenia z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6" name="Zástupný symbol obsahu 5"/>
          <p:cNvSpPr>
            <a:spLocks noGrp="1"/>
          </p:cNvSpPr>
          <p:nvPr>
            <p:ph sz="quarter" idx="1"/>
          </p:nvPr>
        </p:nvSpPr>
        <p:spPr>
          <a:xfrm>
            <a:off x="337440" y="1556792"/>
            <a:ext cx="8356464" cy="4392488"/>
          </a:xfrm>
        </p:spPr>
        <p:txBody>
          <a:bodyPr>
            <a:normAutofit fontScale="92500"/>
          </a:bodyPr>
          <a:lstStyle/>
          <a:p>
            <a:pPr marL="0" indent="0" algn="just">
              <a:buNone/>
            </a:pPr>
            <a:r>
              <a:rPr lang="sk-SK" sz="2000" dirty="0">
                <a:latin typeface="Arial Narrow" panose="020B0606020202030204" pitchFamily="34" charset="0"/>
              </a:rPr>
              <a:t>V roku </a:t>
            </a:r>
            <a:r>
              <a:rPr lang="sk-SK" sz="2000" b="1" dirty="0">
                <a:latin typeface="Arial Narrow" panose="020B0606020202030204" pitchFamily="34" charset="0"/>
              </a:rPr>
              <a:t>2016 NKÚ SR ukončil v oblasti územnej samosprávy sedem kontrolných a</a:t>
            </a:r>
            <a:r>
              <a:rPr lang="sk-SK" sz="2000" dirty="0">
                <a:latin typeface="Arial Narrow" panose="020B0606020202030204" pitchFamily="34" charset="0"/>
              </a:rPr>
              <a:t>kcií; kontrola týkajúca sa hospodárenia samosprávy krajských miest bola ukončená v prvom štvrťroku 2017.  </a:t>
            </a:r>
          </a:p>
          <a:p>
            <a:pPr marL="0" indent="0" algn="just">
              <a:buNone/>
            </a:pPr>
            <a:r>
              <a:rPr lang="sk-SK" sz="2000" dirty="0">
                <a:latin typeface="Arial Narrow" panose="020B0606020202030204" pitchFamily="34" charset="0"/>
              </a:rPr>
              <a:t>Rozsah a výsledky týchto kontrolných akcií možno dokumentovať týmito číslami:</a:t>
            </a:r>
          </a:p>
          <a:p>
            <a:pPr marL="0" indent="0" algn="just">
              <a:buNone/>
            </a:pPr>
            <a:endParaRPr lang="sk-SK" sz="2000" dirty="0">
              <a:latin typeface="Arial Narrow" panose="020B0606020202030204" pitchFamily="34" charset="0"/>
            </a:endParaRPr>
          </a:p>
          <a:p>
            <a:pPr marL="0" indent="0" algn="just">
              <a:buNone/>
            </a:pPr>
            <a:r>
              <a:rPr lang="sk-SK" sz="2000" dirty="0">
                <a:latin typeface="Arial Narrow" panose="020B0606020202030204" pitchFamily="34" charset="0"/>
              </a:rPr>
              <a:t>	Počet kontrolovaných subjektov                                                      </a:t>
            </a:r>
            <a:r>
              <a:rPr lang="sk-SK" sz="2000" dirty="0" smtClean="0">
                <a:latin typeface="Arial Narrow" panose="020B0606020202030204" pitchFamily="34" charset="0"/>
              </a:rPr>
              <a:t>            </a:t>
            </a:r>
            <a:r>
              <a:rPr lang="sk-SK" sz="2000" dirty="0">
                <a:latin typeface="Arial Narrow" panose="020B0606020202030204" pitchFamily="34" charset="0"/>
              </a:rPr>
              <a:t>134</a:t>
            </a:r>
          </a:p>
          <a:p>
            <a:pPr marL="0" indent="0" algn="just">
              <a:buNone/>
            </a:pPr>
            <a:r>
              <a:rPr lang="sk-SK" sz="2000" dirty="0">
                <a:latin typeface="Arial Narrow" panose="020B0606020202030204" pitchFamily="34" charset="0"/>
              </a:rPr>
              <a:t>	Počet porušení všeobecne záväzných predpisov		   </a:t>
            </a:r>
            <a:r>
              <a:rPr lang="sk-SK" sz="2000" dirty="0" smtClean="0">
                <a:latin typeface="Arial Narrow" panose="020B0606020202030204" pitchFamily="34" charset="0"/>
              </a:rPr>
              <a:t>            </a:t>
            </a:r>
            <a:r>
              <a:rPr lang="sk-SK" sz="2000" dirty="0">
                <a:latin typeface="Arial Narrow" panose="020B0606020202030204" pitchFamily="34" charset="0"/>
              </a:rPr>
              <a:t>2 147</a:t>
            </a:r>
          </a:p>
          <a:p>
            <a:pPr marL="0" indent="0" algn="just">
              <a:buNone/>
            </a:pPr>
            <a:r>
              <a:rPr lang="sk-SK" sz="2000" dirty="0">
                <a:latin typeface="Arial Narrow" panose="020B0606020202030204" pitchFamily="34" charset="0"/>
              </a:rPr>
              <a:t>	Hodnota kontrolovaných finančných prostriedkov v eur     	    348 356 507</a:t>
            </a:r>
          </a:p>
          <a:p>
            <a:pPr marL="0" indent="0" algn="just">
              <a:buNone/>
            </a:pPr>
            <a:r>
              <a:rPr lang="sk-SK" sz="2000" dirty="0">
                <a:latin typeface="Arial Narrow" panose="020B0606020202030204" pitchFamily="34" charset="0"/>
              </a:rPr>
              <a:t>	Hodnota kontrolovaného majetku v eur		      	  </a:t>
            </a:r>
            <a:r>
              <a:rPr lang="sk-SK" sz="2000" dirty="0" smtClean="0">
                <a:latin typeface="Arial Narrow" panose="020B0606020202030204" pitchFamily="34" charset="0"/>
              </a:rPr>
              <a:t>  285 </a:t>
            </a:r>
            <a:r>
              <a:rPr lang="sk-SK" sz="2000" dirty="0">
                <a:latin typeface="Arial Narrow" panose="020B0606020202030204" pitchFamily="34" charset="0"/>
              </a:rPr>
              <a:t>992 196</a:t>
            </a:r>
          </a:p>
          <a:p>
            <a:pPr marL="0" indent="0" algn="just">
              <a:buNone/>
            </a:pPr>
            <a:r>
              <a:rPr lang="sk-SK" sz="2000" dirty="0">
                <a:latin typeface="Arial Narrow" panose="020B0606020202030204" pitchFamily="34" charset="0"/>
              </a:rPr>
              <a:t>	Suma porušenej finančnej disciplíny v eur		          	    </a:t>
            </a:r>
            <a:r>
              <a:rPr lang="sk-SK" sz="2000" dirty="0" smtClean="0">
                <a:latin typeface="Arial Narrow" panose="020B0606020202030204" pitchFamily="34" charset="0"/>
              </a:rPr>
              <a:t>    </a:t>
            </a:r>
            <a:r>
              <a:rPr lang="sk-SK" sz="2000" dirty="0">
                <a:latin typeface="Arial Narrow" panose="020B0606020202030204" pitchFamily="34" charset="0"/>
              </a:rPr>
              <a:t>1 738 177</a:t>
            </a:r>
          </a:p>
          <a:p>
            <a:pPr marL="0" indent="0" algn="just">
              <a:buNone/>
            </a:pPr>
            <a:r>
              <a:rPr lang="sk-SK" sz="2000" dirty="0">
                <a:latin typeface="Arial Narrow" panose="020B0606020202030204" pitchFamily="34" charset="0"/>
              </a:rPr>
              <a:t>	Počet prijatých opatrení kontrolovanými subjektmi		               1 317</a:t>
            </a:r>
          </a:p>
          <a:p>
            <a:pPr marL="0" indent="0" algn="just">
              <a:buNone/>
            </a:pPr>
            <a:r>
              <a:rPr lang="sk-SK" sz="2000" dirty="0">
                <a:latin typeface="Arial Narrow" panose="020B0606020202030204" pitchFamily="34" charset="0"/>
              </a:rPr>
              <a:t>	Počet predložených odporúčaní NKÚ SR subjektom                       </a:t>
            </a:r>
            <a:r>
              <a:rPr lang="sk-SK" sz="2000" dirty="0" smtClean="0">
                <a:latin typeface="Arial Narrow" panose="020B0606020202030204" pitchFamily="34" charset="0"/>
              </a:rPr>
              <a:t>            </a:t>
            </a:r>
            <a:r>
              <a:rPr lang="sk-SK" sz="2000" dirty="0">
                <a:latin typeface="Arial Narrow" panose="020B0606020202030204" pitchFamily="34" charset="0"/>
              </a:rPr>
              <a:t>325</a:t>
            </a:r>
          </a:p>
          <a:p>
            <a:pPr marL="0" indent="0" algn="just">
              <a:buNone/>
            </a:pPr>
            <a:endParaRPr lang="sk-SK" sz="2000" dirty="0">
              <a:latin typeface="Arial Narrow" panose="020B0606020202030204" pitchFamily="34" charset="0"/>
            </a:endParaRPr>
          </a:p>
        </p:txBody>
      </p:sp>
    </p:spTree>
    <p:extLst>
      <p:ext uri="{BB962C8B-B14F-4D97-AF65-F5344CB8AC3E}">
        <p14:creationId xmlns:p14="http://schemas.microsoft.com/office/powerpoint/2010/main" val="1092808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0535" y="560971"/>
            <a:ext cx="8945961" cy="1143000"/>
          </a:xfrm>
        </p:spPr>
        <p:txBody>
          <a:bodyPr>
            <a:normAutofit fontScale="90000"/>
          </a:bodyPr>
          <a:lstStyle/>
          <a:p>
            <a:r>
              <a:rPr lang="sk-SK" b="1" dirty="0">
                <a:solidFill>
                  <a:schemeClr val="bg1"/>
                </a:solidFill>
                <a:latin typeface="Arial Narrow" panose="020B0606020202030204" pitchFamily="34" charset="0"/>
              </a:rPr>
              <a:t/>
            </a:r>
            <a:br>
              <a:rPr lang="sk-SK" b="1" dirty="0">
                <a:solidFill>
                  <a:schemeClr val="bg1"/>
                </a:solidFill>
                <a:latin typeface="Arial Narrow" panose="020B0606020202030204" pitchFamily="34" charset="0"/>
              </a:rPr>
            </a:br>
            <a:endParaRPr lang="sk-SK" b="1" dirty="0">
              <a:solidFill>
                <a:schemeClr val="bg1"/>
              </a:solidFill>
              <a:latin typeface="Arial Narrow" panose="020B0606020202030204" pitchFamily="34" charset="0"/>
            </a:endParaRPr>
          </a:p>
        </p:txBody>
      </p:sp>
      <p:sp>
        <p:nvSpPr>
          <p:cNvPr id="3" name="Zástupný symbol obsahu 2"/>
          <p:cNvSpPr>
            <a:spLocks noGrp="1"/>
          </p:cNvSpPr>
          <p:nvPr>
            <p:ph sz="quarter" idx="1"/>
          </p:nvPr>
        </p:nvSpPr>
        <p:spPr>
          <a:xfrm>
            <a:off x="757808" y="1772816"/>
            <a:ext cx="7772400" cy="3493368"/>
          </a:xfrm>
        </p:spPr>
        <p:txBody>
          <a:bodyPr>
            <a:normAutofit/>
          </a:bodyPr>
          <a:lstStyle/>
          <a:p>
            <a:pPr marL="0" indent="0">
              <a:buNone/>
            </a:pPr>
            <a:r>
              <a:rPr lang="sk-SK" sz="2400" dirty="0" smtClean="0"/>
              <a:t>    </a:t>
            </a:r>
            <a:r>
              <a:rPr lang="sk-SK" sz="2000" dirty="0" smtClean="0">
                <a:latin typeface="Arial Narrow" panose="020B0606020202030204" pitchFamily="34" charset="0"/>
              </a:rPr>
              <a:t> </a:t>
            </a:r>
          </a:p>
          <a:p>
            <a:pPr marL="0" indent="0">
              <a:buNone/>
            </a:pPr>
            <a:r>
              <a:rPr lang="sk-SK" dirty="0" smtClean="0"/>
              <a:t>    </a:t>
            </a:r>
            <a:endParaRPr lang="sk-SK" sz="1700" dirty="0">
              <a:latin typeface="Arial Narrow" panose="020B0606020202030204" pitchFamily="34" charset="0"/>
            </a:endParaRPr>
          </a:p>
        </p:txBody>
      </p:sp>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graphicFrame>
        <p:nvGraphicFramePr>
          <p:cNvPr id="9" name="Diagram 8"/>
          <p:cNvGraphicFramePr/>
          <p:nvPr>
            <p:extLst>
              <p:ext uri="{D42A27DB-BD31-4B8C-83A1-F6EECF244321}">
                <p14:modId xmlns:p14="http://schemas.microsoft.com/office/powerpoint/2010/main" val="3714137414"/>
              </p:ext>
            </p:extLst>
          </p:nvPr>
        </p:nvGraphicFramePr>
        <p:xfrm>
          <a:off x="1547774" y="1412776"/>
          <a:ext cx="7344706" cy="4464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BlokTextu 9"/>
          <p:cNvSpPr txBox="1"/>
          <p:nvPr/>
        </p:nvSpPr>
        <p:spPr>
          <a:xfrm>
            <a:off x="1934625" y="3356992"/>
            <a:ext cx="1728192" cy="523220"/>
          </a:xfrm>
          <a:prstGeom prst="rect">
            <a:avLst/>
          </a:prstGeom>
          <a:noFill/>
        </p:spPr>
        <p:txBody>
          <a:bodyPr wrap="square" rtlCol="0">
            <a:spAutoFit/>
          </a:bodyPr>
          <a:lstStyle/>
          <a:p>
            <a:r>
              <a:rPr lang="sk-SK" sz="2400" b="1" dirty="0">
                <a:solidFill>
                  <a:schemeClr val="bg1"/>
                </a:solidFill>
                <a:latin typeface="Arial Narrow" panose="020B0606020202030204" pitchFamily="34" charset="0"/>
              </a:rPr>
              <a:t> </a:t>
            </a:r>
            <a:r>
              <a:rPr lang="sk-SK" sz="2400" b="1" dirty="0" smtClean="0">
                <a:solidFill>
                  <a:schemeClr val="bg1"/>
                </a:solidFill>
                <a:latin typeface="Arial Narrow" panose="020B0606020202030204" pitchFamily="34" charset="0"/>
              </a:rPr>
              <a:t>   </a:t>
            </a:r>
            <a:r>
              <a:rPr lang="sk-SK" sz="2800" b="1" dirty="0" smtClean="0">
                <a:solidFill>
                  <a:schemeClr val="bg1"/>
                </a:solidFill>
                <a:latin typeface="Arial Narrow" panose="020B0606020202030204" pitchFamily="34" charset="0"/>
              </a:rPr>
              <a:t>NKÚ  SR</a:t>
            </a:r>
            <a:endParaRPr lang="sk-SK" sz="2800" b="1"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12209958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8893194"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Zistenia z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6" name="Zástupný symbol obsahu 5"/>
          <p:cNvSpPr>
            <a:spLocks noGrp="1"/>
          </p:cNvSpPr>
          <p:nvPr>
            <p:ph sz="quarter" idx="1"/>
          </p:nvPr>
        </p:nvSpPr>
        <p:spPr>
          <a:xfrm>
            <a:off x="328432" y="1628800"/>
            <a:ext cx="8636056" cy="4104456"/>
          </a:xfrm>
        </p:spPr>
        <p:txBody>
          <a:bodyPr>
            <a:normAutofit/>
          </a:bodyPr>
          <a:lstStyle/>
          <a:p>
            <a:pPr marL="0" indent="0" algn="just">
              <a:buNone/>
            </a:pPr>
            <a:r>
              <a:rPr lang="sk-SK" sz="2000" b="1" dirty="0">
                <a:solidFill>
                  <a:srgbClr val="FF0000"/>
                </a:solidFill>
                <a:latin typeface="Arial Narrow" panose="020B0606020202030204" pitchFamily="34" charset="0"/>
              </a:rPr>
              <a:t>Prednosta úradu miestnej samosprávy</a:t>
            </a:r>
            <a:r>
              <a:rPr lang="sk-SK" sz="2000" dirty="0">
                <a:latin typeface="Arial Narrow" panose="020B0606020202030204" pitchFamily="34" charset="0"/>
              </a:rPr>
              <a:t>, jeho  odborné znalosti, rozhodnosť, zodpovednosť a rešpekt k normám, vysoká miera osobnej integrity, ale aj  a profesionálny úsudok ako aj nevyhnutná schopnosť komunikácie až meditácie medzi aktérmi samosprávnych politík sú v mnohých mestách a obciach Slovenska rozhodujúcimi pre úspešný výkon samosprávnych kompetencii. </a:t>
            </a:r>
            <a:endParaRPr lang="sk-SK" sz="2000" dirty="0" smtClean="0">
              <a:latin typeface="Arial Narrow" panose="020B0606020202030204" pitchFamily="34" charset="0"/>
            </a:endParaRPr>
          </a:p>
          <a:p>
            <a:pPr marL="0" indent="0" algn="just">
              <a:buNone/>
            </a:pPr>
            <a:endParaRPr lang="sk-SK" sz="2000" dirty="0">
              <a:latin typeface="Arial Narrow" panose="020B0606020202030204" pitchFamily="34" charset="0"/>
            </a:endParaRPr>
          </a:p>
          <a:p>
            <a:pPr marL="0" indent="0" algn="just">
              <a:buNone/>
            </a:pPr>
            <a:r>
              <a:rPr lang="sk-SK" sz="2000" dirty="0" smtClean="0">
                <a:latin typeface="Arial Narrow" panose="020B0606020202030204" pitchFamily="34" charset="0"/>
              </a:rPr>
              <a:t>V </a:t>
            </a:r>
            <a:r>
              <a:rPr lang="sk-SK" sz="2000" dirty="0">
                <a:latin typeface="Arial Narrow" panose="020B0606020202030204" pitchFamily="34" charset="0"/>
              </a:rPr>
              <a:t>tomto zmysle je </a:t>
            </a:r>
            <a:r>
              <a:rPr lang="sk-SK" sz="2000" b="1" dirty="0">
                <a:solidFill>
                  <a:srgbClr val="FF0000"/>
                </a:solidFill>
                <a:latin typeface="Arial Narrow" panose="020B0606020202030204" pitchFamily="34" charset="0"/>
              </a:rPr>
              <a:t>25. ročné pôsobenie Asociácie prednostov úradov miestnych samospráv určite prínosom a dobrým priestorom pre prehlbovanie znalosti a </a:t>
            </a:r>
            <a:r>
              <a:rPr lang="sk-SK" sz="2000" b="1" dirty="0" err="1">
                <a:solidFill>
                  <a:srgbClr val="FF0000"/>
                </a:solidFill>
                <a:latin typeface="Arial Narrow" panose="020B0606020202030204" pitchFamily="34" charset="0"/>
              </a:rPr>
              <a:t>zdieľanie</a:t>
            </a:r>
            <a:r>
              <a:rPr lang="sk-SK" sz="2000" b="1" dirty="0">
                <a:solidFill>
                  <a:srgbClr val="FF0000"/>
                </a:solidFill>
                <a:latin typeface="Arial Narrow" panose="020B0606020202030204" pitchFamily="34" charset="0"/>
              </a:rPr>
              <a:t> skúsenosti, ktoré sa </a:t>
            </a:r>
            <a:r>
              <a:rPr lang="sk-SK" sz="2000" b="1" dirty="0" smtClean="0">
                <a:solidFill>
                  <a:srgbClr val="FF0000"/>
                </a:solidFill>
                <a:latin typeface="Arial Narrow" panose="020B0606020202030204" pitchFamily="34" charset="0"/>
              </a:rPr>
              <a:t>prejavujú v  </a:t>
            </a:r>
            <a:r>
              <a:rPr lang="sk-SK" sz="2000" b="1" dirty="0">
                <a:solidFill>
                  <a:srgbClr val="FF0000"/>
                </a:solidFill>
                <a:latin typeface="Arial Narrow" panose="020B0606020202030204" pitchFamily="34" charset="0"/>
              </a:rPr>
              <a:t>práci úradov miestnych samospráv a tým aj v spokojnosti občanov obyvateľov miest a obci SR.</a:t>
            </a:r>
          </a:p>
          <a:p>
            <a:pPr marL="0" indent="0" algn="just">
              <a:buNone/>
            </a:pPr>
            <a:endParaRPr lang="sk-SK" sz="2000" dirty="0">
              <a:latin typeface="Arial Narrow" panose="020B0606020202030204" pitchFamily="34" charset="0"/>
            </a:endParaRPr>
          </a:p>
        </p:txBody>
      </p:sp>
    </p:spTree>
    <p:extLst>
      <p:ext uri="{BB962C8B-B14F-4D97-AF65-F5344CB8AC3E}">
        <p14:creationId xmlns:p14="http://schemas.microsoft.com/office/powerpoint/2010/main" val="3487077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90872" y="3212976"/>
            <a:ext cx="8229600" cy="1470025"/>
          </a:xfrm>
        </p:spPr>
        <p:txBody>
          <a:bodyPr/>
          <a:lstStyle/>
          <a:p>
            <a:r>
              <a:rPr lang="sk-SK" dirty="0" smtClean="0"/>
              <a:t/>
            </a:r>
            <a:br>
              <a:rPr lang="sk-SK" dirty="0" smtClean="0"/>
            </a:br>
            <a:endParaRPr lang="sk-SK" dirty="0"/>
          </a:p>
        </p:txBody>
      </p:sp>
      <p:pic>
        <p:nvPicPr>
          <p:cNvPr id="5" name="Picture 4" descr="NKU_farba"/>
          <p:cNvPicPr>
            <a:picLocks noChangeAspect="1" noChangeArrowheads="1"/>
          </p:cNvPicPr>
          <p:nvPr/>
        </p:nvPicPr>
        <p:blipFill>
          <a:blip r:embed="rId2" cstate="print"/>
          <a:srcRect/>
          <a:stretch>
            <a:fillRect/>
          </a:stretch>
        </p:blipFill>
        <p:spPr bwMode="auto">
          <a:xfrm>
            <a:off x="269988" y="1562084"/>
            <a:ext cx="1649260" cy="1296144"/>
          </a:xfrm>
          <a:prstGeom prst="rect">
            <a:avLst/>
          </a:prstGeom>
          <a:noFill/>
          <a:ln w="9525">
            <a:noFill/>
            <a:miter lim="800000"/>
            <a:headEnd/>
            <a:tailEnd/>
          </a:ln>
        </p:spPr>
      </p:pic>
      <p:sp>
        <p:nvSpPr>
          <p:cNvPr id="6" name="Obdĺžnik 5"/>
          <p:cNvSpPr/>
          <p:nvPr/>
        </p:nvSpPr>
        <p:spPr>
          <a:xfrm>
            <a:off x="2267744" y="1837273"/>
            <a:ext cx="6552728" cy="1015663"/>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Najvyšší kontrolný úrad Slovenskej republiky</a:t>
            </a:r>
          </a:p>
          <a:p>
            <a:endParaRPr lang="sk-SK" sz="2000" b="1" dirty="0">
              <a:solidFill>
                <a:schemeClr val="bg1"/>
              </a:solidFill>
              <a:latin typeface="Arial Narrow" panose="020B0606020202030204" pitchFamily="34" charset="0"/>
            </a:endParaRPr>
          </a:p>
          <a:p>
            <a:r>
              <a:rPr lang="sk-SK" sz="2000" b="1" dirty="0" smtClean="0">
                <a:solidFill>
                  <a:schemeClr val="bg1"/>
                </a:solidFill>
                <a:latin typeface="Arial Narrow" panose="020B0606020202030204" pitchFamily="34" charset="0"/>
              </a:rPr>
              <a:t>   Moderná a otvorená inštitúcia  </a:t>
            </a:r>
            <a:endParaRPr lang="sk-SK" sz="2000" b="1" dirty="0">
              <a:solidFill>
                <a:schemeClr val="bg1"/>
              </a:solidFill>
              <a:latin typeface="Arial Narrow" panose="020B0606020202030204" pitchFamily="34" charset="0"/>
            </a:endParaRPr>
          </a:p>
        </p:txBody>
      </p:sp>
      <p:sp>
        <p:nvSpPr>
          <p:cNvPr id="7" name="Obdĺžnik 6"/>
          <p:cNvSpPr/>
          <p:nvPr/>
        </p:nvSpPr>
        <p:spPr>
          <a:xfrm>
            <a:off x="179512" y="5871610"/>
            <a:ext cx="8928992" cy="752528"/>
          </a:xfrm>
          <a:prstGeom prst="rect">
            <a:avLst/>
          </a:prstGeom>
          <a:effectLst>
            <a:outerShdw blurRad="50800" dist="139700" dir="7200000" sx="103000" sy="103000" algn="t" rotWithShape="0">
              <a:prstClr val="black">
                <a:alpha val="5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1" name="BlokTextu 10"/>
          <p:cNvSpPr txBox="1"/>
          <p:nvPr/>
        </p:nvSpPr>
        <p:spPr>
          <a:xfrm>
            <a:off x="222441" y="5877727"/>
            <a:ext cx="8784976" cy="923330"/>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20.10.2017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a:t>
            </a:r>
          </a:p>
          <a:p>
            <a:r>
              <a:rPr lang="sk-SK" sz="1200" b="1" dirty="0" smtClean="0">
                <a:solidFill>
                  <a:schemeClr val="bg1"/>
                </a:solidFill>
                <a:latin typeface="Arial Narrow" panose="020B0606020202030204" pitchFamily="34" charset="0"/>
              </a:rPr>
              <a:t> </a:t>
            </a:r>
          </a:p>
          <a:p>
            <a:r>
              <a:rPr lang="sk-SK" sz="1200" b="1" dirty="0" smtClean="0">
                <a:solidFill>
                  <a:schemeClr val="bg1"/>
                </a:solidFill>
                <a:latin typeface="Arial Narrow" panose="020B0606020202030204" pitchFamily="34" charset="0"/>
              </a:rPr>
              <a:t>                                                                                               </a:t>
            </a:r>
            <a:r>
              <a:rPr lang="sk-SK" sz="1200" b="1" dirty="0" err="1" smtClean="0">
                <a:solidFill>
                  <a:schemeClr val="bg1"/>
                </a:solidFill>
                <a:latin typeface="Arial Narrow" panose="020B0606020202030204" pitchFamily="34" charset="0"/>
              </a:rPr>
              <a:t>jaroslav.ivanco@nku.gov.sk</a:t>
            </a:r>
            <a:r>
              <a:rPr lang="sk-SK" sz="1200" b="1" dirty="0" smtClean="0">
                <a:solidFill>
                  <a:schemeClr val="bg1"/>
                </a:solidFill>
                <a:latin typeface="Arial Narrow" panose="020B0606020202030204" pitchFamily="34" charset="0"/>
              </a:rPr>
              <a:t>   </a:t>
            </a:r>
            <a:endParaRPr lang="sk-SK" sz="1200" b="1" dirty="0">
              <a:solidFill>
                <a:schemeClr val="bg1"/>
              </a:solidFill>
              <a:latin typeface="Arial Narrow" panose="020B0606020202030204" pitchFamily="34" charset="0"/>
            </a:endParaRPr>
          </a:p>
          <a:p>
            <a:r>
              <a:rPr lang="sk-SK" sz="1200" b="1" dirty="0" smtClean="0">
                <a:solidFill>
                  <a:schemeClr val="bg1"/>
                </a:solidFill>
                <a:latin typeface="Arial Narrow" panose="020B0606020202030204" pitchFamily="34" charset="0"/>
              </a:rPr>
              <a:t> </a:t>
            </a:r>
            <a:endParaRPr lang="sk-SK" sz="1200" b="1" dirty="0">
              <a:solidFill>
                <a:schemeClr val="bg1"/>
              </a:solidFill>
              <a:latin typeface="Arial Narrow" panose="020B0606020202030204" pitchFamily="34" charset="0"/>
            </a:endParaRPr>
          </a:p>
        </p:txBody>
      </p:sp>
      <p:sp>
        <p:nvSpPr>
          <p:cNvPr id="4" name="Obdĺžnik 3"/>
          <p:cNvSpPr/>
          <p:nvPr/>
        </p:nvSpPr>
        <p:spPr>
          <a:xfrm>
            <a:off x="2555776" y="3212976"/>
            <a:ext cx="3528392" cy="1754326"/>
          </a:xfrm>
          <a:prstGeom prst="rect">
            <a:avLst/>
          </a:prstGeom>
          <a:solidFill>
            <a:schemeClr val="accent1"/>
          </a:solidFill>
          <a:effectLst>
            <a:outerShdw blurRad="50800" dist="38100" dir="5400000" sx="107000" sy="107000" algn="t" rotWithShape="0">
              <a:prstClr val="black">
                <a:alpha val="55000"/>
              </a:prstClr>
            </a:outerShdw>
          </a:effectLst>
        </p:spPr>
        <p:txBody>
          <a:bodyPr wrap="square">
            <a:spAutoFit/>
          </a:bodyPr>
          <a:lstStyle/>
          <a:p>
            <a:r>
              <a:rPr lang="sk-SK" sz="3600" b="1" dirty="0" smtClean="0">
                <a:solidFill>
                  <a:schemeClr val="bg1"/>
                </a:solidFill>
                <a:latin typeface="Arial Narrow" panose="020B0606020202030204" pitchFamily="34" charset="0"/>
              </a:rPr>
              <a:t>N</a:t>
            </a:r>
            <a:r>
              <a:rPr lang="sk-SK" b="1" dirty="0" smtClean="0">
                <a:solidFill>
                  <a:schemeClr val="bg1"/>
                </a:solidFill>
                <a:latin typeface="Arial Narrow" panose="020B0606020202030204" pitchFamily="34" charset="0"/>
              </a:rPr>
              <a:t>EZÁVISLOSŤ – rovná cesta</a:t>
            </a:r>
          </a:p>
          <a:p>
            <a:r>
              <a:rPr lang="sk-SK" sz="3600" b="1" dirty="0">
                <a:solidFill>
                  <a:schemeClr val="bg1"/>
                </a:solidFill>
                <a:latin typeface="Arial Narrow" panose="020B0606020202030204" pitchFamily="34" charset="0"/>
              </a:rPr>
              <a:t>K</a:t>
            </a:r>
            <a:r>
              <a:rPr lang="sk-SK" b="1" dirty="0" smtClean="0">
                <a:solidFill>
                  <a:schemeClr val="bg1"/>
                </a:solidFill>
                <a:latin typeface="Arial Narrow" panose="020B0606020202030204" pitchFamily="34" charset="0"/>
              </a:rPr>
              <a:t>OREKTNOSŤ – čisté zrkadlo</a:t>
            </a:r>
          </a:p>
          <a:p>
            <a:r>
              <a:rPr lang="sk-SK" sz="3600" b="1" dirty="0" smtClean="0">
                <a:solidFill>
                  <a:schemeClr val="bg1"/>
                </a:solidFill>
                <a:latin typeface="Arial Narrow" panose="020B0606020202030204" pitchFamily="34" charset="0"/>
              </a:rPr>
              <a:t>Ú</a:t>
            </a:r>
            <a:r>
              <a:rPr lang="sk-SK" b="1" dirty="0" smtClean="0">
                <a:solidFill>
                  <a:schemeClr val="bg1"/>
                </a:solidFill>
                <a:latin typeface="Arial Narrow" panose="020B0606020202030204" pitchFamily="34" charset="0"/>
              </a:rPr>
              <a:t>SPECH –  akceptácia pravidiel</a:t>
            </a:r>
          </a:p>
        </p:txBody>
      </p:sp>
      <p:sp>
        <p:nvSpPr>
          <p:cNvPr id="12" name="BlokTextu 11"/>
          <p:cNvSpPr txBox="1"/>
          <p:nvPr/>
        </p:nvSpPr>
        <p:spPr>
          <a:xfrm>
            <a:off x="2555776" y="5283756"/>
            <a:ext cx="3672408" cy="400110"/>
          </a:xfrm>
          <a:prstGeom prst="rect">
            <a:avLst/>
          </a:prstGeom>
          <a:solidFill>
            <a:schemeClr val="accent1"/>
          </a:solidFill>
        </p:spPr>
        <p:txBody>
          <a:bodyPr wrap="square" rtlCol="0">
            <a:spAutoFit/>
          </a:bodyPr>
          <a:lstStyle/>
          <a:p>
            <a:r>
              <a:rPr lang="sk-SK" sz="2000" dirty="0" smtClean="0">
                <a:solidFill>
                  <a:schemeClr val="bg1"/>
                </a:solidFill>
                <a:latin typeface="Arial Narrow" panose="020B0606020202030204" pitchFamily="34" charset="0"/>
              </a:rPr>
              <a:t>Ďakujem za pozornosť  </a:t>
            </a:r>
            <a:endParaRPr lang="sk-SK" sz="2000"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215983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0535" y="560971"/>
            <a:ext cx="8945961" cy="1143000"/>
          </a:xfrm>
        </p:spPr>
        <p:txBody>
          <a:bodyPr>
            <a:normAutofit fontScale="90000"/>
          </a:bodyPr>
          <a:lstStyle/>
          <a:p>
            <a:r>
              <a:rPr lang="sk-SK" b="1" dirty="0">
                <a:solidFill>
                  <a:schemeClr val="bg1"/>
                </a:solidFill>
                <a:latin typeface="Arial Narrow" panose="020B0606020202030204" pitchFamily="34" charset="0"/>
              </a:rPr>
              <a:t/>
            </a:r>
            <a:br>
              <a:rPr lang="sk-SK" b="1" dirty="0">
                <a:solidFill>
                  <a:schemeClr val="bg1"/>
                </a:solidFill>
                <a:latin typeface="Arial Narrow" panose="020B0606020202030204" pitchFamily="34" charset="0"/>
              </a:rPr>
            </a:br>
            <a:endParaRPr lang="sk-SK" b="1" dirty="0">
              <a:solidFill>
                <a:schemeClr val="bg1"/>
              </a:solidFill>
              <a:latin typeface="Arial Narrow" panose="020B0606020202030204" pitchFamily="34" charset="0"/>
            </a:endParaRPr>
          </a:p>
        </p:txBody>
      </p:sp>
      <p:sp>
        <p:nvSpPr>
          <p:cNvPr id="3" name="Zástupný symbol obsahu 2"/>
          <p:cNvSpPr>
            <a:spLocks noGrp="1"/>
          </p:cNvSpPr>
          <p:nvPr>
            <p:ph sz="quarter" idx="1"/>
          </p:nvPr>
        </p:nvSpPr>
        <p:spPr>
          <a:xfrm>
            <a:off x="683568" y="1988840"/>
            <a:ext cx="8134672" cy="3744416"/>
          </a:xfrm>
        </p:spPr>
        <p:txBody>
          <a:bodyPr>
            <a:normAutofit fontScale="92500" lnSpcReduction="20000"/>
          </a:bodyPr>
          <a:lstStyle/>
          <a:p>
            <a:r>
              <a:rPr lang="sk-SK" sz="2400" dirty="0"/>
              <a:t> </a:t>
            </a:r>
            <a:r>
              <a:rPr lang="sk-SK" sz="2400" dirty="0" smtClean="0"/>
              <a:t>  </a:t>
            </a:r>
            <a:r>
              <a:rPr lang="sk-SK" dirty="0" smtClean="0">
                <a:latin typeface="Arial Narrow" panose="020B0606020202030204" pitchFamily="34" charset="0"/>
              </a:rPr>
              <a:t>Ústava SR čl. 60</a:t>
            </a:r>
          </a:p>
          <a:p>
            <a:r>
              <a:rPr lang="sk-SK" sz="1700" dirty="0">
                <a:latin typeface="Arial Narrow" panose="020B0606020202030204" pitchFamily="34" charset="0"/>
              </a:rPr>
              <a:t> </a:t>
            </a:r>
            <a:r>
              <a:rPr lang="sk-SK" sz="1700" dirty="0" smtClean="0">
                <a:latin typeface="Arial Narrow" panose="020B0606020202030204" pitchFamily="34" charset="0"/>
              </a:rPr>
              <a:t>    </a:t>
            </a:r>
            <a:r>
              <a:rPr lang="sk-SK" sz="2400" b="1" dirty="0" smtClean="0">
                <a:latin typeface="Arial Narrow" panose="020B0606020202030204" pitchFamily="34" charset="0"/>
              </a:rPr>
              <a:t>Limská deklarácia </a:t>
            </a:r>
          </a:p>
          <a:p>
            <a:pPr marL="0" indent="0" algn="just">
              <a:buNone/>
            </a:pPr>
            <a:r>
              <a:rPr lang="sk-SK" sz="2400" dirty="0">
                <a:latin typeface="Arial Narrow" panose="020B0606020202030204" pitchFamily="34" charset="0"/>
              </a:rPr>
              <a:t>    </a:t>
            </a:r>
            <a:r>
              <a:rPr lang="sk-SK" sz="1700" dirty="0">
                <a:latin typeface="Arial Narrow" panose="020B0606020202030204" pitchFamily="34" charset="0"/>
              </a:rPr>
              <a:t>Kontrola nie je samoúčelná, ale je neoddeliteľnou súčasťou hospodárenia s verejnými prostriedkami a jeho regulačného systému. Jej úlohou je včas signalizovať odchýlky od noriem, porušenia zákonov, nesplnenie požiadavky účelnosti a hospodárnosti tak, aby sa v jednotlivých prípadoch uplatnili korekčné opatrenia, ktoré by záväzne vykonali zodpovedné orgány, aby sa dosiahla náhrada škôd a aby boli prijaté oparenia, ktoré by zamedzili, resp. znížili na minimum možnosť opakovania nedostatkov</a:t>
            </a:r>
            <a:r>
              <a:rPr lang="sk-SK" sz="1700" dirty="0" smtClean="0">
                <a:latin typeface="Arial Narrow" panose="020B0606020202030204" pitchFamily="34" charset="0"/>
              </a:rPr>
              <a:t>.</a:t>
            </a:r>
          </a:p>
          <a:p>
            <a:pPr marL="0" indent="0" algn="just">
              <a:buNone/>
            </a:pPr>
            <a:endParaRPr lang="sk-SK" sz="1700" dirty="0" smtClean="0">
              <a:latin typeface="Arial Narrow" panose="020B0606020202030204" pitchFamily="34" charset="0"/>
            </a:endParaRPr>
          </a:p>
          <a:p>
            <a:pPr marL="0" indent="0" algn="just">
              <a:buNone/>
            </a:pPr>
            <a:r>
              <a:rPr lang="sk-SK" sz="1700" dirty="0">
                <a:latin typeface="Arial Narrow" panose="020B0606020202030204" pitchFamily="34" charset="0"/>
              </a:rPr>
              <a:t> </a:t>
            </a:r>
            <a:r>
              <a:rPr lang="sk-SK" sz="1700" dirty="0" smtClean="0">
                <a:latin typeface="Arial Narrow" panose="020B0606020202030204" pitchFamily="34" charset="0"/>
              </a:rPr>
              <a:t>   NKI by mal mať </a:t>
            </a:r>
            <a:r>
              <a:rPr lang="sk-SK" sz="1700" dirty="0">
                <a:latin typeface="Arial Narrow" panose="020B0606020202030204" pitchFamily="34" charset="0"/>
              </a:rPr>
              <a:t>nerušený prístup k všetkým dokladom a dokumentom potrebným na vykonanie kontroly. NKI má právo vyžiadať si od kontrolovaných subjektov ústne a písomné informácie, ktoré súvisia s kontrolovanými skutočnosťami</a:t>
            </a:r>
            <a:r>
              <a:rPr lang="sk-SK" sz="1700" dirty="0" smtClean="0">
                <a:latin typeface="Arial Narrow" panose="020B0606020202030204" pitchFamily="34" charset="0"/>
              </a:rPr>
              <a:t>.</a:t>
            </a:r>
          </a:p>
          <a:p>
            <a:pPr marL="0" indent="0" algn="just">
              <a:buNone/>
            </a:pPr>
            <a:endParaRPr lang="sk-SK" sz="1700" dirty="0" smtClean="0">
              <a:latin typeface="Arial Narrow" panose="020B0606020202030204" pitchFamily="34" charset="0"/>
            </a:endParaRPr>
          </a:p>
          <a:p>
            <a:pPr marL="0" indent="0" algn="just">
              <a:buNone/>
            </a:pPr>
            <a:r>
              <a:rPr lang="sk-SK" sz="1700" dirty="0">
                <a:latin typeface="Arial Narrow" panose="020B0606020202030204" pitchFamily="34" charset="0"/>
              </a:rPr>
              <a:t> </a:t>
            </a:r>
            <a:r>
              <a:rPr lang="sk-SK" sz="1700" dirty="0" smtClean="0">
                <a:latin typeface="Arial Narrow" panose="020B0606020202030204" pitchFamily="34" charset="0"/>
              </a:rPr>
              <a:t>     NKI</a:t>
            </a:r>
            <a:r>
              <a:rPr lang="sk-SK" sz="1700" dirty="0">
                <a:latin typeface="Arial Narrow" panose="020B0606020202030204" pitchFamily="34" charset="0"/>
              </a:rPr>
              <a:t>, ako vonkajšiemu kontrolnému orgánu, podlieha tiež kontrola účinnosti kontroly vykonávanej kontrolovaným subjektom. V prípade, že je vnútorná kontrola účinná, môže NKI podľa potreby s ňou spolupracovať.</a:t>
            </a:r>
          </a:p>
        </p:txBody>
      </p:sp>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367539" y="1270100"/>
            <a:ext cx="1728192"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Mandát</a:t>
            </a:r>
            <a:endParaRPr lang="sk-SK" sz="2400" b="1" dirty="0">
              <a:solidFill>
                <a:srgbClr val="C00000"/>
              </a:solidFill>
              <a:latin typeface="Arial Narrow" panose="020B0606020202030204" pitchFamily="34" charset="0"/>
            </a:endParaRPr>
          </a:p>
        </p:txBody>
      </p:sp>
    </p:spTree>
    <p:extLst>
      <p:ext uri="{BB962C8B-B14F-4D97-AF65-F5344CB8AC3E}">
        <p14:creationId xmlns:p14="http://schemas.microsoft.com/office/powerpoint/2010/main" val="3075342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354288" y="1270100"/>
            <a:ext cx="1728192"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Mandát</a:t>
            </a:r>
            <a:endParaRPr lang="sk-SK" sz="2400" b="1" dirty="0">
              <a:solidFill>
                <a:srgbClr val="C00000"/>
              </a:solidFill>
              <a:latin typeface="Arial Narrow" panose="020B0606020202030204" pitchFamily="34" charset="0"/>
            </a:endParaRPr>
          </a:p>
        </p:txBody>
      </p:sp>
      <p:sp>
        <p:nvSpPr>
          <p:cNvPr id="6" name="Zástupný symbol obsahu 5"/>
          <p:cNvSpPr>
            <a:spLocks noGrp="1"/>
          </p:cNvSpPr>
          <p:nvPr>
            <p:ph sz="quarter" idx="1"/>
          </p:nvPr>
        </p:nvSpPr>
        <p:spPr>
          <a:xfrm>
            <a:off x="372034" y="4005063"/>
            <a:ext cx="7772400" cy="2160037"/>
          </a:xfrm>
        </p:spPr>
        <p:txBody>
          <a:bodyPr>
            <a:normAutofit lnSpcReduction="10000"/>
          </a:bodyPr>
          <a:lstStyle/>
          <a:p>
            <a:pPr marL="0" indent="0">
              <a:buNone/>
            </a:pPr>
            <a:r>
              <a:rPr lang="sk-SK" sz="2000" b="1" dirty="0" smtClean="0">
                <a:solidFill>
                  <a:srgbClr val="C00000"/>
                </a:solidFill>
                <a:latin typeface="Arial Narrow" panose="020B0606020202030204" pitchFamily="34" charset="0"/>
              </a:rPr>
              <a:t>Kontrolné štandardy</a:t>
            </a:r>
          </a:p>
          <a:p>
            <a:r>
              <a:rPr lang="sk-SK" sz="2000" dirty="0" smtClean="0">
                <a:latin typeface="Arial Narrow" panose="020B0606020202030204" pitchFamily="34" charset="0"/>
              </a:rPr>
              <a:t>NKÚ SR je riadnym členom medzinárodných inštitúcii  a organizácii</a:t>
            </a:r>
          </a:p>
          <a:p>
            <a:r>
              <a:rPr lang="sk-SK" sz="2000" dirty="0" smtClean="0">
                <a:latin typeface="Arial Narrow" panose="020B0606020202030204" pitchFamily="34" charset="0"/>
              </a:rPr>
              <a:t>V kontrolnej činnosti postupuje v súlade s vlastnými postupmi, ktoré implementujú medzinárodné kontrolné štandardy</a:t>
            </a:r>
          </a:p>
          <a:p>
            <a:r>
              <a:rPr lang="sk-SK" sz="2000" dirty="0" smtClean="0">
                <a:latin typeface="Arial Narrow" panose="020B0606020202030204" pitchFamily="34" charset="0"/>
              </a:rPr>
              <a:t>NKÚ SR podlieha medzinárodnému hodnoteniu a posudzovaniu</a:t>
            </a:r>
          </a:p>
          <a:p>
            <a:pPr marL="0" indent="0">
              <a:buNone/>
            </a:pPr>
            <a:r>
              <a:rPr lang="sk-SK" sz="2000" dirty="0">
                <a:latin typeface="Arial Narrow" panose="020B0606020202030204" pitchFamily="34" charset="0"/>
              </a:rPr>
              <a:t> </a:t>
            </a:r>
            <a:r>
              <a:rPr lang="sk-SK" sz="2000" dirty="0" smtClean="0">
                <a:latin typeface="Arial Narrow" panose="020B0606020202030204" pitchFamily="34" charset="0"/>
              </a:rPr>
              <a:t>    ( najbližšie práve v jeseni 2017) </a:t>
            </a:r>
            <a:endParaRPr lang="sk-SK" sz="2000" dirty="0">
              <a:latin typeface="Arial Narrow" panose="020B0606020202030204" pitchFamily="34" charset="0"/>
            </a:endParaRPr>
          </a:p>
        </p:txBody>
      </p:sp>
      <p:sp>
        <p:nvSpPr>
          <p:cNvPr id="12" name="BlokTextu 11"/>
          <p:cNvSpPr txBox="1"/>
          <p:nvPr/>
        </p:nvSpPr>
        <p:spPr>
          <a:xfrm>
            <a:off x="415084" y="1731765"/>
            <a:ext cx="8621412" cy="2031325"/>
          </a:xfrm>
          <a:prstGeom prst="rect">
            <a:avLst/>
          </a:prstGeom>
          <a:noFill/>
        </p:spPr>
        <p:txBody>
          <a:bodyPr wrap="square" rtlCol="0">
            <a:spAutoFit/>
          </a:bodyPr>
          <a:lstStyle/>
          <a:p>
            <a:r>
              <a:rPr lang="sk-SK" sz="2000" b="1" dirty="0" smtClean="0">
                <a:latin typeface="Arial Narrow" panose="020B0606020202030204" pitchFamily="34" charset="0"/>
              </a:rPr>
              <a:t>  </a:t>
            </a:r>
            <a:r>
              <a:rPr lang="sk-SK" sz="2000" b="1" dirty="0" smtClean="0">
                <a:solidFill>
                  <a:srgbClr val="C00000"/>
                </a:solidFill>
                <a:latin typeface="Arial Narrow" panose="020B0606020202030204" pitchFamily="34" charset="0"/>
              </a:rPr>
              <a:t>Princípy</a:t>
            </a:r>
          </a:p>
          <a:p>
            <a:pPr marL="342900" indent="-342900" algn="just">
              <a:buFont typeface="Arial" panose="020B0604020202020204" pitchFamily="34" charset="0"/>
              <a:buChar char="•"/>
            </a:pPr>
            <a:r>
              <a:rPr lang="sk-SK" b="1" dirty="0" smtClean="0">
                <a:solidFill>
                  <a:srgbClr val="C00000"/>
                </a:solidFill>
                <a:latin typeface="Arial Narrow" panose="020B0606020202030204" pitchFamily="34" charset="0"/>
              </a:rPr>
              <a:t>nezávislosti</a:t>
            </a:r>
            <a:r>
              <a:rPr lang="sk-SK" sz="2000" b="1" dirty="0" smtClean="0">
                <a:solidFill>
                  <a:srgbClr val="C00000"/>
                </a:solidFill>
                <a:latin typeface="Arial Narrow" panose="020B0606020202030204" pitchFamily="34" charset="0"/>
              </a:rPr>
              <a:t> </a:t>
            </a:r>
            <a:r>
              <a:rPr lang="sk-SK" sz="2000" b="1" dirty="0" smtClean="0">
                <a:latin typeface="Arial Narrow" panose="020B0606020202030204" pitchFamily="34" charset="0"/>
              </a:rPr>
              <a:t>– </a:t>
            </a:r>
            <a:r>
              <a:rPr lang="sk-SK" dirty="0" smtClean="0">
                <a:latin typeface="Arial Narrow" panose="020B0606020202030204" pitchFamily="34" charset="0"/>
              </a:rPr>
              <a:t>nezávislosť predsedu, ktorý rozhoduje v mene NKÚ  - stanovená v ústave SR </a:t>
            </a:r>
          </a:p>
          <a:p>
            <a:pPr marL="285750" indent="-285750" algn="just">
              <a:buFont typeface="Arial" panose="020B0604020202020204" pitchFamily="34" charset="0"/>
              <a:buChar char="•"/>
            </a:pPr>
            <a:r>
              <a:rPr lang="sk-SK" dirty="0">
                <a:latin typeface="Arial Narrow" panose="020B0606020202030204" pitchFamily="34" charset="0"/>
              </a:rPr>
              <a:t> </a:t>
            </a:r>
            <a:r>
              <a:rPr lang="sk-SK" b="1" dirty="0" smtClean="0">
                <a:solidFill>
                  <a:srgbClr val="C00000"/>
                </a:solidFill>
                <a:latin typeface="Arial Narrow" panose="020B0606020202030204" pitchFamily="34" charset="0"/>
              </a:rPr>
              <a:t>nezávislosť</a:t>
            </a:r>
            <a:r>
              <a:rPr lang="sk-SK" dirty="0" smtClean="0">
                <a:solidFill>
                  <a:srgbClr val="C00000"/>
                </a:solidFill>
                <a:latin typeface="Arial Narrow" panose="020B0606020202030204" pitchFamily="34" charset="0"/>
              </a:rPr>
              <a:t> </a:t>
            </a:r>
            <a:r>
              <a:rPr lang="sk-SK" b="1" dirty="0" smtClean="0">
                <a:solidFill>
                  <a:srgbClr val="C00000"/>
                </a:solidFill>
                <a:latin typeface="Arial Narrow" panose="020B0606020202030204" pitchFamily="34" charset="0"/>
              </a:rPr>
              <a:t>finančná</a:t>
            </a:r>
            <a:r>
              <a:rPr lang="sk-SK" dirty="0" smtClean="0">
                <a:solidFill>
                  <a:srgbClr val="C00000"/>
                </a:solidFill>
                <a:latin typeface="Arial Narrow" panose="020B0606020202030204" pitchFamily="34" charset="0"/>
              </a:rPr>
              <a:t>  </a:t>
            </a:r>
            <a:r>
              <a:rPr lang="sk-SK" dirty="0" smtClean="0">
                <a:latin typeface="Arial Narrow" panose="020B0606020202030204" pitchFamily="34" charset="0"/>
              </a:rPr>
              <a:t>-  právo nárokovať finančné prostriedky a nakladať s nimi len vlastným        </a:t>
            </a:r>
          </a:p>
          <a:p>
            <a:pPr marL="285750" indent="-285750" algn="just">
              <a:buFont typeface="Arial" panose="020B0604020202020204" pitchFamily="34" charset="0"/>
              <a:buChar char="•"/>
            </a:pPr>
            <a:r>
              <a:rPr lang="sk-SK" dirty="0">
                <a:latin typeface="Arial Narrow" panose="020B0606020202030204" pitchFamily="34" charset="0"/>
              </a:rPr>
              <a:t> </a:t>
            </a:r>
            <a:r>
              <a:rPr lang="sk-SK" dirty="0" smtClean="0">
                <a:latin typeface="Arial Narrow" panose="020B0606020202030204" pitchFamily="34" charset="0"/>
              </a:rPr>
              <a:t>rozhodnutím</a:t>
            </a:r>
          </a:p>
          <a:p>
            <a:pPr marL="285750" indent="-285750" algn="just">
              <a:buFont typeface="Arial" panose="020B0604020202020204" pitchFamily="34" charset="0"/>
              <a:buChar char="•"/>
            </a:pPr>
            <a:r>
              <a:rPr lang="sk-SK" dirty="0">
                <a:latin typeface="Arial Narrow" panose="020B0606020202030204" pitchFamily="34" charset="0"/>
              </a:rPr>
              <a:t> </a:t>
            </a:r>
            <a:r>
              <a:rPr lang="sk-SK" b="1" dirty="0" smtClean="0">
                <a:solidFill>
                  <a:srgbClr val="C00000"/>
                </a:solidFill>
                <a:latin typeface="Arial Narrow" panose="020B0606020202030204" pitchFamily="34" charset="0"/>
              </a:rPr>
              <a:t>princíp verejnej kontroly </a:t>
            </a:r>
            <a:r>
              <a:rPr lang="sk-SK" sz="1600" dirty="0" smtClean="0">
                <a:latin typeface="Arial Narrow" panose="020B0606020202030204" pitchFamily="34" charset="0"/>
              </a:rPr>
              <a:t>resp. efektívnej občianskej kontroly moci, ktorý je postavený na     </a:t>
            </a:r>
          </a:p>
          <a:p>
            <a:pPr algn="just"/>
            <a:r>
              <a:rPr lang="sk-SK" sz="1600" dirty="0">
                <a:latin typeface="Arial Narrow" panose="020B0606020202030204" pitchFamily="34" charset="0"/>
              </a:rPr>
              <a:t> </a:t>
            </a:r>
            <a:r>
              <a:rPr lang="sk-SK" sz="1600" dirty="0" smtClean="0">
                <a:latin typeface="Arial Narrow" panose="020B0606020202030204" pitchFamily="34" charset="0"/>
              </a:rPr>
              <a:t>       prístupných a kvalitných  informáciách, ale aj informáciách, ktoré sú verifikované a interpretované </a:t>
            </a:r>
          </a:p>
          <a:p>
            <a:pPr algn="just"/>
            <a:r>
              <a:rPr lang="sk-SK" sz="1600" dirty="0">
                <a:latin typeface="Arial Narrow" panose="020B0606020202030204" pitchFamily="34" charset="0"/>
              </a:rPr>
              <a:t> </a:t>
            </a:r>
            <a:r>
              <a:rPr lang="sk-SK" sz="1600" dirty="0" smtClean="0">
                <a:latin typeface="Arial Narrow" panose="020B0606020202030204" pitchFamily="34" charset="0"/>
              </a:rPr>
              <a:t>       príslušnou nezávislou autoritou a predkladanie správ parlamentu</a:t>
            </a:r>
            <a:endParaRPr lang="sk-SK" sz="1600" dirty="0">
              <a:latin typeface="Arial Narrow" panose="020B0606020202030204" pitchFamily="34" charset="0"/>
            </a:endParaRPr>
          </a:p>
        </p:txBody>
      </p:sp>
    </p:spTree>
    <p:extLst>
      <p:ext uri="{BB962C8B-B14F-4D97-AF65-F5344CB8AC3E}">
        <p14:creationId xmlns:p14="http://schemas.microsoft.com/office/powerpoint/2010/main" val="5588118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325390" y="1503547"/>
            <a:ext cx="6406850"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Mandát </a:t>
            </a:r>
            <a:endParaRPr lang="sk-SK" sz="2400" b="1" dirty="0">
              <a:solidFill>
                <a:srgbClr val="C00000"/>
              </a:solidFill>
              <a:latin typeface="Arial Narrow" panose="020B0606020202030204" pitchFamily="34" charset="0"/>
            </a:endParaRPr>
          </a:p>
        </p:txBody>
      </p:sp>
      <p:sp>
        <p:nvSpPr>
          <p:cNvPr id="6" name="Zástupný symbol obsahu 5"/>
          <p:cNvSpPr>
            <a:spLocks noGrp="1"/>
          </p:cNvSpPr>
          <p:nvPr>
            <p:ph sz="quarter" idx="1"/>
          </p:nvPr>
        </p:nvSpPr>
        <p:spPr>
          <a:xfrm>
            <a:off x="392000" y="2276872"/>
            <a:ext cx="8356464" cy="2952328"/>
          </a:xfrm>
        </p:spPr>
        <p:txBody>
          <a:bodyPr>
            <a:normAutofit/>
          </a:bodyPr>
          <a:lstStyle/>
          <a:p>
            <a:pPr marL="0" indent="0" algn="just">
              <a:buNone/>
            </a:pPr>
            <a:r>
              <a:rPr lang="sk-SK" sz="2000" b="1" dirty="0">
                <a:latin typeface="Arial Narrow" panose="020B0606020202030204" pitchFamily="34" charset="0"/>
              </a:rPr>
              <a:t>NKÚ SR nie je sankčným orgánom </a:t>
            </a:r>
            <a:r>
              <a:rPr lang="sk-SK" sz="2000" dirty="0">
                <a:latin typeface="Arial Narrow" panose="020B0606020202030204" pitchFamily="34" charset="0"/>
              </a:rPr>
              <a:t>a teda nemôže naplniť mnohokrát očakávania verejnosti zo zistení a záverov kontrolnej </a:t>
            </a:r>
            <a:r>
              <a:rPr lang="sk-SK" sz="2000" dirty="0" smtClean="0">
                <a:latin typeface="Arial Narrow" panose="020B0606020202030204" pitchFamily="34" charset="0"/>
              </a:rPr>
              <a:t>činnosti smerujúce k vyvodenie zodpovednosti za stav pri kontrolovaných subjektoch.</a:t>
            </a:r>
          </a:p>
          <a:p>
            <a:pPr marL="0" indent="0" algn="just">
              <a:buNone/>
            </a:pPr>
            <a:endParaRPr lang="sk-SK" sz="2000" dirty="0" smtClean="0">
              <a:latin typeface="Arial Narrow" panose="020B0606020202030204" pitchFamily="34" charset="0"/>
            </a:endParaRPr>
          </a:p>
          <a:p>
            <a:pPr marL="0" indent="0" algn="just">
              <a:buNone/>
            </a:pPr>
            <a:r>
              <a:rPr lang="sk-SK" sz="2000" dirty="0" smtClean="0">
                <a:latin typeface="Arial Narrow" panose="020B0606020202030204" pitchFamily="34" charset="0"/>
              </a:rPr>
              <a:t>Činnosť </a:t>
            </a:r>
            <a:r>
              <a:rPr lang="sk-SK" sz="2000" dirty="0">
                <a:latin typeface="Arial Narrow" panose="020B0606020202030204" pitchFamily="34" charset="0"/>
              </a:rPr>
              <a:t>NKÚ SR vystavená verejnej kontrole a to nielen prostredníctvom zákonodarného orgánu. NKÚ SR si plní informačné povinnosti z kontrolných zistení vo vzťahu k ďalším spolupracujúcim orgánov štátu ako je Generálna prokuratúra a ďalšie orgány činné v trestnom konaní alebo v spolupráci s Úradom pre verejné obstarávanie. </a:t>
            </a:r>
          </a:p>
        </p:txBody>
      </p:sp>
    </p:spTree>
    <p:extLst>
      <p:ext uri="{BB962C8B-B14F-4D97-AF65-F5344CB8AC3E}">
        <p14:creationId xmlns:p14="http://schemas.microsoft.com/office/powerpoint/2010/main" val="741575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325390" y="1503547"/>
            <a:ext cx="4750666"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Stratégia kontrolnej činnosti</a:t>
            </a:r>
            <a:endParaRPr lang="sk-SK" sz="2400" b="1" dirty="0">
              <a:solidFill>
                <a:srgbClr val="C00000"/>
              </a:solidFill>
              <a:latin typeface="Arial Narrow" panose="020B0606020202030204" pitchFamily="34" charset="0"/>
            </a:endParaRPr>
          </a:p>
        </p:txBody>
      </p:sp>
      <p:sp>
        <p:nvSpPr>
          <p:cNvPr id="6" name="Zástupný symbol obsahu 5"/>
          <p:cNvSpPr>
            <a:spLocks noGrp="1"/>
          </p:cNvSpPr>
          <p:nvPr>
            <p:ph sz="quarter" idx="1"/>
          </p:nvPr>
        </p:nvSpPr>
        <p:spPr>
          <a:xfrm>
            <a:off x="392000" y="2060848"/>
            <a:ext cx="8356464" cy="3816424"/>
          </a:xfrm>
        </p:spPr>
        <p:txBody>
          <a:bodyPr>
            <a:normAutofit/>
          </a:bodyPr>
          <a:lstStyle/>
          <a:p>
            <a:pPr marL="0" indent="0" algn="just">
              <a:buNone/>
            </a:pPr>
            <a:r>
              <a:rPr lang="sk-SK" sz="2000" dirty="0">
                <a:latin typeface="Arial Narrow" panose="020B0606020202030204" pitchFamily="34" charset="0"/>
              </a:rPr>
              <a:t> </a:t>
            </a:r>
            <a:r>
              <a:rPr lang="sk-SK" sz="2000" b="1" dirty="0">
                <a:solidFill>
                  <a:srgbClr val="C00000"/>
                </a:solidFill>
                <a:latin typeface="Arial Narrow" panose="020B0606020202030204" pitchFamily="34" charset="0"/>
              </a:rPr>
              <a:t>Strategickou úlohou NKÚ SR </a:t>
            </a:r>
            <a:r>
              <a:rPr lang="sk-SK" sz="2000" dirty="0">
                <a:latin typeface="Arial Narrow" panose="020B0606020202030204" pitchFamily="34" charset="0"/>
              </a:rPr>
              <a:t>nie je zasahovať do rozhodnutí subjektov verejnej správy, </a:t>
            </a:r>
            <a:r>
              <a:rPr lang="sk-SK" sz="2000" b="1" dirty="0">
                <a:latin typeface="Arial Narrow" panose="020B0606020202030204" pitchFamily="34" charset="0"/>
              </a:rPr>
              <a:t>ale ex post podávať odborné, objektívne, nezávislé informácie </a:t>
            </a:r>
            <a:r>
              <a:rPr lang="sk-SK" sz="2000" dirty="0">
                <a:latin typeface="Arial Narrow" panose="020B0606020202030204" pitchFamily="34" charset="0"/>
              </a:rPr>
              <a:t>o verejných rozhodnutiach </a:t>
            </a:r>
            <a:r>
              <a:rPr lang="sk-SK" sz="2000" b="1" dirty="0">
                <a:latin typeface="Arial Narrow" panose="020B0606020202030204" pitchFamily="34" charset="0"/>
              </a:rPr>
              <a:t>a ich výkone </a:t>
            </a:r>
            <a:r>
              <a:rPr lang="sk-SK" sz="2000" dirty="0">
                <a:latin typeface="Arial Narrow" panose="020B0606020202030204" pitchFamily="34" charset="0"/>
              </a:rPr>
              <a:t>z hľadiska dodržiavania všeobecne záväzných právnych predpisov </a:t>
            </a:r>
            <a:r>
              <a:rPr lang="sk-SK" sz="2000" dirty="0" smtClean="0">
                <a:latin typeface="Arial Narrow" panose="020B0606020202030204" pitchFamily="34" charset="0"/>
              </a:rPr>
              <a:t>a  </a:t>
            </a:r>
            <a:r>
              <a:rPr lang="sk-SK" sz="2000" b="1" dirty="0">
                <a:latin typeface="Arial Narrow" panose="020B0606020202030204" pitchFamily="34" charset="0"/>
              </a:rPr>
              <a:t>kontrolovať podmienky vzniku, proces realizácie a  dosiahnutia výsledkov z pohľadu hospodárnosti, efektívnosti,  účelnosti </a:t>
            </a:r>
            <a:r>
              <a:rPr lang="sk-SK" sz="2000" b="1" dirty="0" smtClean="0">
                <a:latin typeface="Arial Narrow" panose="020B0606020202030204" pitchFamily="34" charset="0"/>
              </a:rPr>
              <a:t>a </a:t>
            </a:r>
            <a:r>
              <a:rPr lang="sk-SK" sz="2000" b="1" dirty="0">
                <a:latin typeface="Arial Narrow" panose="020B0606020202030204" pitchFamily="34" charset="0"/>
              </a:rPr>
              <a:t>prínosov pre občanov -  obyvateľov miest a obcí  SR. </a:t>
            </a:r>
          </a:p>
          <a:p>
            <a:pPr marL="0" indent="0" algn="just">
              <a:buNone/>
            </a:pPr>
            <a:endParaRPr lang="sk-SK" sz="2000" b="1" dirty="0" smtClean="0">
              <a:solidFill>
                <a:srgbClr val="C00000"/>
              </a:solidFill>
              <a:latin typeface="Arial Narrow" panose="020B0606020202030204" pitchFamily="34" charset="0"/>
            </a:endParaRPr>
          </a:p>
          <a:p>
            <a:pPr marL="0" indent="0" algn="just">
              <a:buNone/>
            </a:pPr>
            <a:r>
              <a:rPr lang="sk-SK" sz="2000" b="1" dirty="0" smtClean="0">
                <a:solidFill>
                  <a:srgbClr val="C00000"/>
                </a:solidFill>
                <a:latin typeface="Arial Narrow" panose="020B0606020202030204" pitchFamily="34" charset="0"/>
              </a:rPr>
              <a:t>Cieľom </a:t>
            </a:r>
            <a:r>
              <a:rPr lang="sk-SK" sz="2000" b="1" dirty="0">
                <a:solidFill>
                  <a:srgbClr val="C00000"/>
                </a:solidFill>
                <a:latin typeface="Arial Narrow" panose="020B0606020202030204" pitchFamily="34" charset="0"/>
              </a:rPr>
              <a:t>NKÚ SR </a:t>
            </a:r>
            <a:r>
              <a:rPr lang="sk-SK" sz="2000" dirty="0">
                <a:latin typeface="Arial Narrow" panose="020B0606020202030204" pitchFamily="34" charset="0"/>
              </a:rPr>
              <a:t>je aby naše výsledky kontrolnej činnosti prispeli k rozhodnutiam výkonných orgánov verejnej správy, </a:t>
            </a:r>
            <a:r>
              <a:rPr lang="sk-SK" sz="2000" b="1" dirty="0">
                <a:latin typeface="Arial Narrow" panose="020B0606020202030204" pitchFamily="34" charset="0"/>
              </a:rPr>
              <a:t>ktoré zlepšia nakladanie s verejnými financiami a tým zvýšia udržateľnosť zdrojov ako aj ich využitie na programy, ktoré zlepšia život občanov – daňových poplatníkov SR. </a:t>
            </a:r>
          </a:p>
        </p:txBody>
      </p:sp>
    </p:spTree>
    <p:extLst>
      <p:ext uri="{BB962C8B-B14F-4D97-AF65-F5344CB8AC3E}">
        <p14:creationId xmlns:p14="http://schemas.microsoft.com/office/powerpoint/2010/main" val="25023385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NKU_farba"/>
          <p:cNvPicPr>
            <a:picLocks noChangeAspect="1" noChangeArrowheads="1"/>
          </p:cNvPicPr>
          <p:nvPr/>
        </p:nvPicPr>
        <p:blipFill>
          <a:blip r:embed="rId2" cstate="print"/>
          <a:srcRect/>
          <a:stretch>
            <a:fillRect/>
          </a:stretch>
        </p:blipFill>
        <p:spPr bwMode="auto">
          <a:xfrm>
            <a:off x="465878" y="295549"/>
            <a:ext cx="1260475" cy="990600"/>
          </a:xfrm>
          <a:prstGeom prst="rect">
            <a:avLst/>
          </a:prstGeom>
          <a:noFill/>
          <a:ln w="9525">
            <a:noFill/>
            <a:miter lim="800000"/>
            <a:headEnd/>
            <a:tailEnd/>
          </a:ln>
        </p:spPr>
      </p:pic>
      <p:sp>
        <p:nvSpPr>
          <p:cNvPr id="7" name="BlokTextu 6"/>
          <p:cNvSpPr txBox="1"/>
          <p:nvPr/>
        </p:nvSpPr>
        <p:spPr>
          <a:xfrm>
            <a:off x="384679" y="1930108"/>
            <a:ext cx="8518658" cy="3670236"/>
          </a:xfrm>
          <a:prstGeom prst="rect">
            <a:avLst/>
          </a:prstGeom>
          <a:noFill/>
        </p:spPr>
        <p:txBody>
          <a:bodyPr wrap="square" rtlCol="0">
            <a:spAutoFit/>
          </a:bodyPr>
          <a:lstStyle/>
          <a:p>
            <a:pPr lvl="0">
              <a:spcAft>
                <a:spcPts val="1200"/>
              </a:spcAft>
            </a:pPr>
            <a:endParaRPr lang="sk-SK" sz="2000" dirty="0" smtClean="0"/>
          </a:p>
          <a:p>
            <a:pPr lvl="0">
              <a:spcAft>
                <a:spcPts val="1200"/>
              </a:spcAft>
            </a:pPr>
            <a:r>
              <a:rPr lang="sk-SK" sz="2400" dirty="0" smtClean="0">
                <a:latin typeface="Arial Narrow" panose="020B0606020202030204" pitchFamily="34" charset="0"/>
              </a:rPr>
              <a:t>Kontrola </a:t>
            </a:r>
            <a:r>
              <a:rPr lang="sk-SK" sz="2000" dirty="0" smtClean="0">
                <a:latin typeface="Arial Narrow" panose="020B0606020202030204" pitchFamily="34" charset="0"/>
              </a:rPr>
              <a:t>zodpovednosti</a:t>
            </a:r>
            <a:r>
              <a:rPr lang="sk-SK" sz="2400" dirty="0" smtClean="0">
                <a:latin typeface="Arial Narrow" panose="020B0606020202030204" pitchFamily="34" charset="0"/>
              </a:rPr>
              <a:t> </a:t>
            </a:r>
            <a:r>
              <a:rPr lang="sk-SK" sz="2000" dirty="0" smtClean="0">
                <a:latin typeface="Arial Narrow" panose="020B0606020202030204" pitchFamily="34" charset="0"/>
              </a:rPr>
              <a:t>aktérov</a:t>
            </a:r>
          </a:p>
          <a:p>
            <a:pPr lvl="0">
              <a:spcAft>
                <a:spcPts val="1200"/>
              </a:spcAft>
            </a:pPr>
            <a:endParaRPr lang="sk-SK" sz="1050" dirty="0" smtClean="0"/>
          </a:p>
          <a:p>
            <a:pPr lvl="0">
              <a:spcAft>
                <a:spcPts val="1200"/>
              </a:spcAft>
            </a:pPr>
            <a:r>
              <a:rPr lang="sk-SK" sz="2400" dirty="0" smtClean="0">
                <a:latin typeface="Arial Narrow" panose="020B0606020202030204" pitchFamily="34" charset="0"/>
              </a:rPr>
              <a:t>Partnerské </a:t>
            </a:r>
            <a:r>
              <a:rPr lang="sk-SK" sz="2000" dirty="0" smtClean="0">
                <a:latin typeface="Arial Narrow" panose="020B0606020202030204" pitchFamily="34" charset="0"/>
              </a:rPr>
              <a:t>hodnotenie </a:t>
            </a:r>
          </a:p>
          <a:p>
            <a:pPr lvl="0">
              <a:spcAft>
                <a:spcPts val="1200"/>
              </a:spcAft>
            </a:pPr>
            <a:r>
              <a:rPr lang="sk-SK" sz="2000" dirty="0" smtClean="0">
                <a:latin typeface="Arial Narrow" panose="020B0606020202030204" pitchFamily="34" charset="0"/>
              </a:rPr>
              <a:t>a nezávislý dohľad</a:t>
            </a:r>
            <a:endParaRPr lang="sk-SK" sz="2000" dirty="0">
              <a:latin typeface="Arial Narrow" panose="020B0606020202030204" pitchFamily="34" charset="0"/>
            </a:endParaRPr>
          </a:p>
          <a:p>
            <a:pPr lvl="0">
              <a:spcAft>
                <a:spcPts val="1200"/>
              </a:spcAft>
            </a:pPr>
            <a:r>
              <a:rPr lang="sk-SK" sz="2400" dirty="0" smtClean="0">
                <a:latin typeface="Arial Narrow" panose="020B0606020202030204" pitchFamily="34" charset="0"/>
              </a:rPr>
              <a:t>Informovanosť</a:t>
            </a:r>
            <a:r>
              <a:rPr lang="sk-SK" sz="2000" dirty="0" smtClean="0">
                <a:latin typeface="Arial Narrow" panose="020B0606020202030204" pitchFamily="34" charset="0"/>
              </a:rPr>
              <a:t> </a:t>
            </a:r>
          </a:p>
          <a:p>
            <a:pPr lvl="0">
              <a:spcAft>
                <a:spcPts val="1200"/>
              </a:spcAft>
            </a:pPr>
            <a:endParaRPr lang="sk-SK" sz="2000" dirty="0"/>
          </a:p>
          <a:p>
            <a:pPr lvl="0">
              <a:spcAft>
                <a:spcPts val="1200"/>
              </a:spcAft>
            </a:pPr>
            <a:endParaRPr lang="sk-SK" sz="2000" dirty="0"/>
          </a:p>
        </p:txBody>
      </p:sp>
      <p:sp>
        <p:nvSpPr>
          <p:cNvPr id="8" name="Päťuholník 7"/>
          <p:cNvSpPr/>
          <p:nvPr/>
        </p:nvSpPr>
        <p:spPr>
          <a:xfrm>
            <a:off x="3778504" y="2342330"/>
            <a:ext cx="653499" cy="2965431"/>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9" name="Ovál 8"/>
          <p:cNvSpPr/>
          <p:nvPr/>
        </p:nvSpPr>
        <p:spPr>
          <a:xfrm>
            <a:off x="4433635" y="2492897"/>
            <a:ext cx="2370614" cy="252027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0" name="Šípka doprava 9"/>
          <p:cNvSpPr/>
          <p:nvPr/>
        </p:nvSpPr>
        <p:spPr>
          <a:xfrm>
            <a:off x="467544" y="2780928"/>
            <a:ext cx="3240360" cy="1080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4" name="Koláč 13"/>
          <p:cNvSpPr/>
          <p:nvPr/>
        </p:nvSpPr>
        <p:spPr>
          <a:xfrm>
            <a:off x="4415947" y="2488262"/>
            <a:ext cx="2388301" cy="2524914"/>
          </a:xfrm>
          <a:prstGeom prst="pie">
            <a:avLst>
              <a:gd name="adj1" fmla="val 16278135"/>
              <a:gd name="adj2" fmla="val 14154858"/>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solidFill>
                <a:schemeClr val="tx1"/>
              </a:solidFill>
            </a:endParaRPr>
          </a:p>
        </p:txBody>
      </p:sp>
      <p:sp>
        <p:nvSpPr>
          <p:cNvPr id="15" name="BlokTextu 14"/>
          <p:cNvSpPr txBox="1"/>
          <p:nvPr/>
        </p:nvSpPr>
        <p:spPr>
          <a:xfrm>
            <a:off x="4786016" y="2834934"/>
            <a:ext cx="1665851" cy="1938992"/>
          </a:xfrm>
          <a:prstGeom prst="rect">
            <a:avLst/>
          </a:prstGeom>
          <a:noFill/>
        </p:spPr>
        <p:txBody>
          <a:bodyPr wrap="square" rtlCol="0">
            <a:spAutoFit/>
          </a:bodyPr>
          <a:lstStyle/>
          <a:p>
            <a:r>
              <a:rPr lang="sk-SK" sz="2000" dirty="0" smtClean="0">
                <a:solidFill>
                  <a:schemeClr val="bg1"/>
                </a:solidFill>
                <a:latin typeface="Arial Narrow" panose="020B0606020202030204" pitchFamily="34" charset="0"/>
              </a:rPr>
              <a:t>Politické rozhodnutia a ich realizácia a dosahovanie cieľov rozhodnutí </a:t>
            </a:r>
            <a:endParaRPr lang="sk-SK" sz="2000" dirty="0">
              <a:solidFill>
                <a:schemeClr val="bg1"/>
              </a:solidFill>
              <a:latin typeface="Arial Narrow" panose="020B0606020202030204" pitchFamily="34" charset="0"/>
            </a:endParaRPr>
          </a:p>
        </p:txBody>
      </p:sp>
      <p:sp>
        <p:nvSpPr>
          <p:cNvPr id="16" name="Obdĺžnik 15"/>
          <p:cNvSpPr/>
          <p:nvPr/>
        </p:nvSpPr>
        <p:spPr>
          <a:xfrm>
            <a:off x="1907704" y="562214"/>
            <a:ext cx="7128791"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sp>
        <p:nvSpPr>
          <p:cNvPr id="13" name="BlokTextu 12"/>
          <p:cNvSpPr txBox="1"/>
          <p:nvPr/>
        </p:nvSpPr>
        <p:spPr>
          <a:xfrm>
            <a:off x="465878" y="1484784"/>
            <a:ext cx="3962106" cy="369332"/>
          </a:xfrm>
          <a:prstGeom prst="rect">
            <a:avLst/>
          </a:prstGeom>
          <a:noFill/>
        </p:spPr>
        <p:txBody>
          <a:bodyPr wrap="square" rtlCol="0">
            <a:spAutoFit/>
          </a:bodyPr>
          <a:lstStyle/>
          <a:p>
            <a:endParaRPr lang="sk-SK" dirty="0"/>
          </a:p>
        </p:txBody>
      </p:sp>
      <p:sp>
        <p:nvSpPr>
          <p:cNvPr id="18" name="Obdĺžnik 17"/>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19" name="BlokTextu 18"/>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20" name="BlokTextu 19"/>
          <p:cNvSpPr txBox="1"/>
          <p:nvPr/>
        </p:nvSpPr>
        <p:spPr>
          <a:xfrm>
            <a:off x="6887789" y="3291371"/>
            <a:ext cx="808194" cy="923330"/>
          </a:xfrm>
          <a:prstGeom prst="rect">
            <a:avLst/>
          </a:prstGeom>
          <a:solidFill>
            <a:schemeClr val="accent1">
              <a:hueOff val="0"/>
              <a:satOff val="0"/>
              <a:lumOff val="0"/>
            </a:schemeClr>
          </a:solidFill>
        </p:spPr>
        <p:txBody>
          <a:bodyPr wrap="square" rtlCol="0">
            <a:spAutoFit/>
          </a:bodyPr>
          <a:lstStyle/>
          <a:p>
            <a:r>
              <a:rPr lang="sk-SK" b="1" dirty="0" smtClean="0">
                <a:solidFill>
                  <a:schemeClr val="bg1"/>
                </a:solidFill>
                <a:latin typeface="Arial Narrow" panose="020B0606020202030204" pitchFamily="34" charset="0"/>
              </a:rPr>
              <a:t>H=E </a:t>
            </a:r>
          </a:p>
          <a:p>
            <a:r>
              <a:rPr lang="sk-SK" b="1" dirty="0" smtClean="0">
                <a:solidFill>
                  <a:schemeClr val="bg1"/>
                </a:solidFill>
                <a:latin typeface="Arial Narrow" panose="020B0606020202030204" pitchFamily="34" charset="0"/>
              </a:rPr>
              <a:t>Ú=E</a:t>
            </a:r>
          </a:p>
          <a:p>
            <a:r>
              <a:rPr lang="sk-SK" b="1" dirty="0" smtClean="0">
                <a:solidFill>
                  <a:schemeClr val="bg1"/>
                </a:solidFill>
                <a:latin typeface="Arial Narrow" panose="020B0606020202030204" pitchFamily="34" charset="0"/>
              </a:rPr>
              <a:t>E=E</a:t>
            </a:r>
            <a:endParaRPr lang="sk-SK" b="1" dirty="0">
              <a:solidFill>
                <a:schemeClr val="bg1"/>
              </a:solidFill>
              <a:latin typeface="Arial Narrow" panose="020B0606020202030204" pitchFamily="34" charset="0"/>
            </a:endParaRPr>
          </a:p>
        </p:txBody>
      </p:sp>
      <p:sp>
        <p:nvSpPr>
          <p:cNvPr id="21" name="Šípka doprava 20"/>
          <p:cNvSpPr/>
          <p:nvPr/>
        </p:nvSpPr>
        <p:spPr>
          <a:xfrm>
            <a:off x="465878" y="3657214"/>
            <a:ext cx="3240360" cy="1080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2" name="Šípka doprava 21"/>
          <p:cNvSpPr/>
          <p:nvPr/>
        </p:nvSpPr>
        <p:spPr>
          <a:xfrm>
            <a:off x="467544" y="4797152"/>
            <a:ext cx="3240360" cy="1080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3" name="Päťuholník 22"/>
          <p:cNvSpPr/>
          <p:nvPr/>
        </p:nvSpPr>
        <p:spPr>
          <a:xfrm>
            <a:off x="6860150" y="2310391"/>
            <a:ext cx="1024218" cy="2965431"/>
          </a:xfrm>
          <a:prstGeom prst="homePlat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24" name="BlokTextu 23"/>
          <p:cNvSpPr txBox="1"/>
          <p:nvPr/>
        </p:nvSpPr>
        <p:spPr>
          <a:xfrm>
            <a:off x="8275449" y="2429344"/>
            <a:ext cx="463294" cy="2862322"/>
          </a:xfrm>
          <a:prstGeom prst="rect">
            <a:avLst/>
          </a:prstGeom>
          <a:solidFill>
            <a:schemeClr val="accent1">
              <a:hueOff val="0"/>
              <a:satOff val="0"/>
              <a:lumOff val="0"/>
            </a:schemeClr>
          </a:solidFill>
        </p:spPr>
        <p:txBody>
          <a:bodyPr wrap="square" rtlCol="0">
            <a:spAutoFit/>
          </a:bodyPr>
          <a:lstStyle/>
          <a:p>
            <a:r>
              <a:rPr lang="sk-SK" sz="2000" dirty="0" smtClean="0">
                <a:solidFill>
                  <a:schemeClr val="bg1"/>
                </a:solidFill>
                <a:latin typeface="Arial Narrow" panose="020B0606020202030204" pitchFamily="34" charset="0"/>
              </a:rPr>
              <a:t>V</a:t>
            </a:r>
          </a:p>
          <a:p>
            <a:r>
              <a:rPr lang="sk-SK" sz="2000" dirty="0" smtClean="0">
                <a:solidFill>
                  <a:schemeClr val="bg1"/>
                </a:solidFill>
                <a:latin typeface="Arial Narrow" panose="020B0606020202030204" pitchFamily="34" charset="0"/>
              </a:rPr>
              <a:t>E</a:t>
            </a:r>
          </a:p>
          <a:p>
            <a:r>
              <a:rPr lang="sk-SK" sz="2000" dirty="0" smtClean="0">
                <a:solidFill>
                  <a:schemeClr val="bg1"/>
                </a:solidFill>
                <a:latin typeface="Arial Narrow" panose="020B0606020202030204" pitchFamily="34" charset="0"/>
              </a:rPr>
              <a:t>R</a:t>
            </a:r>
          </a:p>
          <a:p>
            <a:r>
              <a:rPr lang="sk-SK" sz="2000" dirty="0" smtClean="0">
                <a:solidFill>
                  <a:schemeClr val="bg1"/>
                </a:solidFill>
                <a:latin typeface="Arial Narrow" panose="020B0606020202030204" pitchFamily="34" charset="0"/>
              </a:rPr>
              <a:t>E</a:t>
            </a:r>
          </a:p>
          <a:p>
            <a:r>
              <a:rPr lang="sk-SK" sz="2000" dirty="0" smtClean="0">
                <a:solidFill>
                  <a:schemeClr val="bg1"/>
                </a:solidFill>
                <a:latin typeface="Arial Narrow" panose="020B0606020202030204" pitchFamily="34" charset="0"/>
              </a:rPr>
              <a:t>J</a:t>
            </a:r>
          </a:p>
          <a:p>
            <a:r>
              <a:rPr lang="sk-SK" sz="2000" dirty="0" smtClean="0">
                <a:solidFill>
                  <a:schemeClr val="bg1"/>
                </a:solidFill>
                <a:latin typeface="Arial Narrow" panose="020B0606020202030204" pitchFamily="34" charset="0"/>
              </a:rPr>
              <a:t>NO</a:t>
            </a:r>
          </a:p>
          <a:p>
            <a:r>
              <a:rPr lang="sk-SK" sz="2000" dirty="0" smtClean="0">
                <a:solidFill>
                  <a:schemeClr val="bg1"/>
                </a:solidFill>
                <a:latin typeface="Arial Narrow" panose="020B0606020202030204" pitchFamily="34" charset="0"/>
              </a:rPr>
              <a:t>S</a:t>
            </a:r>
          </a:p>
          <a:p>
            <a:r>
              <a:rPr lang="sk-SK" sz="2000" dirty="0" smtClean="0">
                <a:solidFill>
                  <a:schemeClr val="bg1"/>
                </a:solidFill>
                <a:latin typeface="Arial Narrow" panose="020B0606020202030204" pitchFamily="34" charset="0"/>
              </a:rPr>
              <a:t>Ť</a:t>
            </a:r>
            <a:endParaRPr lang="sk-SK" sz="2000"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2223228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294210" y="1340768"/>
            <a:ext cx="5902794"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Stratégia zamerania kontrolnej činnosti</a:t>
            </a:r>
            <a:endParaRPr lang="sk-SK" sz="2400" b="1" dirty="0">
              <a:solidFill>
                <a:srgbClr val="C00000"/>
              </a:solidFill>
              <a:latin typeface="Arial Narrow" panose="020B0606020202030204" pitchFamily="34" charset="0"/>
            </a:endParaRPr>
          </a:p>
        </p:txBody>
      </p:sp>
      <p:sp>
        <p:nvSpPr>
          <p:cNvPr id="6" name="Zástupný symbol obsahu 5"/>
          <p:cNvSpPr>
            <a:spLocks noGrp="1"/>
          </p:cNvSpPr>
          <p:nvPr>
            <p:ph sz="quarter" idx="1"/>
          </p:nvPr>
        </p:nvSpPr>
        <p:spPr>
          <a:xfrm>
            <a:off x="392000" y="2060848"/>
            <a:ext cx="8356464" cy="3816424"/>
          </a:xfrm>
        </p:spPr>
        <p:txBody>
          <a:bodyPr>
            <a:normAutofit/>
          </a:bodyPr>
          <a:lstStyle/>
          <a:p>
            <a:pPr marL="0" indent="0" algn="just">
              <a:buNone/>
            </a:pPr>
            <a:r>
              <a:rPr lang="sk-SK" sz="2000" dirty="0">
                <a:latin typeface="Arial Narrow" panose="020B0606020202030204" pitchFamily="34" charset="0"/>
              </a:rPr>
              <a:t> </a:t>
            </a:r>
          </a:p>
        </p:txBody>
      </p:sp>
      <p:sp>
        <p:nvSpPr>
          <p:cNvPr id="3" name="BlokTextu 2"/>
          <p:cNvSpPr txBox="1"/>
          <p:nvPr/>
        </p:nvSpPr>
        <p:spPr>
          <a:xfrm>
            <a:off x="372034" y="1802433"/>
            <a:ext cx="8618053" cy="2086725"/>
          </a:xfrm>
          <a:prstGeom prst="rect">
            <a:avLst/>
          </a:prstGeom>
          <a:noFill/>
        </p:spPr>
        <p:txBody>
          <a:bodyPr wrap="square" rtlCol="0">
            <a:spAutoFit/>
          </a:bodyPr>
          <a:lstStyle/>
          <a:p>
            <a:pPr lvl="0" algn="just">
              <a:lnSpc>
                <a:spcPct val="90000"/>
              </a:lnSpc>
              <a:spcBef>
                <a:spcPct val="0"/>
              </a:spcBef>
              <a:buClr>
                <a:srgbClr val="4F81BD"/>
              </a:buClr>
              <a:buSzPct val="70000"/>
              <a:defRPr/>
            </a:pPr>
            <a:r>
              <a:rPr lang="sk-SK" dirty="0">
                <a:latin typeface="Arial Narrow" pitchFamily="34" charset="0"/>
                <a:cs typeface="Arial" charset="0"/>
              </a:rPr>
              <a:t>Zameranie kontrolnej činnosti  národnej autority v oblasti externej kontroly v </a:t>
            </a:r>
            <a:r>
              <a:rPr lang="sk-SK" dirty="0" smtClean="0">
                <a:latin typeface="Arial Narrow" pitchFamily="34" charset="0"/>
                <a:cs typeface="Arial" charset="0"/>
              </a:rPr>
              <a:t>súlade</a:t>
            </a:r>
          </a:p>
          <a:p>
            <a:pPr lvl="0" algn="just">
              <a:lnSpc>
                <a:spcPct val="90000"/>
              </a:lnSpc>
              <a:spcBef>
                <a:spcPct val="0"/>
              </a:spcBef>
              <a:buClr>
                <a:srgbClr val="4F81BD"/>
              </a:buClr>
              <a:buSzPct val="70000"/>
              <a:defRPr/>
            </a:pPr>
            <a:r>
              <a:rPr lang="sk-SK" dirty="0" smtClean="0">
                <a:latin typeface="Arial Narrow" pitchFamily="34" charset="0"/>
                <a:cs typeface="Arial" charset="0"/>
              </a:rPr>
              <a:t>s </a:t>
            </a:r>
            <a:r>
              <a:rPr lang="sk-SK" dirty="0">
                <a:latin typeface="Arial Narrow" pitchFamily="34" charset="0"/>
                <a:cs typeface="Arial" charset="0"/>
              </a:rPr>
              <a:t>medzinárodnými štandardmi je cielená analytická činnosť a proces získavania dôkazov pre </a:t>
            </a:r>
            <a:r>
              <a:rPr lang="sk-SK" dirty="0" err="1" smtClean="0">
                <a:latin typeface="Arial Narrow" pitchFamily="34" charset="0"/>
                <a:cs typeface="Arial" charset="0"/>
              </a:rPr>
              <a:t>kontorlórske</a:t>
            </a:r>
            <a:r>
              <a:rPr lang="sk-SK" dirty="0" smtClean="0">
                <a:latin typeface="Arial Narrow" pitchFamily="34" charset="0"/>
                <a:cs typeface="Arial" charset="0"/>
              </a:rPr>
              <a:t> výroky </a:t>
            </a:r>
            <a:r>
              <a:rPr lang="sk-SK" dirty="0">
                <a:latin typeface="Arial Narrow" pitchFamily="34" charset="0"/>
                <a:cs typeface="Arial" charset="0"/>
              </a:rPr>
              <a:t>či z hľadiska súladu, alebo pre stanovanie relevantných parametrov, ktoré budú poukazovať na prínos a výkonnosť činnosti kontrolovaných subjektov pre prijímateľov verejných služieb. </a:t>
            </a:r>
            <a:endParaRPr lang="sk-SK" dirty="0" smtClean="0">
              <a:latin typeface="Arial Narrow" pitchFamily="34" charset="0"/>
              <a:cs typeface="Arial" charset="0"/>
            </a:endParaRPr>
          </a:p>
          <a:p>
            <a:pPr lvl="0" algn="just">
              <a:lnSpc>
                <a:spcPct val="90000"/>
              </a:lnSpc>
              <a:spcBef>
                <a:spcPct val="0"/>
              </a:spcBef>
              <a:buClr>
                <a:srgbClr val="4F81BD"/>
              </a:buClr>
              <a:buSzPct val="70000"/>
              <a:defRPr/>
            </a:pPr>
            <a:endParaRPr lang="sk-SK" dirty="0">
              <a:latin typeface="Arial Narrow" pitchFamily="34" charset="0"/>
              <a:cs typeface="Arial" charset="0"/>
            </a:endParaRPr>
          </a:p>
          <a:p>
            <a:pPr lvl="0" algn="just">
              <a:lnSpc>
                <a:spcPct val="90000"/>
              </a:lnSpc>
              <a:spcBef>
                <a:spcPct val="0"/>
              </a:spcBef>
              <a:buClr>
                <a:srgbClr val="4F81BD"/>
              </a:buClr>
              <a:buSzPct val="70000"/>
              <a:defRPr/>
            </a:pPr>
            <a:r>
              <a:rPr lang="sk-SK" dirty="0" smtClean="0">
                <a:latin typeface="Arial Narrow" pitchFamily="34" charset="0"/>
                <a:cs typeface="Arial" charset="0"/>
              </a:rPr>
              <a:t>Systémové </a:t>
            </a:r>
            <a:r>
              <a:rPr lang="sk-SK" dirty="0">
                <a:latin typeface="Arial Narrow" pitchFamily="34" charset="0"/>
                <a:cs typeface="Arial" charset="0"/>
              </a:rPr>
              <a:t>odporúčania a návrh opatrení zo zistení NKÚ SR zverejňuje v záverečných správach z kontrolných akcii a informuje verejnosť prostredníctvom tlačových správ</a:t>
            </a:r>
            <a:r>
              <a:rPr lang="sk-SK" dirty="0">
                <a:solidFill>
                  <a:srgbClr val="C00000"/>
                </a:solidFill>
                <a:latin typeface="Arial Narrow" pitchFamily="34" charset="0"/>
                <a:cs typeface="Arial" charset="0"/>
              </a:rPr>
              <a:t>. </a:t>
            </a:r>
          </a:p>
        </p:txBody>
      </p:sp>
      <p:sp>
        <p:nvSpPr>
          <p:cNvPr id="2" name="BlokTextu 1"/>
          <p:cNvSpPr txBox="1"/>
          <p:nvPr/>
        </p:nvSpPr>
        <p:spPr>
          <a:xfrm>
            <a:off x="337741" y="3887767"/>
            <a:ext cx="8639097" cy="2585323"/>
          </a:xfrm>
          <a:prstGeom prst="rect">
            <a:avLst/>
          </a:prstGeom>
          <a:noFill/>
        </p:spPr>
        <p:txBody>
          <a:bodyPr wrap="square" rtlCol="0">
            <a:spAutoFit/>
          </a:bodyPr>
          <a:lstStyle/>
          <a:p>
            <a:r>
              <a:rPr lang="sk-SK" b="1" dirty="0" smtClean="0">
                <a:latin typeface="Arial Narrow" panose="020B0606020202030204" pitchFamily="34" charset="0"/>
              </a:rPr>
              <a:t>Trendy </a:t>
            </a:r>
            <a:r>
              <a:rPr lang="sk-SK" dirty="0" smtClean="0">
                <a:latin typeface="Arial Narrow" panose="020B0606020202030204" pitchFamily="34" charset="0"/>
              </a:rPr>
              <a:t>hodnotenia verejných politík založené na prechode </a:t>
            </a:r>
            <a:r>
              <a:rPr lang="sk-SK" b="1" u="sng" dirty="0" smtClean="0">
                <a:solidFill>
                  <a:srgbClr val="FF0000"/>
                </a:solidFill>
                <a:latin typeface="Arial Narrow" panose="020B0606020202030204" pitchFamily="34" charset="0"/>
              </a:rPr>
              <a:t>od kvantity ku kvalite </a:t>
            </a:r>
            <a:r>
              <a:rPr lang="sk-SK" b="1" dirty="0" smtClean="0">
                <a:latin typeface="Arial Narrow" panose="020B0606020202030204" pitchFamily="34" charset="0"/>
              </a:rPr>
              <a:t>cez hodnotenie </a:t>
            </a:r>
            <a:r>
              <a:rPr lang="sk-SK" b="1" u="sng" dirty="0" smtClean="0">
                <a:latin typeface="Arial Narrow" panose="020B0606020202030204" pitchFamily="34" charset="0"/>
              </a:rPr>
              <a:t>hospodárnosti, účelnosti a efektívnosti  - </a:t>
            </a:r>
            <a:r>
              <a:rPr lang="sk-SK" dirty="0" smtClean="0">
                <a:latin typeface="Arial Narrow" panose="020B0606020202030204" pitchFamily="34" charset="0"/>
              </a:rPr>
              <a:t>iniciatíva </a:t>
            </a:r>
            <a:r>
              <a:rPr lang="sk-SK" b="1" dirty="0" smtClean="0">
                <a:latin typeface="Arial Narrow" panose="020B0606020202030204" pitchFamily="34" charset="0"/>
              </a:rPr>
              <a:t>Hodnota za peniaze. </a:t>
            </a:r>
          </a:p>
          <a:p>
            <a:endParaRPr lang="sk-SK" b="1" dirty="0" smtClean="0">
              <a:latin typeface="Arial Narrow" panose="020B0606020202030204" pitchFamily="34" charset="0"/>
            </a:endParaRPr>
          </a:p>
          <a:p>
            <a:r>
              <a:rPr lang="sk-SK" b="1" dirty="0" smtClean="0">
                <a:latin typeface="Arial Narrow" panose="020B0606020202030204" pitchFamily="34" charset="0"/>
              </a:rPr>
              <a:t>NKÚ SR sa prihlásil  tejto iniciatíve a vynakladá úsilie vo výkone kontrol na stále intenzívnejšiu implementáciu prvkov výkonnosti. </a:t>
            </a:r>
          </a:p>
          <a:p>
            <a:endParaRPr lang="sk-SK" b="1" dirty="0" smtClean="0">
              <a:latin typeface="Arial Narrow" panose="020B0606020202030204" pitchFamily="34" charset="0"/>
            </a:endParaRPr>
          </a:p>
          <a:p>
            <a:r>
              <a:rPr lang="sk-SK" b="1" dirty="0" smtClean="0">
                <a:latin typeface="Arial Narrow" panose="020B0606020202030204" pitchFamily="34" charset="0"/>
              </a:rPr>
              <a:t>Parametroch 3E. ( </a:t>
            </a:r>
            <a:r>
              <a:rPr lang="sk-SK" b="1" dirty="0" err="1" smtClean="0">
                <a:latin typeface="Arial Narrow" panose="020B0606020202030204" pitchFamily="34" charset="0"/>
              </a:rPr>
              <a:t>Economy</a:t>
            </a:r>
            <a:r>
              <a:rPr lang="sk-SK" b="1" dirty="0" smtClean="0">
                <a:latin typeface="Arial Narrow" panose="020B0606020202030204" pitchFamily="34" charset="0"/>
              </a:rPr>
              <a:t> = Hospodárnosť; </a:t>
            </a:r>
            <a:r>
              <a:rPr lang="sk-SK" b="1" dirty="0" err="1" smtClean="0">
                <a:latin typeface="Arial Narrow" panose="020B0606020202030204" pitchFamily="34" charset="0"/>
              </a:rPr>
              <a:t>Efficiency</a:t>
            </a:r>
            <a:r>
              <a:rPr lang="sk-SK" b="1" dirty="0" smtClean="0">
                <a:latin typeface="Arial Narrow" panose="020B0606020202030204" pitchFamily="34" charset="0"/>
              </a:rPr>
              <a:t> = účelnosť; </a:t>
            </a:r>
            <a:r>
              <a:rPr lang="sk-SK" b="1" dirty="0" err="1" smtClean="0">
                <a:latin typeface="Arial Narrow" panose="020B0606020202030204" pitchFamily="34" charset="0"/>
              </a:rPr>
              <a:t>Effectiveness</a:t>
            </a:r>
            <a:r>
              <a:rPr lang="sk-SK" b="1" dirty="0" smtClean="0">
                <a:latin typeface="Arial Narrow" panose="020B0606020202030204" pitchFamily="34" charset="0"/>
              </a:rPr>
              <a:t> = efektívnosť) </a:t>
            </a:r>
          </a:p>
          <a:p>
            <a:endParaRPr lang="sk-SK" b="1" dirty="0">
              <a:solidFill>
                <a:srgbClr val="C00000"/>
              </a:solidFill>
              <a:latin typeface="Arial Narrow" panose="020B0606020202030204" pitchFamily="34" charset="0"/>
            </a:endParaRPr>
          </a:p>
        </p:txBody>
      </p:sp>
    </p:spTree>
    <p:extLst>
      <p:ext uri="{BB962C8B-B14F-4D97-AF65-F5344CB8AC3E}">
        <p14:creationId xmlns:p14="http://schemas.microsoft.com/office/powerpoint/2010/main" val="40839450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71294" y="6093296"/>
            <a:ext cx="9048962" cy="447000"/>
          </a:xfrm>
          <a:prstGeom prst="rect">
            <a:avLst/>
          </a:prstGeom>
          <a:ln cap="rnd">
            <a:beve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BlokTextu 4"/>
          <p:cNvSpPr txBox="1"/>
          <p:nvPr/>
        </p:nvSpPr>
        <p:spPr>
          <a:xfrm>
            <a:off x="251520" y="6170965"/>
            <a:ext cx="8784976" cy="369332"/>
          </a:xfrm>
          <a:prstGeom prst="rect">
            <a:avLst/>
          </a:prstGeom>
          <a:noFill/>
        </p:spPr>
        <p:txBody>
          <a:bodyPr wrap="square" rtlCol="0">
            <a:spAutoFit/>
          </a:bodyPr>
          <a:lstStyle/>
          <a:p>
            <a:r>
              <a:rPr lang="sk-SK" dirty="0" smtClean="0">
                <a:latin typeface="Arial Narrow" panose="020B0606020202030204" pitchFamily="34" charset="0"/>
              </a:rPr>
              <a:t> </a:t>
            </a:r>
            <a:r>
              <a:rPr lang="sk-SK" sz="1200" b="1" dirty="0" smtClean="0">
                <a:solidFill>
                  <a:schemeClr val="bg1"/>
                </a:solidFill>
                <a:latin typeface="Arial Narrow" panose="020B0606020202030204" pitchFamily="34" charset="0"/>
              </a:rPr>
              <a:t>Najvyšší kontrolný úrad Slovenskej republiky                                                                       Mgr. Jaroslav </a:t>
            </a:r>
            <a:r>
              <a:rPr lang="sk-SK" sz="1200" b="1" dirty="0" err="1" smtClean="0">
                <a:solidFill>
                  <a:schemeClr val="bg1"/>
                </a:solidFill>
                <a:latin typeface="Arial Narrow" panose="020B0606020202030204" pitchFamily="34" charset="0"/>
              </a:rPr>
              <a:t>Ivančo</a:t>
            </a:r>
            <a:r>
              <a:rPr lang="sk-SK" sz="1200" b="1" dirty="0" smtClean="0">
                <a:solidFill>
                  <a:schemeClr val="bg1"/>
                </a:solidFill>
                <a:latin typeface="Arial Narrow" panose="020B0606020202030204" pitchFamily="34" charset="0"/>
              </a:rPr>
              <a:t>, generálny riaditeľ sekcie stratégie  </a:t>
            </a:r>
            <a:endParaRPr lang="sk-SK" sz="1200" b="1" dirty="0">
              <a:solidFill>
                <a:schemeClr val="bg1"/>
              </a:solidFill>
              <a:latin typeface="Arial Narrow" panose="020B0606020202030204" pitchFamily="34" charset="0"/>
            </a:endParaRPr>
          </a:p>
        </p:txBody>
      </p:sp>
      <p:sp>
        <p:nvSpPr>
          <p:cNvPr id="7" name="Obdĺžnik 6"/>
          <p:cNvSpPr/>
          <p:nvPr/>
        </p:nvSpPr>
        <p:spPr>
          <a:xfrm>
            <a:off x="1907704" y="562214"/>
            <a:ext cx="7200442" cy="707886"/>
          </a:xfrm>
          <a:prstGeom prst="rect">
            <a:avLst/>
          </a:prstGeom>
          <a:solidFill>
            <a:schemeClr val="accent1"/>
          </a:solidFill>
        </p:spPr>
        <p:txBody>
          <a:bodyPr wrap="square">
            <a:spAutoFit/>
          </a:bodyPr>
          <a:lstStyle/>
          <a:p>
            <a:r>
              <a:rPr lang="sk-SK" sz="2000" b="1" dirty="0" smtClean="0">
                <a:solidFill>
                  <a:schemeClr val="bg1"/>
                </a:solidFill>
                <a:latin typeface="Arial Narrow" panose="020B0606020202030204" pitchFamily="34" charset="0"/>
              </a:rPr>
              <a:t> Stratégia </a:t>
            </a:r>
            <a:r>
              <a:rPr lang="sk-SK" sz="2000" b="1" dirty="0" smtClean="0">
                <a:solidFill>
                  <a:schemeClr val="bg1"/>
                </a:solidFill>
                <a:effectLst/>
                <a:latin typeface="Arial Narrow" panose="020B0606020202030204" pitchFamily="34" charset="0"/>
              </a:rPr>
              <a:t>kontrolnej činnosti NKÚ SR v samospráve</a:t>
            </a:r>
          </a:p>
          <a:p>
            <a:r>
              <a:rPr lang="sk-SK" sz="2000" b="1" dirty="0" smtClean="0">
                <a:solidFill>
                  <a:schemeClr val="bg1"/>
                </a:solidFill>
                <a:effectLst/>
                <a:latin typeface="Arial Narrow" panose="020B0606020202030204" pitchFamily="34" charset="0"/>
              </a:rPr>
              <a:t> </a:t>
            </a:r>
          </a:p>
        </p:txBody>
      </p:sp>
      <p:pic>
        <p:nvPicPr>
          <p:cNvPr id="8" name="Picture 4" descr="NKU_farba"/>
          <p:cNvPicPr>
            <a:picLocks noChangeAspect="1" noChangeArrowheads="1"/>
          </p:cNvPicPr>
          <p:nvPr/>
        </p:nvPicPr>
        <p:blipFill>
          <a:blip r:embed="rId2" cstate="print"/>
          <a:srcRect/>
          <a:stretch>
            <a:fillRect/>
          </a:stretch>
        </p:blipFill>
        <p:spPr bwMode="auto">
          <a:xfrm>
            <a:off x="372034" y="217495"/>
            <a:ext cx="1339372" cy="1052605"/>
          </a:xfrm>
          <a:prstGeom prst="rect">
            <a:avLst/>
          </a:prstGeom>
          <a:noFill/>
          <a:ln w="9525">
            <a:noFill/>
            <a:miter lim="800000"/>
            <a:headEnd/>
            <a:tailEnd/>
          </a:ln>
        </p:spPr>
      </p:pic>
      <p:sp>
        <p:nvSpPr>
          <p:cNvPr id="10" name="BlokTextu 9"/>
          <p:cNvSpPr txBox="1"/>
          <p:nvPr/>
        </p:nvSpPr>
        <p:spPr>
          <a:xfrm>
            <a:off x="353268" y="1340768"/>
            <a:ext cx="4750666" cy="461665"/>
          </a:xfrm>
          <a:prstGeom prst="rect">
            <a:avLst/>
          </a:prstGeom>
          <a:noFill/>
        </p:spPr>
        <p:txBody>
          <a:bodyPr wrap="square" rtlCol="0">
            <a:spAutoFit/>
          </a:bodyPr>
          <a:lstStyle/>
          <a:p>
            <a:pPr marL="342900" indent="-342900">
              <a:buFont typeface="Wingdings" panose="05000000000000000000" pitchFamily="2" charset="2"/>
              <a:buChar char="q"/>
            </a:pPr>
            <a:r>
              <a:rPr lang="sk-SK" sz="2400" b="1" dirty="0">
                <a:solidFill>
                  <a:srgbClr val="C00000"/>
                </a:solidFill>
                <a:latin typeface="Arial Narrow" panose="020B0606020202030204" pitchFamily="34" charset="0"/>
              </a:rPr>
              <a:t> </a:t>
            </a:r>
            <a:r>
              <a:rPr lang="sk-SK" sz="2400" b="1" dirty="0" smtClean="0">
                <a:solidFill>
                  <a:srgbClr val="C00000"/>
                </a:solidFill>
                <a:latin typeface="Arial Narrow" panose="020B0606020202030204" pitchFamily="34" charset="0"/>
              </a:rPr>
              <a:t>   Stratégia 3E</a:t>
            </a:r>
            <a:endParaRPr lang="sk-SK" sz="2400" b="1" dirty="0">
              <a:solidFill>
                <a:srgbClr val="C00000"/>
              </a:solidFill>
              <a:latin typeface="Arial Narrow" panose="020B0606020202030204" pitchFamily="34" charset="0"/>
            </a:endParaRPr>
          </a:p>
        </p:txBody>
      </p:sp>
      <p:sp>
        <p:nvSpPr>
          <p:cNvPr id="6" name="Zástupný symbol obsahu 5"/>
          <p:cNvSpPr>
            <a:spLocks noGrp="1"/>
          </p:cNvSpPr>
          <p:nvPr>
            <p:ph sz="quarter" idx="1"/>
          </p:nvPr>
        </p:nvSpPr>
        <p:spPr>
          <a:xfrm>
            <a:off x="392000" y="2060848"/>
            <a:ext cx="8356464" cy="3816424"/>
          </a:xfrm>
        </p:spPr>
        <p:txBody>
          <a:bodyPr>
            <a:normAutofit/>
          </a:bodyPr>
          <a:lstStyle/>
          <a:p>
            <a:pPr marL="0" indent="0" algn="just">
              <a:buNone/>
            </a:pPr>
            <a:r>
              <a:rPr lang="sk-SK" sz="2000" dirty="0">
                <a:latin typeface="Arial Narrow" panose="020B0606020202030204" pitchFamily="34" charset="0"/>
              </a:rPr>
              <a:t> </a:t>
            </a:r>
          </a:p>
        </p:txBody>
      </p:sp>
      <p:sp>
        <p:nvSpPr>
          <p:cNvPr id="3" name="BlokTextu 2"/>
          <p:cNvSpPr txBox="1"/>
          <p:nvPr/>
        </p:nvSpPr>
        <p:spPr>
          <a:xfrm>
            <a:off x="467544" y="1916832"/>
            <a:ext cx="8064896" cy="4773614"/>
          </a:xfrm>
          <a:prstGeom prst="rect">
            <a:avLst/>
          </a:prstGeom>
          <a:noFill/>
        </p:spPr>
        <p:txBody>
          <a:bodyPr wrap="square" rtlCol="0">
            <a:spAutoFit/>
          </a:bodyPr>
          <a:lstStyle/>
          <a:p>
            <a:pPr marL="285750" lvl="0" indent="-285750" algn="just">
              <a:lnSpc>
                <a:spcPct val="90000"/>
              </a:lnSpc>
              <a:spcBef>
                <a:spcPct val="0"/>
              </a:spcBef>
              <a:buClr>
                <a:srgbClr val="4F81BD"/>
              </a:buClr>
              <a:buSzPct val="70000"/>
              <a:buFont typeface="Arial" panose="020B0604020202020204" pitchFamily="34" charset="0"/>
              <a:buChar char="•"/>
              <a:defRPr/>
            </a:pPr>
            <a:r>
              <a:rPr lang="sk-SK" sz="2000" b="1" dirty="0" smtClean="0">
                <a:solidFill>
                  <a:srgbClr val="C00000"/>
                </a:solidFill>
                <a:latin typeface="Arial Narrow" pitchFamily="34" charset="0"/>
                <a:cs typeface="Arial" charset="0"/>
              </a:rPr>
              <a:t>Hospodárnosť</a:t>
            </a:r>
            <a:r>
              <a:rPr lang="sk-SK" sz="2000" dirty="0" smtClean="0">
                <a:solidFill>
                  <a:srgbClr val="C00000"/>
                </a:solidFill>
                <a:latin typeface="Arial Narrow" pitchFamily="34" charset="0"/>
                <a:cs typeface="Arial" charset="0"/>
              </a:rPr>
              <a:t> (</a:t>
            </a:r>
            <a:r>
              <a:rPr lang="sk-SK" sz="2000" dirty="0" err="1">
                <a:solidFill>
                  <a:srgbClr val="C00000"/>
                </a:solidFill>
                <a:latin typeface="Arial Narrow" pitchFamily="34" charset="0"/>
                <a:cs typeface="Arial" charset="0"/>
              </a:rPr>
              <a:t>E</a:t>
            </a:r>
            <a:r>
              <a:rPr lang="sk-SK" sz="2000" dirty="0" err="1" smtClean="0">
                <a:solidFill>
                  <a:srgbClr val="C00000"/>
                </a:solidFill>
                <a:latin typeface="Arial Narrow" pitchFamily="34" charset="0"/>
                <a:cs typeface="Arial" charset="0"/>
              </a:rPr>
              <a:t>conomy</a:t>
            </a:r>
            <a:r>
              <a:rPr lang="sk-SK" sz="2000" dirty="0" smtClean="0">
                <a:solidFill>
                  <a:srgbClr val="C00000"/>
                </a:solidFill>
                <a:latin typeface="Arial Narrow" pitchFamily="34" charset="0"/>
                <a:cs typeface="Arial" charset="0"/>
              </a:rPr>
              <a:t>) – </a:t>
            </a:r>
            <a:r>
              <a:rPr lang="sk-SK" sz="2000" dirty="0" smtClean="0">
                <a:latin typeface="Arial Narrow" pitchFamily="34" charset="0"/>
                <a:cs typeface="Arial" charset="0"/>
              </a:rPr>
              <a:t>proces</a:t>
            </a:r>
            <a:r>
              <a:rPr lang="sk-SK" sz="2000" dirty="0" smtClean="0">
                <a:solidFill>
                  <a:srgbClr val="C00000"/>
                </a:solidFill>
                <a:latin typeface="Arial Narrow" pitchFamily="34" charset="0"/>
                <a:cs typeface="Arial" charset="0"/>
              </a:rPr>
              <a:t> </a:t>
            </a:r>
            <a:r>
              <a:rPr lang="sk-SK" sz="2000" dirty="0" smtClean="0">
                <a:latin typeface="Arial Narrow" pitchFamily="34" charset="0"/>
                <a:cs typeface="Arial" charset="0"/>
              </a:rPr>
              <a:t>minimalizácie nákladov na definované ciele, </a:t>
            </a:r>
            <a:r>
              <a:rPr lang="sk-SK" sz="2000" dirty="0">
                <a:latin typeface="Arial Narrow" pitchFamily="34" charset="0"/>
                <a:cs typeface="Arial" charset="0"/>
              </a:rPr>
              <a:t>zdroje k dispozícii včas, v primeranom množstve</a:t>
            </a:r>
            <a:r>
              <a:rPr lang="sk-SK" sz="2000" dirty="0" smtClean="0">
                <a:latin typeface="Arial Narrow" pitchFamily="34" charset="0"/>
                <a:cs typeface="Arial" charset="0"/>
              </a:rPr>
              <a:t>, požadovanej  </a:t>
            </a:r>
            <a:r>
              <a:rPr lang="sk-SK" sz="2000" dirty="0">
                <a:latin typeface="Arial Narrow" pitchFamily="34" charset="0"/>
                <a:cs typeface="Arial" charset="0"/>
              </a:rPr>
              <a:t>kvalite a za najlepšiu </a:t>
            </a:r>
            <a:r>
              <a:rPr lang="sk-SK" sz="2000" dirty="0" smtClean="0">
                <a:latin typeface="Arial Narrow" pitchFamily="34" charset="0"/>
                <a:cs typeface="Arial" charset="0"/>
              </a:rPr>
              <a:t>cenu. Primárne ide  o </a:t>
            </a:r>
            <a:r>
              <a:rPr lang="sk-SK" sz="2000" b="1" dirty="0">
                <a:solidFill>
                  <a:srgbClr val="FF0000"/>
                </a:solidFill>
                <a:latin typeface="Arial Narrow" pitchFamily="34" charset="0"/>
                <a:cs typeface="Arial" charset="0"/>
              </a:rPr>
              <a:t>posúdenie </a:t>
            </a:r>
            <a:r>
              <a:rPr lang="sk-SK" sz="2000" b="1" dirty="0" smtClean="0">
                <a:solidFill>
                  <a:srgbClr val="FF0000"/>
                </a:solidFill>
                <a:latin typeface="Arial Narrow" pitchFamily="34" charset="0"/>
                <a:cs typeface="Arial" charset="0"/>
              </a:rPr>
              <a:t>vstupov</a:t>
            </a:r>
            <a:r>
              <a:rPr lang="sk-SK" sz="2000" dirty="0" smtClean="0">
                <a:solidFill>
                  <a:srgbClr val="FF0000"/>
                </a:solidFill>
                <a:latin typeface="Arial Narrow" pitchFamily="34" charset="0"/>
                <a:cs typeface="Arial" charset="0"/>
              </a:rPr>
              <a:t> </a:t>
            </a:r>
            <a:r>
              <a:rPr lang="sk-SK" sz="2000" dirty="0" smtClean="0">
                <a:latin typeface="Arial Narrow" pitchFamily="34" charset="0"/>
                <a:cs typeface="Arial" charset="0"/>
              </a:rPr>
              <a:t>vo vzťahu k stanoveným cieľom programu, projektu, akcie.</a:t>
            </a:r>
            <a:endParaRPr lang="sk-SK" sz="2000" dirty="0">
              <a:latin typeface="Arial Narrow" pitchFamily="34" charset="0"/>
              <a:cs typeface="Arial" charset="0"/>
            </a:endParaRPr>
          </a:p>
          <a:p>
            <a:pPr marL="457200" lvl="0" indent="-457200">
              <a:lnSpc>
                <a:spcPct val="90000"/>
              </a:lnSpc>
              <a:spcBef>
                <a:spcPct val="0"/>
              </a:spcBef>
              <a:buClr>
                <a:srgbClr val="4F81BD"/>
              </a:buClr>
              <a:buSzPct val="70000"/>
              <a:buFont typeface="Wingdings" pitchFamily="2" charset="2"/>
              <a:buChar char="ü"/>
              <a:defRPr/>
            </a:pPr>
            <a:endParaRPr lang="sk-SK" sz="2000" dirty="0">
              <a:solidFill>
                <a:srgbClr val="C00000"/>
              </a:solidFill>
              <a:latin typeface="Arial Narrow" pitchFamily="34" charset="0"/>
              <a:cs typeface="Arial" charset="0"/>
            </a:endParaRPr>
          </a:p>
          <a:p>
            <a:pPr marL="285750" indent="-285750">
              <a:lnSpc>
                <a:spcPct val="90000"/>
              </a:lnSpc>
              <a:spcBef>
                <a:spcPct val="0"/>
              </a:spcBef>
              <a:buClr>
                <a:srgbClr val="4F81BD"/>
              </a:buClr>
              <a:buSzPct val="70000"/>
              <a:buFont typeface="Arial" panose="020B0604020202020204" pitchFamily="34" charset="0"/>
              <a:buChar char="•"/>
              <a:defRPr/>
            </a:pPr>
            <a:r>
              <a:rPr lang="sk-SK" sz="2000" b="1" dirty="0">
                <a:solidFill>
                  <a:srgbClr val="C00000"/>
                </a:solidFill>
                <a:latin typeface="Arial Narrow" pitchFamily="34" charset="0"/>
                <a:cs typeface="Arial" charset="0"/>
              </a:rPr>
              <a:t>Účinnosť </a:t>
            </a:r>
            <a:r>
              <a:rPr lang="sk-SK" sz="2000" b="1" dirty="0" smtClean="0">
                <a:solidFill>
                  <a:srgbClr val="C00000"/>
                </a:solidFill>
                <a:latin typeface="Arial Narrow" pitchFamily="34" charset="0"/>
                <a:cs typeface="Arial" charset="0"/>
              </a:rPr>
              <a:t>, účelnosť( </a:t>
            </a:r>
            <a:r>
              <a:rPr lang="sk-SK" sz="2000" b="1" dirty="0" err="1" smtClean="0">
                <a:solidFill>
                  <a:srgbClr val="C00000"/>
                </a:solidFill>
                <a:latin typeface="Arial Narrow" pitchFamily="34" charset="0"/>
                <a:cs typeface="Arial" charset="0"/>
              </a:rPr>
              <a:t>Efficiency</a:t>
            </a:r>
            <a:r>
              <a:rPr lang="sk-SK" sz="2000" b="1" dirty="0" smtClean="0">
                <a:solidFill>
                  <a:srgbClr val="C00000"/>
                </a:solidFill>
                <a:latin typeface="Arial Narrow" pitchFamily="34" charset="0"/>
                <a:cs typeface="Arial" charset="0"/>
              </a:rPr>
              <a:t> )</a:t>
            </a:r>
            <a:r>
              <a:rPr lang="sk-SK" sz="2000" dirty="0" smtClean="0">
                <a:solidFill>
                  <a:srgbClr val="C00000"/>
                </a:solidFill>
                <a:latin typeface="Arial Narrow" pitchFamily="34" charset="0"/>
                <a:cs typeface="Arial" charset="0"/>
              </a:rPr>
              <a:t>– </a:t>
            </a:r>
            <a:r>
              <a:rPr lang="sk-SK" sz="2000" dirty="0">
                <a:latin typeface="Arial Narrow" pitchFamily="34" charset="0"/>
                <a:cs typeface="Arial" charset="0"/>
              </a:rPr>
              <a:t>splnenie stanovených cieľov a dosiahnutie predpokladaných výsledkov (merateľné ukazovatele) </a:t>
            </a:r>
            <a:r>
              <a:rPr lang="sk-SK" sz="2000" dirty="0" smtClean="0">
                <a:latin typeface="Arial Narrow" pitchFamily="34" charset="0"/>
                <a:cs typeface="Arial" charset="0"/>
              </a:rPr>
              <a:t>primárne </a:t>
            </a:r>
            <a:r>
              <a:rPr lang="sk-SK" sz="2000" dirty="0">
                <a:latin typeface="Arial Narrow" pitchFamily="34" charset="0"/>
                <a:cs typeface="Arial" charset="0"/>
              </a:rPr>
              <a:t>z </a:t>
            </a:r>
            <a:r>
              <a:rPr lang="sk-SK" sz="2000" dirty="0" smtClean="0">
                <a:latin typeface="Arial Narrow" pitchFamily="34" charset="0"/>
                <a:cs typeface="Arial" charset="0"/>
              </a:rPr>
              <a:t>pohľadu či projekt, program, akcia uspokojila potrebu, ktorou </a:t>
            </a:r>
            <a:r>
              <a:rPr lang="sk-SK" sz="2000" dirty="0">
                <a:latin typeface="Arial Narrow" pitchFamily="34" charset="0"/>
                <a:cs typeface="Arial" charset="0"/>
              </a:rPr>
              <a:t>bola projekt  </a:t>
            </a:r>
            <a:r>
              <a:rPr lang="sk-SK" sz="2000" dirty="0" smtClean="0">
                <a:latin typeface="Arial Narrow" pitchFamily="34" charset="0"/>
                <a:cs typeface="Arial" charset="0"/>
              </a:rPr>
              <a:t>vyvolaný. Primárne ide o posúdenie či boli dosiahnuté ciele a majú aj predpokladané účinky resp. dopady. </a:t>
            </a:r>
            <a:r>
              <a:rPr lang="sk-SK" sz="2000" dirty="0" smtClean="0">
                <a:solidFill>
                  <a:srgbClr val="FF0000"/>
                </a:solidFill>
                <a:latin typeface="Arial Narrow" pitchFamily="34" charset="0"/>
                <a:cs typeface="Arial" charset="0"/>
              </a:rPr>
              <a:t>Ide </a:t>
            </a:r>
            <a:r>
              <a:rPr lang="sk-SK" sz="2000" b="1" dirty="0" smtClean="0">
                <a:solidFill>
                  <a:srgbClr val="FF0000"/>
                </a:solidFill>
                <a:latin typeface="Arial Narrow" pitchFamily="34" charset="0"/>
                <a:cs typeface="Arial" charset="0"/>
              </a:rPr>
              <a:t>o posúdenie väzieb výstupov.</a:t>
            </a:r>
          </a:p>
          <a:p>
            <a:pPr marL="285750" indent="-285750">
              <a:lnSpc>
                <a:spcPct val="90000"/>
              </a:lnSpc>
              <a:spcBef>
                <a:spcPct val="0"/>
              </a:spcBef>
              <a:buClr>
                <a:srgbClr val="4F81BD"/>
              </a:buClr>
              <a:buSzPct val="70000"/>
              <a:buFont typeface="Arial" panose="020B0604020202020204" pitchFamily="34" charset="0"/>
              <a:buChar char="•"/>
              <a:defRPr/>
            </a:pPr>
            <a:endParaRPr lang="sk-SK" sz="2000" b="1" dirty="0">
              <a:solidFill>
                <a:srgbClr val="C00000"/>
              </a:solidFill>
              <a:latin typeface="Arial Narrow" pitchFamily="34" charset="0"/>
              <a:cs typeface="Arial" charset="0"/>
            </a:endParaRPr>
          </a:p>
          <a:p>
            <a:pPr marL="285750" indent="-285750">
              <a:lnSpc>
                <a:spcPct val="90000"/>
              </a:lnSpc>
              <a:spcBef>
                <a:spcPct val="0"/>
              </a:spcBef>
              <a:buClr>
                <a:srgbClr val="4F81BD"/>
              </a:buClr>
              <a:buSzPct val="70000"/>
              <a:buFont typeface="Arial" panose="020B0604020202020204" pitchFamily="34" charset="0"/>
              <a:buChar char="•"/>
              <a:defRPr/>
            </a:pPr>
            <a:r>
              <a:rPr lang="sk-SK" sz="2000" b="1" dirty="0" smtClean="0">
                <a:solidFill>
                  <a:srgbClr val="C00000"/>
                </a:solidFill>
                <a:latin typeface="Arial Narrow" pitchFamily="34" charset="0"/>
                <a:cs typeface="Arial" charset="0"/>
              </a:rPr>
              <a:t>Efektívnosť</a:t>
            </a:r>
            <a:r>
              <a:rPr lang="sk-SK" sz="2000" dirty="0" smtClean="0">
                <a:solidFill>
                  <a:srgbClr val="C00000"/>
                </a:solidFill>
                <a:latin typeface="Arial Narrow" pitchFamily="34" charset="0"/>
                <a:cs typeface="Arial" charset="0"/>
              </a:rPr>
              <a:t> (</a:t>
            </a:r>
            <a:r>
              <a:rPr lang="sk-SK" sz="2000" dirty="0" err="1" smtClean="0">
                <a:solidFill>
                  <a:srgbClr val="C00000"/>
                </a:solidFill>
                <a:latin typeface="Arial Narrow" pitchFamily="34" charset="0"/>
                <a:cs typeface="Arial" charset="0"/>
              </a:rPr>
              <a:t>Effectiveness</a:t>
            </a:r>
            <a:r>
              <a:rPr lang="sk-SK" sz="2000" dirty="0" smtClean="0">
                <a:solidFill>
                  <a:srgbClr val="C00000"/>
                </a:solidFill>
                <a:latin typeface="Arial Narrow" pitchFamily="34" charset="0"/>
                <a:cs typeface="Arial" charset="0"/>
              </a:rPr>
              <a:t>)– </a:t>
            </a:r>
            <a:r>
              <a:rPr lang="sk-SK" sz="2000" dirty="0">
                <a:latin typeface="Arial Narrow" pitchFamily="34" charset="0"/>
                <a:cs typeface="Arial" charset="0"/>
              </a:rPr>
              <a:t>posudzovanie vzťahu medzi použitými zdrojmi a skutočnými výstupmi s ohľadom na množstvo, kvalitu a </a:t>
            </a:r>
            <a:r>
              <a:rPr lang="sk-SK" sz="2000" dirty="0" smtClean="0">
                <a:latin typeface="Arial Narrow" pitchFamily="34" charset="0"/>
                <a:cs typeface="Arial" charset="0"/>
              </a:rPr>
              <a:t>načasovanie a teda či pri požadovanej kvalite sa dosiahli ciele za čo najmenej zdrojov. </a:t>
            </a:r>
            <a:r>
              <a:rPr lang="sk-SK" sz="2000" b="1" dirty="0" smtClean="0">
                <a:solidFill>
                  <a:srgbClr val="FF0000"/>
                </a:solidFill>
                <a:latin typeface="Arial Narrow" pitchFamily="34" charset="0"/>
                <a:cs typeface="Arial" charset="0"/>
              </a:rPr>
              <a:t>Ide posúdenie výstupov k vstupom. </a:t>
            </a:r>
            <a:endParaRPr lang="sk-SK" sz="2000" b="1" dirty="0">
              <a:solidFill>
                <a:srgbClr val="FF0000"/>
              </a:solidFill>
              <a:latin typeface="Arial Narrow" pitchFamily="34" charset="0"/>
              <a:cs typeface="Arial" charset="0"/>
            </a:endParaRPr>
          </a:p>
          <a:p>
            <a:pPr marL="285750" lvl="0" indent="-285750">
              <a:lnSpc>
                <a:spcPct val="90000"/>
              </a:lnSpc>
              <a:spcBef>
                <a:spcPct val="0"/>
              </a:spcBef>
              <a:buClr>
                <a:srgbClr val="4F81BD"/>
              </a:buClr>
              <a:buSzPct val="70000"/>
              <a:buFont typeface="Arial" panose="020B0604020202020204" pitchFamily="34" charset="0"/>
              <a:buChar char="•"/>
              <a:defRPr/>
            </a:pPr>
            <a:endParaRPr lang="sk-SK" sz="2000" b="1" dirty="0" smtClean="0">
              <a:latin typeface="Arial Narrow" pitchFamily="34" charset="0"/>
              <a:cs typeface="Arial" charset="0"/>
            </a:endParaRPr>
          </a:p>
          <a:p>
            <a:pPr marL="285750" lvl="0" indent="-285750">
              <a:lnSpc>
                <a:spcPct val="90000"/>
              </a:lnSpc>
              <a:spcBef>
                <a:spcPct val="0"/>
              </a:spcBef>
              <a:buClr>
                <a:srgbClr val="4F81BD"/>
              </a:buClr>
              <a:buSzPct val="70000"/>
              <a:buFont typeface="Arial" panose="020B0604020202020204" pitchFamily="34" charset="0"/>
              <a:buChar char="•"/>
              <a:defRPr/>
            </a:pPr>
            <a:endParaRPr lang="sk-SK" dirty="0">
              <a:latin typeface="Arial Narrow" pitchFamily="34" charset="0"/>
              <a:cs typeface="Arial" charset="0"/>
            </a:endParaRPr>
          </a:p>
        </p:txBody>
      </p:sp>
    </p:spTree>
    <p:extLst>
      <p:ext uri="{BB962C8B-B14F-4D97-AF65-F5344CB8AC3E}">
        <p14:creationId xmlns:p14="http://schemas.microsoft.com/office/powerpoint/2010/main" val="40839450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jetok">
  <a:themeElements>
    <a:clrScheme name="Majetok">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Majetok">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ajetok">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1548</TotalTime>
  <Words>2341</Words>
  <Application>Microsoft Office PowerPoint</Application>
  <PresentationFormat>Prezentácia na obrazovke (4:3)</PresentationFormat>
  <Paragraphs>263</Paragraphs>
  <Slides>21</Slides>
  <Notes>0</Notes>
  <HiddenSlides>0</HiddenSlides>
  <MMClips>0</MMClips>
  <ScaleCrop>false</ScaleCrop>
  <HeadingPairs>
    <vt:vector size="4" baseType="variant">
      <vt:variant>
        <vt:lpstr>Motív</vt:lpstr>
      </vt:variant>
      <vt:variant>
        <vt:i4>1</vt:i4>
      </vt:variant>
      <vt:variant>
        <vt:lpstr>Nadpisy snímok</vt:lpstr>
      </vt:variant>
      <vt:variant>
        <vt:i4>21</vt:i4>
      </vt:variant>
    </vt:vector>
  </HeadingPairs>
  <TitlesOfParts>
    <vt:vector size="22" baseType="lpstr">
      <vt:lpstr>Majetok</vt:lpstr>
      <vt:lpstr> </vt:lpstr>
      <vt:lpstr> </vt:lpstr>
      <vt:lpstr> </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Ivančo Jaroslav</dc:creator>
  <cp:lastModifiedBy>jariva</cp:lastModifiedBy>
  <cp:revision>56</cp:revision>
  <dcterms:created xsi:type="dcterms:W3CDTF">2017-09-23T11:00:53Z</dcterms:created>
  <dcterms:modified xsi:type="dcterms:W3CDTF">2017-10-18T20:21:23Z</dcterms:modified>
</cp:coreProperties>
</file>