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theme/themeOverride3.xml" ContentType="application/vnd.openxmlformats-officedocument.themeOverride+xml"/>
  <Override PartName="/ppt/theme/themeOverride4.xml" ContentType="application/vnd.openxmlformats-officedocument.themeOverrid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Override9.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2"/>
  </p:notesMasterIdLst>
  <p:handoutMasterIdLst>
    <p:handoutMasterId r:id="rId13"/>
  </p:handoutMasterIdLst>
  <p:sldIdLst>
    <p:sldId id="265" r:id="rId2"/>
    <p:sldId id="322" r:id="rId3"/>
    <p:sldId id="326" r:id="rId4"/>
    <p:sldId id="329" r:id="rId5"/>
    <p:sldId id="330" r:id="rId6"/>
    <p:sldId id="331" r:id="rId7"/>
    <p:sldId id="332" r:id="rId8"/>
    <p:sldId id="333" r:id="rId9"/>
    <p:sldId id="328" r:id="rId10"/>
    <p:sldId id="334" r:id="rId11"/>
  </p:sldIdLst>
  <p:sldSz cx="12188825" cy="6858000"/>
  <p:notesSz cx="6858000" cy="9144000"/>
  <p:custDataLst>
    <p:tags r:id="rId14"/>
  </p:custDataLst>
  <p:defaultTextStyle>
    <a:defPPr>
      <a:defRPr lang="sk-SK"/>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a:srgbClr val="FFFF00"/>
    <a:srgbClr val="CCECFF"/>
    <a:srgbClr val="99CCFF"/>
    <a:srgbClr val="21757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59" autoAdjust="0"/>
  </p:normalViewPr>
  <p:slideViewPr>
    <p:cSldViewPr>
      <p:cViewPr varScale="1">
        <p:scale>
          <a:sx n="72" d="100"/>
          <a:sy n="72" d="100"/>
        </p:scale>
        <p:origin x="660"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0" d="100"/>
          <a:sy n="90" d="100"/>
        </p:scale>
        <p:origin x="2922"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á hlavička 1">
            <a:extLst>
              <a:ext uri="{FF2B5EF4-FFF2-40B4-BE49-F238E27FC236}">
                <a16:creationId xmlns:a16="http://schemas.microsoft.com/office/drawing/2014/main" xmlns="" id="{3E6204E4-4CE6-4CD7-A598-03B83A4114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400" eaLnBrk="1" fontAlgn="auto" hangingPunct="1">
              <a:spcBef>
                <a:spcPts val="0"/>
              </a:spcBef>
              <a:spcAft>
                <a:spcPts val="0"/>
              </a:spcAft>
              <a:defRPr sz="1200">
                <a:latin typeface="+mn-lt"/>
              </a:defRPr>
            </a:lvl1pPr>
          </a:lstStyle>
          <a:p>
            <a:pPr>
              <a:defRPr/>
            </a:pPr>
            <a:endParaRPr lang="sk-SK"/>
          </a:p>
        </p:txBody>
      </p:sp>
      <p:sp>
        <p:nvSpPr>
          <p:cNvPr id="3" name="Zástupný dátum 2">
            <a:extLst>
              <a:ext uri="{FF2B5EF4-FFF2-40B4-BE49-F238E27FC236}">
                <a16:creationId xmlns:a16="http://schemas.microsoft.com/office/drawing/2014/main" xmlns="" id="{208B3930-59A4-497E-AD69-AC7B981808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400" eaLnBrk="1" fontAlgn="auto" hangingPunct="1">
              <a:spcBef>
                <a:spcPts val="0"/>
              </a:spcBef>
              <a:spcAft>
                <a:spcPts val="0"/>
              </a:spcAft>
              <a:defRPr sz="1200">
                <a:latin typeface="+mn-lt"/>
              </a:defRPr>
            </a:lvl1pPr>
          </a:lstStyle>
          <a:p>
            <a:pPr>
              <a:defRPr/>
            </a:pPr>
            <a:fld id="{DE920802-EABE-4641-AABC-6B456D68F4E2}" type="datetime1">
              <a:rPr lang="sk-SK"/>
              <a:pPr>
                <a:defRPr/>
              </a:pPr>
              <a:t>14.3.2018</a:t>
            </a:fld>
            <a:endParaRPr lang="sk-SK" dirty="0"/>
          </a:p>
        </p:txBody>
      </p:sp>
      <p:sp>
        <p:nvSpPr>
          <p:cNvPr id="4" name="Zástupná päta 3">
            <a:extLst>
              <a:ext uri="{FF2B5EF4-FFF2-40B4-BE49-F238E27FC236}">
                <a16:creationId xmlns:a16="http://schemas.microsoft.com/office/drawing/2014/main" xmlns="" id="{C650EDA3-2F30-4F8A-8BB2-6FBF063873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400" eaLnBrk="1" fontAlgn="auto" hangingPunct="1">
              <a:spcBef>
                <a:spcPts val="0"/>
              </a:spcBef>
              <a:spcAft>
                <a:spcPts val="0"/>
              </a:spcAft>
              <a:defRPr sz="1200">
                <a:latin typeface="+mn-lt"/>
              </a:defRPr>
            </a:lvl1pPr>
          </a:lstStyle>
          <a:p>
            <a:pPr>
              <a:defRPr/>
            </a:pPr>
            <a:endParaRPr lang="sk-SK"/>
          </a:p>
        </p:txBody>
      </p:sp>
      <p:sp>
        <p:nvSpPr>
          <p:cNvPr id="5" name="Zástupné číslo snímky 4">
            <a:extLst>
              <a:ext uri="{FF2B5EF4-FFF2-40B4-BE49-F238E27FC236}">
                <a16:creationId xmlns:a16="http://schemas.microsoft.com/office/drawing/2014/main" xmlns="" id="{2D730D36-7E9B-405A-B3E9-7151C3BB02A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entury Gothic" pitchFamily="34" charset="0"/>
              </a:defRPr>
            </a:lvl1pPr>
          </a:lstStyle>
          <a:p>
            <a:fld id="{CBD89854-1D5C-47AA-8FF6-7080742D70D8}" type="slidenum">
              <a:rPr lang="sk-SK" altLang="sk-SK"/>
              <a:pPr/>
              <a:t>‹#›</a:t>
            </a:fld>
            <a:endParaRPr lang="sk-SK" altLang="sk-SK"/>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á hlavička 1">
            <a:extLst>
              <a:ext uri="{FF2B5EF4-FFF2-40B4-BE49-F238E27FC236}">
                <a16:creationId xmlns:a16="http://schemas.microsoft.com/office/drawing/2014/main" xmlns="" id="{58E9B550-A829-4E84-8BA0-E7D3F91DA9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400" eaLnBrk="1" fontAlgn="auto" hangingPunct="1">
              <a:spcBef>
                <a:spcPts val="0"/>
              </a:spcBef>
              <a:spcAft>
                <a:spcPts val="0"/>
              </a:spcAft>
              <a:defRPr sz="1200">
                <a:latin typeface="+mn-lt"/>
              </a:defRPr>
            </a:lvl1pPr>
          </a:lstStyle>
          <a:p>
            <a:pPr>
              <a:defRPr/>
            </a:pPr>
            <a:endParaRPr lang="sk-SK"/>
          </a:p>
        </p:txBody>
      </p:sp>
      <p:sp>
        <p:nvSpPr>
          <p:cNvPr id="3" name="Zástupný dátum 2">
            <a:extLst>
              <a:ext uri="{FF2B5EF4-FFF2-40B4-BE49-F238E27FC236}">
                <a16:creationId xmlns:a16="http://schemas.microsoft.com/office/drawing/2014/main" xmlns="" id="{E8D41F0C-A176-452F-B6C8-F5540C90D06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400" eaLnBrk="1" fontAlgn="auto" hangingPunct="1">
              <a:spcBef>
                <a:spcPts val="0"/>
              </a:spcBef>
              <a:spcAft>
                <a:spcPts val="0"/>
              </a:spcAft>
              <a:defRPr sz="1200">
                <a:latin typeface="+mn-lt"/>
              </a:defRPr>
            </a:lvl1pPr>
          </a:lstStyle>
          <a:p>
            <a:pPr>
              <a:defRPr/>
            </a:pPr>
            <a:fld id="{E23F6038-4F42-4DBE-A0E2-78146C8F53A5}" type="datetime1">
              <a:rPr lang="sk-SK"/>
              <a:pPr>
                <a:defRPr/>
              </a:pPr>
              <a:t>14.3.2018</a:t>
            </a:fld>
            <a:endParaRPr lang="sk-SK" dirty="0"/>
          </a:p>
        </p:txBody>
      </p:sp>
      <p:sp>
        <p:nvSpPr>
          <p:cNvPr id="4" name="Zástupný obrázok snímky 3">
            <a:extLst>
              <a:ext uri="{FF2B5EF4-FFF2-40B4-BE49-F238E27FC236}">
                <a16:creationId xmlns:a16="http://schemas.microsoft.com/office/drawing/2014/main" xmlns="" id="{59FB1A05-ABC3-4D9A-89E4-EDD4841CD51D}"/>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sk-SK" noProof="0" dirty="0"/>
          </a:p>
        </p:txBody>
      </p:sp>
      <p:sp>
        <p:nvSpPr>
          <p:cNvPr id="5" name="Zástupné poznámky 4">
            <a:extLst>
              <a:ext uri="{FF2B5EF4-FFF2-40B4-BE49-F238E27FC236}">
                <a16:creationId xmlns:a16="http://schemas.microsoft.com/office/drawing/2014/main" xmlns="" id="{85A41BD2-B734-45D4-8C24-AF418A313F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noProof="0" dirty="0"/>
              <a:t>Kliknutím upravíte štýly predlohy textu</a:t>
            </a:r>
          </a:p>
          <a:p>
            <a:pPr lvl="1"/>
            <a:r>
              <a:rPr lang="sk-SK" noProof="0" dirty="0"/>
              <a:t>Druhá úroveň</a:t>
            </a:r>
          </a:p>
          <a:p>
            <a:pPr lvl="2"/>
            <a:r>
              <a:rPr lang="sk-SK" noProof="0" dirty="0"/>
              <a:t>Tretia úroveň</a:t>
            </a:r>
          </a:p>
          <a:p>
            <a:pPr lvl="3"/>
            <a:r>
              <a:rPr lang="sk-SK" noProof="0" dirty="0"/>
              <a:t>Štvrtá úroveň</a:t>
            </a:r>
          </a:p>
          <a:p>
            <a:pPr lvl="4"/>
            <a:r>
              <a:rPr lang="sk-SK" noProof="0" dirty="0"/>
              <a:t>Piata úroveň</a:t>
            </a:r>
          </a:p>
        </p:txBody>
      </p:sp>
      <p:sp>
        <p:nvSpPr>
          <p:cNvPr id="6" name="Zástupná päta 5">
            <a:extLst>
              <a:ext uri="{FF2B5EF4-FFF2-40B4-BE49-F238E27FC236}">
                <a16:creationId xmlns:a16="http://schemas.microsoft.com/office/drawing/2014/main" xmlns="" id="{5D8B3BEB-0D24-475F-A212-B73E40B500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400" eaLnBrk="1" fontAlgn="auto" hangingPunct="1">
              <a:spcBef>
                <a:spcPts val="0"/>
              </a:spcBef>
              <a:spcAft>
                <a:spcPts val="0"/>
              </a:spcAft>
              <a:defRPr sz="1200">
                <a:latin typeface="+mn-lt"/>
              </a:defRPr>
            </a:lvl1pPr>
          </a:lstStyle>
          <a:p>
            <a:pPr>
              <a:defRPr/>
            </a:pPr>
            <a:endParaRPr lang="sk-SK"/>
          </a:p>
        </p:txBody>
      </p:sp>
      <p:sp>
        <p:nvSpPr>
          <p:cNvPr id="7" name="Zástupné číslo snímky 6">
            <a:extLst>
              <a:ext uri="{FF2B5EF4-FFF2-40B4-BE49-F238E27FC236}">
                <a16:creationId xmlns:a16="http://schemas.microsoft.com/office/drawing/2014/main" xmlns="" id="{2ED65692-4644-4DCE-A03C-93574E10886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entury Gothic" pitchFamily="34" charset="0"/>
              </a:defRPr>
            </a:lvl1pPr>
          </a:lstStyle>
          <a:p>
            <a:fld id="{03EB20A9-83CE-4A92-A581-EA2323582461}" type="slidenum">
              <a:rPr lang="sk-SK" altLang="sk-SK"/>
              <a:pPr/>
              <a:t>‹#›</a:t>
            </a:fld>
            <a:endParaRPr lang="sk-SK" altLang="sk-SK"/>
          </a:p>
        </p:txBody>
      </p:sp>
    </p:spTree>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objekt pre obrázok snímky 1"/>
          <p:cNvSpPr>
            <a:spLocks noGrp="1" noRot="1" noChangeAspect="1" noTextEdit="1"/>
          </p:cNvSpPr>
          <p:nvPr>
            <p:ph type="sldImg"/>
          </p:nvPr>
        </p:nvSpPr>
        <p:spPr bwMode="auto">
          <a:noFill/>
          <a:ln>
            <a:solidFill>
              <a:srgbClr val="000000"/>
            </a:solidFill>
            <a:miter lim="800000"/>
            <a:headEnd/>
            <a:tailEnd/>
          </a:ln>
        </p:spPr>
      </p:sp>
      <p:sp>
        <p:nvSpPr>
          <p:cNvPr id="7171"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7172" name="Zástupný objekt pre číslo snímky 3"/>
          <p:cNvSpPr>
            <a:spLocks noGrp="1"/>
          </p:cNvSpPr>
          <p:nvPr>
            <p:ph type="sldNum" sz="quarter" idx="5"/>
          </p:nvPr>
        </p:nvSpPr>
        <p:spPr bwMode="auto">
          <a:noFill/>
          <a:ln>
            <a:miter lim="800000"/>
            <a:headEnd/>
            <a:tailEnd/>
          </a:ln>
        </p:spPr>
        <p:txBody>
          <a:bodyPr/>
          <a:lstStyle/>
          <a:p>
            <a:fld id="{27101069-5165-441C-9B40-4D0885FC4BB5}" type="slidenum">
              <a:rPr lang="sk-SK" altLang="sk-SK"/>
              <a:pPr/>
              <a:t>1</a:t>
            </a:fld>
            <a:endParaRPr lang="sk-SK" altLang="sk-S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gradFill rotWithShape="0">
          <a:gsLst>
            <a:gs pos="0">
              <a:srgbClr val="06171C"/>
            </a:gs>
            <a:gs pos="10001">
              <a:srgbClr val="06171C"/>
            </a:gs>
            <a:gs pos="64999">
              <a:srgbClr val="134251"/>
            </a:gs>
            <a:gs pos="100000">
              <a:srgbClr val="134251"/>
            </a:gs>
          </a:gsLst>
          <a:lin ang="13500000"/>
        </a:gradFill>
        <a:effectLst/>
      </p:bgPr>
    </p:bg>
    <p:spTree>
      <p:nvGrpSpPr>
        <p:cNvPr id="1" name=""/>
        <p:cNvGrpSpPr/>
        <p:nvPr/>
      </p:nvGrpSpPr>
      <p:grpSpPr>
        <a:xfrm>
          <a:off x="0" y="0"/>
          <a:ext cx="0" cy="0"/>
          <a:chOff x="0" y="0"/>
          <a:chExt cx="0" cy="0"/>
        </a:xfrm>
      </p:grpSpPr>
      <p:pic>
        <p:nvPicPr>
          <p:cNvPr id="4" name="Obrázok 8" descr="Veľká morská vlna"/>
          <p:cNvPicPr>
            <a:picLocks noChangeAspect="1"/>
          </p:cNvPicPr>
          <p:nvPr/>
        </p:nvPicPr>
        <p:blipFill>
          <a:blip r:embed="rId2"/>
          <a:srcRect/>
          <a:stretch>
            <a:fillRect/>
          </a:stretch>
        </p:blipFill>
        <p:spPr bwMode="auto">
          <a:xfrm>
            <a:off x="0" y="0"/>
            <a:ext cx="6551613" cy="6858000"/>
          </a:xfrm>
          <a:prstGeom prst="rect">
            <a:avLst/>
          </a:prstGeom>
          <a:noFill/>
          <a:ln w="9525">
            <a:noFill/>
            <a:miter lim="800000"/>
            <a:headEnd/>
            <a:tailEnd/>
          </a:ln>
        </p:spPr>
      </p:pic>
      <p:sp>
        <p:nvSpPr>
          <p:cNvPr id="5" name="Obdĺžnik 7">
            <a:extLst>
              <a:ext uri="{FF2B5EF4-FFF2-40B4-BE49-F238E27FC236}">
                <a16:creationId xmlns:a16="http://schemas.microsoft.com/office/drawing/2014/main" xmlns="" id="{A0878A06-21CF-43C8-9342-DBAE377B4D74}"/>
              </a:ext>
            </a:extLst>
          </p:cNvPr>
          <p:cNvSpPr/>
          <p:nvPr/>
        </p:nvSpPr>
        <p:spPr>
          <a:xfrm>
            <a:off x="6094413" y="0"/>
            <a:ext cx="45720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sk-SK" dirty="0"/>
          </a:p>
        </p:txBody>
      </p:sp>
      <p:sp>
        <p:nvSpPr>
          <p:cNvPr id="2" name="Nadpis 1"/>
          <p:cNvSpPr>
            <a:spLocks noGrp="1"/>
          </p:cNvSpPr>
          <p:nvPr>
            <p:ph type="ctrTitle"/>
          </p:nvPr>
        </p:nvSpPr>
        <p:spPr>
          <a:xfrm>
            <a:off x="7008813" y="1600200"/>
            <a:ext cx="4572001" cy="3733800"/>
          </a:xfrm>
        </p:spPr>
        <p:txBody>
          <a:bodyPr rtlCol="0">
            <a:normAutofit/>
          </a:bodyPr>
          <a:lstStyle>
            <a:lvl1pPr>
              <a:lnSpc>
                <a:spcPct val="100000"/>
              </a:lnSpc>
              <a:defRPr sz="5400">
                <a:solidFill>
                  <a:schemeClr val="tx1"/>
                </a:solidFill>
              </a:defRPr>
            </a:lvl1pPr>
          </a:lstStyle>
          <a:p>
            <a:r>
              <a:rPr lang="sk-SK" noProof="0"/>
              <a:t>Kliknutím upravte štýl predlohy nadpisu</a:t>
            </a:r>
            <a:endParaRPr lang="sk-SK" noProof="0" dirty="0"/>
          </a:p>
        </p:txBody>
      </p:sp>
      <p:sp>
        <p:nvSpPr>
          <p:cNvPr id="3" name="Podnadpis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noProof="0"/>
              <a:t>Kliknutím upravte štýl predlohy podnadpisu</a:t>
            </a:r>
            <a:endParaRPr lang="sk-SK" noProof="0"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rázdne">
    <p:spTree>
      <p:nvGrpSpPr>
        <p:cNvPr id="1" name=""/>
        <p:cNvGrpSpPr/>
        <p:nvPr/>
      </p:nvGrpSpPr>
      <p:grpSpPr>
        <a:xfrm>
          <a:off x="0" y="0"/>
          <a:ext cx="0" cy="0"/>
          <a:chOff x="0" y="0"/>
          <a:chExt cx="0" cy="0"/>
        </a:xfrm>
      </p:grpSpPr>
      <p:pic>
        <p:nvPicPr>
          <p:cNvPr id="2" name="Obrázok 5" descr="Veľká morská vlna (polopriesvitná)"/>
          <p:cNvPicPr>
            <a:picLocks noChangeAspect="1"/>
          </p:cNvPicPr>
          <p:nvPr userDrawn="1"/>
        </p:nvPicPr>
        <p:blipFill>
          <a:blip r:embed="rId2"/>
          <a:srcRect/>
          <a:stretch>
            <a:fillRect/>
          </a:stretch>
        </p:blipFill>
        <p:spPr bwMode="auto">
          <a:xfrm>
            <a:off x="0" y="0"/>
            <a:ext cx="12188825" cy="6858000"/>
          </a:xfrm>
          <a:prstGeom prst="rect">
            <a:avLst/>
          </a:prstGeom>
          <a:noFill/>
          <a:ln w="9525">
            <a:noFill/>
            <a:miter lim="800000"/>
            <a:headEnd/>
            <a:tailEnd/>
          </a:ln>
        </p:spPr>
      </p:pic>
      <p:sp>
        <p:nvSpPr>
          <p:cNvPr id="3" name="Zástupná päta 2">
            <a:extLst>
              <a:ext uri="{FF2B5EF4-FFF2-40B4-BE49-F238E27FC236}">
                <a16:creationId xmlns:a16="http://schemas.microsoft.com/office/drawing/2014/main" xmlns="" id="{4CAC2BCA-4E94-4742-855C-87250454231E}"/>
              </a:ext>
            </a:extLst>
          </p:cNvPr>
          <p:cNvSpPr>
            <a:spLocks noGrp="1"/>
          </p:cNvSpPr>
          <p:nvPr>
            <p:ph type="ftr" sz="quarter" idx="10"/>
          </p:nvPr>
        </p:nvSpPr>
        <p:spPr/>
        <p:txBody>
          <a:bodyPr/>
          <a:lstStyle>
            <a:lvl1pPr>
              <a:defRPr/>
            </a:lvl1pPr>
          </a:lstStyle>
          <a:p>
            <a:pPr>
              <a:defRPr/>
            </a:pPr>
            <a:r>
              <a:rPr lang="sk-SK"/>
              <a:t>Pridanie päty</a:t>
            </a:r>
          </a:p>
        </p:txBody>
      </p:sp>
      <p:sp>
        <p:nvSpPr>
          <p:cNvPr id="4" name="Zástupný dátum 1">
            <a:extLst>
              <a:ext uri="{FF2B5EF4-FFF2-40B4-BE49-F238E27FC236}">
                <a16:creationId xmlns:a16="http://schemas.microsoft.com/office/drawing/2014/main" xmlns="" id="{F04028A9-39A6-4C24-A97E-1C96F14C6E12}"/>
              </a:ext>
            </a:extLst>
          </p:cNvPr>
          <p:cNvSpPr>
            <a:spLocks noGrp="1"/>
          </p:cNvSpPr>
          <p:nvPr>
            <p:ph type="dt" sz="half" idx="11"/>
          </p:nvPr>
        </p:nvSpPr>
        <p:spPr/>
        <p:txBody>
          <a:bodyPr/>
          <a:lstStyle>
            <a:lvl1pPr>
              <a:defRPr/>
            </a:lvl1pPr>
          </a:lstStyle>
          <a:p>
            <a:pPr>
              <a:defRPr/>
            </a:pPr>
            <a:fld id="{1F9CDD48-8814-4E5E-BA77-6E314D1E13DA}" type="datetime1">
              <a:rPr lang="sk-SK"/>
              <a:pPr>
                <a:defRPr/>
              </a:pPr>
              <a:t>14.3.2018</a:t>
            </a:fld>
            <a:endParaRPr lang="sk-SK" dirty="0"/>
          </a:p>
        </p:txBody>
      </p:sp>
      <p:sp>
        <p:nvSpPr>
          <p:cNvPr id="5" name="Zástupné číslo snímky 3">
            <a:extLst>
              <a:ext uri="{FF2B5EF4-FFF2-40B4-BE49-F238E27FC236}">
                <a16:creationId xmlns:a16="http://schemas.microsoft.com/office/drawing/2014/main" xmlns="" id="{8FD3943D-44F6-4162-A110-F43D0EC69DFA}"/>
              </a:ext>
            </a:extLst>
          </p:cNvPr>
          <p:cNvSpPr>
            <a:spLocks noGrp="1"/>
          </p:cNvSpPr>
          <p:nvPr>
            <p:ph type="sldNum" sz="quarter" idx="12"/>
          </p:nvPr>
        </p:nvSpPr>
        <p:spPr/>
        <p:txBody>
          <a:bodyPr/>
          <a:lstStyle>
            <a:lvl1pPr>
              <a:defRPr/>
            </a:lvl1pPr>
          </a:lstStyle>
          <a:p>
            <a:fld id="{9C457B76-9BBB-4F4C-8E82-A813BB8237A2}" type="slidenum">
              <a:rPr lang="sk-SK" altLang="sk-SK"/>
              <a:pPr/>
              <a:t>‹#›</a:t>
            </a:fld>
            <a:endParaRPr lang="sk-SK" altLang="sk-SK"/>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6171C"/>
            </a:gs>
            <a:gs pos="10001">
              <a:srgbClr val="06171C"/>
            </a:gs>
            <a:gs pos="64999">
              <a:srgbClr val="134251"/>
            </a:gs>
            <a:gs pos="100000">
              <a:srgbClr val="134251"/>
            </a:gs>
          </a:gsLst>
          <a:lin ang="8100000" scaled="1"/>
        </a:gradFill>
        <a:effectLst/>
      </p:bgPr>
    </p:bg>
    <p:spTree>
      <p:nvGrpSpPr>
        <p:cNvPr id="1" name=""/>
        <p:cNvGrpSpPr/>
        <p:nvPr/>
      </p:nvGrpSpPr>
      <p:grpSpPr>
        <a:xfrm>
          <a:off x="0" y="0"/>
          <a:ext cx="0" cy="0"/>
          <a:chOff x="0" y="0"/>
          <a:chExt cx="0" cy="0"/>
        </a:xfrm>
      </p:grpSpPr>
      <p:sp>
        <p:nvSpPr>
          <p:cNvPr id="1026" name="Zástupný nadpis 1"/>
          <p:cNvSpPr>
            <a:spLocks noGrp="1"/>
          </p:cNvSpPr>
          <p:nvPr>
            <p:ph type="title"/>
          </p:nvPr>
        </p:nvSpPr>
        <p:spPr bwMode="auto">
          <a:xfrm>
            <a:off x="1978025" y="381000"/>
            <a:ext cx="9147175"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k-SK" altLang="sk-SK" smtClean="0"/>
              <a:t>Kliknite sem a upravte štýl predlohy nadpisov</a:t>
            </a:r>
          </a:p>
        </p:txBody>
      </p:sp>
      <p:sp>
        <p:nvSpPr>
          <p:cNvPr id="1027" name="Zástupný text 2"/>
          <p:cNvSpPr>
            <a:spLocks noGrp="1"/>
          </p:cNvSpPr>
          <p:nvPr>
            <p:ph type="body" idx="1"/>
          </p:nvPr>
        </p:nvSpPr>
        <p:spPr bwMode="auto">
          <a:xfrm>
            <a:off x="1978025" y="1828800"/>
            <a:ext cx="9147175"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altLang="sk-SK" smtClean="0"/>
              <a:t>Kliknutím upravíte štýly predlohy textu</a:t>
            </a:r>
          </a:p>
          <a:p>
            <a:pPr lvl="1"/>
            <a:r>
              <a:rPr lang="sk-SK" altLang="sk-SK" smtClean="0"/>
              <a:t>Druhá úroveň</a:t>
            </a:r>
          </a:p>
          <a:p>
            <a:pPr lvl="2"/>
            <a:r>
              <a:rPr lang="sk-SK" altLang="sk-SK" smtClean="0"/>
              <a:t>Tretia úroveň</a:t>
            </a:r>
          </a:p>
          <a:p>
            <a:pPr lvl="3"/>
            <a:r>
              <a:rPr lang="sk-SK" altLang="sk-SK" smtClean="0"/>
              <a:t>Štvrtá úroveň</a:t>
            </a:r>
          </a:p>
          <a:p>
            <a:pPr lvl="4"/>
            <a:r>
              <a:rPr lang="sk-SK" altLang="sk-SK" smtClean="0"/>
              <a:t>Piata úroveň</a:t>
            </a:r>
          </a:p>
        </p:txBody>
      </p:sp>
      <p:sp>
        <p:nvSpPr>
          <p:cNvPr id="12" name="Zástupná päta 2">
            <a:extLst>
              <a:ext uri="{FF2B5EF4-FFF2-40B4-BE49-F238E27FC236}">
                <a16:creationId xmlns:a16="http://schemas.microsoft.com/office/drawing/2014/main" xmlns="" id="{6761ACC9-FCB8-4417-B216-241C2F6F6A6B}"/>
              </a:ext>
            </a:extLst>
          </p:cNvPr>
          <p:cNvSpPr>
            <a:spLocks noGrp="1"/>
          </p:cNvSpPr>
          <p:nvPr>
            <p:ph type="ftr" sz="quarter" idx="3"/>
          </p:nvPr>
        </p:nvSpPr>
        <p:spPr>
          <a:xfrm>
            <a:off x="1978025" y="6400800"/>
            <a:ext cx="5954713" cy="276225"/>
          </a:xfrm>
          <a:prstGeom prst="rect">
            <a:avLst/>
          </a:prstGeom>
        </p:spPr>
        <p:txBody>
          <a:bodyPr vert="horz" lIns="91440" tIns="45720" rIns="91440" bIns="45720" rtlCol="0" anchor="ctr"/>
          <a:lstStyle>
            <a:lvl1pPr defTabSz="914400" eaLnBrk="1" fontAlgn="auto" hangingPunct="1">
              <a:spcBef>
                <a:spcPts val="0"/>
              </a:spcBef>
              <a:spcAft>
                <a:spcPts val="0"/>
              </a:spcAft>
              <a:defRPr sz="1100">
                <a:solidFill>
                  <a:schemeClr val="tx1">
                    <a:tint val="75000"/>
                  </a:schemeClr>
                </a:solidFill>
                <a:latin typeface="+mn-lt"/>
              </a:defRPr>
            </a:lvl1pPr>
          </a:lstStyle>
          <a:p>
            <a:pPr>
              <a:defRPr/>
            </a:pPr>
            <a:r>
              <a:rPr lang="sk-SK"/>
              <a:t>Pridanie päty</a:t>
            </a:r>
          </a:p>
        </p:txBody>
      </p:sp>
      <p:sp>
        <p:nvSpPr>
          <p:cNvPr id="13" name="Zástupný dátum 1">
            <a:extLst>
              <a:ext uri="{FF2B5EF4-FFF2-40B4-BE49-F238E27FC236}">
                <a16:creationId xmlns:a16="http://schemas.microsoft.com/office/drawing/2014/main" xmlns="" id="{8523D6C6-3061-485B-AE22-21D2DD0226FB}"/>
              </a:ext>
            </a:extLst>
          </p:cNvPr>
          <p:cNvSpPr>
            <a:spLocks noGrp="1"/>
          </p:cNvSpPr>
          <p:nvPr>
            <p:ph type="dt" sz="half" idx="2"/>
          </p:nvPr>
        </p:nvSpPr>
        <p:spPr>
          <a:xfrm>
            <a:off x="8228013" y="6400800"/>
            <a:ext cx="1547812" cy="276225"/>
          </a:xfrm>
          <a:prstGeom prst="rect">
            <a:avLst/>
          </a:prstGeom>
        </p:spPr>
        <p:txBody>
          <a:bodyPr vert="horz" lIns="91440" tIns="45720" rIns="91440" bIns="45720" rtlCol="0" anchor="ctr"/>
          <a:lstStyle>
            <a:lvl1pPr algn="r" defTabSz="914400" eaLnBrk="1" fontAlgn="auto" hangingPunct="1">
              <a:spcBef>
                <a:spcPts val="0"/>
              </a:spcBef>
              <a:spcAft>
                <a:spcPts val="0"/>
              </a:spcAft>
              <a:defRPr sz="1100">
                <a:solidFill>
                  <a:schemeClr val="tx1">
                    <a:tint val="75000"/>
                  </a:schemeClr>
                </a:solidFill>
                <a:latin typeface="+mn-lt"/>
              </a:defRPr>
            </a:lvl1pPr>
          </a:lstStyle>
          <a:p>
            <a:pPr>
              <a:defRPr/>
            </a:pPr>
            <a:fld id="{768B5208-6ED7-42CC-B47D-974561AE8206}" type="datetime1">
              <a:rPr lang="sk-SK"/>
              <a:pPr>
                <a:defRPr/>
              </a:pPr>
              <a:t>14.3.2018</a:t>
            </a:fld>
            <a:endParaRPr lang="sk-SK" dirty="0"/>
          </a:p>
        </p:txBody>
      </p:sp>
      <p:sp>
        <p:nvSpPr>
          <p:cNvPr id="14" name="Zástupné číslo snímky 3">
            <a:extLst>
              <a:ext uri="{FF2B5EF4-FFF2-40B4-BE49-F238E27FC236}">
                <a16:creationId xmlns:a16="http://schemas.microsoft.com/office/drawing/2014/main" xmlns="" id="{0CB313D3-8A21-404B-913B-6B05EA70013E}"/>
              </a:ext>
            </a:extLst>
          </p:cNvPr>
          <p:cNvSpPr>
            <a:spLocks noGrp="1"/>
          </p:cNvSpPr>
          <p:nvPr>
            <p:ph type="sldNum" sz="quarter" idx="4"/>
          </p:nvPr>
        </p:nvSpPr>
        <p:spPr>
          <a:xfrm>
            <a:off x="10055225" y="6400800"/>
            <a:ext cx="1069975"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FFFFFF"/>
                </a:solidFill>
                <a:latin typeface="Century Gothic" pitchFamily="34" charset="0"/>
              </a:defRPr>
            </a:lvl1pPr>
          </a:lstStyle>
          <a:p>
            <a:fld id="{121EB388-103E-40B4-9A34-B452D3B64E95}" type="slidenum">
              <a:rPr lang="sk-SK" altLang="sk-SK"/>
              <a:pPr/>
              <a:t>‹#›</a:t>
            </a:fld>
            <a:endParaRPr lang="sk-SK" altLang="sk-SK"/>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Lst>
  <p:transition spd="med">
    <p:fade/>
  </p:transition>
  <p:hf sldNum="0" hdr="0" ftr="0" dt="0"/>
  <p:txStyles>
    <p:titleStyle>
      <a:lvl1pPr algn="l" defTabSz="912813"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3600">
          <a:solidFill>
            <a:schemeClr val="tx1"/>
          </a:solidFill>
          <a:latin typeface="Century Gothic" panose="020B0502020202020204" pitchFamily="34" charset="0"/>
        </a:defRPr>
      </a:lvl2pPr>
      <a:lvl3pPr algn="l" defTabSz="912813" rtl="0" eaLnBrk="0" fontAlgn="base" hangingPunct="0">
        <a:lnSpc>
          <a:spcPct val="90000"/>
        </a:lnSpc>
        <a:spcBef>
          <a:spcPct val="0"/>
        </a:spcBef>
        <a:spcAft>
          <a:spcPct val="0"/>
        </a:spcAft>
        <a:defRPr sz="3600">
          <a:solidFill>
            <a:schemeClr val="tx1"/>
          </a:solidFill>
          <a:latin typeface="Century Gothic" panose="020B0502020202020204" pitchFamily="34" charset="0"/>
        </a:defRPr>
      </a:lvl3pPr>
      <a:lvl4pPr algn="l" defTabSz="912813" rtl="0" eaLnBrk="0" fontAlgn="base" hangingPunct="0">
        <a:lnSpc>
          <a:spcPct val="90000"/>
        </a:lnSpc>
        <a:spcBef>
          <a:spcPct val="0"/>
        </a:spcBef>
        <a:spcAft>
          <a:spcPct val="0"/>
        </a:spcAft>
        <a:defRPr sz="3600">
          <a:solidFill>
            <a:schemeClr val="tx1"/>
          </a:solidFill>
          <a:latin typeface="Century Gothic" panose="020B0502020202020204" pitchFamily="34" charset="0"/>
        </a:defRPr>
      </a:lvl4pPr>
      <a:lvl5pPr algn="l" defTabSz="912813" rtl="0" eaLnBrk="0" fontAlgn="base" hangingPunct="0">
        <a:lnSpc>
          <a:spcPct val="90000"/>
        </a:lnSpc>
        <a:spcBef>
          <a:spcPct val="0"/>
        </a:spcBef>
        <a:spcAft>
          <a:spcPct val="0"/>
        </a:spcAft>
        <a:defRPr sz="3600">
          <a:solidFill>
            <a:schemeClr val="tx1"/>
          </a:solidFill>
          <a:latin typeface="Century Gothic" panose="020B0502020202020204" pitchFamily="34" charset="0"/>
        </a:defRPr>
      </a:lvl5pPr>
      <a:lvl6pPr marL="457200" algn="l" defTabSz="912813" rtl="0" fontAlgn="base">
        <a:lnSpc>
          <a:spcPct val="90000"/>
        </a:lnSpc>
        <a:spcBef>
          <a:spcPct val="0"/>
        </a:spcBef>
        <a:spcAft>
          <a:spcPct val="0"/>
        </a:spcAft>
        <a:defRPr sz="3600">
          <a:solidFill>
            <a:schemeClr val="tx1"/>
          </a:solidFill>
          <a:latin typeface="Century Gothic" panose="020B0502020202020204" pitchFamily="34" charset="0"/>
        </a:defRPr>
      </a:lvl6pPr>
      <a:lvl7pPr marL="914400" algn="l" defTabSz="912813" rtl="0" fontAlgn="base">
        <a:lnSpc>
          <a:spcPct val="90000"/>
        </a:lnSpc>
        <a:spcBef>
          <a:spcPct val="0"/>
        </a:spcBef>
        <a:spcAft>
          <a:spcPct val="0"/>
        </a:spcAft>
        <a:defRPr sz="3600">
          <a:solidFill>
            <a:schemeClr val="tx1"/>
          </a:solidFill>
          <a:latin typeface="Century Gothic" panose="020B0502020202020204" pitchFamily="34" charset="0"/>
        </a:defRPr>
      </a:lvl7pPr>
      <a:lvl8pPr marL="1371600" algn="l" defTabSz="912813" rtl="0" fontAlgn="base">
        <a:lnSpc>
          <a:spcPct val="90000"/>
        </a:lnSpc>
        <a:spcBef>
          <a:spcPct val="0"/>
        </a:spcBef>
        <a:spcAft>
          <a:spcPct val="0"/>
        </a:spcAft>
        <a:defRPr sz="3600">
          <a:solidFill>
            <a:schemeClr val="tx1"/>
          </a:solidFill>
          <a:latin typeface="Century Gothic" panose="020B0502020202020204" pitchFamily="34" charset="0"/>
        </a:defRPr>
      </a:lvl8pPr>
      <a:lvl9pPr marL="1828800" algn="l" defTabSz="912813" rtl="0" fontAlgn="base">
        <a:lnSpc>
          <a:spcPct val="90000"/>
        </a:lnSpc>
        <a:spcBef>
          <a:spcPct val="0"/>
        </a:spcBef>
        <a:spcAft>
          <a:spcPct val="0"/>
        </a:spcAft>
        <a:defRPr sz="3600">
          <a:solidFill>
            <a:schemeClr val="tx1"/>
          </a:solidFill>
          <a:latin typeface="Century Gothic" panose="020B0502020202020204" pitchFamily="34" charset="0"/>
        </a:defRPr>
      </a:lvl9pPr>
    </p:titleStyle>
    <p:bodyStyle>
      <a:lvl1pPr marL="223838" indent="-223838" algn="l" defTabSz="912813" rtl="0" eaLnBrk="0" fontAlgn="base" hangingPunct="0">
        <a:lnSpc>
          <a:spcPct val="90000"/>
        </a:lnSpc>
        <a:spcBef>
          <a:spcPts val="1800"/>
        </a:spcBef>
        <a:spcAft>
          <a:spcPct val="0"/>
        </a:spcAft>
        <a:buSzPct val="80000"/>
        <a:buFont typeface="Arial" charset="0"/>
        <a:buChar char="•"/>
        <a:defRPr sz="2400" kern="1200">
          <a:solidFill>
            <a:schemeClr val="tx1"/>
          </a:solidFill>
          <a:latin typeface="+mn-lt"/>
          <a:ea typeface="+mn-ea"/>
          <a:cs typeface="+mn-cs"/>
        </a:defRPr>
      </a:lvl1pPr>
      <a:lvl2pPr marL="684213" indent="-227013" algn="l" defTabSz="912813" rtl="0" eaLnBrk="0" fontAlgn="base" hangingPunct="0">
        <a:lnSpc>
          <a:spcPct val="90000"/>
        </a:lnSpc>
        <a:spcBef>
          <a:spcPts val="600"/>
        </a:spcBef>
        <a:spcAft>
          <a:spcPct val="0"/>
        </a:spcAft>
        <a:buSzPct val="80000"/>
        <a:buFont typeface="Arial" charset="0"/>
        <a:buChar char="•"/>
        <a:defRPr sz="2000" kern="1200">
          <a:solidFill>
            <a:schemeClr val="tx1"/>
          </a:solidFill>
          <a:latin typeface="+mn-lt"/>
          <a:ea typeface="+mn-ea"/>
          <a:cs typeface="+mn-cs"/>
        </a:defRPr>
      </a:lvl2pPr>
      <a:lvl3pPr marL="1141413" indent="-227013" algn="l" defTabSz="912813" rtl="0" eaLnBrk="0" fontAlgn="base" hangingPunct="0">
        <a:lnSpc>
          <a:spcPct val="90000"/>
        </a:lnSpc>
        <a:spcBef>
          <a:spcPts val="600"/>
        </a:spcBef>
        <a:spcAft>
          <a:spcPct val="0"/>
        </a:spcAft>
        <a:buSzPct val="80000"/>
        <a:buFont typeface="Arial" charset="0"/>
        <a:buChar char="•"/>
        <a:defRPr kern="1200">
          <a:solidFill>
            <a:schemeClr val="tx1"/>
          </a:solidFill>
          <a:latin typeface="+mn-lt"/>
          <a:ea typeface="+mn-ea"/>
          <a:cs typeface="+mn-cs"/>
        </a:defRPr>
      </a:lvl3pPr>
      <a:lvl4pPr marL="1598613" indent="-227013" algn="l" defTabSz="912813" rtl="0" eaLnBrk="0" fontAlgn="base" hangingPunct="0">
        <a:lnSpc>
          <a:spcPct val="90000"/>
        </a:lnSpc>
        <a:spcBef>
          <a:spcPts val="600"/>
        </a:spcBef>
        <a:spcAft>
          <a:spcPct val="0"/>
        </a:spcAft>
        <a:buSzPct val="80000"/>
        <a:buFont typeface="Arial" charset="0"/>
        <a:buChar char="•"/>
        <a:defRPr sz="1600" kern="1200">
          <a:solidFill>
            <a:schemeClr val="tx1"/>
          </a:solidFill>
          <a:latin typeface="+mn-lt"/>
          <a:ea typeface="+mn-ea"/>
          <a:cs typeface="+mn-cs"/>
        </a:defRPr>
      </a:lvl4pPr>
      <a:lvl5pPr marL="2055813" indent="-227013" algn="l" defTabSz="912813" rtl="0" eaLnBrk="0" fontAlgn="base" hangingPunct="0">
        <a:lnSpc>
          <a:spcPct val="90000"/>
        </a:lnSpc>
        <a:spcBef>
          <a:spcPts val="600"/>
        </a:spcBef>
        <a:spcAft>
          <a:spcPct val="0"/>
        </a:spcAft>
        <a:buSzPct val="80000"/>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8.x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ECFF"/>
            </a:gs>
            <a:gs pos="100000">
              <a:srgbClr val="99CCFF"/>
            </a:gs>
          </a:gsLst>
          <a:path path="shape">
            <a:fillToRect l="50000" t="50000" r="50000" b="50000"/>
          </a:path>
        </a:gradFill>
        <a:effectLst/>
      </p:bgPr>
    </p:bg>
    <p:spTree>
      <p:nvGrpSpPr>
        <p:cNvPr id="1" name=""/>
        <p:cNvGrpSpPr/>
        <p:nvPr/>
      </p:nvGrpSpPr>
      <p:grpSpPr>
        <a:xfrm>
          <a:off x="0" y="0"/>
          <a:ext cx="0" cy="0"/>
          <a:chOff x="0" y="0"/>
          <a:chExt cx="0" cy="0"/>
        </a:xfrm>
      </p:grpSpPr>
      <p:sp>
        <p:nvSpPr>
          <p:cNvPr id="6146" name="Nadpis 2"/>
          <p:cNvSpPr>
            <a:spLocks noGrp="1"/>
          </p:cNvSpPr>
          <p:nvPr>
            <p:ph type="ctrTitle"/>
          </p:nvPr>
        </p:nvSpPr>
        <p:spPr>
          <a:xfrm>
            <a:off x="7102475" y="5805488"/>
            <a:ext cx="4572000" cy="508000"/>
          </a:xfrm>
        </p:spPr>
        <p:txBody>
          <a:bodyPr/>
          <a:lstStyle/>
          <a:p>
            <a:pPr algn="ctr" eaLnBrk="1" hangingPunct="1"/>
            <a:r>
              <a:rPr lang="sk-SK" altLang="sk-SK" sz="2000" b="1" smtClean="0">
                <a:solidFill>
                  <a:schemeClr val="bg1"/>
                </a:solidFill>
              </a:rPr>
              <a:t>Ing. Branislav Sekera, PhD.</a:t>
            </a:r>
            <a:endParaRPr lang="sk-SK" altLang="sk-SK" sz="2000" b="1" smtClean="0"/>
          </a:p>
        </p:txBody>
      </p:sp>
      <p:sp>
        <p:nvSpPr>
          <p:cNvPr id="6147" name="Podnadpis 3"/>
          <p:cNvSpPr>
            <a:spLocks noGrp="1"/>
          </p:cNvSpPr>
          <p:nvPr>
            <p:ph type="subTitle" idx="1"/>
          </p:nvPr>
        </p:nvSpPr>
        <p:spPr>
          <a:xfrm>
            <a:off x="6600825" y="3213100"/>
            <a:ext cx="5397500" cy="1871663"/>
          </a:xfrm>
        </p:spPr>
        <p:txBody>
          <a:bodyPr/>
          <a:lstStyle/>
          <a:p>
            <a:pPr algn="ctr" eaLnBrk="1" hangingPunct="1">
              <a:spcBef>
                <a:spcPct val="0"/>
              </a:spcBef>
            </a:pPr>
            <a:r>
              <a:rPr lang="sk-SK" altLang="sk-SK" sz="3200" b="1" smtClean="0">
                <a:solidFill>
                  <a:schemeClr val="bg1"/>
                </a:solidFill>
              </a:rPr>
              <a:t>Efektívna správa pohľadávok mesta</a:t>
            </a:r>
          </a:p>
          <a:p>
            <a:pPr algn="ctr" eaLnBrk="1" hangingPunct="1">
              <a:spcBef>
                <a:spcPct val="0"/>
              </a:spcBef>
            </a:pPr>
            <a:r>
              <a:rPr lang="sk-SK" altLang="sk-SK" sz="3200" b="1" smtClean="0">
                <a:solidFill>
                  <a:schemeClr val="bg1"/>
                </a:solidFill>
              </a:rPr>
              <a:t>&amp;</a:t>
            </a:r>
          </a:p>
          <a:p>
            <a:pPr algn="ctr" eaLnBrk="1" hangingPunct="1">
              <a:spcBef>
                <a:spcPct val="0"/>
              </a:spcBef>
            </a:pPr>
            <a:r>
              <a:rPr lang="sk-SK" altLang="sk-SK" b="1" smtClean="0">
                <a:solidFill>
                  <a:schemeClr val="bg1"/>
                </a:solidFill>
              </a:rPr>
              <a:t>Administrácia inteligentného mesta</a:t>
            </a:r>
          </a:p>
        </p:txBody>
      </p:sp>
      <p:pic>
        <p:nvPicPr>
          <p:cNvPr id="6148" name="Obrázok 4"/>
          <p:cNvPicPr>
            <a:picLocks noChangeAspect="1"/>
          </p:cNvPicPr>
          <p:nvPr/>
        </p:nvPicPr>
        <p:blipFill>
          <a:blip r:embed="rId3"/>
          <a:srcRect/>
          <a:stretch>
            <a:fillRect/>
          </a:stretch>
        </p:blipFill>
        <p:spPr bwMode="auto">
          <a:xfrm>
            <a:off x="3717925" y="188913"/>
            <a:ext cx="2016125" cy="1260475"/>
          </a:xfrm>
          <a:prstGeom prst="rect">
            <a:avLst/>
          </a:prstGeom>
          <a:noFill/>
          <a:ln w="9525">
            <a:noFill/>
            <a:miter lim="800000"/>
            <a:headEnd/>
            <a:tailEnd/>
          </a:ln>
        </p:spPr>
      </p:pic>
      <p:pic>
        <p:nvPicPr>
          <p:cNvPr id="6149" name="Obrázok 6"/>
          <p:cNvPicPr>
            <a:picLocks noChangeAspect="1"/>
          </p:cNvPicPr>
          <p:nvPr/>
        </p:nvPicPr>
        <p:blipFill>
          <a:blip r:embed="rId4"/>
          <a:srcRect/>
          <a:stretch>
            <a:fillRect/>
          </a:stretch>
        </p:blipFill>
        <p:spPr bwMode="auto">
          <a:xfrm>
            <a:off x="7316788" y="188913"/>
            <a:ext cx="4173537" cy="782637"/>
          </a:xfrm>
          <a:prstGeom prst="rect">
            <a:avLst/>
          </a:prstGeom>
          <a:noFill/>
          <a:ln w="9525">
            <a:noFill/>
            <a:miter lim="800000"/>
            <a:headEnd/>
            <a:tailEnd/>
          </a:ln>
        </p:spPr>
      </p:pic>
      <p:sp>
        <p:nvSpPr>
          <p:cNvPr id="6150" name="Podnadpis 3"/>
          <p:cNvSpPr>
            <a:spLocks/>
          </p:cNvSpPr>
          <p:nvPr/>
        </p:nvSpPr>
        <p:spPr bwMode="auto">
          <a:xfrm>
            <a:off x="6645275" y="1628775"/>
            <a:ext cx="5543550" cy="719138"/>
          </a:xfrm>
          <a:prstGeom prst="rect">
            <a:avLst/>
          </a:prstGeom>
          <a:noFill/>
          <a:ln w="9525">
            <a:noFill/>
            <a:miter lim="800000"/>
            <a:headEnd/>
            <a:tailEnd/>
          </a:ln>
        </p:spPr>
        <p:txBody>
          <a:bodyPr/>
          <a:lstStyle/>
          <a:p>
            <a:pPr algn="ctr" eaLnBrk="1" hangingPunct="1">
              <a:lnSpc>
                <a:spcPct val="90000"/>
              </a:lnSpc>
              <a:buSzPct val="80000"/>
              <a:buFont typeface="Arial" charset="0"/>
              <a:buNone/>
            </a:pPr>
            <a:r>
              <a:rPr lang="sk-SK" altLang="sk-SK" b="1">
                <a:solidFill>
                  <a:schemeClr val="bg1"/>
                </a:solidFill>
                <a:latin typeface="Century Gothic" pitchFamily="34" charset="0"/>
              </a:rPr>
              <a:t>Konferencia APÚMS SR, 15.-16.3.2018 Hotel Permon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80" name="AutoShape 76">
            <a:extLst>
              <a:ext uri="{FF2B5EF4-FFF2-40B4-BE49-F238E27FC236}">
                <a16:creationId xmlns:a16="http://schemas.microsoft.com/office/drawing/2014/main" xmlns="" id="{781AB96B-33ED-40AC-9435-41A738F15A4D}"/>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69B0F7ED-A925-49C9-BD1D-A38DAE11ED05}"/>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3573463" y="3429000"/>
            <a:ext cx="4465637" cy="936625"/>
          </a:xfrm>
          <a:prstGeom prst="rect">
            <a:avLst/>
          </a:prstGeom>
          <a:noFill/>
          <a:ln w="9525">
            <a:noFill/>
            <a:miter lim="800000"/>
            <a:headEnd/>
            <a:tailEnd/>
          </a:ln>
        </p:spPr>
        <p:txBody>
          <a:bodyPr/>
          <a:lstStyle/>
          <a:p>
            <a:pPr defTabSz="914400" eaLnBrk="1" hangingPunct="1"/>
            <a:r>
              <a:rPr lang="sk-SK" altLang="sk-SK" sz="2400">
                <a:solidFill>
                  <a:schemeClr val="bg1"/>
                </a:solidFill>
              </a:rPr>
              <a:t>Ďakujem za pozornosť.</a:t>
            </a:r>
          </a:p>
        </p:txBody>
      </p:sp>
      <p:pic>
        <p:nvPicPr>
          <p:cNvPr id="16389"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16390" name="Obrázok 6"/>
          <p:cNvPicPr>
            <a:picLocks noChangeAspect="1"/>
          </p:cNvPicPr>
          <p:nvPr/>
        </p:nvPicPr>
        <p:blipFill>
          <a:blip r:embed="rId4"/>
          <a:srcRect/>
          <a:stretch>
            <a:fillRect/>
          </a:stretch>
        </p:blipFill>
        <p:spPr bwMode="auto">
          <a:xfrm>
            <a:off x="7894638" y="260350"/>
            <a:ext cx="4027487" cy="75565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E26439ED-DB78-4DE2-ABEE-D759983EE310}"/>
              </a:ext>
            </a:extLst>
          </p:cNvPr>
          <p:cNvSpPr>
            <a:spLocks noGrp="1" noChangeArrowheads="1"/>
          </p:cNvSpPr>
          <p:nvPr>
            <p:ph type="title" idx="4294967295"/>
          </p:nvPr>
        </p:nvSpPr>
        <p:spPr>
          <a:xfrm>
            <a:off x="2349500" y="381000"/>
            <a:ext cx="5184775" cy="1068388"/>
          </a:xfrm>
        </p:spPr>
        <p:txBody>
          <a:bodyPr anchor="ctr">
            <a:normAutofit/>
          </a:bodyPr>
          <a:lstStyle/>
          <a:p>
            <a:pPr defTabSz="914400" eaLnBrk="1" hangingPunct="1">
              <a:defRPr/>
            </a:pPr>
            <a:r>
              <a:rPr lang="sk-SK" altLang="sk-SK" sz="2800" b="1" dirty="0">
                <a:solidFill>
                  <a:schemeClr val="bg1"/>
                </a:solidFill>
                <a:effectLst>
                  <a:outerShdw blurRad="38100" dist="38100" dir="2700000" algn="tl">
                    <a:srgbClr val="FFFFFF"/>
                  </a:outerShdw>
                </a:effectLst>
              </a:rPr>
              <a:t>Kto sme</a:t>
            </a:r>
          </a:p>
        </p:txBody>
      </p:sp>
      <p:sp>
        <p:nvSpPr>
          <p:cNvPr id="72780" name="AutoShape 76">
            <a:extLst>
              <a:ext uri="{FF2B5EF4-FFF2-40B4-BE49-F238E27FC236}">
                <a16:creationId xmlns:a16="http://schemas.microsoft.com/office/drawing/2014/main" xmlns="" id="{2567D53D-C9DC-4DA6-97CE-C6D1C328DA11}"/>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A9580C58-E40D-4AAA-9D76-F76D377A573A}"/>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2349500" y="1484313"/>
            <a:ext cx="9720263" cy="5184775"/>
          </a:xfrm>
          <a:prstGeom prst="rect">
            <a:avLst/>
          </a:prstGeom>
          <a:noFill/>
          <a:ln w="9525">
            <a:noFill/>
            <a:miter lim="800000"/>
            <a:headEnd/>
            <a:tailEnd/>
          </a:ln>
        </p:spPr>
        <p:txBody>
          <a:bodyPr/>
          <a:lstStyle/>
          <a:p>
            <a:pPr defTabSz="914400" eaLnBrk="1" hangingPunct="1"/>
            <a:r>
              <a:rPr lang="sk-SK" altLang="sk-SK" sz="2200">
                <a:solidFill>
                  <a:schemeClr val="bg1"/>
                </a:solidFill>
                <a:latin typeface="Verdana" pitchFamily="34" charset="0"/>
              </a:rPr>
              <a:t>Dlhodobo sa zoberáme tvorbou špeciálnych služieb a riešení v oblasti systémovej integrácie, optimalizácie, v oblasti multikriteriálnych rozhodovacích modelov a algoritmov a riešení na poskytovanie informácií </a:t>
            </a:r>
            <a:r>
              <a:rPr lang="sk-SK" altLang="sk-SK" sz="2200">
                <a:solidFill>
                  <a:schemeClr val="bg1"/>
                </a:solidFill>
              </a:rPr>
              <a:t>pri spracovávaní veľkých dátových objemov</a:t>
            </a:r>
            <a:r>
              <a:rPr lang="sk-SK" altLang="sk-SK" sz="2200">
                <a:solidFill>
                  <a:schemeClr val="bg1"/>
                </a:solidFill>
                <a:latin typeface="Verdana" pitchFamily="34" charset="0"/>
              </a:rPr>
              <a:t>. </a:t>
            </a:r>
            <a:r>
              <a:rPr lang="sk-SK" altLang="sk-SK" sz="2200" b="1">
                <a:solidFill>
                  <a:srgbClr val="FF3300"/>
                </a:solidFill>
              </a:rPr>
              <a:t>SIOX-ABREM©Monitoring</a:t>
            </a:r>
            <a:r>
              <a:rPr lang="sk-SK" altLang="sk-SK" sz="2200">
                <a:solidFill>
                  <a:schemeClr val="bg1"/>
                </a:solidFill>
                <a:latin typeface="Verdana" pitchFamily="34" charset="0"/>
              </a:rPr>
              <a:t> je unikátnym  multiodvetvovým riešením.</a:t>
            </a:r>
          </a:p>
          <a:p>
            <a:pPr defTabSz="914400" eaLnBrk="1" hangingPunct="1"/>
            <a:r>
              <a:rPr lang="sk-SK" altLang="sk-SK" sz="2200">
                <a:solidFill>
                  <a:schemeClr val="bg1"/>
                </a:solidFill>
                <a:latin typeface="Verdana" pitchFamily="34" charset="0"/>
              </a:rPr>
              <a:t>Riešenie </a:t>
            </a:r>
            <a:r>
              <a:rPr lang="sk-SK" altLang="sk-SK" sz="2200" b="1">
                <a:solidFill>
                  <a:srgbClr val="FF3300"/>
                </a:solidFill>
              </a:rPr>
              <a:t>SIOX-ABREM©Monitoring MUNICIPAL </a:t>
            </a:r>
            <a:r>
              <a:rPr lang="sk-SK" altLang="sk-SK" sz="2200" b="1">
                <a:solidFill>
                  <a:schemeClr val="bg1"/>
                </a:solidFill>
              </a:rPr>
              <a:t>využívajú z miest napr. Magistrát mesta Bratislava, Lučenec, Trnava, Komárno, Nové Mesto nad Váhom, Stará Turá, Brezno, Rožňava, Zvolen, Lipany, Sabinov, Levoča, Spišská Nová Ves, Prešov, Stará Ľubovňa, Poprad, Ružomberok, Kysucké Nové Mesto, Handlová atď.</a:t>
            </a:r>
          </a:p>
          <a:p>
            <a:pPr defTabSz="914400" eaLnBrk="1" hangingPunct="1"/>
            <a:r>
              <a:rPr lang="sk-SK" altLang="sk-SK" sz="2200" b="1">
                <a:solidFill>
                  <a:schemeClr val="bg1"/>
                </a:solidFill>
              </a:rPr>
              <a:t>Iné odvetvové verzie riešenia </a:t>
            </a:r>
            <a:r>
              <a:rPr lang="sk-SK" altLang="sk-SK" sz="2200" b="1">
                <a:solidFill>
                  <a:srgbClr val="FF3300"/>
                </a:solidFill>
              </a:rPr>
              <a:t>SIOX-ABREM©Monitoring</a:t>
            </a:r>
            <a:r>
              <a:rPr lang="sk-SK" altLang="sk-SK" sz="2200"/>
              <a:t> </a:t>
            </a:r>
            <a:r>
              <a:rPr lang="sk-SK" altLang="sk-SK" sz="2200" b="1">
                <a:solidFill>
                  <a:schemeClr val="bg1"/>
                </a:solidFill>
              </a:rPr>
              <a:t>vyžívajú napr. Národná banka Slovenska, ALLIANZ-Slovenská poisťovňa, Slovenská pošta, Slovnaft, Lesy SR, CETELEM – BNP Paribas Bank, OTP Banka, Fond na podporu vzdelávania, Štátny fond rozvoja bývania, Východoslovenská vodárenská spoločnosť, BVS, a.s, ZSVS a.s. atď.</a:t>
            </a:r>
          </a:p>
          <a:p>
            <a:pPr defTabSz="914400" eaLnBrk="1" hangingPunct="1"/>
            <a:endParaRPr lang="sk-SK" altLang="sk-SK" sz="2200" b="1">
              <a:solidFill>
                <a:schemeClr val="bg1"/>
              </a:solidFill>
            </a:endParaRPr>
          </a:p>
        </p:txBody>
      </p:sp>
      <p:pic>
        <p:nvPicPr>
          <p:cNvPr id="8198"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8199" name="Obrázok 6"/>
          <p:cNvPicPr>
            <a:picLocks noChangeAspect="1"/>
          </p:cNvPicPr>
          <p:nvPr/>
        </p:nvPicPr>
        <p:blipFill>
          <a:blip r:embed="rId4"/>
          <a:srcRect/>
          <a:stretch>
            <a:fillRect/>
          </a:stretch>
        </p:blipFill>
        <p:spPr bwMode="auto">
          <a:xfrm>
            <a:off x="7748588" y="260350"/>
            <a:ext cx="4173537" cy="782638"/>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4AC632E7-7CA6-4C8F-BBF0-70CA15796C73}"/>
              </a:ext>
            </a:extLst>
          </p:cNvPr>
          <p:cNvSpPr>
            <a:spLocks noGrp="1" noChangeArrowheads="1"/>
          </p:cNvSpPr>
          <p:nvPr>
            <p:ph type="title" idx="4294967295"/>
          </p:nvPr>
        </p:nvSpPr>
        <p:spPr>
          <a:xfrm>
            <a:off x="2478088" y="633413"/>
            <a:ext cx="4691062" cy="1211262"/>
          </a:xfrm>
        </p:spPr>
        <p:txBody>
          <a:bodyPr anchor="ctr">
            <a:normAutofit/>
          </a:bodyPr>
          <a:lstStyle/>
          <a:p>
            <a:pPr defTabSz="914400" eaLnBrk="1" hangingPunct="1">
              <a:defRPr/>
            </a:pPr>
            <a:r>
              <a:rPr lang="sk-SK" altLang="sk-SK" sz="3200" b="1" dirty="0">
                <a:solidFill>
                  <a:schemeClr val="bg1"/>
                </a:solidFill>
                <a:effectLst>
                  <a:outerShdw blurRad="38100" dist="38100" dir="2700000" algn="tl">
                    <a:srgbClr val="FFFFFF"/>
                  </a:outerShdw>
                </a:effectLst>
              </a:rPr>
              <a:t>Inteligentné mesto</a:t>
            </a:r>
          </a:p>
        </p:txBody>
      </p:sp>
      <p:sp>
        <p:nvSpPr>
          <p:cNvPr id="72780" name="AutoShape 76">
            <a:extLst>
              <a:ext uri="{FF2B5EF4-FFF2-40B4-BE49-F238E27FC236}">
                <a16:creationId xmlns:a16="http://schemas.microsoft.com/office/drawing/2014/main" xmlns="" id="{5786F740-9083-48C3-94BB-C109BD7C1C30}"/>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78A51835-1396-4BDB-8682-3A2B6AFDC814}"/>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2422525" y="2492375"/>
            <a:ext cx="8640763" cy="2160588"/>
          </a:xfrm>
          <a:prstGeom prst="rect">
            <a:avLst/>
          </a:prstGeom>
          <a:noFill/>
          <a:ln w="9525">
            <a:noFill/>
            <a:miter lim="800000"/>
            <a:headEnd/>
            <a:tailEnd/>
          </a:ln>
        </p:spPr>
        <p:txBody>
          <a:bodyPr/>
          <a:lstStyle/>
          <a:p>
            <a:pPr defTabSz="914400" eaLnBrk="1" hangingPunct="1"/>
            <a:r>
              <a:rPr lang="sk-SK" altLang="sk-SK" sz="2400" b="1">
                <a:solidFill>
                  <a:schemeClr val="bg1"/>
                </a:solidFill>
              </a:rPr>
              <a:t>Čo je vlastne inteligentné mesto?</a:t>
            </a:r>
          </a:p>
          <a:p>
            <a:pPr defTabSz="914400" eaLnBrk="1" hangingPunct="1"/>
            <a:r>
              <a:rPr lang="sk-SK" altLang="sk-SK" sz="2400" b="1">
                <a:solidFill>
                  <a:schemeClr val="bg1"/>
                </a:solidFill>
              </a:rPr>
              <a:t>Koncept „smart city“ v sebe spája nie len efektívnu dopravu, udržateľnú spotrebu energií, čisté životné prostredie, ale najmä </a:t>
            </a:r>
            <a:r>
              <a:rPr lang="sk-SK" altLang="sk-SK" sz="2400" b="1" u="sng">
                <a:solidFill>
                  <a:schemeClr val="bg1"/>
                </a:solidFill>
              </a:rPr>
              <a:t>inovatívne využitie informačných technológií ako inteligentný pohľad verejnej správy</a:t>
            </a:r>
            <a:endParaRPr lang="sk-SK" altLang="sk-SK" sz="2400" b="1">
              <a:solidFill>
                <a:schemeClr val="bg1"/>
              </a:solidFill>
            </a:endParaRPr>
          </a:p>
          <a:p>
            <a:pPr defTabSz="914400" eaLnBrk="1" hangingPunct="1"/>
            <a:endParaRPr lang="sk-SK" altLang="sk-SK" sz="2400" b="1">
              <a:solidFill>
                <a:schemeClr val="bg1"/>
              </a:solidFill>
            </a:endParaRPr>
          </a:p>
        </p:txBody>
      </p:sp>
      <p:pic>
        <p:nvPicPr>
          <p:cNvPr id="9222"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9223" name="Obrázok 6"/>
          <p:cNvPicPr>
            <a:picLocks noChangeAspect="1"/>
          </p:cNvPicPr>
          <p:nvPr/>
        </p:nvPicPr>
        <p:blipFill>
          <a:blip r:embed="rId4"/>
          <a:srcRect/>
          <a:stretch>
            <a:fillRect/>
          </a:stretch>
        </p:blipFill>
        <p:spPr bwMode="auto">
          <a:xfrm>
            <a:off x="7748588" y="260350"/>
            <a:ext cx="4173537" cy="782638"/>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0FF3CFB8-9C06-4593-9146-1B1A194466E2}"/>
              </a:ext>
            </a:extLst>
          </p:cNvPr>
          <p:cNvSpPr>
            <a:spLocks noGrp="1" noChangeArrowheads="1"/>
          </p:cNvSpPr>
          <p:nvPr>
            <p:ph type="title" idx="4294967295"/>
          </p:nvPr>
        </p:nvSpPr>
        <p:spPr>
          <a:xfrm>
            <a:off x="2422525" y="981075"/>
            <a:ext cx="6264275" cy="431800"/>
          </a:xfrm>
        </p:spPr>
        <p:txBody>
          <a:bodyPr lIns="18000" tIns="0" bIns="0" anchor="ctr"/>
          <a:lstStyle/>
          <a:p>
            <a:pPr defTabSz="914400" eaLnBrk="1" hangingPunct="1">
              <a:defRPr/>
            </a:pPr>
            <a:r>
              <a:rPr lang="sk-SK" altLang="sk-SK" sz="2800" b="1">
                <a:solidFill>
                  <a:schemeClr val="bg1"/>
                </a:solidFill>
                <a:effectLst>
                  <a:outerShdw blurRad="38100" dist="38100" dir="2700000" algn="tl">
                    <a:srgbClr val="FFFFFF"/>
                  </a:outerShdw>
                </a:effectLst>
              </a:rPr>
              <a:t>Efektívna administrácia úradu</a:t>
            </a:r>
          </a:p>
        </p:txBody>
      </p:sp>
      <p:sp>
        <p:nvSpPr>
          <p:cNvPr id="72780" name="AutoShape 76">
            <a:extLst>
              <a:ext uri="{FF2B5EF4-FFF2-40B4-BE49-F238E27FC236}">
                <a16:creationId xmlns:a16="http://schemas.microsoft.com/office/drawing/2014/main" xmlns="" id="{FAF3F76B-EF1C-462D-A809-5885CA9DAA56}"/>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92A177F8-68BE-491B-AEB6-5E252E122338}"/>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2422525" y="1412875"/>
            <a:ext cx="8640763" cy="5302250"/>
          </a:xfrm>
          <a:prstGeom prst="rect">
            <a:avLst/>
          </a:prstGeom>
          <a:noFill/>
          <a:ln w="9525">
            <a:noFill/>
            <a:miter lim="800000"/>
            <a:headEnd/>
            <a:tailEnd/>
          </a:ln>
        </p:spPr>
        <p:txBody>
          <a:bodyPr/>
          <a:lstStyle/>
          <a:p>
            <a:pPr defTabSz="914400" eaLnBrk="1" hangingPunct="1"/>
            <a:r>
              <a:rPr lang="sk-SK" altLang="sk-SK" sz="2000" b="1" u="sng">
                <a:solidFill>
                  <a:schemeClr val="bg1"/>
                </a:solidFill>
              </a:rPr>
              <a:t>V Obchodnom vestníku SR </a:t>
            </a:r>
            <a:r>
              <a:rPr lang="sk-SK" altLang="sk-SK" sz="1600" b="1" u="sng">
                <a:solidFill>
                  <a:schemeClr val="bg1"/>
                </a:solidFill>
              </a:rPr>
              <a:t>(ďalej OV SR)</a:t>
            </a:r>
            <a:r>
              <a:rPr lang="sk-SK" altLang="sk-SK" sz="2000" b="1" u="sng">
                <a:solidFill>
                  <a:schemeClr val="bg1"/>
                </a:solidFill>
              </a:rPr>
              <a:t>:</a:t>
            </a:r>
            <a:endParaRPr lang="sk-SK" altLang="sk-SK" sz="2000" b="1">
              <a:solidFill>
                <a:schemeClr val="bg1"/>
              </a:solidFill>
            </a:endParaRPr>
          </a:p>
          <a:p>
            <a:pPr defTabSz="914400" eaLnBrk="1" hangingPunct="1"/>
            <a:r>
              <a:rPr lang="sk-SK" altLang="sk-SK">
                <a:solidFill>
                  <a:schemeClr val="bg1"/>
                </a:solidFill>
              </a:rPr>
              <a:t>- konkurzy a reštrukturalizácie právnických osôb,</a:t>
            </a:r>
          </a:p>
          <a:p>
            <a:pPr defTabSz="914400" eaLnBrk="1" hangingPunct="1"/>
            <a:r>
              <a:rPr lang="sk-SK" altLang="sk-SK">
                <a:solidFill>
                  <a:schemeClr val="bg1"/>
                </a:solidFill>
              </a:rPr>
              <a:t>- konkurzy a reštrukturalizácie fyzických osôb - podnikateľov,</a:t>
            </a:r>
          </a:p>
          <a:p>
            <a:pPr defTabSz="914400" eaLnBrk="1" hangingPunct="1"/>
            <a:r>
              <a:rPr lang="sk-SK" altLang="sk-SK">
                <a:solidFill>
                  <a:schemeClr val="bg1"/>
                </a:solidFill>
              </a:rPr>
              <a:t>- </a:t>
            </a:r>
            <a:r>
              <a:rPr lang="sk-SK" altLang="sk-SK" u="sng">
                <a:solidFill>
                  <a:schemeClr val="bg1"/>
                </a:solidFill>
              </a:rPr>
              <a:t>oddlženia fyzických osôb</a:t>
            </a:r>
            <a:r>
              <a:rPr lang="sk-SK" altLang="sk-SK">
                <a:solidFill>
                  <a:schemeClr val="bg1"/>
                </a:solidFill>
              </a:rPr>
              <a:t>,</a:t>
            </a:r>
          </a:p>
          <a:p>
            <a:pPr defTabSz="914400" eaLnBrk="1" hangingPunct="1"/>
            <a:r>
              <a:rPr lang="sk-SK" altLang="sk-SK">
                <a:solidFill>
                  <a:schemeClr val="bg1"/>
                </a:solidFill>
              </a:rPr>
              <a:t>- likvidácie,</a:t>
            </a:r>
          </a:p>
          <a:p>
            <a:pPr defTabSz="914400" eaLnBrk="1" hangingPunct="1"/>
            <a:r>
              <a:rPr lang="sk-SK" altLang="sk-SK">
                <a:solidFill>
                  <a:schemeClr val="bg1"/>
                </a:solidFill>
              </a:rPr>
              <a:t>- zrušenie spoločností bez likvidácie,</a:t>
            </a:r>
          </a:p>
          <a:p>
            <a:pPr defTabSz="914400" eaLnBrk="1" hangingPunct="1"/>
            <a:r>
              <a:rPr lang="sk-SK" altLang="sk-SK">
                <a:solidFill>
                  <a:schemeClr val="bg1"/>
                </a:solidFill>
              </a:rPr>
              <a:t>- zníženie základného imania,</a:t>
            </a:r>
          </a:p>
          <a:p>
            <a:pPr defTabSz="914400" eaLnBrk="1" hangingPunct="1">
              <a:buFontTx/>
              <a:buChar char="-"/>
            </a:pPr>
            <a:r>
              <a:rPr lang="sk-SK" altLang="sk-SK">
                <a:solidFill>
                  <a:schemeClr val="bg1"/>
                </a:solidFill>
              </a:rPr>
              <a:t> zmena právnej formy.</a:t>
            </a:r>
          </a:p>
          <a:p>
            <a:pPr defTabSz="914400" eaLnBrk="1" hangingPunct="1"/>
            <a:endParaRPr lang="sk-SK" altLang="sk-SK" sz="2000" b="1" u="sng">
              <a:solidFill>
                <a:schemeClr val="bg1"/>
              </a:solidFill>
            </a:endParaRPr>
          </a:p>
          <a:p>
            <a:pPr defTabSz="914400" eaLnBrk="1" hangingPunct="1"/>
            <a:r>
              <a:rPr lang="sk-SK" altLang="sk-SK" sz="2000" b="1" u="sng">
                <a:solidFill>
                  <a:schemeClr val="bg1"/>
                </a:solidFill>
              </a:rPr>
              <a:t>V Obchodnom registri SR </a:t>
            </a:r>
            <a:r>
              <a:rPr lang="sk-SK" altLang="sk-SK" sz="1600" b="1" u="sng">
                <a:solidFill>
                  <a:schemeClr val="bg1"/>
                </a:solidFill>
              </a:rPr>
              <a:t>(ďalej OR SR)</a:t>
            </a:r>
            <a:r>
              <a:rPr lang="sk-SK" altLang="sk-SK" sz="2000" b="1" u="sng">
                <a:solidFill>
                  <a:schemeClr val="bg1"/>
                </a:solidFill>
              </a:rPr>
              <a:t> - </a:t>
            </a:r>
            <a:r>
              <a:rPr lang="sk-SK" altLang="sk-SK" u="sng">
                <a:solidFill>
                  <a:schemeClr val="bg1"/>
                </a:solidFill>
              </a:rPr>
              <a:t>Aktualizácia údajov o klientovi mesta</a:t>
            </a:r>
            <a:r>
              <a:rPr lang="sk-SK" altLang="sk-SK" sz="2000" b="1" u="sng">
                <a:solidFill>
                  <a:schemeClr val="bg1"/>
                </a:solidFill>
              </a:rPr>
              <a:t>:</a:t>
            </a:r>
            <a:endParaRPr lang="sk-SK" altLang="sk-SK" sz="2000" u="sng">
              <a:solidFill>
                <a:schemeClr val="bg1"/>
              </a:solidFill>
            </a:endParaRPr>
          </a:p>
          <a:p>
            <a:pPr defTabSz="914400" eaLnBrk="1" hangingPunct="1"/>
            <a:r>
              <a:rPr lang="sk-SK" altLang="sk-SK">
                <a:solidFill>
                  <a:schemeClr val="bg1"/>
                </a:solidFill>
              </a:rPr>
              <a:t>Sledovanie zlúčení/fúzií spoločností do nástupnických spoločností, ktoré nie sú v evidencii mesta za účelom správneho sledovania dlžníka v OV SR a to:</a:t>
            </a:r>
          </a:p>
          <a:p>
            <a:pPr defTabSz="914400" eaLnBrk="1" hangingPunct="1"/>
            <a:r>
              <a:rPr lang="sk-SK" altLang="sk-SK">
                <a:solidFill>
                  <a:schemeClr val="bg1"/>
                </a:solidFill>
              </a:rPr>
              <a:t>- zmena názvu podnikateľského subjektu,</a:t>
            </a:r>
          </a:p>
          <a:p>
            <a:pPr defTabSz="914400" eaLnBrk="1" hangingPunct="1"/>
            <a:r>
              <a:rPr lang="sk-SK" altLang="sk-SK">
                <a:solidFill>
                  <a:schemeClr val="bg1"/>
                </a:solidFill>
              </a:rPr>
              <a:t>- zmena identifikačného čísla organizácie (IČO),</a:t>
            </a:r>
          </a:p>
          <a:p>
            <a:pPr defTabSz="914400" eaLnBrk="1" hangingPunct="1"/>
            <a:r>
              <a:rPr lang="sk-SK" altLang="sk-SK">
                <a:solidFill>
                  <a:schemeClr val="bg1"/>
                </a:solidFill>
              </a:rPr>
              <a:t>- zmena sídla,</a:t>
            </a:r>
          </a:p>
          <a:p>
            <a:pPr defTabSz="914400" eaLnBrk="1" hangingPunct="1"/>
            <a:r>
              <a:rPr lang="sk-SK" altLang="sk-SK">
                <a:solidFill>
                  <a:schemeClr val="bg1"/>
                </a:solidFill>
              </a:rPr>
              <a:t>- oznámenie o splynutí,</a:t>
            </a:r>
          </a:p>
          <a:p>
            <a:pPr defTabSz="914400" eaLnBrk="1" hangingPunct="1">
              <a:buFontTx/>
              <a:buChar char="-"/>
            </a:pPr>
            <a:r>
              <a:rPr lang="sk-SK" altLang="sk-SK">
                <a:solidFill>
                  <a:schemeClr val="bg1"/>
                </a:solidFill>
              </a:rPr>
              <a:t> oznámenie o dobrovoľnom výmaze, </a:t>
            </a:r>
          </a:p>
          <a:p>
            <a:pPr defTabSz="914400" eaLnBrk="1" hangingPunct="1">
              <a:buFontTx/>
              <a:buChar char="-"/>
            </a:pPr>
            <a:r>
              <a:rPr lang="sk-SK" altLang="sk-SK">
                <a:solidFill>
                  <a:schemeClr val="bg1"/>
                </a:solidFill>
              </a:rPr>
              <a:t> oznámenie o výmaze Ex offo.</a:t>
            </a:r>
          </a:p>
        </p:txBody>
      </p:sp>
      <p:pic>
        <p:nvPicPr>
          <p:cNvPr id="10246"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10247" name="Obrázok 6"/>
          <p:cNvPicPr>
            <a:picLocks noChangeAspect="1"/>
          </p:cNvPicPr>
          <p:nvPr/>
        </p:nvPicPr>
        <p:blipFill>
          <a:blip r:embed="rId4"/>
          <a:srcRect/>
          <a:stretch>
            <a:fillRect/>
          </a:stretch>
        </p:blipFill>
        <p:spPr bwMode="auto">
          <a:xfrm>
            <a:off x="7894638" y="260350"/>
            <a:ext cx="4027487" cy="75565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1F5B237A-327E-447C-A4DA-C898817816EE}"/>
              </a:ext>
            </a:extLst>
          </p:cNvPr>
          <p:cNvSpPr>
            <a:spLocks noGrp="1" noChangeArrowheads="1"/>
          </p:cNvSpPr>
          <p:nvPr>
            <p:ph type="title" idx="4294967295"/>
          </p:nvPr>
        </p:nvSpPr>
        <p:spPr>
          <a:xfrm>
            <a:off x="2422525" y="981075"/>
            <a:ext cx="6264275" cy="431800"/>
          </a:xfrm>
        </p:spPr>
        <p:txBody>
          <a:bodyPr lIns="18000" tIns="0" bIns="0" anchor="ctr"/>
          <a:lstStyle/>
          <a:p>
            <a:pPr defTabSz="914400" eaLnBrk="1" hangingPunct="1">
              <a:defRPr/>
            </a:pPr>
            <a:r>
              <a:rPr lang="sk-SK" altLang="sk-SK" sz="2800" b="1">
                <a:solidFill>
                  <a:schemeClr val="bg1"/>
                </a:solidFill>
                <a:effectLst>
                  <a:outerShdw blurRad="38100" dist="38100" dir="2700000" algn="tl">
                    <a:srgbClr val="FFFFFF"/>
                  </a:outerShdw>
                </a:effectLst>
              </a:rPr>
              <a:t>Efektívna administrácia úradu</a:t>
            </a:r>
          </a:p>
        </p:txBody>
      </p:sp>
      <p:sp>
        <p:nvSpPr>
          <p:cNvPr id="72780" name="AutoShape 76">
            <a:extLst>
              <a:ext uri="{FF2B5EF4-FFF2-40B4-BE49-F238E27FC236}">
                <a16:creationId xmlns:a16="http://schemas.microsoft.com/office/drawing/2014/main" xmlns="" id="{58182BCE-7FDA-46CB-ACC6-AFD32AE5D23A}"/>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B13E571A-F345-411E-9C73-6AB3EB688401}"/>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2349500" y="1844675"/>
            <a:ext cx="8642350" cy="1655763"/>
          </a:xfrm>
          <a:prstGeom prst="rect">
            <a:avLst/>
          </a:prstGeom>
          <a:noFill/>
          <a:ln w="9525">
            <a:noFill/>
            <a:miter lim="800000"/>
            <a:headEnd/>
            <a:tailEnd/>
          </a:ln>
        </p:spPr>
        <p:txBody>
          <a:bodyPr/>
          <a:lstStyle/>
          <a:p>
            <a:pPr defTabSz="914400" eaLnBrk="1" hangingPunct="1"/>
            <a:r>
              <a:rPr lang="sk-SK" altLang="sk-SK" sz="2000" b="1" u="sng">
                <a:solidFill>
                  <a:schemeClr val="bg1"/>
                </a:solidFill>
              </a:rPr>
              <a:t>V Živnostenskom registri SR </a:t>
            </a:r>
            <a:r>
              <a:rPr lang="sk-SK" altLang="sk-SK" sz="1600" b="1" u="sng">
                <a:solidFill>
                  <a:schemeClr val="bg1"/>
                </a:solidFill>
              </a:rPr>
              <a:t>(ďalej ŽR SR):</a:t>
            </a:r>
            <a:endParaRPr lang="sk-SK" altLang="sk-SK" sz="2000" b="1" u="sng">
              <a:solidFill>
                <a:schemeClr val="bg1"/>
              </a:solidFill>
            </a:endParaRPr>
          </a:p>
          <a:p>
            <a:pPr defTabSz="914400" eaLnBrk="1" hangingPunct="1"/>
            <a:r>
              <a:rPr lang="sk-SK" altLang="sk-SK">
                <a:solidFill>
                  <a:schemeClr val="bg1"/>
                </a:solidFill>
              </a:rPr>
              <a:t>Dopĺňanie údajov fyzických osôb podnikateľov v evidencii mesta pre prípad, že mesto má v evidencii vedenú fyzickú osobu len ako nepodnikateľa a v OV SR vyjde oznámenie o konkurze fyzickej osoby podnikateľa identifikovaného podľa IČO. </a:t>
            </a:r>
          </a:p>
        </p:txBody>
      </p:sp>
      <p:pic>
        <p:nvPicPr>
          <p:cNvPr id="11270"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11271" name="Obrázok 6"/>
          <p:cNvPicPr>
            <a:picLocks noChangeAspect="1"/>
          </p:cNvPicPr>
          <p:nvPr/>
        </p:nvPicPr>
        <p:blipFill>
          <a:blip r:embed="rId4"/>
          <a:srcRect/>
          <a:stretch>
            <a:fillRect/>
          </a:stretch>
        </p:blipFill>
        <p:spPr bwMode="auto">
          <a:xfrm>
            <a:off x="7894638" y="260350"/>
            <a:ext cx="4027487" cy="75565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9610456F-7A2E-4986-BD0B-E0000F5D094B}"/>
              </a:ext>
            </a:extLst>
          </p:cNvPr>
          <p:cNvSpPr>
            <a:spLocks noGrp="1" noChangeArrowheads="1"/>
          </p:cNvSpPr>
          <p:nvPr>
            <p:ph type="title" idx="4294967295"/>
          </p:nvPr>
        </p:nvSpPr>
        <p:spPr>
          <a:xfrm>
            <a:off x="2422525" y="981075"/>
            <a:ext cx="6264275" cy="431800"/>
          </a:xfrm>
        </p:spPr>
        <p:txBody>
          <a:bodyPr lIns="18000" tIns="0" bIns="0" anchor="ctr"/>
          <a:lstStyle/>
          <a:p>
            <a:pPr defTabSz="914400" eaLnBrk="1" hangingPunct="1">
              <a:defRPr/>
            </a:pPr>
            <a:r>
              <a:rPr lang="sk-SK" altLang="sk-SK" sz="2800" b="1">
                <a:solidFill>
                  <a:schemeClr val="bg1"/>
                </a:solidFill>
                <a:effectLst>
                  <a:outerShdw blurRad="38100" dist="38100" dir="2700000" algn="tl">
                    <a:srgbClr val="FFFFFF"/>
                  </a:outerShdw>
                </a:effectLst>
              </a:rPr>
              <a:t>Ako mestá sledujú pohľadávky I.</a:t>
            </a:r>
          </a:p>
        </p:txBody>
      </p:sp>
      <p:sp>
        <p:nvSpPr>
          <p:cNvPr id="72780" name="AutoShape 76">
            <a:extLst>
              <a:ext uri="{FF2B5EF4-FFF2-40B4-BE49-F238E27FC236}">
                <a16:creationId xmlns:a16="http://schemas.microsoft.com/office/drawing/2014/main" xmlns="" id="{C073AAA0-ADC0-4709-9DFE-5FC11CDDAB92}"/>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E1127DC6-1B57-4D21-8620-68142950D15F}"/>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2349500" y="1773238"/>
            <a:ext cx="8642350" cy="4895850"/>
          </a:xfrm>
          <a:prstGeom prst="rect">
            <a:avLst/>
          </a:prstGeom>
          <a:noFill/>
          <a:ln w="9525">
            <a:noFill/>
            <a:miter lim="800000"/>
            <a:headEnd/>
            <a:tailEnd/>
          </a:ln>
        </p:spPr>
        <p:txBody>
          <a:bodyPr/>
          <a:lstStyle/>
          <a:p>
            <a:pPr defTabSz="914400" eaLnBrk="1" hangingPunct="1"/>
            <a:r>
              <a:rPr lang="sk-SK" altLang="sk-SK" b="1">
                <a:solidFill>
                  <a:schemeClr val="bg1"/>
                </a:solidFill>
              </a:rPr>
              <a:t>Sledujú všetko manuálne nepotrebujú žiadne softvérové riešenie</a:t>
            </a:r>
            <a:r>
              <a:rPr lang="sk-SK" altLang="sk-SK">
                <a:solidFill>
                  <a:schemeClr val="bg1"/>
                </a:solidFill>
              </a:rPr>
              <a:t> </a:t>
            </a:r>
          </a:p>
          <a:p>
            <a:pPr defTabSz="914400" eaLnBrk="1" hangingPunct="1"/>
            <a:r>
              <a:rPr lang="sk-SK" altLang="sk-SK">
                <a:solidFill>
                  <a:schemeClr val="bg1"/>
                </a:solidFill>
              </a:rPr>
              <a:t>Čo to znamená? - Denne prezrieť:</a:t>
            </a:r>
          </a:p>
          <a:p>
            <a:pPr defTabSz="914400" eaLnBrk="1" hangingPunct="1"/>
            <a:endParaRPr lang="sk-SK" altLang="sk-SK" sz="1000">
              <a:solidFill>
                <a:schemeClr val="bg1"/>
              </a:solidFill>
            </a:endParaRPr>
          </a:p>
          <a:p>
            <a:pPr defTabSz="914400" eaLnBrk="1" hangingPunct="1"/>
            <a:r>
              <a:rPr lang="sk-SK" altLang="sk-SK" sz="2000">
                <a:solidFill>
                  <a:schemeClr val="bg1"/>
                </a:solidFill>
              </a:rPr>
              <a:t>V OV SR:</a:t>
            </a:r>
          </a:p>
          <a:p>
            <a:pPr defTabSz="914400" eaLnBrk="1" hangingPunct="1">
              <a:buFontTx/>
              <a:buChar char="-"/>
            </a:pPr>
            <a:r>
              <a:rPr lang="sk-SK" altLang="sk-SK" b="1" u="sng">
                <a:solidFill>
                  <a:schemeClr val="bg1"/>
                </a:solidFill>
              </a:rPr>
              <a:t>porovnať 240 fyzických a právnických osôb </a:t>
            </a:r>
            <a:r>
              <a:rPr lang="sk-SK" altLang="sk-SK">
                <a:solidFill>
                  <a:schemeClr val="bg1"/>
                </a:solidFill>
              </a:rPr>
              <a:t>v kapitolách Konkurzy a reštrukturalizácie, Likvidácie atď. či nie sú dlžníkmi mesta a </a:t>
            </a:r>
            <a:r>
              <a:rPr lang="sk-SK" altLang="sk-SK" b="1" u="sng">
                <a:solidFill>
                  <a:schemeClr val="bg1"/>
                </a:solidFill>
              </a:rPr>
              <a:t>preštudovať 390 strán oznámení</a:t>
            </a:r>
            <a:r>
              <a:rPr lang="sk-SK" altLang="sk-SK">
                <a:solidFill>
                  <a:schemeClr val="bg1"/>
                </a:solidFill>
              </a:rPr>
              <a:t> , </a:t>
            </a:r>
          </a:p>
          <a:p>
            <a:pPr defTabSz="914400" eaLnBrk="1" hangingPunct="1"/>
            <a:endParaRPr lang="sk-SK" altLang="sk-SK" sz="1000">
              <a:solidFill>
                <a:schemeClr val="bg1"/>
              </a:solidFill>
            </a:endParaRPr>
          </a:p>
          <a:p>
            <a:pPr defTabSz="914400" eaLnBrk="1" hangingPunct="1"/>
            <a:r>
              <a:rPr lang="sk-SK" altLang="sk-SK">
                <a:solidFill>
                  <a:schemeClr val="bg1"/>
                </a:solidFill>
              </a:rPr>
              <a:t> </a:t>
            </a:r>
            <a:r>
              <a:rPr lang="sk-SK" altLang="sk-SK" sz="2000">
                <a:solidFill>
                  <a:schemeClr val="bg1"/>
                </a:solidFill>
              </a:rPr>
              <a:t>V OR SR:</a:t>
            </a:r>
            <a:r>
              <a:rPr lang="sk-SK" altLang="sk-SK">
                <a:solidFill>
                  <a:schemeClr val="bg1"/>
                </a:solidFill>
              </a:rPr>
              <a:t> </a:t>
            </a:r>
          </a:p>
          <a:p>
            <a:pPr defTabSz="914400" eaLnBrk="1" hangingPunct="1"/>
            <a:r>
              <a:rPr lang="sk-SK" altLang="sk-SK">
                <a:solidFill>
                  <a:schemeClr val="bg1"/>
                </a:solidFill>
              </a:rPr>
              <a:t>(napr. či sa dlžníci mesta nezlúčili do inej nástupnickej spoločnosti a pod.)</a:t>
            </a:r>
          </a:p>
          <a:p>
            <a:pPr defTabSz="914400" eaLnBrk="1" hangingPunct="1"/>
            <a:r>
              <a:rPr lang="sk-SK" altLang="sk-SK" b="1" u="sng">
                <a:solidFill>
                  <a:schemeClr val="bg1"/>
                </a:solidFill>
              </a:rPr>
              <a:t>denne porovnať 280 firiem</a:t>
            </a:r>
            <a:r>
              <a:rPr lang="sk-SK" altLang="sk-SK">
                <a:solidFill>
                  <a:schemeClr val="bg1"/>
                </a:solidFill>
              </a:rPr>
              <a:t> a </a:t>
            </a:r>
            <a:r>
              <a:rPr lang="sk-SK" altLang="sk-SK" b="1" u="sng">
                <a:solidFill>
                  <a:schemeClr val="bg1"/>
                </a:solidFill>
              </a:rPr>
              <a:t>preštudovať 360 strán</a:t>
            </a:r>
            <a:r>
              <a:rPr lang="sk-SK" altLang="sk-SK">
                <a:solidFill>
                  <a:schemeClr val="bg1"/>
                </a:solidFill>
              </a:rPr>
              <a:t> </a:t>
            </a:r>
          </a:p>
          <a:p>
            <a:pPr defTabSz="914400" eaLnBrk="1" hangingPunct="1"/>
            <a:endParaRPr lang="sk-SK" altLang="sk-SK" sz="1000">
              <a:solidFill>
                <a:schemeClr val="bg1"/>
              </a:solidFill>
            </a:endParaRPr>
          </a:p>
          <a:p>
            <a:pPr defTabSz="914400" eaLnBrk="1" hangingPunct="1"/>
            <a:r>
              <a:rPr lang="sk-SK" altLang="sk-SK" sz="2000">
                <a:solidFill>
                  <a:schemeClr val="bg1"/>
                </a:solidFill>
              </a:rPr>
              <a:t>V ŽR SR:</a:t>
            </a:r>
          </a:p>
          <a:p>
            <a:pPr defTabSz="914400" eaLnBrk="1" hangingPunct="1"/>
            <a:r>
              <a:rPr lang="sk-SK" altLang="sk-SK">
                <a:solidFill>
                  <a:schemeClr val="bg1"/>
                </a:solidFill>
              </a:rPr>
              <a:t>Manuálne pozrieť ŽR SR či evidovaný dlžníci ako fyzické osoby nepodnikatelia nezačali podnikať ako fyzické osoby podnikatelia. Tento počet si mesto vie určiť podľa počtu dlžníkov fyzických osôb. Dá sa predpokladať, že </a:t>
            </a:r>
            <a:r>
              <a:rPr lang="sk-SK" altLang="sk-SK" b="1" u="sng">
                <a:solidFill>
                  <a:schemeClr val="bg1"/>
                </a:solidFill>
              </a:rPr>
              <a:t>sú to rádovo stovky, prípadne tisíce osôb</a:t>
            </a:r>
            <a:r>
              <a:rPr lang="sk-SK" altLang="sk-SK">
                <a:solidFill>
                  <a:schemeClr val="bg1"/>
                </a:solidFill>
              </a:rPr>
              <a:t> </a:t>
            </a:r>
          </a:p>
        </p:txBody>
      </p:sp>
      <p:pic>
        <p:nvPicPr>
          <p:cNvPr id="12294"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12295" name="Obrázok 6"/>
          <p:cNvPicPr>
            <a:picLocks noChangeAspect="1"/>
          </p:cNvPicPr>
          <p:nvPr/>
        </p:nvPicPr>
        <p:blipFill>
          <a:blip r:embed="rId4"/>
          <a:srcRect/>
          <a:stretch>
            <a:fillRect/>
          </a:stretch>
        </p:blipFill>
        <p:spPr bwMode="auto">
          <a:xfrm>
            <a:off x="7894638" y="260350"/>
            <a:ext cx="4027487" cy="75565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E2C4D702-104E-488B-8B4C-455198313EFD}"/>
              </a:ext>
            </a:extLst>
          </p:cNvPr>
          <p:cNvSpPr>
            <a:spLocks noGrp="1" noChangeArrowheads="1"/>
          </p:cNvSpPr>
          <p:nvPr>
            <p:ph type="title" idx="4294967295"/>
          </p:nvPr>
        </p:nvSpPr>
        <p:spPr>
          <a:xfrm>
            <a:off x="2422525" y="981075"/>
            <a:ext cx="6264275" cy="431800"/>
          </a:xfrm>
        </p:spPr>
        <p:txBody>
          <a:bodyPr lIns="18000" tIns="0" bIns="0" anchor="ctr"/>
          <a:lstStyle/>
          <a:p>
            <a:pPr defTabSz="914400" eaLnBrk="1" hangingPunct="1">
              <a:defRPr/>
            </a:pPr>
            <a:r>
              <a:rPr lang="sk-SK" altLang="sk-SK" sz="2800" b="1">
                <a:solidFill>
                  <a:schemeClr val="bg1"/>
                </a:solidFill>
                <a:effectLst>
                  <a:outerShdw blurRad="38100" dist="38100" dir="2700000" algn="tl">
                    <a:srgbClr val="FFFFFF"/>
                  </a:outerShdw>
                </a:effectLst>
              </a:rPr>
              <a:t>Ako mestá sledujú pohľadávky I.</a:t>
            </a:r>
          </a:p>
        </p:txBody>
      </p:sp>
      <p:sp>
        <p:nvSpPr>
          <p:cNvPr id="72780" name="AutoShape 76">
            <a:extLst>
              <a:ext uri="{FF2B5EF4-FFF2-40B4-BE49-F238E27FC236}">
                <a16:creationId xmlns:a16="http://schemas.microsoft.com/office/drawing/2014/main" xmlns="" id="{E3D7BDF8-61E5-4777-AB05-AD89E10D1D86}"/>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40267DED-0987-4E22-B5B4-922A4C50B1B5}"/>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2279650" y="1484313"/>
            <a:ext cx="8639175" cy="4968875"/>
          </a:xfrm>
          <a:prstGeom prst="rect">
            <a:avLst/>
          </a:prstGeom>
          <a:noFill/>
          <a:ln w="9525">
            <a:noFill/>
            <a:miter lim="800000"/>
            <a:headEnd/>
            <a:tailEnd/>
          </a:ln>
        </p:spPr>
        <p:txBody>
          <a:bodyPr/>
          <a:lstStyle/>
          <a:p>
            <a:pPr defTabSz="914400" eaLnBrk="1" hangingPunct="1">
              <a:tabLst>
                <a:tab pos="361950" algn="l"/>
              </a:tabLst>
            </a:pPr>
            <a:r>
              <a:rPr lang="sk-SK" altLang="sk-SK" b="1" u="sng">
                <a:solidFill>
                  <a:schemeClr val="bg1"/>
                </a:solidFill>
              </a:rPr>
              <a:t>Je to pravda? Je to fyzicky možné prípadne ekonomicky efektívne manuálne sledovať? NIE</a:t>
            </a:r>
            <a:r>
              <a:rPr lang="sk-SK" altLang="sk-SK">
                <a:solidFill>
                  <a:schemeClr val="bg1"/>
                </a:solidFill>
              </a:rPr>
              <a:t> </a:t>
            </a:r>
          </a:p>
          <a:p>
            <a:pPr defTabSz="914400" eaLnBrk="1" hangingPunct="1">
              <a:tabLst>
                <a:tab pos="361950" algn="l"/>
              </a:tabLst>
            </a:pPr>
            <a:endParaRPr lang="sk-SK" altLang="sk-SK">
              <a:solidFill>
                <a:schemeClr val="bg1"/>
              </a:solidFill>
            </a:endParaRPr>
          </a:p>
          <a:p>
            <a:pPr defTabSz="914400" eaLnBrk="1" hangingPunct="1">
              <a:tabLst>
                <a:tab pos="361950" algn="l"/>
              </a:tabLst>
            </a:pPr>
            <a:r>
              <a:rPr lang="sk-SK" altLang="sk-SK" b="1">
                <a:solidFill>
                  <a:schemeClr val="bg1"/>
                </a:solidFill>
              </a:rPr>
              <a:t>Ako je to v skutočnosti?</a:t>
            </a:r>
            <a:endParaRPr lang="sk-SK" altLang="sk-SK">
              <a:solidFill>
                <a:schemeClr val="bg1"/>
              </a:solidFill>
            </a:endParaRPr>
          </a:p>
          <a:p>
            <a:pPr defTabSz="914400" eaLnBrk="1" hangingPunct="1">
              <a:tabLst>
                <a:tab pos="361950" algn="l"/>
              </a:tabLst>
            </a:pPr>
            <a:r>
              <a:rPr lang="sk-SK" altLang="sk-SK">
                <a:solidFill>
                  <a:schemeClr val="bg1"/>
                </a:solidFill>
              </a:rPr>
              <a:t>Niektoré samosprávy nesledujú vôbec OV SR,</a:t>
            </a:r>
          </a:p>
          <a:p>
            <a:pPr defTabSz="914400" eaLnBrk="1" hangingPunct="1">
              <a:tabLst>
                <a:tab pos="361950" algn="l"/>
              </a:tabLst>
            </a:pPr>
            <a:r>
              <a:rPr lang="sk-SK" altLang="sk-SK">
                <a:solidFill>
                  <a:schemeClr val="bg1"/>
                </a:solidFill>
              </a:rPr>
              <a:t>Niektoré len sledujú občas a to len najväčších dlžníkov.</a:t>
            </a:r>
          </a:p>
          <a:p>
            <a:pPr defTabSz="914400" eaLnBrk="1" hangingPunct="1">
              <a:tabLst>
                <a:tab pos="361950" algn="l"/>
              </a:tabLst>
            </a:pPr>
            <a:endParaRPr lang="sk-SK" altLang="sk-SK" sz="1000">
              <a:solidFill>
                <a:schemeClr val="bg1"/>
              </a:solidFill>
            </a:endParaRPr>
          </a:p>
          <a:p>
            <a:pPr defTabSz="914400" eaLnBrk="1" hangingPunct="1">
              <a:tabLst>
                <a:tab pos="361950" algn="l"/>
              </a:tabLst>
            </a:pPr>
            <a:r>
              <a:rPr lang="sk-SK" altLang="sk-SK" sz="2000" b="1">
                <a:solidFill>
                  <a:schemeClr val="bg1"/>
                </a:solidFill>
              </a:rPr>
              <a:t>Aké škody a porušenia zákonov vyplývajúce z takéhoto postupu?</a:t>
            </a:r>
            <a:endParaRPr lang="sk-SK" altLang="sk-SK" sz="2000">
              <a:solidFill>
                <a:schemeClr val="bg1"/>
              </a:solidFill>
            </a:endParaRPr>
          </a:p>
          <a:p>
            <a:pPr defTabSz="914400" eaLnBrk="1" hangingPunct="1">
              <a:buFont typeface="Wingdings" pitchFamily="2" charset="2"/>
              <a:buChar char="Ø"/>
              <a:tabLst>
                <a:tab pos="361950" algn="l"/>
              </a:tabLst>
            </a:pPr>
            <a:r>
              <a:rPr lang="sk-SK" altLang="sk-SK" b="1">
                <a:solidFill>
                  <a:schemeClr val="bg1"/>
                </a:solidFill>
              </a:rPr>
              <a:t>-	Priame škody vyplývajúce z neprihlásenia pohľadávok,</a:t>
            </a:r>
            <a:endParaRPr lang="sk-SK" altLang="sk-SK">
              <a:solidFill>
                <a:schemeClr val="bg1"/>
              </a:solidFill>
            </a:endParaRPr>
          </a:p>
          <a:p>
            <a:pPr defTabSz="914400" eaLnBrk="1" hangingPunct="1">
              <a:buFont typeface="Wingdings" pitchFamily="2" charset="2"/>
              <a:buChar char="Ø"/>
              <a:tabLst>
                <a:tab pos="361950" algn="l"/>
              </a:tabLst>
            </a:pPr>
            <a:r>
              <a:rPr lang="sk-SK" altLang="sk-SK" b="1">
                <a:solidFill>
                  <a:schemeClr val="bg1"/>
                </a:solidFill>
              </a:rPr>
              <a:t>-	Porušenie zákona o majetku obcí č. 138/1991 Zb</a:t>
            </a:r>
            <a:r>
              <a:rPr lang="sk-SK" altLang="sk-SK">
                <a:solidFill>
                  <a:schemeClr val="bg1"/>
                </a:solidFill>
              </a:rPr>
              <a:t>. v tretej časti – 	Hospodárenie s majetkom obce § 7 ods. 1 písm. c) </a:t>
            </a:r>
            <a:r>
              <a:rPr lang="sk-SK" altLang="sk-SK" b="1" u="sng">
                <a:solidFill>
                  <a:schemeClr val="bg1"/>
                </a:solidFill>
              </a:rPr>
              <a:t>používať všetky právne </a:t>
            </a:r>
            <a:r>
              <a:rPr lang="sk-SK" altLang="sk-SK" b="1">
                <a:solidFill>
                  <a:schemeClr val="bg1"/>
                </a:solidFill>
              </a:rPr>
              <a:t>	</a:t>
            </a:r>
            <a:r>
              <a:rPr lang="sk-SK" altLang="sk-SK" b="1" u="sng">
                <a:solidFill>
                  <a:schemeClr val="bg1"/>
                </a:solidFill>
              </a:rPr>
              <a:t>prostriedky na ochranu majetku</a:t>
            </a:r>
            <a:r>
              <a:rPr lang="sk-SK" altLang="sk-SK">
                <a:solidFill>
                  <a:schemeClr val="bg1"/>
                </a:solidFill>
              </a:rPr>
              <a:t>, vrátane včasného uplatňovania svojich práv 	alebo oprávnených záujmov pred príslušnými orgánmi,</a:t>
            </a:r>
            <a:r>
              <a:rPr lang="sk-SK" altLang="sk-SK" b="1" u="sng">
                <a:solidFill>
                  <a:schemeClr val="bg1"/>
                </a:solidFill>
              </a:rPr>
              <a:t> </a:t>
            </a:r>
            <a:endParaRPr lang="sk-SK" altLang="sk-SK">
              <a:solidFill>
                <a:schemeClr val="bg1"/>
              </a:solidFill>
            </a:endParaRPr>
          </a:p>
          <a:p>
            <a:pPr defTabSz="914400" eaLnBrk="1" hangingPunct="1">
              <a:buFont typeface="Wingdings" pitchFamily="2" charset="2"/>
              <a:buChar char="Ø"/>
              <a:tabLst>
                <a:tab pos="361950" algn="l"/>
              </a:tabLst>
            </a:pPr>
            <a:r>
              <a:rPr lang="sk-SK" altLang="sk-SK" b="1">
                <a:solidFill>
                  <a:schemeClr val="bg1"/>
                </a:solidFill>
              </a:rPr>
              <a:t>-	Škody vyplývajúce z nárastu administratívnej náročnosti</a:t>
            </a:r>
            <a:r>
              <a:rPr lang="sk-SK" altLang="sk-SK">
                <a:solidFill>
                  <a:schemeClr val="bg1"/>
                </a:solidFill>
              </a:rPr>
              <a:t> - Úrad 	neaktualizuje identifikačné údaje o daňovníkoch v dôsledku toho mesto 	vystavuje nesprávne výmery, nesprávne doručuje výmery a celkovo 	komunikácia mestského úradu s daňovníkom je časovo, personálne 	a v dôsledku toho aj finančne náročná atď.</a:t>
            </a:r>
          </a:p>
        </p:txBody>
      </p:sp>
      <p:pic>
        <p:nvPicPr>
          <p:cNvPr id="13318"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13319" name="Obrázok 6"/>
          <p:cNvPicPr>
            <a:picLocks noChangeAspect="1"/>
          </p:cNvPicPr>
          <p:nvPr/>
        </p:nvPicPr>
        <p:blipFill>
          <a:blip r:embed="rId4"/>
          <a:srcRect/>
          <a:stretch>
            <a:fillRect/>
          </a:stretch>
        </p:blipFill>
        <p:spPr bwMode="auto">
          <a:xfrm>
            <a:off x="7894638" y="260350"/>
            <a:ext cx="4027487" cy="75565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55DDC997-E635-49E2-A5FF-7DE3B66ECF57}"/>
              </a:ext>
            </a:extLst>
          </p:cNvPr>
          <p:cNvSpPr>
            <a:spLocks noGrp="1" noChangeArrowheads="1"/>
          </p:cNvSpPr>
          <p:nvPr>
            <p:ph type="title" idx="4294967295"/>
          </p:nvPr>
        </p:nvSpPr>
        <p:spPr>
          <a:xfrm>
            <a:off x="2422525" y="981075"/>
            <a:ext cx="6264275" cy="431800"/>
          </a:xfrm>
        </p:spPr>
        <p:txBody>
          <a:bodyPr lIns="18000" tIns="0" bIns="0" anchor="ctr"/>
          <a:lstStyle/>
          <a:p>
            <a:pPr defTabSz="914400" eaLnBrk="1" hangingPunct="1">
              <a:defRPr/>
            </a:pPr>
            <a:r>
              <a:rPr lang="sk-SK" altLang="sk-SK" sz="2800" b="1">
                <a:solidFill>
                  <a:schemeClr val="bg1"/>
                </a:solidFill>
                <a:effectLst>
                  <a:outerShdw blurRad="38100" dist="38100" dir="2700000" algn="tl">
                    <a:srgbClr val="FFFFFF"/>
                  </a:outerShdw>
                </a:effectLst>
              </a:rPr>
              <a:t>Ako mestá sledujú pohľadávky II.</a:t>
            </a:r>
          </a:p>
        </p:txBody>
      </p:sp>
      <p:sp>
        <p:nvSpPr>
          <p:cNvPr id="72780" name="AutoShape 76">
            <a:extLst>
              <a:ext uri="{FF2B5EF4-FFF2-40B4-BE49-F238E27FC236}">
                <a16:creationId xmlns:a16="http://schemas.microsoft.com/office/drawing/2014/main" xmlns="" id="{DDACB3E9-F082-463F-9AEE-8938B853BA49}"/>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A8937E0D-3ECC-444A-95BE-0099081E569C}"/>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sp>
        <p:nvSpPr>
          <p:cNvPr id="7" name="Rectangle 2"/>
          <p:cNvSpPr txBox="1">
            <a:spLocks noChangeArrowheads="1"/>
          </p:cNvSpPr>
          <p:nvPr/>
        </p:nvSpPr>
        <p:spPr bwMode="auto">
          <a:xfrm>
            <a:off x="2279650" y="1628775"/>
            <a:ext cx="8639175" cy="4895850"/>
          </a:xfrm>
          <a:prstGeom prst="rect">
            <a:avLst/>
          </a:prstGeom>
          <a:noFill/>
          <a:ln w="9525">
            <a:noFill/>
            <a:miter lim="800000"/>
            <a:headEnd/>
            <a:tailEnd/>
          </a:ln>
        </p:spPr>
        <p:txBody>
          <a:bodyPr/>
          <a:lstStyle/>
          <a:p>
            <a:pPr defTabSz="914400" eaLnBrk="1" hangingPunct="1"/>
            <a:r>
              <a:rPr lang="sk-SK" altLang="sk-SK" b="1">
                <a:solidFill>
                  <a:schemeClr val="bg1"/>
                </a:solidFill>
              </a:rPr>
              <a:t>Sledujú podnikateľské subjekty prostredníctvom tretích osôb a fyzické osoby nesledujú, prípadne len náhodne manuálne.</a:t>
            </a:r>
            <a:r>
              <a:rPr lang="sk-SK" altLang="sk-SK">
                <a:solidFill>
                  <a:schemeClr val="bg1"/>
                </a:solidFill>
              </a:rPr>
              <a:t> </a:t>
            </a:r>
            <a:endParaRPr lang="sk-SK" altLang="sk-SK" sz="1000">
              <a:solidFill>
                <a:schemeClr val="bg1"/>
              </a:solidFill>
            </a:endParaRPr>
          </a:p>
          <a:p>
            <a:pPr defTabSz="914400" eaLnBrk="1" hangingPunct="1"/>
            <a:endParaRPr lang="sk-SK" altLang="sk-SK" sz="1000">
              <a:solidFill>
                <a:schemeClr val="bg1"/>
              </a:solidFill>
            </a:endParaRPr>
          </a:p>
          <a:p>
            <a:pPr defTabSz="914400" eaLnBrk="1" hangingPunct="1"/>
            <a:r>
              <a:rPr lang="sk-SK" altLang="sk-SK">
                <a:solidFill>
                  <a:schemeClr val="bg1"/>
                </a:solidFill>
              </a:rPr>
              <a:t>V takomto prípade zvyčajne úrady poskytujú tretej osobe zoznam subjektov označených podľa identifikačného čísla organizácie (IČO), prípadne nahrajú databázu dlžníkov podľa IČO na internetových portáloch, alebo iných webových aplikáciách tretích osôb, ktoré im predmetnú databázu monitorujú. Monitoring prebieha zvyčajne podľa IČO. </a:t>
            </a:r>
          </a:p>
          <a:p>
            <a:pPr defTabSz="914400" eaLnBrk="1" hangingPunct="1"/>
            <a:endParaRPr lang="sk-SK" altLang="sk-SK" sz="1000">
              <a:solidFill>
                <a:schemeClr val="bg1"/>
              </a:solidFill>
            </a:endParaRPr>
          </a:p>
          <a:p>
            <a:pPr defTabSz="914400" eaLnBrk="1" hangingPunct="1"/>
            <a:r>
              <a:rPr lang="sk-SK" altLang="sk-SK" b="1">
                <a:solidFill>
                  <a:schemeClr val="bg1"/>
                </a:solidFill>
              </a:rPr>
              <a:t>Aké z toho vyplývajú riziká? Je to efektívne riešenie? NIE</a:t>
            </a:r>
            <a:r>
              <a:rPr lang="sk-SK" altLang="sk-SK">
                <a:solidFill>
                  <a:schemeClr val="bg1"/>
                </a:solidFill>
              </a:rPr>
              <a:t> </a:t>
            </a:r>
          </a:p>
          <a:p>
            <a:pPr defTabSz="914400" eaLnBrk="1" hangingPunct="1"/>
            <a:r>
              <a:rPr lang="sk-SK" altLang="sk-SK">
                <a:solidFill>
                  <a:schemeClr val="bg1"/>
                </a:solidFill>
              </a:rPr>
              <a:t>1, </a:t>
            </a:r>
            <a:r>
              <a:rPr lang="sk-SK" altLang="sk-SK" b="1" u="sng">
                <a:solidFill>
                  <a:schemeClr val="bg1"/>
                </a:solidFill>
              </a:rPr>
              <a:t>Otázkou zostáva aj riziko porušenia zákona č. 563/2009 Z. z o správe daní čl.1 §11 Daňové tajomstvo</a:t>
            </a:r>
            <a:r>
              <a:rPr lang="sk-SK" altLang="sk-SK">
                <a:solidFill>
                  <a:schemeClr val="bg1"/>
                </a:solidFill>
              </a:rPr>
              <a:t>, </a:t>
            </a:r>
          </a:p>
          <a:p>
            <a:pPr defTabSz="914400" eaLnBrk="1" hangingPunct="1"/>
            <a:r>
              <a:rPr lang="sk-SK" altLang="sk-SK">
                <a:solidFill>
                  <a:schemeClr val="bg1"/>
                </a:solidFill>
              </a:rPr>
              <a:t>2, </a:t>
            </a:r>
            <a:r>
              <a:rPr lang="sk-SK" altLang="sk-SK" b="1">
                <a:solidFill>
                  <a:schemeClr val="bg1"/>
                </a:solidFill>
              </a:rPr>
              <a:t>Škody: detto ako v prípade I.</a:t>
            </a:r>
          </a:p>
          <a:p>
            <a:pPr defTabSz="914400" eaLnBrk="1" hangingPunct="1"/>
            <a:endParaRPr lang="sk-SK" altLang="sk-SK" b="1">
              <a:solidFill>
                <a:schemeClr val="bg1"/>
              </a:solidFill>
            </a:endParaRPr>
          </a:p>
          <a:p>
            <a:pPr defTabSz="914400" eaLnBrk="1" hangingPunct="1"/>
            <a:r>
              <a:rPr lang="sk-SK" altLang="sk-SK" b="1">
                <a:solidFill>
                  <a:schemeClr val="bg1"/>
                </a:solidFill>
              </a:rPr>
              <a:t>Fyzické osoby obyvatelia v zmysle zákona o ochrane osobných údajov, smernice GDPR nemôžu poskytnúť druhej strane za účelom monitoringu bez súhlasu dotknutej osoby.</a:t>
            </a:r>
          </a:p>
          <a:p>
            <a:pPr defTabSz="914400" eaLnBrk="1" hangingPunct="1"/>
            <a:endParaRPr lang="sk-SK" altLang="sk-SK" b="1">
              <a:solidFill>
                <a:schemeClr val="bg1"/>
              </a:solidFill>
            </a:endParaRPr>
          </a:p>
        </p:txBody>
      </p:sp>
      <p:pic>
        <p:nvPicPr>
          <p:cNvPr id="14342" name="Obrázok 4"/>
          <p:cNvPicPr>
            <a:picLocks noChangeAspect="1"/>
          </p:cNvPicPr>
          <p:nvPr/>
        </p:nvPicPr>
        <p:blipFill>
          <a:blip r:embed="rId3"/>
          <a:srcRect/>
          <a:stretch>
            <a:fillRect/>
          </a:stretch>
        </p:blipFill>
        <p:spPr bwMode="auto">
          <a:xfrm>
            <a:off x="261938" y="188913"/>
            <a:ext cx="2017712" cy="1260475"/>
          </a:xfrm>
          <a:prstGeom prst="rect">
            <a:avLst/>
          </a:prstGeom>
          <a:noFill/>
          <a:ln w="9525">
            <a:noFill/>
            <a:miter lim="800000"/>
            <a:headEnd/>
            <a:tailEnd/>
          </a:ln>
        </p:spPr>
      </p:pic>
      <p:pic>
        <p:nvPicPr>
          <p:cNvPr id="14343" name="Obrázok 6"/>
          <p:cNvPicPr>
            <a:picLocks noChangeAspect="1"/>
          </p:cNvPicPr>
          <p:nvPr/>
        </p:nvPicPr>
        <p:blipFill>
          <a:blip r:embed="rId4"/>
          <a:srcRect/>
          <a:stretch>
            <a:fillRect/>
          </a:stretch>
        </p:blipFill>
        <p:spPr bwMode="auto">
          <a:xfrm>
            <a:off x="7894638" y="260350"/>
            <a:ext cx="4027487" cy="75565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890C0CC2-D3C3-4709-8575-55541FB8CFCC}"/>
              </a:ext>
            </a:extLst>
          </p:cNvPr>
          <p:cNvSpPr>
            <a:spLocks noGrp="1" noChangeArrowheads="1"/>
          </p:cNvSpPr>
          <p:nvPr>
            <p:ph type="title" idx="4294967295"/>
          </p:nvPr>
        </p:nvSpPr>
        <p:spPr>
          <a:xfrm>
            <a:off x="3273425" y="141288"/>
            <a:ext cx="4621213" cy="1339850"/>
          </a:xfrm>
        </p:spPr>
        <p:txBody>
          <a:bodyPr anchor="ctr">
            <a:normAutofit/>
          </a:bodyPr>
          <a:lstStyle/>
          <a:p>
            <a:pPr defTabSz="914400" eaLnBrk="1" hangingPunct="1">
              <a:defRPr/>
            </a:pPr>
            <a:r>
              <a:rPr lang="sk-SK" altLang="sk-SK" sz="3200" b="1" dirty="0">
                <a:solidFill>
                  <a:schemeClr val="bg1"/>
                </a:solidFill>
                <a:effectLst>
                  <a:outerShdw blurRad="38100" dist="38100" dir="2700000" algn="tl">
                    <a:srgbClr val="FFFFFF"/>
                  </a:outerShdw>
                </a:effectLst>
              </a:rPr>
              <a:t>Moduly riešenia</a:t>
            </a:r>
          </a:p>
        </p:txBody>
      </p:sp>
      <p:sp>
        <p:nvSpPr>
          <p:cNvPr id="72780" name="AutoShape 76">
            <a:extLst>
              <a:ext uri="{FF2B5EF4-FFF2-40B4-BE49-F238E27FC236}">
                <a16:creationId xmlns:a16="http://schemas.microsoft.com/office/drawing/2014/main" xmlns="" id="{DB62BDAB-F81A-4740-905B-027408DD6A70}"/>
              </a:ext>
            </a:extLst>
          </p:cNvPr>
          <p:cNvSpPr>
            <a:spLocks noChangeArrowheads="1"/>
          </p:cNvSpPr>
          <p:nvPr/>
        </p:nvSpPr>
        <p:spPr bwMode="auto">
          <a:xfrm>
            <a:off x="1628775" y="4365625"/>
            <a:ext cx="1657350" cy="792163"/>
          </a:xfrm>
          <a:prstGeom prst="flowChartTerminator">
            <a:avLst/>
          </a:prstGeom>
          <a:noFill/>
          <a:ln>
            <a:noFill/>
          </a:ln>
          <a:effectLst/>
          <a:extLst/>
        </p:spPr>
        <p:txBody>
          <a:bodyPr/>
          <a:lstStyle/>
          <a:p>
            <a:pPr algn="ctr" defTabSz="914400" eaLnBrk="1" fontAlgn="auto" hangingPunct="1">
              <a:spcBef>
                <a:spcPts val="0"/>
              </a:spcBef>
              <a:spcAft>
                <a:spcPts val="0"/>
              </a:spcAft>
              <a:defRPr/>
            </a:pPr>
            <a:endParaRPr lang="sk-SK">
              <a:effectLst>
                <a:outerShdw blurRad="38100" dist="38100" dir="2700000" algn="tl">
                  <a:srgbClr val="000000">
                    <a:alpha val="43137"/>
                  </a:srgbClr>
                </a:outerShdw>
              </a:effectLst>
              <a:latin typeface="+mn-lt"/>
            </a:endParaRPr>
          </a:p>
        </p:txBody>
      </p:sp>
      <p:sp>
        <p:nvSpPr>
          <p:cNvPr id="55299" name="Rectangle 3">
            <a:extLst>
              <a:ext uri="{FF2B5EF4-FFF2-40B4-BE49-F238E27FC236}">
                <a16:creationId xmlns:a16="http://schemas.microsoft.com/office/drawing/2014/main" xmlns="" id="{136D5D1B-AE2A-4C69-A07D-A7DD1E30E8A2}"/>
              </a:ext>
            </a:extLst>
          </p:cNvPr>
          <p:cNvSpPr>
            <a:spLocks noChangeArrowheads="1"/>
          </p:cNvSpPr>
          <p:nvPr/>
        </p:nvSpPr>
        <p:spPr bwMode="auto">
          <a:xfrm>
            <a:off x="2638425" y="2349500"/>
            <a:ext cx="7559675" cy="4103688"/>
          </a:xfrm>
          <a:prstGeom prst="rect">
            <a:avLst/>
          </a:prstGeom>
          <a:noFill/>
          <a:ln>
            <a:noFill/>
          </a:ln>
          <a:effectLst/>
          <a:extLst/>
        </p:spPr>
        <p:txBody>
          <a:bodyPr/>
          <a:lstStyle>
            <a:lvl1pPr marL="179388" indent="-1793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44291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lvl="1" indent="0" defTabSz="914400" eaLnBrk="1" fontAlgn="auto" hangingPunct="1">
              <a:spcAft>
                <a:spcPts val="0"/>
              </a:spcAft>
              <a:buFontTx/>
              <a:buNone/>
              <a:defRPr/>
            </a:pPr>
            <a:endParaRPr lang="sk-SK" altLang="zh-CN" sz="2300">
              <a:effectLst>
                <a:outerShdw blurRad="38100" dist="38100" dir="2700000" algn="tl">
                  <a:srgbClr val="C0C0C0"/>
                </a:outerShdw>
              </a:effectLst>
            </a:endParaRPr>
          </a:p>
        </p:txBody>
      </p:sp>
      <p:pic>
        <p:nvPicPr>
          <p:cNvPr id="15365" name="Obrázok 4"/>
          <p:cNvPicPr>
            <a:picLocks noChangeAspect="1"/>
          </p:cNvPicPr>
          <p:nvPr/>
        </p:nvPicPr>
        <p:blipFill>
          <a:blip r:embed="rId4"/>
          <a:srcRect/>
          <a:stretch>
            <a:fillRect/>
          </a:stretch>
        </p:blipFill>
        <p:spPr bwMode="auto">
          <a:xfrm>
            <a:off x="261938" y="188913"/>
            <a:ext cx="2017712" cy="1260475"/>
          </a:xfrm>
          <a:prstGeom prst="rect">
            <a:avLst/>
          </a:prstGeom>
          <a:noFill/>
          <a:ln w="9525">
            <a:noFill/>
            <a:miter lim="800000"/>
            <a:headEnd/>
            <a:tailEnd/>
          </a:ln>
        </p:spPr>
      </p:pic>
      <p:pic>
        <p:nvPicPr>
          <p:cNvPr id="15366" name="Obrázok 6"/>
          <p:cNvPicPr>
            <a:picLocks noChangeAspect="1"/>
          </p:cNvPicPr>
          <p:nvPr/>
        </p:nvPicPr>
        <p:blipFill>
          <a:blip r:embed="rId5"/>
          <a:srcRect/>
          <a:stretch>
            <a:fillRect/>
          </a:stretch>
        </p:blipFill>
        <p:spPr bwMode="auto">
          <a:xfrm>
            <a:off x="7748588" y="260350"/>
            <a:ext cx="4173537" cy="782638"/>
          </a:xfrm>
          <a:prstGeom prst="rect">
            <a:avLst/>
          </a:prstGeom>
          <a:noFill/>
          <a:ln w="9525">
            <a:noFill/>
            <a:miter lim="800000"/>
            <a:headEnd/>
            <a:tailEnd/>
          </a:ln>
        </p:spPr>
      </p:pic>
      <p:sp>
        <p:nvSpPr>
          <p:cNvPr id="15367" name="Rectangle 9"/>
          <p:cNvSpPr>
            <a:spLocks noChangeArrowheads="1"/>
          </p:cNvSpPr>
          <p:nvPr/>
        </p:nvSpPr>
        <p:spPr bwMode="auto">
          <a:xfrm>
            <a:off x="0" y="685800"/>
            <a:ext cx="12188825" cy="0"/>
          </a:xfrm>
          <a:prstGeom prst="rect">
            <a:avLst/>
          </a:prstGeom>
          <a:noFill/>
          <a:ln w="9525">
            <a:noFill/>
            <a:miter lim="800000"/>
            <a:headEnd/>
            <a:tailEnd/>
          </a:ln>
          <a:effectLst/>
        </p:spPr>
        <p:txBody>
          <a:bodyPr wrap="none" anchor="ctr">
            <a:spAutoFit/>
          </a:bodyPr>
          <a:lstStyle/>
          <a:p>
            <a:pPr eaLnBrk="1" hangingPunct="1"/>
            <a:endParaRPr lang="sk-SK" altLang="sk-SK"/>
          </a:p>
        </p:txBody>
      </p:sp>
      <p:graphicFrame>
        <p:nvGraphicFramePr>
          <p:cNvPr id="15368" name="Object 10"/>
          <p:cNvGraphicFramePr>
            <a:graphicFrameLocks noChangeAspect="1"/>
          </p:cNvGraphicFramePr>
          <p:nvPr/>
        </p:nvGraphicFramePr>
        <p:xfrm>
          <a:off x="3286125" y="1398588"/>
          <a:ext cx="6858000" cy="5486400"/>
        </p:xfrm>
        <a:graphic>
          <a:graphicData uri="http://schemas.openxmlformats.org/presentationml/2006/ole">
            <p:oleObj spid="_x0000_s15368" name="List" r:id="rId6" imgW="6362700" imgH="11258550" progId="Excel.Sheet.8">
              <p:embed/>
            </p:oleObj>
          </a:graphicData>
        </a:graphic>
      </p:graphicFrame>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Morské vlny 16: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5820142_TF02901025" id="{AE3B8D00-0BC4-43F9-8579-269004CDF281}" vid="{45D1002C-38FC-466A-9C2E-DF024CDC6A47}"/>
    </a:ext>
  </a:extLst>
</a:theme>
</file>

<file path=ppt/theme/theme2.xml><?xml version="1.0" encoding="utf-8"?>
<a:theme xmlns:a="http://schemas.openxmlformats.org/drawingml/2006/main" name="Motív balík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ív balík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2.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3.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4.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5.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6.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7.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8.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ppt/theme/themeOverride9.xml><?xml version="1.0" encoding="utf-8"?>
<a:themeOverride xmlns:a="http://schemas.openxmlformats.org/drawingml/2006/main">
  <a:clrScheme name="">
    <a:dk1>
      <a:srgbClr val="134251"/>
    </a:dk1>
    <a:lt1>
      <a:srgbClr val="FFFFFF"/>
    </a:lt1>
    <a:dk2>
      <a:srgbClr val="000000"/>
    </a:dk2>
    <a:lt2>
      <a:srgbClr val="83BEC0"/>
    </a:lt2>
    <a:accent1>
      <a:srgbClr val="339C9F"/>
    </a:accent1>
    <a:accent2>
      <a:srgbClr val="E68010"/>
    </a:accent2>
    <a:accent3>
      <a:srgbClr val="AAAAAA"/>
    </a:accent3>
    <a:accent4>
      <a:srgbClr val="DADADA"/>
    </a:accent4>
    <a:accent5>
      <a:srgbClr val="ADCBCD"/>
    </a:accent5>
    <a:accent6>
      <a:srgbClr val="D0730D"/>
    </a:accent6>
    <a:hlink>
      <a:srgbClr val="E68010"/>
    </a:hlink>
    <a:folHlink>
      <a:srgbClr val="339C9F"/>
    </a:folHlink>
  </a:clrScheme>
</a:themeOverride>
</file>

<file path=docProps/app.xml><?xml version="1.0" encoding="utf-8"?>
<Properties xmlns="http://schemas.openxmlformats.org/officeDocument/2006/extended-properties" xmlns:vt="http://schemas.openxmlformats.org/officeDocument/2006/docPropsVTypes">
  <Template/>
  <TotalTime>757</TotalTime>
  <Words>359</Words>
  <Application>Microsoft Office PowerPoint</Application>
  <PresentationFormat>Custom</PresentationFormat>
  <Paragraphs>70</Paragraphs>
  <Slides>10</Slides>
  <Notes>1</Notes>
  <HiddenSlides>0</HiddenSlides>
  <MMClips>0</MMClips>
  <ScaleCrop>false</ScaleCrop>
  <HeadingPairs>
    <vt:vector size="8" baseType="variant">
      <vt:variant>
        <vt:lpstr>Použité písma</vt:lpstr>
      </vt:variant>
      <vt:variant>
        <vt:i4>5</vt:i4>
      </vt:variant>
      <vt:variant>
        <vt:lpstr>Motív</vt:lpstr>
      </vt:variant>
      <vt:variant>
        <vt:i4>3</vt:i4>
      </vt:variant>
      <vt:variant>
        <vt:lpstr>Vložené servery OLE</vt:lpstr>
      </vt:variant>
      <vt:variant>
        <vt:i4>1</vt:i4>
      </vt:variant>
      <vt:variant>
        <vt:lpstr>Nadpisy snímok</vt:lpstr>
      </vt:variant>
      <vt:variant>
        <vt:i4>10</vt:i4>
      </vt:variant>
    </vt:vector>
  </HeadingPairs>
  <TitlesOfParts>
    <vt:vector size="19" baseType="lpstr">
      <vt:lpstr>Arial</vt:lpstr>
      <vt:lpstr>Century Gothic</vt:lpstr>
      <vt:lpstr>Verdana</vt:lpstr>
      <vt:lpstr>幼圆</vt:lpstr>
      <vt:lpstr>Wingdings</vt:lpstr>
      <vt:lpstr>1_Morské vlny 16:9</vt:lpstr>
      <vt:lpstr>2_Morské vlny 16:9</vt:lpstr>
      <vt:lpstr>3_Morské vlny 16:9</vt:lpstr>
      <vt:lpstr>List aplikace Microsoft Office Excel</vt:lpstr>
      <vt:lpstr>Ing. Branislav Sekera, PhD.</vt:lpstr>
      <vt:lpstr>Kto sme</vt:lpstr>
      <vt:lpstr>Inteligentné mesto</vt:lpstr>
      <vt:lpstr>Efektívna administrácia úradu</vt:lpstr>
      <vt:lpstr>Efektívna administrácia úradu</vt:lpstr>
      <vt:lpstr>Ako mestá sledujú pohľadávky I.</vt:lpstr>
      <vt:lpstr>Ako mestá sledujú pohľadávky I.</vt:lpstr>
      <vt:lpstr>Ako mestá sledujú pohľadávky II.</vt:lpstr>
      <vt:lpstr>Moduly riešenia</vt:lpstr>
      <vt:lpstr>Prezentácia programu PowerPoint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Efektívna správa pohľadávok</dc:title>
  <dc:subject>Smart City</dc:subject>
  <dc:creator>Ing. Branislav Sekera, PhD.</dc:creator>
  <cp:lastModifiedBy>SIOX</cp:lastModifiedBy>
  <cp:revision>39</cp:revision>
  <dcterms:created xsi:type="dcterms:W3CDTF">2018-02-22T22:13:42Z</dcterms:created>
  <dcterms:modified xsi:type="dcterms:W3CDTF">2018-03-14T11:04:18Z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VSO item id">
    <vt:lpwstr/>
  </property>
  <property fmtid="{D5CDD505-2E9C-101B-9397-08002B2CF9AE}" pid="9" name="Assetid ">
    <vt:lpwstr/>
  </property>
  <property fmtid="{D5CDD505-2E9C-101B-9397-08002B2CF9AE}" pid="10" name="Item Details">
    <vt:lpwstr/>
  </property>
  <property fmtid="{D5CDD505-2E9C-101B-9397-08002B2CF9AE}" pid="11" name="Template details">
    <vt:lpwstr/>
  </property>
</Properties>
</file>