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4" r:id="rId3"/>
    <p:sldId id="260" r:id="rId4"/>
    <p:sldId id="258" r:id="rId5"/>
    <p:sldId id="261" r:id="rId6"/>
    <p:sldId id="266" r:id="rId7"/>
    <p:sldId id="269" r:id="rId8"/>
    <p:sldId id="270" r:id="rId9"/>
    <p:sldId id="271" r:id="rId10"/>
    <p:sldId id="272" r:id="rId11"/>
    <p:sldId id="274" r:id="rId12"/>
    <p:sldId id="267" r:id="rId13"/>
    <p:sldId id="273" r:id="rId14"/>
  </p:sldIdLst>
  <p:sldSz cx="9144000" cy="5143500" type="screen16x9"/>
  <p:notesSz cx="6858000" cy="9144000"/>
  <p:embeddedFontLst>
    <p:embeddedFont>
      <p:font typeface="Montserrat Medium" panose="00000600000000000000" pitchFamily="2" charset="-18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143c99bc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143c99bc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0143c99b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0143c99b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</a:pPr>
            <a:r>
              <a:rPr lang="cs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funkce a napojení na stávající funkční agendy městských částí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0143c99bc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0143c99bc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164ab305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164ab305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0143c99b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0143c99b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0143c99b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0143c99bc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0143c99b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0143c99b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164ab30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164ab30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0143c99bc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0143c99bc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164ab305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164ab305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143c99bc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143c99bc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3262A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Montserrat Medium"/>
              <a:buNone/>
              <a:defRPr sz="4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4475" y="3342308"/>
            <a:ext cx="1239525" cy="180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8275" cy="10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144000"/>
            <a:ext cx="8523600" cy="1374000"/>
          </a:xfrm>
          <a:prstGeom prst="homePlate">
            <a:avLst>
              <a:gd name="adj" fmla="val 50000"/>
            </a:avLst>
          </a:prstGeom>
          <a:solidFill>
            <a:srgbClr val="3262AB"/>
          </a:solidFill>
          <a:ln>
            <a:noFill/>
          </a:ln>
          <a:effectLst>
            <a:outerShdw blurRad="71438" dist="28575" dir="5400000" algn="bl" rotWithShape="0">
              <a:srgbClr val="000000">
                <a:alpha val="4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71900" y="1619475"/>
            <a:ext cx="82221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5875" y="3286203"/>
            <a:ext cx="1278125" cy="1857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5875" y="3288000"/>
            <a:ext cx="1278125" cy="185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advClick="0" advTm="10000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praha1.online/default/stree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jalubi.hlasenirozhlasu.cz/default/reservation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praha1.online/bulletin/lis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bilovice.cz/default/graveyards/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359350" y="26384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rgbClr val="FFFFFF"/>
                </a:solidFill>
              </a:rPr>
              <a:t>Komplexná služba </a:t>
            </a:r>
            <a:r>
              <a:rPr lang="cs" sz="2000" b="1" dirty="0">
                <a:solidFill>
                  <a:srgbClr val="FFFFFF"/>
                </a:solidFill>
              </a:rPr>
              <a:t>Hlásenierozhlasu.sk</a:t>
            </a:r>
            <a:r>
              <a:rPr lang="cs" sz="2000" dirty="0">
                <a:solidFill>
                  <a:srgbClr val="FFFFFF"/>
                </a:solidFill>
              </a:rPr>
              <a:t> s možnosťou spätnej väzby, </a:t>
            </a:r>
            <a:endParaRPr sz="20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rgbClr val="FFFFFF"/>
                </a:solidFill>
              </a:rPr>
              <a:t>služba </a:t>
            </a:r>
            <a:r>
              <a:rPr lang="cs" sz="2000" b="1" dirty="0">
                <a:solidFill>
                  <a:srgbClr val="FFFFFF"/>
                </a:solidFill>
              </a:rPr>
              <a:t>Čistenie ulíc, webové stránky samospráv</a:t>
            </a:r>
            <a:r>
              <a:rPr lang="cs" sz="2000" dirty="0">
                <a:solidFill>
                  <a:srgbClr val="FFFFFF"/>
                </a:solidFill>
              </a:rPr>
              <a:t> a iné moduly.</a:t>
            </a:r>
            <a:endParaRPr sz="2000" dirty="0">
              <a:solidFill>
                <a:srgbClr val="FFFFFF"/>
              </a:solidFill>
            </a:endParaRPr>
          </a:p>
        </p:txBody>
      </p:sp>
      <p:cxnSp>
        <p:nvCxnSpPr>
          <p:cNvPr id="69" name="Google Shape;69;p13"/>
          <p:cNvCxnSpPr/>
          <p:nvPr/>
        </p:nvCxnSpPr>
        <p:spPr>
          <a:xfrm>
            <a:off x="502300" y="2431100"/>
            <a:ext cx="7936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87" y="830542"/>
            <a:ext cx="7503898" cy="149689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357520" y="3872400"/>
            <a:ext cx="3033380" cy="59291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Váš </a:t>
            </a:r>
            <a:r>
              <a:rPr lang="cs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ÚRAD V MOBILE</a:t>
            </a:r>
            <a:endParaRPr sz="2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advTm="1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/>
        </p:nvSpPr>
        <p:spPr>
          <a:xfrm>
            <a:off x="693200" y="6801050"/>
            <a:ext cx="6212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/>
              <a:t>Propagace možnosti zpětné vazby od občanů formou podnětů a závad včetně interní agendy</a:t>
            </a:r>
            <a:endParaRPr sz="1100"/>
          </a:p>
        </p:txBody>
      </p:sp>
      <p:grpSp>
        <p:nvGrpSpPr>
          <p:cNvPr id="209" name="Google Shape;209;p29"/>
          <p:cNvGrpSpPr/>
          <p:nvPr/>
        </p:nvGrpSpPr>
        <p:grpSpPr>
          <a:xfrm>
            <a:off x="559775" y="6879564"/>
            <a:ext cx="170700" cy="170700"/>
            <a:chOff x="400725" y="7668275"/>
            <a:chExt cx="170700" cy="170700"/>
          </a:xfrm>
        </p:grpSpPr>
        <p:sp>
          <p:nvSpPr>
            <p:cNvPr id="210" name="Google Shape;210;p29"/>
            <p:cNvSpPr/>
            <p:nvPr/>
          </p:nvSpPr>
          <p:spPr>
            <a:xfrm>
              <a:off x="400725" y="7668275"/>
              <a:ext cx="170700" cy="1707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1" name="Google Shape;211;p29"/>
            <p:cNvCxnSpPr/>
            <p:nvPr/>
          </p:nvCxnSpPr>
          <p:spPr>
            <a:xfrm>
              <a:off x="418500" y="7684300"/>
              <a:ext cx="138600" cy="138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29"/>
            <p:cNvCxnSpPr/>
            <p:nvPr/>
          </p:nvCxnSpPr>
          <p:spPr>
            <a:xfrm rot="10800000" flipH="1">
              <a:off x="415525" y="7676000"/>
              <a:ext cx="144600" cy="147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721" y="2405348"/>
            <a:ext cx="4492744" cy="229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32653">
            <a:off x="7895368" y="1599034"/>
            <a:ext cx="797463" cy="81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037247-8764-477B-954F-9D1306EB02A0}"/>
              </a:ext>
            </a:extLst>
          </p:cNvPr>
          <p:cNvSpPr txBox="1"/>
          <p:nvPr/>
        </p:nvSpPr>
        <p:spPr>
          <a:xfrm>
            <a:off x="-218590" y="1515270"/>
            <a:ext cx="50344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b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Efektívna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prehľadná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evidencia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verejného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osvetlenia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jeho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aktuálneho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stavu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vlastný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prepracovaný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systém 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presná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lokalizácia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závady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uľahčenie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odovzdanie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podkladov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firme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opravy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E037974-F866-48D0-86EE-BAF68DA09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sp>
        <p:nvSpPr>
          <p:cNvPr id="14" name="Google Shape;207;p29">
            <a:extLst>
              <a:ext uri="{FF2B5EF4-FFF2-40B4-BE49-F238E27FC236}">
                <a16:creationId xmlns:a16="http://schemas.microsoft.com/office/drawing/2014/main" id="{C0C5FD71-D7EB-4198-A615-A00552BA2F6E}"/>
              </a:ext>
            </a:extLst>
          </p:cNvPr>
          <p:cNvSpPr txBox="1">
            <a:spLocks/>
          </p:cNvSpPr>
          <p:nvPr/>
        </p:nvSpPr>
        <p:spPr>
          <a:xfrm>
            <a:off x="458551" y="447150"/>
            <a:ext cx="7394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Medium"/>
              <a:buNone/>
              <a:defRPr sz="25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cs-CZ" dirty="0"/>
              <a:t>EVIDENCIA OSVETLENIA</a:t>
            </a: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6D2DC-919E-4009-A5E0-3A0E6378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INTERAKTÍVNE BLOKOVÉ ČISTENIE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2EAA6D-ECAD-4078-A92E-3B4ED2237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20" y="1619475"/>
            <a:ext cx="4923060" cy="3198300"/>
          </a:xfrm>
        </p:spPr>
        <p:txBody>
          <a:bodyPr/>
          <a:lstStyle/>
          <a:p>
            <a:pPr marL="114300" indent="0" algn="l">
              <a:buNone/>
            </a:pP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Interaktívny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systém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blokové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čištenie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zaistí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dokonalý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plánovanom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čistení</a:t>
            </a:r>
            <a:r>
              <a:rPr lang="cs-CZ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ulíc</a:t>
            </a:r>
            <a:endParaRPr lang="cs-CZ" sz="1800" b="1" i="0" u="none" strike="noStrike" baseline="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14300" indent="0" algn="l">
              <a:buNone/>
            </a:pPr>
            <a:endParaRPr lang="cs-CZ" sz="1800" b="1" i="0" u="none" strike="noStrike" baseline="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ledovanie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ulíc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v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ktorých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občan parkuje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utomatické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upozornenie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predstihom</a:t>
            </a:r>
            <a:endParaRPr lang="cs-CZ" sz="1800" b="0" i="0" u="none" strike="noStrike" baseline="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uľahčenie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práce a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minimalizácia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počtu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odťahovaných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vozidiel</a:t>
            </a:r>
            <a:endParaRPr lang="cs-CZ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okonalý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interaktívnej</a:t>
            </a:r>
            <a:r>
              <a:rPr lang="cs-CZ" sz="1800" b="0" i="0" u="none" strike="noStrike" baseline="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0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mape</a:t>
            </a:r>
            <a:endParaRPr lang="cs-CZ" sz="1800" b="0" i="0" u="none" strike="noStrike" baseline="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-CZ" sz="1800" b="0" i="0" u="none" strike="noStrike" baseline="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Praha 1</a:t>
            </a:r>
            <a:endParaRPr lang="cs-CZ" sz="1800" b="0" i="0" u="none" strike="noStrike" baseline="0" dirty="0">
              <a:latin typeface="OTS-derived-font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-CZ" sz="1800" b="0" i="0" u="none" strike="noStrike" baseline="0" dirty="0">
              <a:latin typeface="OTS-derived-font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-CZ" sz="1800" b="0" i="0" u="none" strike="noStrike" baseline="0" dirty="0">
              <a:latin typeface="OTS-derived-font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-CZ" sz="1800" b="0" i="0" u="none" strike="noStrike" baseline="0" dirty="0">
              <a:latin typeface="OTS-derived-font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-CZ" dirty="0">
              <a:latin typeface="OTS-derived-font"/>
            </a:endParaRPr>
          </a:p>
          <a:p>
            <a:pPr marL="114300" indent="0" algn="l">
              <a:buNone/>
            </a:pPr>
            <a:endParaRPr lang="cs-CZ" sz="1800" b="1" i="0" u="none" strike="noStrike" baseline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14300" indent="0">
              <a:buNone/>
            </a:pPr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88634C7-1F26-4F1C-8B55-006CF211504F}"/>
              </a:ext>
            </a:extLst>
          </p:cNvPr>
          <p:cNvGrpSpPr/>
          <p:nvPr/>
        </p:nvGrpSpPr>
        <p:grpSpPr>
          <a:xfrm>
            <a:off x="5135880" y="1881052"/>
            <a:ext cx="3231420" cy="2459656"/>
            <a:chOff x="5135880" y="1881052"/>
            <a:chExt cx="3231420" cy="2459656"/>
          </a:xfrm>
        </p:grpSpPr>
        <p:pic>
          <p:nvPicPr>
            <p:cNvPr id="4" name="Google Shape;194;p28">
              <a:extLst>
                <a:ext uri="{FF2B5EF4-FFF2-40B4-BE49-F238E27FC236}">
                  <a16:creationId xmlns:a16="http://schemas.microsoft.com/office/drawing/2014/main" id="{AC77CC23-2B32-44F3-B90A-8B6965AE0EE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35880" y="1881052"/>
              <a:ext cx="3231420" cy="2459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E0C2D00-3949-4701-B1B0-D3ADE594CE52}"/>
                </a:ext>
              </a:extLst>
            </p:cNvPr>
            <p:cNvSpPr/>
            <p:nvPr/>
          </p:nvSpPr>
          <p:spPr>
            <a:xfrm>
              <a:off x="5238936" y="2024100"/>
              <a:ext cx="3025308" cy="1522786"/>
            </a:xfrm>
            <a:prstGeom prst="rect">
              <a:avLst/>
            </a:prstGeom>
            <a:solidFill>
              <a:srgbClr val="040404"/>
            </a:solidFill>
            <a:ln>
              <a:solidFill>
                <a:srgbClr val="040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67D49B83-DBA2-477D-B669-FF0E8631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316" y="2071725"/>
              <a:ext cx="3023939" cy="1441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027743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CIELE NAŠEJ SLUŽBY PRE OBCE A MESTÁ</a:t>
            </a:r>
            <a:endParaRPr dirty="0"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399889" y="1607821"/>
            <a:ext cx="6074329" cy="1711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b="1" dirty="0">
                <a:solidFill>
                  <a:schemeClr val="tx2">
                    <a:lumMod val="50000"/>
                  </a:schemeClr>
                </a:solidFill>
              </a:rPr>
              <a:t>napojenie na prípadné existujúce agendy</a:t>
            </a:r>
          </a:p>
          <a:p>
            <a:pPr>
              <a:lnSpc>
                <a:spcPct val="100000"/>
              </a:lnSpc>
              <a:buFont typeface="Roboto"/>
              <a:buChar char="-"/>
            </a:pPr>
            <a:r>
              <a:rPr lang="cs" dirty="0">
                <a:solidFill>
                  <a:schemeClr val="tx2">
                    <a:lumMod val="50000"/>
                  </a:schemeClr>
                </a:solidFill>
              </a:rPr>
              <a:t>rozvrstvenie služby pre mestá a obce do podsystému </a:t>
            </a:r>
          </a:p>
          <a:p>
            <a:pPr>
              <a:lnSpc>
                <a:spcPct val="100000"/>
              </a:lnSpc>
              <a:buFont typeface="Roboto"/>
              <a:buChar char="-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kalendár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udalostí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b="1" dirty="0">
                <a:solidFill>
                  <a:schemeClr val="tx2">
                    <a:lumMod val="50000"/>
                  </a:schemeClr>
                </a:solidFill>
              </a:rPr>
              <a:t>pomoc s propagáciou medzi občanmi</a:t>
            </a:r>
            <a:r>
              <a:rPr lang="cs" dirty="0">
                <a:solidFill>
                  <a:schemeClr val="tx2">
                    <a:lumMod val="50000"/>
                  </a:schemeClr>
                </a:solidFill>
              </a:rPr>
              <a:t> (letáky, bannery, informačné video, spôsoby registrácie zasahujúce maximálny počet obyvateľov s ohľadom na komfort, technické zdatnosti a vek)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693200" y="6801050"/>
            <a:ext cx="6212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/>
              <a:t>Propagace možnosti zpětné vazby od občanů formou podnětů a závad včetně interní agendy</a:t>
            </a:r>
            <a:endParaRPr sz="1100"/>
          </a:p>
        </p:txBody>
      </p:sp>
      <p:grpSp>
        <p:nvGrpSpPr>
          <p:cNvPr id="161" name="Google Shape;161;p24"/>
          <p:cNvGrpSpPr/>
          <p:nvPr/>
        </p:nvGrpSpPr>
        <p:grpSpPr>
          <a:xfrm>
            <a:off x="559775" y="6879564"/>
            <a:ext cx="170700" cy="170700"/>
            <a:chOff x="400725" y="7668275"/>
            <a:chExt cx="170700" cy="170700"/>
          </a:xfrm>
        </p:grpSpPr>
        <p:sp>
          <p:nvSpPr>
            <p:cNvPr id="162" name="Google Shape;162;p24"/>
            <p:cNvSpPr/>
            <p:nvPr/>
          </p:nvSpPr>
          <p:spPr>
            <a:xfrm>
              <a:off x="400725" y="7668275"/>
              <a:ext cx="170700" cy="1707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" name="Google Shape;163;p24"/>
            <p:cNvCxnSpPr/>
            <p:nvPr/>
          </p:nvCxnSpPr>
          <p:spPr>
            <a:xfrm>
              <a:off x="418500" y="7684300"/>
              <a:ext cx="138600" cy="138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24"/>
            <p:cNvCxnSpPr/>
            <p:nvPr/>
          </p:nvCxnSpPr>
          <p:spPr>
            <a:xfrm rot="10800000" flipH="1">
              <a:off x="415525" y="7676000"/>
              <a:ext cx="144600" cy="147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A6B11F94-444B-4614-8DDE-7B8F5BD2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8C258A-99A2-47AF-8687-CDAEA9409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268" y="1663954"/>
            <a:ext cx="2577372" cy="19784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184A07B-338A-47B6-B097-BF812C759B32}"/>
              </a:ext>
            </a:extLst>
          </p:cNvPr>
          <p:cNvSpPr txBox="1"/>
          <p:nvPr/>
        </p:nvSpPr>
        <p:spPr>
          <a:xfrm>
            <a:off x="388621" y="3543300"/>
            <a:ext cx="67864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prispôsobení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mieru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každej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samospráve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vzhľad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vlastný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textový identifikátor,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individuálne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nastavenie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podnetov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možnosti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obmedzenia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SMS,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zber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vybraných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druhov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údajov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od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občanov</a:t>
            </a:r>
            <a:endParaRPr lang="cs-CZ" sz="1800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ctrTitle"/>
          </p:nvPr>
        </p:nvSpPr>
        <p:spPr>
          <a:xfrm>
            <a:off x="390524" y="1337075"/>
            <a:ext cx="8553241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Ďakujeme za pozornosť </a:t>
            </a:r>
            <a:br>
              <a:rPr lang="cs" dirty="0"/>
            </a:br>
            <a:r>
              <a:rPr lang="cs" dirty="0"/>
              <a:t>pri ukážke tejto prezentácie</a:t>
            </a:r>
            <a:endParaRPr dirty="0"/>
          </a:p>
        </p:txBody>
      </p:sp>
      <p:sp>
        <p:nvSpPr>
          <p:cNvPr id="220" name="Google Shape;220;p30"/>
          <p:cNvSpPr txBox="1"/>
          <p:nvPr/>
        </p:nvSpPr>
        <p:spPr>
          <a:xfrm>
            <a:off x="395750" y="2481625"/>
            <a:ext cx="73911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Všetky Vaše podrobné otázky môžeme prebrať na osobnom stretnutí, v rámci ktorého Vám radi nezáväzne pripravíme systém pre Vašu samosprávu na mieru.</a:t>
            </a:r>
            <a:endParaRPr sz="15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774850" y="3218425"/>
            <a:ext cx="73911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Kontakt na nás:</a:t>
            </a:r>
            <a:br>
              <a:rPr lang="cs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7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+421 951 </a:t>
            </a:r>
            <a:r>
              <a:rPr lang="sk-SK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148 815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urbitech@urbitech.sk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2" name="Google Shape;222;p30"/>
          <p:cNvCxnSpPr/>
          <p:nvPr/>
        </p:nvCxnSpPr>
        <p:spPr>
          <a:xfrm>
            <a:off x="502300" y="2361075"/>
            <a:ext cx="7936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710" y="3697894"/>
            <a:ext cx="207525" cy="2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50" y="3955225"/>
            <a:ext cx="245300" cy="2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SLUŽBA CHYTRÉHO RIEŠENIA PRE MESTÁ A OBCE	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70F627A-6876-4F73-A316-627A6320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A2A894D-39A0-4857-97B4-78CE0E68B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273" y="4840721"/>
            <a:ext cx="1101285" cy="23167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6DB43F7-873E-4673-9790-9A5796615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90" y="1185912"/>
            <a:ext cx="7091009" cy="3867822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6A3F001-C212-4000-A099-5137177DD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9"/>
          <a:stretch/>
        </p:blipFill>
        <p:spPr>
          <a:xfrm>
            <a:off x="3113451" y="1620462"/>
            <a:ext cx="1452831" cy="2971848"/>
          </a:xfrm>
          <a:prstGeom prst="rect">
            <a:avLst/>
          </a:prstGeom>
        </p:spPr>
      </p:pic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MOBILNÁ APLIKÁCIA NA MIERU</a:t>
            </a:r>
            <a:endParaRPr dirty="0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304" y="1860533"/>
            <a:ext cx="1769251" cy="3145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B09291D-E8ED-4869-9248-2BC8CD40E86C}"/>
              </a:ext>
            </a:extLst>
          </p:cNvPr>
          <p:cNvGrpSpPr/>
          <p:nvPr/>
        </p:nvGrpSpPr>
        <p:grpSpPr>
          <a:xfrm>
            <a:off x="1242544" y="1621270"/>
            <a:ext cx="2136077" cy="3623850"/>
            <a:chOff x="1197866" y="1548306"/>
            <a:chExt cx="2136077" cy="3623850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3B00A3C6-7BDE-42A5-B502-F35D03A1F0AA}"/>
                </a:ext>
              </a:extLst>
            </p:cNvPr>
            <p:cNvGrpSpPr/>
            <p:nvPr/>
          </p:nvGrpSpPr>
          <p:grpSpPr>
            <a:xfrm>
              <a:off x="1197866" y="1548306"/>
              <a:ext cx="2136077" cy="3623850"/>
              <a:chOff x="-494449" y="1621270"/>
              <a:chExt cx="2136077" cy="3623850"/>
            </a:xfrm>
          </p:grpSpPr>
          <p:pic>
            <p:nvPicPr>
              <p:cNvPr id="107" name="Google Shape;107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494449" y="1621270"/>
                <a:ext cx="2136077" cy="3623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56B74355-7F24-489D-A3FE-911E44DEADA4}"/>
                  </a:ext>
                </a:extLst>
              </p:cNvPr>
              <p:cNvSpPr/>
              <p:nvPr/>
            </p:nvSpPr>
            <p:spPr>
              <a:xfrm>
                <a:off x="-193836" y="1860533"/>
                <a:ext cx="1471948" cy="2731777"/>
              </a:xfrm>
              <a:prstGeom prst="rect">
                <a:avLst/>
              </a:prstGeom>
              <a:solidFill>
                <a:srgbClr val="040404"/>
              </a:solidFill>
              <a:ln>
                <a:solidFill>
                  <a:srgbClr val="04040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7C5E8E6A-CD8F-49DC-9546-44A0CCE29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839" r="1612" b="6075"/>
            <a:stretch/>
          </p:blipFill>
          <p:spPr>
            <a:xfrm>
              <a:off x="1527727" y="1818847"/>
              <a:ext cx="1413451" cy="2731779"/>
            </a:xfrm>
            <a:prstGeom prst="rect">
              <a:avLst/>
            </a:prstGeom>
          </p:spPr>
        </p:pic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7585C3FD-42ED-4264-A16E-CB2654A56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43AF390-B61C-4487-B086-346DCBAB4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925" y="1639950"/>
            <a:ext cx="1477075" cy="3196761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MOBILNÁ APLIKÁCIA    </a:t>
            </a:r>
            <a:endParaRPr dirty="0"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880" y="1572757"/>
            <a:ext cx="5753639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/>
              <a:t>Informovanie v smere úrad - občan pomocou niekoľkých komunikačných kanálov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cs-CZ" b="1" dirty="0" err="1"/>
              <a:t>mobilná</a:t>
            </a:r>
            <a:r>
              <a:rPr lang="cs-CZ" b="1" dirty="0"/>
              <a:t> </a:t>
            </a:r>
            <a:r>
              <a:rPr lang="cs-CZ" b="1" dirty="0" err="1"/>
              <a:t>aplikácia</a:t>
            </a:r>
            <a:r>
              <a:rPr lang="cs-CZ" b="1" dirty="0"/>
              <a:t>, e-maily, </a:t>
            </a:r>
            <a:r>
              <a:rPr lang="cs-CZ" b="1" dirty="0" err="1"/>
              <a:t>prepojenie</a:t>
            </a:r>
            <a:r>
              <a:rPr lang="cs-CZ" b="1" dirty="0"/>
              <a:t> s webovou stránkou </a:t>
            </a:r>
            <a:r>
              <a:rPr lang="cs-CZ" dirty="0"/>
              <a:t>samosprávy</a:t>
            </a:r>
            <a:r>
              <a:rPr lang="cs-CZ" b="1" dirty="0"/>
              <a:t>, SMS správy </a:t>
            </a:r>
            <a:r>
              <a:rPr lang="cs-CZ" dirty="0"/>
              <a:t>(</a:t>
            </a:r>
            <a:r>
              <a:rPr lang="cs-CZ" dirty="0" err="1"/>
              <a:t>možnosť</a:t>
            </a:r>
            <a:r>
              <a:rPr lang="cs-CZ" dirty="0"/>
              <a:t> </a:t>
            </a:r>
            <a:r>
              <a:rPr lang="cs-CZ" dirty="0" err="1"/>
              <a:t>minimalizácie</a:t>
            </a:r>
            <a:r>
              <a:rPr lang="cs-CZ" dirty="0"/>
              <a:t> </a:t>
            </a:r>
            <a:r>
              <a:rPr lang="cs-CZ" dirty="0" err="1"/>
              <a:t>nákladov</a:t>
            </a:r>
            <a:r>
              <a:rPr lang="cs-CZ" dirty="0"/>
              <a:t> za SMS), chat s </a:t>
            </a:r>
            <a:r>
              <a:rPr lang="cs-CZ" dirty="0" err="1"/>
              <a:t>občanmi</a:t>
            </a:r>
            <a:r>
              <a:rPr lang="cs-CZ" dirty="0"/>
              <a:t>, automatické </a:t>
            </a:r>
            <a:r>
              <a:rPr lang="cs-CZ" dirty="0" err="1"/>
              <a:t>prepisovanie</a:t>
            </a:r>
            <a:r>
              <a:rPr lang="cs-CZ" dirty="0"/>
              <a:t> na </a:t>
            </a:r>
            <a:r>
              <a:rPr lang="cs-CZ" b="1" dirty="0" err="1"/>
              <a:t>sociálne</a:t>
            </a:r>
            <a:r>
              <a:rPr lang="cs-CZ" b="1" dirty="0"/>
              <a:t> </a:t>
            </a:r>
            <a:r>
              <a:rPr lang="cs-CZ" b="1" dirty="0" err="1"/>
              <a:t>siete</a:t>
            </a:r>
            <a:endParaRPr lang="cs-CZ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875" y="3286203"/>
            <a:ext cx="1278125" cy="185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5D3AD8-DD89-4606-804D-2AA4688C9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75E9B9-3971-4CF9-8064-6D2B6FFFF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20" y="2214922"/>
            <a:ext cx="2911019" cy="145551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3037A54-6E90-4ABC-893E-4B05212A00E2}"/>
              </a:ext>
            </a:extLst>
          </p:cNvPr>
          <p:cNvSpPr txBox="1"/>
          <p:nvPr/>
        </p:nvSpPr>
        <p:spPr>
          <a:xfrm>
            <a:off x="320900" y="3463075"/>
            <a:ext cx="89468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cs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 čom je naše riešenie výhodné 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ekonomické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berie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ohľad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 to, aby obsluze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nepribudla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ďalšia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administratíva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občanom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dostanú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len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informácie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o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ktoré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majú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záujem</a:t>
            </a:r>
            <a:endParaRPr lang="c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705992D-EAA9-4C92-99A9-974897CF1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370" y="439294"/>
            <a:ext cx="3838505" cy="767701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40397" y="422477"/>
            <a:ext cx="7855831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cs" dirty="0">
                <a:solidFill>
                  <a:schemeClr val="bg1"/>
                </a:solidFill>
              </a:rPr>
              <a:t>SPT</a:t>
            </a:r>
            <a:r>
              <a:rPr lang="sk-SK" altLang="sk-SK" sz="2800" dirty="0">
                <a:solidFill>
                  <a:schemeClr val="bg1"/>
                </a:solidFill>
                <a:latin typeface="inherit"/>
              </a:rPr>
              <a:t>Ä</a:t>
            </a:r>
            <a:r>
              <a:rPr lang="sk-SK" altLang="sk-SK" sz="700" dirty="0">
                <a:solidFill>
                  <a:schemeClr val="bg1"/>
                </a:solidFill>
              </a:rPr>
              <a:t> </a:t>
            </a:r>
            <a:r>
              <a:rPr lang="cs" dirty="0">
                <a:solidFill>
                  <a:schemeClr val="bg1"/>
                </a:solidFill>
              </a:rPr>
              <a:t>NÁ V</a:t>
            </a:r>
            <a:r>
              <a:rPr lang="sk-SK" altLang="sk-SK" sz="2800" dirty="0">
                <a:solidFill>
                  <a:schemeClr val="bg1"/>
                </a:solidFill>
                <a:latin typeface="inherit"/>
              </a:rPr>
              <a:t>Ä</a:t>
            </a:r>
            <a:r>
              <a:rPr lang="sk-SK" altLang="sk-SK" sz="700" dirty="0">
                <a:solidFill>
                  <a:schemeClr val="bg1"/>
                </a:solidFill>
              </a:rPr>
              <a:t> </a:t>
            </a:r>
            <a:r>
              <a:rPr lang="cs" dirty="0">
                <a:solidFill>
                  <a:schemeClr val="bg1"/>
                </a:solidFill>
              </a:rPr>
              <a:t>ZBA </a:t>
            </a:r>
            <a:r>
              <a:rPr lang="cs" dirty="0"/>
              <a:t>(podnety, závady, ankety atď.) </a:t>
            </a:r>
            <a:endParaRPr dirty="0"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266160" y="1615440"/>
            <a:ext cx="6701967" cy="3202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b="1" dirty="0">
                <a:solidFill>
                  <a:schemeClr val="tx2">
                    <a:lumMod val="50000"/>
                  </a:schemeClr>
                </a:solidFill>
              </a:rPr>
              <a:t>Spätná väzba od občanov: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800" dirty="0">
                <a:solidFill>
                  <a:schemeClr val="tx2">
                    <a:lumMod val="50000"/>
                  </a:schemeClr>
                </a:solidFill>
              </a:rPr>
              <a:t>podnety, závady a poruchy</a:t>
            </a:r>
            <a:endParaRPr sz="1800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800" dirty="0">
                <a:solidFill>
                  <a:schemeClr val="tx2">
                    <a:lumMod val="50000"/>
                  </a:schemeClr>
                </a:solidFill>
              </a:rPr>
              <a:t>fotohlášky a geolokácie</a:t>
            </a:r>
            <a:endParaRPr sz="1800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800" dirty="0">
                <a:solidFill>
                  <a:schemeClr val="tx2">
                    <a:lumMod val="50000"/>
                  </a:schemeClr>
                </a:solidFill>
              </a:rPr>
              <a:t>ankety/participatívny rozpočet</a:t>
            </a:r>
            <a:endParaRPr sz="1800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800" dirty="0">
                <a:solidFill>
                  <a:schemeClr val="tx2">
                    <a:lumMod val="50000"/>
                  </a:schemeClr>
                </a:solidFill>
              </a:rPr>
              <a:t>rezervačný systém</a:t>
            </a: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lang="cs-CZ" dirty="0">
              <a:solidFill>
                <a:schemeClr val="tx2">
                  <a:lumMod val="50000"/>
                </a:schemeClr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b="1" dirty="0" err="1">
                <a:solidFill>
                  <a:schemeClr val="tx2">
                    <a:lumMod val="50000"/>
                  </a:schemeClr>
                </a:solidFill>
              </a:rPr>
              <a:t>Prispôsobenie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 na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</a:rPr>
              <a:t>mieru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 každému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</a:rPr>
              <a:t>mestu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 a obci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b="1" dirty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Neimplementujeme služby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</a:rPr>
              <a:t>tretích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</a:rPr>
              <a:t>strán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maximálna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ochrana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osobných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údajov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- GDPR -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prispôsobenie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na </a:t>
            </a:r>
            <a:r>
              <a:rPr lang="cs-CZ" dirty="0" err="1">
                <a:solidFill>
                  <a:schemeClr val="tx2">
                    <a:lumMod val="50000"/>
                  </a:schemeClr>
                </a:solidFill>
              </a:rPr>
              <a:t>mieru</a:t>
            </a:r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 každému</a:t>
            </a: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sz="1400"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077AAE-F211-4DEB-833E-C33D3167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B2ECBFC-24D9-4B51-919C-D370A42F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38" y="1619475"/>
            <a:ext cx="2598330" cy="2071396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EA6D84BB-6EA2-4FE1-B4C2-21453414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049" y="1561822"/>
            <a:ext cx="3628166" cy="1773770"/>
          </a:xfrm>
          <a:prstGeom prst="rect">
            <a:avLst/>
          </a:prstGeom>
        </p:spPr>
      </p:pic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TVORBA WEBOVÝCH STRÁNOK</a:t>
            </a:r>
            <a:endParaRPr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DDBFD9-E1A6-4E32-9F40-E55ED9E3C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9B4033F-1280-4838-B415-DAFDF4258A0D}"/>
              </a:ext>
            </a:extLst>
          </p:cNvPr>
          <p:cNvSpPr txBox="1"/>
          <p:nvPr/>
        </p:nvSpPr>
        <p:spPr>
          <a:xfrm>
            <a:off x="-36708" y="1784140"/>
            <a:ext cx="42015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342900">
              <a:buSzPts val="1800"/>
              <a:buFont typeface="Arial"/>
              <a:buChar char="-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tvorba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</a:rPr>
              <a:t>moderného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 designu</a:t>
            </a:r>
          </a:p>
          <a:p>
            <a:pPr marL="914400" lvl="1" indent="-342900">
              <a:buSzPts val="1800"/>
              <a:buFont typeface="Arial"/>
              <a:buChar char="-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</a:rPr>
              <a:t>individuálny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 grafický návrh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</a:rPr>
              <a:t>implementácia</a:t>
            </a:r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</a:rPr>
              <a:t>prevedenie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 domény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</a:rPr>
              <a:t>responzívny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 design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</a:rPr>
              <a:t>ďalšie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</a:rPr>
              <a:t>najaktuálnejšie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 prvky 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jednoduchý,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</a:rPr>
              <a:t>intuitívny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</a:rPr>
              <a:t>redakčný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 systém</a:t>
            </a:r>
          </a:p>
        </p:txBody>
      </p:sp>
      <p:pic>
        <p:nvPicPr>
          <p:cNvPr id="10" name="Google Shape;146;p22">
            <a:extLst>
              <a:ext uri="{FF2B5EF4-FFF2-40B4-BE49-F238E27FC236}">
                <a16:creationId xmlns:a16="http://schemas.microsoft.com/office/drawing/2014/main" id="{8CBCCCED-6925-46FB-8FC0-BCC71133632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238" y="2360074"/>
            <a:ext cx="3430668" cy="195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1A187E2-F9D9-4A51-AB3A-F612E904B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929" y="3177039"/>
            <a:ext cx="3225320" cy="1774881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950" y="1806841"/>
            <a:ext cx="3775023" cy="25636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REZERVAČNÝ SYSTÉM</a:t>
            </a:r>
            <a:endParaRPr dirty="0"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3136" y="2571750"/>
            <a:ext cx="2022165" cy="24224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61FEA3-8A42-479D-95CC-440C71520AEF}"/>
              </a:ext>
            </a:extLst>
          </p:cNvPr>
          <p:cNvSpPr txBox="1"/>
          <p:nvPr/>
        </p:nvSpPr>
        <p:spPr>
          <a:xfrm>
            <a:off x="0" y="1726108"/>
            <a:ext cx="388453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Široké možnosti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nastavenia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zbavenie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nadbytečnej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agendy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rezervácie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budov,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objektov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rezervácie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úrad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on-line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aktuálnej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obsadenosti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pobočky 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na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úrade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5"/>
              </a:rPr>
              <a:t>Obec Jalubí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D3E3F24-7667-41CF-822F-9A11A80C5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471900" y="447150"/>
            <a:ext cx="7394100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E-SPRAVODAJ</a:t>
            </a:r>
            <a:endParaRPr dirty="0"/>
          </a:p>
        </p:txBody>
      </p:sp>
      <p:sp>
        <p:nvSpPr>
          <p:cNvPr id="183" name="Google Shape;183;p27"/>
          <p:cNvSpPr txBox="1"/>
          <p:nvPr/>
        </p:nvSpPr>
        <p:spPr>
          <a:xfrm>
            <a:off x="693200" y="6801050"/>
            <a:ext cx="6212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/>
              <a:t>Propagace možnosti zpětné vazby od občanů formou podnětů a závad včetně interní agendy</a:t>
            </a:r>
            <a:endParaRPr sz="1100"/>
          </a:p>
        </p:txBody>
      </p:sp>
      <p:grpSp>
        <p:nvGrpSpPr>
          <p:cNvPr id="184" name="Google Shape;184;p27"/>
          <p:cNvGrpSpPr/>
          <p:nvPr/>
        </p:nvGrpSpPr>
        <p:grpSpPr>
          <a:xfrm>
            <a:off x="559775" y="6879564"/>
            <a:ext cx="170700" cy="170700"/>
            <a:chOff x="400725" y="7668275"/>
            <a:chExt cx="170700" cy="170700"/>
          </a:xfrm>
        </p:grpSpPr>
        <p:sp>
          <p:nvSpPr>
            <p:cNvPr id="185" name="Google Shape;185;p27"/>
            <p:cNvSpPr/>
            <p:nvPr/>
          </p:nvSpPr>
          <p:spPr>
            <a:xfrm>
              <a:off x="400725" y="7668275"/>
              <a:ext cx="170700" cy="1707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6" name="Google Shape;186;p27"/>
            <p:cNvCxnSpPr/>
            <p:nvPr/>
          </p:nvCxnSpPr>
          <p:spPr>
            <a:xfrm>
              <a:off x="418500" y="7684300"/>
              <a:ext cx="138600" cy="138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27"/>
            <p:cNvCxnSpPr/>
            <p:nvPr/>
          </p:nvCxnSpPr>
          <p:spPr>
            <a:xfrm rot="10800000" flipH="1">
              <a:off x="415525" y="7676000"/>
              <a:ext cx="144600" cy="147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478" y="1929640"/>
            <a:ext cx="3183172" cy="2665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2A38C2-FCFE-4742-BA0B-F23653B048A0}"/>
              </a:ext>
            </a:extLst>
          </p:cNvPr>
          <p:cNvSpPr txBox="1"/>
          <p:nvPr/>
        </p:nvSpPr>
        <p:spPr>
          <a:xfrm>
            <a:off x="95106" y="1812198"/>
            <a:ext cx="4841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>
              <a:buSzPts val="1800"/>
            </a:pP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Prehľadný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ľahko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prístupný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spravodaj</a:t>
            </a:r>
            <a:endParaRPr lang="cs-CZ" sz="1800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>
              <a:buSzPts val="1800"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prečítaniu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571500" lvl="1">
              <a:buSzPts val="1800"/>
            </a:pPr>
            <a:endParaRPr lang="cs-CZ" sz="1800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>
              <a:buSzPts val="1800"/>
              <a:buFont typeface="Arial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distribúcia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občanom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priebehu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niekoľkých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minút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možnosť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vyhľadávania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kopírovania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textov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úspora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nákladov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>
              <a:buSzPts val="1800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Praha 1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CE4445F-279C-4189-AC26-329E5D6C4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90" y="2036144"/>
            <a:ext cx="3429912" cy="2660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300351" y="447150"/>
            <a:ext cx="7655596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PASPORTIZÁCE/DIGITALIZÁCIA CINTORÍNOV</a:t>
            </a:r>
            <a:endParaRPr dirty="0"/>
          </a:p>
        </p:txBody>
      </p:sp>
      <p:sp>
        <p:nvSpPr>
          <p:cNvPr id="196" name="Google Shape;196;p28"/>
          <p:cNvSpPr txBox="1"/>
          <p:nvPr/>
        </p:nvSpPr>
        <p:spPr>
          <a:xfrm>
            <a:off x="693200" y="6801050"/>
            <a:ext cx="6212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/>
              <a:t>Propagace možnosti zpětné vazby od občanů formou podnětů a závad včetně interní agendy</a:t>
            </a:r>
            <a:endParaRPr sz="1100"/>
          </a:p>
        </p:txBody>
      </p:sp>
      <p:grpSp>
        <p:nvGrpSpPr>
          <p:cNvPr id="197" name="Google Shape;197;p28"/>
          <p:cNvGrpSpPr/>
          <p:nvPr/>
        </p:nvGrpSpPr>
        <p:grpSpPr>
          <a:xfrm>
            <a:off x="559775" y="6879564"/>
            <a:ext cx="170700" cy="170700"/>
            <a:chOff x="400725" y="7668275"/>
            <a:chExt cx="170700" cy="170700"/>
          </a:xfrm>
        </p:grpSpPr>
        <p:sp>
          <p:nvSpPr>
            <p:cNvPr id="198" name="Google Shape;198;p28"/>
            <p:cNvSpPr/>
            <p:nvPr/>
          </p:nvSpPr>
          <p:spPr>
            <a:xfrm>
              <a:off x="400725" y="7668275"/>
              <a:ext cx="170700" cy="1707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9" name="Google Shape;199;p28"/>
            <p:cNvCxnSpPr/>
            <p:nvPr/>
          </p:nvCxnSpPr>
          <p:spPr>
            <a:xfrm>
              <a:off x="418500" y="7684300"/>
              <a:ext cx="138600" cy="138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28"/>
            <p:cNvCxnSpPr/>
            <p:nvPr/>
          </p:nvCxnSpPr>
          <p:spPr>
            <a:xfrm rot="10800000" flipH="1">
              <a:off x="415525" y="7676000"/>
              <a:ext cx="144600" cy="147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C62AA4-2F8A-4EDC-923A-78E34F12A172}"/>
              </a:ext>
            </a:extLst>
          </p:cNvPr>
          <p:cNvSpPr txBox="1"/>
          <p:nvPr/>
        </p:nvSpPr>
        <p:spPr>
          <a:xfrm>
            <a:off x="-218591" y="1515270"/>
            <a:ext cx="489738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b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Jednoduchá a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prehľadná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pasportizácia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evidencia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správa hrobových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miest</a:t>
            </a:r>
            <a:endParaRPr lang="cs-CZ" sz="1800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b="1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zobrazenie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voľných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hrobových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miest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kompletná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agenda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vrátane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fotodokumentácie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evidencia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poplatkov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za cintorín</a:t>
            </a: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on-line a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interaktívne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571500" lvl="1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Obec Bílovice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0CBC685-A179-4309-AD1E-F49D2A2D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3" y="4858666"/>
            <a:ext cx="1215693" cy="195068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  <p:bldP spid="12" grpId="0"/>
    </p:bld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10943</TotalTime>
  <Words>521</Words>
  <Application>Microsoft Office PowerPoint</Application>
  <PresentationFormat>Prezentácia na obrazovke (16:9)</PresentationFormat>
  <Paragraphs>93</Paragraphs>
  <Slides>13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Montserrat Medium</vt:lpstr>
      <vt:lpstr>OTS-derived-font</vt:lpstr>
      <vt:lpstr>inherit</vt:lpstr>
      <vt:lpstr>Roboto</vt:lpstr>
      <vt:lpstr>Arial</vt:lpstr>
      <vt:lpstr>Material</vt:lpstr>
      <vt:lpstr>Prezentácia programu PowerPoint</vt:lpstr>
      <vt:lpstr>SLUŽBA CHYTRÉHO RIEŠENIA PRE MESTÁ A OBCE </vt:lpstr>
      <vt:lpstr>MOBILNÁ APLIKÁCIA NA MIERU</vt:lpstr>
      <vt:lpstr>MOBILNÁ APLIKÁCIA    </vt:lpstr>
      <vt:lpstr>SPTÄ NÁ VÄ ZBA (podnety, závady, ankety atď.) </vt:lpstr>
      <vt:lpstr>TVORBA WEBOVÝCH STRÁNOK</vt:lpstr>
      <vt:lpstr>REZERVAČNÝ SYSTÉM</vt:lpstr>
      <vt:lpstr>E-SPRAVODAJ</vt:lpstr>
      <vt:lpstr>PASPORTIZÁCE/DIGITALIZÁCIA CINTORÍNOV</vt:lpstr>
      <vt:lpstr>Prezentácia programu PowerPoint</vt:lpstr>
      <vt:lpstr>INTERAKTÍVNE BLOKOVÉ ČISTENIE</vt:lpstr>
      <vt:lpstr>CIELE NAŠEJ SLUŽBY PRE OBCE A MESTÁ</vt:lpstr>
      <vt:lpstr>Ďakujeme za pozornosť  pri ukážke tejto prezentácie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Služba chytrého řešení  pro města a obce</dc:title>
  <dc:creator>Silvie Mixová</dc:creator>
  <cp:lastModifiedBy>Dominika Ševčíková</cp:lastModifiedBy>
  <cp:revision>36</cp:revision>
  <dcterms:modified xsi:type="dcterms:W3CDTF">2021-11-01T18:35:20Z</dcterms:modified>
</cp:coreProperties>
</file>