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67" r:id="rId3"/>
    <p:sldId id="260" r:id="rId4"/>
    <p:sldId id="268" r:id="rId5"/>
    <p:sldId id="269" r:id="rId6"/>
    <p:sldId id="270" r:id="rId7"/>
    <p:sldId id="271" r:id="rId8"/>
    <p:sldId id="272" r:id="rId9"/>
    <p:sldId id="276" r:id="rId10"/>
    <p:sldId id="261" r:id="rId11"/>
    <p:sldId id="277" r:id="rId12"/>
    <p:sldId id="280" r:id="rId13"/>
    <p:sldId id="279" r:id="rId14"/>
    <p:sldId id="278" r:id="rId15"/>
    <p:sldId id="259" r:id="rId16"/>
    <p:sldId id="264" r:id="rId17"/>
    <p:sldId id="273" r:id="rId18"/>
    <p:sldId id="274" r:id="rId19"/>
    <p:sldId id="265" r:id="rId20"/>
    <p:sldId id="284" r:id="rId21"/>
    <p:sldId id="266" r:id="rId22"/>
    <p:sldId id="282" r:id="rId23"/>
    <p:sldId id="283" r:id="rId24"/>
    <p:sldId id="258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BF"/>
    <a:srgbClr val="0084D6"/>
    <a:srgbClr val="BE4B48"/>
    <a:srgbClr val="F79239"/>
    <a:srgbClr val="A6A6A6"/>
    <a:srgbClr val="004F9D"/>
    <a:srgbClr val="379BFF"/>
    <a:srgbClr val="007DFA"/>
    <a:srgbClr val="0A1124"/>
    <a:srgbClr val="2980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5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8225F-F5DD-4128-8B94-02CF9C859902}" type="datetimeFigureOut">
              <a:rPr lang="sk-SK" smtClean="0"/>
              <a:t>27. 10. 2016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F9B4-A868-4BEB-AC31-5D4B2035AC2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9464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5B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6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16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6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5668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6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7231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pic>
        <p:nvPicPr>
          <p:cNvPr id="9" name="Obrázok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6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57737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pic>
        <p:nvPicPr>
          <p:cNvPr id="8" name="Obrázo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6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95535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pic>
        <p:nvPicPr>
          <p:cNvPr id="9" name="Obrázok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0100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pic>
        <p:nvPicPr>
          <p:cNvPr id="11" name="Obrázok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9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0580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5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8012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8CBC1-A758-4F47-A1F1-1E94F54A567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2036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pic>
        <p:nvPicPr>
          <p:cNvPr id="9" name="Obrázok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5219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pic>
        <p:nvPicPr>
          <p:cNvPr id="9" name="Obrázok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97"/>
          <a:stretch/>
        </p:blipFill>
        <p:spPr>
          <a:xfrm>
            <a:off x="7020272" y="6237312"/>
            <a:ext cx="1698230" cy="620688"/>
          </a:xfrm>
          <a:prstGeom prst="rect">
            <a:avLst/>
          </a:prstGeom>
        </p:spPr>
      </p:pic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726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ok 14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14" b="72911"/>
          <a:stretch/>
        </p:blipFill>
        <p:spPr>
          <a:xfrm>
            <a:off x="0" y="-16132"/>
            <a:ext cx="9144000" cy="1082932"/>
          </a:xfrm>
          <a:prstGeom prst="rect">
            <a:avLst/>
          </a:prstGeom>
        </p:spPr>
      </p:pic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944" cy="778098"/>
          </a:xfrm>
          <a:prstGeom prst="rect">
            <a:avLst/>
          </a:prstGeom>
          <a:ln w="12700"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6588224" y="6453336"/>
            <a:ext cx="2095364" cy="326579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smtClean="0"/>
              <a:t>www.corageo.sk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8CBC1-A758-4F47-A1F1-1E94F54A567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904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5BF"/>
        </a:buClr>
        <a:buFont typeface="Calibri" panose="020F0502020204030204" pitchFamily="34" charset="0"/>
        <a:buChar char="»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5BF"/>
        </a:buClr>
        <a:buFont typeface="Calibri" panose="020F0502020204030204" pitchFamily="34" charset="0"/>
        <a:buChar char="»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5BF"/>
        </a:buClr>
        <a:buFont typeface="Calibri" panose="020F0502020204030204" pitchFamily="34" charset="0"/>
        <a:buChar char="»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5BF"/>
        </a:buClr>
        <a:buFont typeface="Calibri" panose="020F0502020204030204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5BF"/>
        </a:buClr>
        <a:buFont typeface="Calibri" panose="020F0502020204030204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725"/>
          <a:stretch/>
        </p:blipFill>
        <p:spPr>
          <a:xfrm>
            <a:off x="0" y="-30064"/>
            <a:ext cx="9144000" cy="6888063"/>
          </a:xfrm>
          <a:prstGeom prst="rect">
            <a:avLst/>
          </a:prstGeom>
        </p:spPr>
      </p:pic>
      <p:sp>
        <p:nvSpPr>
          <p:cNvPr id="8" name="BlokTextu 7"/>
          <p:cNvSpPr txBox="1"/>
          <p:nvPr/>
        </p:nvSpPr>
        <p:spPr>
          <a:xfrm>
            <a:off x="611560" y="3789040"/>
            <a:ext cx="489654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2800" b="1" dirty="0" smtClean="0">
                <a:solidFill>
                  <a:srgbClr val="0075BF"/>
                </a:solidFill>
              </a:rPr>
              <a:t>Martin </a:t>
            </a:r>
            <a:r>
              <a:rPr lang="sk-SK" sz="2800" b="1" dirty="0" err="1" smtClean="0">
                <a:solidFill>
                  <a:srgbClr val="0075BF"/>
                </a:solidFill>
              </a:rPr>
              <a:t>Valluš</a:t>
            </a:r>
            <a:endParaRPr lang="sk-SK" sz="2800" b="1" dirty="0" smtClean="0">
              <a:solidFill>
                <a:srgbClr val="0075BF"/>
              </a:solidFill>
            </a:endParaRPr>
          </a:p>
          <a:p>
            <a:pPr algn="r"/>
            <a:r>
              <a:rPr lang="sk-SK" sz="2800" b="1" dirty="0" smtClean="0">
                <a:solidFill>
                  <a:srgbClr val="0075BF"/>
                </a:solidFill>
              </a:rPr>
              <a:t>Marian Pavuk</a:t>
            </a:r>
          </a:p>
          <a:p>
            <a:pPr algn="r"/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CORA GEO</a:t>
            </a:r>
            <a:endParaRPr lang="sk-SK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6372200" y="3884855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Konferencia APÚMS SR</a:t>
            </a:r>
          </a:p>
          <a:p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27.-28. </a:t>
            </a:r>
            <a:r>
              <a:rPr lang="sk-SK" dirty="0">
                <a:solidFill>
                  <a:schemeClr val="bg1">
                    <a:lumMod val="50000"/>
                  </a:schemeClr>
                </a:solidFill>
              </a:rPr>
              <a:t>október 2016</a:t>
            </a:r>
          </a:p>
          <a:p>
            <a:r>
              <a:rPr lang="sk-SK" dirty="0">
                <a:solidFill>
                  <a:schemeClr val="bg1">
                    <a:lumMod val="50000"/>
                  </a:schemeClr>
                </a:solidFill>
              </a:rPr>
              <a:t>Hotel Atrium</a:t>
            </a:r>
          </a:p>
          <a:p>
            <a:r>
              <a:rPr lang="sk-SK" dirty="0">
                <a:solidFill>
                  <a:schemeClr val="bg1">
                    <a:lumMod val="50000"/>
                  </a:schemeClr>
                </a:solidFill>
              </a:rPr>
              <a:t>Nový </a:t>
            </a: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Smokovec</a:t>
            </a:r>
            <a:endParaRPr lang="sk-SK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Nadpis 5"/>
          <p:cNvSpPr txBox="1">
            <a:spLocks/>
          </p:cNvSpPr>
          <p:nvPr/>
        </p:nvSpPr>
        <p:spPr>
          <a:xfrm>
            <a:off x="611560" y="1772816"/>
            <a:ext cx="4896544" cy="1656184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r">
              <a:defRPr/>
            </a:pPr>
            <a:r>
              <a:rPr lang="sk-SK" sz="4000" b="1" dirty="0" smtClean="0">
                <a:ln>
                  <a:solidFill>
                    <a:srgbClr val="004F9D"/>
                  </a:solidFill>
                </a:ln>
              </a:rPr>
              <a:t>Na čo nezabudnúť pri elektronizácii</a:t>
            </a:r>
            <a:endParaRPr lang="sk-SK" sz="4000" b="1" dirty="0">
              <a:ln>
                <a:solidFill>
                  <a:srgbClr val="004F9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477657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3563888" y="2348880"/>
            <a:ext cx="4536504" cy="2520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>
                <a:solidFill>
                  <a:srgbClr val="0084D6"/>
                </a:solidFill>
              </a:rPr>
              <a:t>Aké podania si tam nájdem?</a:t>
            </a:r>
          </a:p>
          <a:p>
            <a:pPr marL="0" indent="0" algn="r">
              <a:buNone/>
            </a:pPr>
            <a:r>
              <a:rPr lang="sk-SK" sz="2400" i="1" dirty="0" smtClean="0">
                <a:latin typeface="Georgia" panose="02040502050405020303" pitchFamily="18" charset="0"/>
              </a:rPr>
              <a:t>Najrozmanitejšie </a:t>
            </a:r>
            <a:r>
              <a:rPr lang="sk-SK" sz="2400" i="1" dirty="0" smtClean="0">
                <a:latin typeface="Georgia" panose="02040502050405020303" pitchFamily="18" charset="0"/>
              </a:rPr>
              <a:t>podania</a:t>
            </a:r>
            <a:r>
              <a:rPr lang="en-US" sz="2400" i="1" dirty="0" smtClean="0">
                <a:latin typeface="Georgia" panose="02040502050405020303" pitchFamily="18" charset="0"/>
              </a:rPr>
              <a:t>,</a:t>
            </a:r>
            <a:r>
              <a:rPr lang="sk-SK" sz="2400" i="1" dirty="0" smtClean="0">
                <a:latin typeface="Georgia" panose="02040502050405020303" pitchFamily="18" charset="0"/>
              </a:rPr>
              <a:t> </a:t>
            </a:r>
            <a:r>
              <a:rPr lang="sk-SK" sz="2400" i="1" dirty="0" smtClean="0">
                <a:latin typeface="Georgia" panose="02040502050405020303" pitchFamily="18" charset="0"/>
              </a:rPr>
              <a:t>na ktorých zaslanie občan využije „všeobecné podanie“</a:t>
            </a: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Skupina 9"/>
          <p:cNvGrpSpPr/>
          <p:nvPr/>
        </p:nvGrpSpPr>
        <p:grpSpPr>
          <a:xfrm>
            <a:off x="3098740" y="2317666"/>
            <a:ext cx="321141" cy="1286566"/>
            <a:chOff x="3098740" y="2317666"/>
            <a:chExt cx="321141" cy="1286566"/>
          </a:xfrm>
        </p:grpSpPr>
        <p:cxnSp>
          <p:nvCxnSpPr>
            <p:cNvPr id="11" name="Rovná spojnica 10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ovná spojnica 13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 rot="10800000">
            <a:off x="8316416" y="3366570"/>
            <a:ext cx="321141" cy="1286566"/>
            <a:chOff x="3098740" y="2317666"/>
            <a:chExt cx="321141" cy="1286566"/>
          </a:xfrm>
        </p:grpSpPr>
        <p:cxnSp>
          <p:nvCxnSpPr>
            <p:cNvPr id="16" name="Rovná spojnica 15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ovná spojnica 18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012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9" name="Zástupný symbol obsahu 6"/>
          <p:cNvSpPr txBox="1">
            <a:spLocks/>
          </p:cNvSpPr>
          <p:nvPr/>
        </p:nvSpPr>
        <p:spPr>
          <a:xfrm>
            <a:off x="3491880" y="2560116"/>
            <a:ext cx="4608512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sk-SK" dirty="0" smtClean="0">
                <a:solidFill>
                  <a:srgbClr val="0084D6"/>
                </a:solidFill>
              </a:rPr>
              <a:t>Viem urobiť a podpísať odpoveď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sk-SK" sz="2400" i="1" dirty="0" smtClean="0">
                <a:latin typeface="Georgia" panose="02040502050405020303" pitchFamily="18" charset="0"/>
              </a:rPr>
              <a:t>Áno, ako elektronický úradný dokument</a:t>
            </a:r>
            <a:endParaRPr lang="sk-SK" sz="2800" dirty="0"/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Skupina 9"/>
          <p:cNvGrpSpPr/>
          <p:nvPr/>
        </p:nvGrpSpPr>
        <p:grpSpPr>
          <a:xfrm>
            <a:off x="3098740" y="2574482"/>
            <a:ext cx="321141" cy="1286566"/>
            <a:chOff x="3098740" y="2317666"/>
            <a:chExt cx="321141" cy="1286566"/>
          </a:xfrm>
        </p:grpSpPr>
        <p:cxnSp>
          <p:nvCxnSpPr>
            <p:cNvPr id="11" name="Rovná spojnica 10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ovná spojnica 13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 rot="10800000">
            <a:off x="8316416" y="3501008"/>
            <a:ext cx="321141" cy="1286566"/>
            <a:chOff x="3098740" y="2317666"/>
            <a:chExt cx="321141" cy="1286566"/>
          </a:xfrm>
        </p:grpSpPr>
        <p:cxnSp>
          <p:nvCxnSpPr>
            <p:cNvPr id="16" name="Rovná spojnica 15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ovná spojnica 18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20130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9" name="Zástupný symbol obsahu 6"/>
          <p:cNvSpPr txBox="1">
            <a:spLocks/>
          </p:cNvSpPr>
          <p:nvPr/>
        </p:nvSpPr>
        <p:spPr>
          <a:xfrm>
            <a:off x="3491880" y="2420888"/>
            <a:ext cx="4608512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3800" dirty="0">
                <a:solidFill>
                  <a:srgbClr val="0084D6"/>
                </a:solidFill>
              </a:rPr>
              <a:t>Prečo mám teda niečo </a:t>
            </a:r>
            <a:r>
              <a:rPr lang="sk-SK" sz="3800" dirty="0" smtClean="0">
                <a:solidFill>
                  <a:srgbClr val="0084D6"/>
                </a:solidFill>
              </a:rPr>
              <a:t>budovať?</a:t>
            </a:r>
          </a:p>
          <a:p>
            <a:pPr marL="0" indent="0" algn="r">
              <a:buNone/>
            </a:pPr>
            <a:r>
              <a:rPr lang="sk-SK" sz="2400" i="1" dirty="0">
                <a:latin typeface="Georgia" panose="02040502050405020303" pitchFamily="18" charset="0"/>
              </a:rPr>
              <a:t>Lebo túto povinnosť mi ukladá zákon, forma spomenutá vyššie je v zákone definovaná ako dočasná  </a:t>
            </a:r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Skupina 6"/>
          <p:cNvGrpSpPr/>
          <p:nvPr/>
        </p:nvGrpSpPr>
        <p:grpSpPr>
          <a:xfrm>
            <a:off x="3098740" y="2430466"/>
            <a:ext cx="321141" cy="1286566"/>
            <a:chOff x="3098740" y="2317666"/>
            <a:chExt cx="321141" cy="1286566"/>
          </a:xfrm>
        </p:grpSpPr>
        <p:cxnSp>
          <p:nvCxnSpPr>
            <p:cNvPr id="10" name="Rovná spojnica 9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 rot="10800000">
            <a:off x="8316416" y="3582593"/>
            <a:ext cx="321141" cy="1286566"/>
            <a:chOff x="3098740" y="2317666"/>
            <a:chExt cx="321141" cy="1286566"/>
          </a:xfrm>
        </p:grpSpPr>
        <p:cxnSp>
          <p:nvCxnSpPr>
            <p:cNvPr id="15" name="Rovná spojnica 14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6675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9" name="Zástupný symbol obsahu 6"/>
          <p:cNvSpPr txBox="1">
            <a:spLocks/>
          </p:cNvSpPr>
          <p:nvPr/>
        </p:nvSpPr>
        <p:spPr>
          <a:xfrm>
            <a:off x="3491880" y="2132856"/>
            <a:ext cx="4680520" cy="3101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3500" dirty="0">
                <a:solidFill>
                  <a:srgbClr val="0084D6"/>
                </a:solidFill>
              </a:rPr>
              <a:t>Ako musím vybudovať IS?</a:t>
            </a:r>
          </a:p>
          <a:p>
            <a:pPr marL="0" indent="0" algn="r">
              <a:buNone/>
            </a:pPr>
            <a:r>
              <a:rPr lang="sk-SK" sz="2600" i="1" dirty="0" smtClean="0">
                <a:latin typeface="Georgia" panose="02040502050405020303" pitchFamily="18" charset="0"/>
              </a:rPr>
              <a:t>Tak, </a:t>
            </a:r>
            <a:r>
              <a:rPr lang="sk-SK" sz="2600" i="1" dirty="0">
                <a:latin typeface="Georgia" panose="02040502050405020303" pitchFamily="18" charset="0"/>
              </a:rPr>
              <a:t>aby som využíval pre elektronickú komunikáciu výlučne komponenty </a:t>
            </a:r>
            <a:r>
              <a:rPr lang="sk-SK" sz="2600" i="1" dirty="0" smtClean="0">
                <a:latin typeface="Georgia" panose="02040502050405020303" pitchFamily="18" charset="0"/>
              </a:rPr>
              <a:t>ÚPVS</a:t>
            </a:r>
            <a:r>
              <a:rPr lang="en-US" sz="2600" i="1" dirty="0" smtClean="0">
                <a:latin typeface="Georgia" panose="02040502050405020303" pitchFamily="18" charset="0"/>
              </a:rPr>
              <a:t>,</a:t>
            </a:r>
            <a:r>
              <a:rPr lang="sk-SK" sz="2600" i="1" dirty="0" smtClean="0">
                <a:latin typeface="Georgia" panose="02040502050405020303" pitchFamily="18" charset="0"/>
              </a:rPr>
              <a:t> </a:t>
            </a:r>
            <a:r>
              <a:rPr lang="sk-SK" sz="2600" i="1" dirty="0">
                <a:latin typeface="Georgia" panose="02040502050405020303" pitchFamily="18" charset="0"/>
              </a:rPr>
              <a:t>a aby systém fungoval „bezpapierovo“ (s využitím referenčných registrov)</a:t>
            </a:r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3098740" y="2276872"/>
            <a:ext cx="321142" cy="576064"/>
            <a:chOff x="3098740" y="2276872"/>
            <a:chExt cx="321142" cy="576064"/>
          </a:xfrm>
        </p:grpSpPr>
        <p:cxnSp>
          <p:nvCxnSpPr>
            <p:cNvPr id="10" name="Rovná spojnica 9"/>
            <p:cNvCxnSpPr/>
            <p:nvPr/>
          </p:nvCxnSpPr>
          <p:spPr>
            <a:xfrm rot="16200000" flipV="1">
              <a:off x="3203956" y="2467039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 rot="16200000">
              <a:off x="3203956" y="2356339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H="1" flipV="1">
              <a:off x="3419873" y="2677832"/>
              <a:ext cx="8" cy="17510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H="1" flipV="1">
              <a:off x="3419872" y="2276872"/>
              <a:ext cx="10" cy="18468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Skupina 20"/>
          <p:cNvGrpSpPr/>
          <p:nvPr/>
        </p:nvGrpSpPr>
        <p:grpSpPr>
          <a:xfrm>
            <a:off x="8316415" y="2924944"/>
            <a:ext cx="321142" cy="2016224"/>
            <a:chOff x="8316415" y="2924944"/>
            <a:chExt cx="321142" cy="2016224"/>
          </a:xfrm>
        </p:grpSpPr>
        <p:cxnSp>
          <p:nvCxnSpPr>
            <p:cNvPr id="15" name="Rovná spojnica 14"/>
            <p:cNvCxnSpPr/>
            <p:nvPr/>
          </p:nvCxnSpPr>
          <p:spPr>
            <a:xfrm rot="5400000" flipV="1">
              <a:off x="8421641" y="3709790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 rot="5400000">
              <a:off x="8421641" y="3820489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>
              <a:off x="8316415" y="2924944"/>
              <a:ext cx="10" cy="89518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H="1">
              <a:off x="8316415" y="4036406"/>
              <a:ext cx="1" cy="90476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338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9" name="Zástupný symbol obsahu 6"/>
          <p:cNvSpPr txBox="1">
            <a:spLocks/>
          </p:cNvSpPr>
          <p:nvPr/>
        </p:nvSpPr>
        <p:spPr>
          <a:xfrm>
            <a:off x="3491880" y="2560116"/>
            <a:ext cx="4680520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dirty="0">
                <a:solidFill>
                  <a:srgbClr val="0084D6"/>
                </a:solidFill>
              </a:rPr>
              <a:t>Ktoré komponenty to sú?</a:t>
            </a:r>
          </a:p>
          <a:p>
            <a:pPr marL="0" indent="0" algn="r">
              <a:buNone/>
            </a:pPr>
            <a:r>
              <a:rPr lang="sk-SK" sz="2400" i="1" dirty="0">
                <a:latin typeface="Georgia" panose="02040502050405020303" pitchFamily="18" charset="0"/>
              </a:rPr>
              <a:t>IAM, </a:t>
            </a:r>
            <a:r>
              <a:rPr lang="sk-SK" sz="2400" i="1" dirty="0" err="1">
                <a:latin typeface="Georgia" panose="02040502050405020303" pitchFamily="18" charset="0"/>
              </a:rPr>
              <a:t>eDesk</a:t>
            </a:r>
            <a:r>
              <a:rPr lang="sk-SK" sz="2400" i="1" dirty="0">
                <a:latin typeface="Georgia" panose="02040502050405020303" pitchFamily="18" charset="0"/>
              </a:rPr>
              <a:t> (CEP</a:t>
            </a:r>
            <a:r>
              <a:rPr lang="sk-SK" sz="2400" i="1" dirty="0" smtClean="0">
                <a:latin typeface="Georgia" panose="02040502050405020303" pitchFamily="18" charset="0"/>
              </a:rPr>
              <a:t>, MED</a:t>
            </a:r>
            <a:r>
              <a:rPr lang="sk-SK" sz="2400" i="1" dirty="0">
                <a:latin typeface="Georgia" panose="02040502050405020303" pitchFamily="18" charset="0"/>
              </a:rPr>
              <a:t>), MEF, </a:t>
            </a:r>
            <a:r>
              <a:rPr lang="sk-SK" sz="2400" i="1" dirty="0" smtClean="0">
                <a:latin typeface="Georgia" panose="02040502050405020303" pitchFamily="18" charset="0"/>
              </a:rPr>
              <a:t>MEP</a:t>
            </a:r>
          </a:p>
          <a:p>
            <a:pPr marL="0" indent="0" algn="r">
              <a:buNone/>
            </a:pPr>
            <a:r>
              <a:rPr lang="sk-SK" sz="1800" i="1" dirty="0" smtClean="0">
                <a:latin typeface="Georgia" panose="02040502050405020303" pitchFamily="18" charset="0"/>
              </a:rPr>
              <a:t>toto </a:t>
            </a:r>
            <a:r>
              <a:rPr lang="sk-SK" sz="1800" i="1" dirty="0">
                <a:latin typeface="Georgia" panose="02040502050405020303" pitchFamily="18" charset="0"/>
              </a:rPr>
              <a:t>nie </a:t>
            </a:r>
            <a:r>
              <a:rPr lang="sk-SK" sz="1800" i="1" dirty="0" smtClean="0">
                <a:latin typeface="Georgia" panose="02040502050405020303" pitchFamily="18" charset="0"/>
              </a:rPr>
              <a:t>sú </a:t>
            </a:r>
            <a:r>
              <a:rPr lang="sk-SK" sz="1800" i="1" dirty="0">
                <a:latin typeface="Georgia" panose="02040502050405020303" pitchFamily="18" charset="0"/>
              </a:rPr>
              <a:t>citoslovcia </a:t>
            </a:r>
            <a:r>
              <a:rPr lang="sk-SK" sz="1800" dirty="0" smtClean="0">
                <a:latin typeface="Georgia" panose="02040502050405020303" pitchFamily="18" charset="0"/>
                <a:sym typeface="Wingdings" panose="05000000000000000000" pitchFamily="2" charset="2"/>
              </a:rPr>
              <a:t></a:t>
            </a:r>
            <a:endParaRPr lang="sk-SK" sz="1800" dirty="0">
              <a:latin typeface="Georgia" panose="02040502050405020303" pitchFamily="18" charset="0"/>
            </a:endParaRPr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3098740" y="2852936"/>
            <a:ext cx="321142" cy="432048"/>
            <a:chOff x="3098740" y="2852936"/>
            <a:chExt cx="321142" cy="432048"/>
          </a:xfrm>
        </p:grpSpPr>
        <p:cxnSp>
          <p:nvCxnSpPr>
            <p:cNvPr id="10" name="Rovná spojnica 9"/>
            <p:cNvCxnSpPr/>
            <p:nvPr/>
          </p:nvCxnSpPr>
          <p:spPr>
            <a:xfrm rot="16200000" flipV="1">
              <a:off x="3203956" y="2971095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 rot="16200000">
              <a:off x="3203956" y="2860395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V="1">
              <a:off x="3419872" y="3181888"/>
              <a:ext cx="1" cy="103096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H="1" flipV="1">
              <a:off x="3419872" y="2852936"/>
              <a:ext cx="10" cy="11267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 rot="10800000">
            <a:off x="8316416" y="3212976"/>
            <a:ext cx="321141" cy="1286566"/>
            <a:chOff x="3098740" y="2317666"/>
            <a:chExt cx="321141" cy="1286566"/>
          </a:xfrm>
        </p:grpSpPr>
        <p:cxnSp>
          <p:nvCxnSpPr>
            <p:cNvPr id="15" name="Rovná spojnica 14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82873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5832648" cy="77809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Pár faktov o dátumoch (teraz je to „IN“)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347864" y="1556792"/>
            <a:ext cx="5338936" cy="4752528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sk-SK" dirty="0" smtClean="0">
                <a:solidFill>
                  <a:srgbClr val="0084D6"/>
                </a:solidFill>
              </a:rPr>
              <a:t>Povinnosť </a:t>
            </a:r>
            <a:r>
              <a:rPr lang="sk-SK" dirty="0" smtClean="0"/>
              <a:t>vykonávať verejnú moc na základe zákona č. 305/201</a:t>
            </a:r>
            <a:r>
              <a:rPr lang="en-US" dirty="0" smtClean="0"/>
              <a:t>3</a:t>
            </a:r>
            <a:r>
              <a:rPr lang="sk-SK" dirty="0" smtClean="0"/>
              <a:t> </a:t>
            </a:r>
            <a:r>
              <a:rPr lang="sk-SK" dirty="0" err="1" smtClean="0"/>
              <a:t>Z.z</a:t>
            </a:r>
            <a:r>
              <a:rPr lang="sk-SK" dirty="0" smtClean="0"/>
              <a:t>. majú OVM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sk-SK" dirty="0">
                <a:solidFill>
                  <a:srgbClr val="0084D6"/>
                </a:solidFill>
              </a:rPr>
              <a:t>Povinnosť</a:t>
            </a:r>
            <a:r>
              <a:rPr lang="sk-SK" dirty="0"/>
              <a:t> budovať IS OVM na transakčnej úrovni </a:t>
            </a:r>
          </a:p>
          <a:p>
            <a:pPr marL="0" indent="0">
              <a:spcBef>
                <a:spcPts val="3000"/>
              </a:spcBef>
              <a:buNone/>
            </a:pPr>
            <a:r>
              <a:rPr lang="sk-SK" dirty="0" smtClean="0">
                <a:solidFill>
                  <a:srgbClr val="0084D6"/>
                </a:solidFill>
              </a:rPr>
              <a:t>Možnosť</a:t>
            </a:r>
            <a:r>
              <a:rPr lang="sk-SK" dirty="0" smtClean="0"/>
              <a:t> </a:t>
            </a:r>
            <a:r>
              <a:rPr lang="sk-SK" dirty="0" smtClean="0"/>
              <a:t>postupovať pri výkone úradnej moci v zmysle osobitných predpisov príslušnej legislatívy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sk-SK" dirty="0" smtClean="0">
                <a:solidFill>
                  <a:srgbClr val="0084D6"/>
                </a:solidFill>
              </a:rPr>
              <a:t>Povinnosť</a:t>
            </a:r>
            <a:r>
              <a:rPr lang="sk-SK" dirty="0" smtClean="0"/>
              <a:t> </a:t>
            </a:r>
            <a:r>
              <a:rPr lang="sk-SK" dirty="0" smtClean="0"/>
              <a:t>komunikovať výlučne využitím spoločných modulov ÚPVS</a:t>
            </a:r>
            <a:endParaRPr lang="sk-SK" b="1" dirty="0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01414" y="520132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i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od 1</a:t>
            </a:r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. februára 2018</a:t>
            </a:r>
            <a:endParaRPr lang="sk-SK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445430" y="2931935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i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k </a:t>
            </a:r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1. marcu</a:t>
            </a:r>
          </a:p>
          <a:p>
            <a:pPr algn="r"/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2017</a:t>
            </a:r>
            <a:endParaRPr lang="sk-SK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290357" y="4150884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i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 do 31</a:t>
            </a:r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. januára 2018</a:t>
            </a:r>
            <a:endParaRPr lang="sk-SK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279301" y="1774557"/>
            <a:ext cx="2110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i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od 1</a:t>
            </a:r>
            <a:r>
              <a:rPr lang="sk-SK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. novembra 2016</a:t>
            </a:r>
            <a:endParaRPr lang="sk-SK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17" name="Skupina 16"/>
          <p:cNvGrpSpPr/>
          <p:nvPr/>
        </p:nvGrpSpPr>
        <p:grpSpPr>
          <a:xfrm rot="16200000">
            <a:off x="2536322" y="1936286"/>
            <a:ext cx="936104" cy="321132"/>
            <a:chOff x="985320" y="3395901"/>
            <a:chExt cx="2506560" cy="321132"/>
          </a:xfrm>
        </p:grpSpPr>
        <p:cxnSp>
          <p:nvCxnSpPr>
            <p:cNvPr id="13" name="Rovná spojnica 12"/>
            <p:cNvCxnSpPr/>
            <p:nvPr/>
          </p:nvCxnSpPr>
          <p:spPr>
            <a:xfrm flipV="1">
              <a:off x="1935324" y="3395902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ovná spojnica 13"/>
            <p:cNvCxnSpPr/>
            <p:nvPr/>
          </p:nvCxnSpPr>
          <p:spPr>
            <a:xfrm>
              <a:off x="2231740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ovná spojnica 14"/>
            <p:cNvCxnSpPr/>
            <p:nvPr/>
          </p:nvCxnSpPr>
          <p:spPr>
            <a:xfrm>
              <a:off x="2528156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>
              <a:off x="985320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16200000">
            <a:off x="2536322" y="3304438"/>
            <a:ext cx="936104" cy="321132"/>
            <a:chOff x="985320" y="3395901"/>
            <a:chExt cx="2506560" cy="321132"/>
          </a:xfrm>
        </p:grpSpPr>
        <p:cxnSp>
          <p:nvCxnSpPr>
            <p:cNvPr id="19" name="Rovná spojnica 18"/>
            <p:cNvCxnSpPr/>
            <p:nvPr/>
          </p:nvCxnSpPr>
          <p:spPr>
            <a:xfrm flipV="1">
              <a:off x="1935324" y="3395902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ovná spojnica 19"/>
            <p:cNvCxnSpPr/>
            <p:nvPr/>
          </p:nvCxnSpPr>
          <p:spPr>
            <a:xfrm>
              <a:off x="2231740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ovná spojnica 20"/>
            <p:cNvCxnSpPr/>
            <p:nvPr/>
          </p:nvCxnSpPr>
          <p:spPr>
            <a:xfrm>
              <a:off x="2528156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Rovná spojnica 21"/>
            <p:cNvCxnSpPr/>
            <p:nvPr/>
          </p:nvCxnSpPr>
          <p:spPr>
            <a:xfrm>
              <a:off x="985320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Skupina 34"/>
          <p:cNvGrpSpPr/>
          <p:nvPr/>
        </p:nvGrpSpPr>
        <p:grpSpPr>
          <a:xfrm>
            <a:off x="2843808" y="4365104"/>
            <a:ext cx="321137" cy="504056"/>
            <a:chOff x="2915816" y="4365104"/>
            <a:chExt cx="321137" cy="504056"/>
          </a:xfrm>
        </p:grpSpPr>
        <p:cxnSp>
          <p:nvCxnSpPr>
            <p:cNvPr id="24" name="Rovná spojnica 23"/>
            <p:cNvCxnSpPr/>
            <p:nvPr/>
          </p:nvCxnSpPr>
          <p:spPr>
            <a:xfrm rot="16200000" flipV="1">
              <a:off x="3021032" y="4514478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ovná spojnica 24"/>
            <p:cNvCxnSpPr/>
            <p:nvPr/>
          </p:nvCxnSpPr>
          <p:spPr>
            <a:xfrm rot="16200000">
              <a:off x="3021032" y="4403778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ovná spojnica 25"/>
            <p:cNvCxnSpPr/>
            <p:nvPr/>
          </p:nvCxnSpPr>
          <p:spPr>
            <a:xfrm flipV="1">
              <a:off x="3236947" y="4365104"/>
              <a:ext cx="6" cy="143890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ovná spojnica 26"/>
            <p:cNvCxnSpPr/>
            <p:nvPr/>
          </p:nvCxnSpPr>
          <p:spPr>
            <a:xfrm flipH="1" flipV="1">
              <a:off x="3236948" y="4725271"/>
              <a:ext cx="3" cy="143889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Skupina 35"/>
          <p:cNvGrpSpPr/>
          <p:nvPr/>
        </p:nvGrpSpPr>
        <p:grpSpPr>
          <a:xfrm>
            <a:off x="2843808" y="5301208"/>
            <a:ext cx="321137" cy="504056"/>
            <a:chOff x="2915816" y="4365104"/>
            <a:chExt cx="321137" cy="504056"/>
          </a:xfrm>
        </p:grpSpPr>
        <p:cxnSp>
          <p:nvCxnSpPr>
            <p:cNvPr id="37" name="Rovná spojnica 36"/>
            <p:cNvCxnSpPr/>
            <p:nvPr/>
          </p:nvCxnSpPr>
          <p:spPr>
            <a:xfrm rot="16200000" flipV="1">
              <a:off x="3021032" y="4514478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ovná spojnica 37"/>
            <p:cNvCxnSpPr/>
            <p:nvPr/>
          </p:nvCxnSpPr>
          <p:spPr>
            <a:xfrm rot="16200000">
              <a:off x="3021032" y="4403778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ovná spojnica 38"/>
            <p:cNvCxnSpPr/>
            <p:nvPr/>
          </p:nvCxnSpPr>
          <p:spPr>
            <a:xfrm flipV="1">
              <a:off x="3236947" y="4365104"/>
              <a:ext cx="6" cy="143890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ovná spojnica 39"/>
            <p:cNvCxnSpPr/>
            <p:nvPr/>
          </p:nvCxnSpPr>
          <p:spPr>
            <a:xfrm flipH="1" flipV="1">
              <a:off x="3236948" y="4725271"/>
              <a:ext cx="3" cy="143889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677407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Dva paralelné svety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151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/>
              <a:t>Vždy tu bude listinný a elektronický svet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sk-SK" sz="2400" b="1" dirty="0" smtClean="0">
                <a:solidFill>
                  <a:srgbClr val="0075BF"/>
                </a:solidFill>
              </a:rPr>
              <a:t>Možnosti ako fungovať</a:t>
            </a:r>
            <a:r>
              <a:rPr lang="en-US" sz="2400" b="1" dirty="0" smtClean="0">
                <a:solidFill>
                  <a:srgbClr val="0075BF"/>
                </a:solidFill>
              </a:rPr>
              <a:t> :</a:t>
            </a: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2" name="BlokTextu 1"/>
          <p:cNvSpPr txBox="1"/>
          <p:nvPr/>
        </p:nvSpPr>
        <p:spPr>
          <a:xfrm>
            <a:off x="1907704" y="4437112"/>
            <a:ext cx="6408712" cy="10774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lvl="1"/>
            <a:r>
              <a:rPr lang="sk-SK" sz="2400" b="1" dirty="0" smtClean="0">
                <a:solidFill>
                  <a:srgbClr val="0084D6"/>
                </a:solidFill>
              </a:rPr>
              <a:t>Zamyslieť </a:t>
            </a:r>
            <a:r>
              <a:rPr lang="sk-SK" sz="2400" b="1" dirty="0">
                <a:solidFill>
                  <a:srgbClr val="0084D6"/>
                </a:solidFill>
              </a:rPr>
              <a:t>sa </a:t>
            </a:r>
            <a:r>
              <a:rPr lang="sk-SK" sz="2400" dirty="0">
                <a:solidFill>
                  <a:srgbClr val="0084D6"/>
                </a:solidFill>
              </a:rPr>
              <a:t>nad službami a procesmi na úrade, vyhodnotiť čo by bolo možné elektronizáciou zlepšiť </a:t>
            </a:r>
            <a:r>
              <a:rPr lang="sk-SK" sz="2400" dirty="0" smtClean="0">
                <a:solidFill>
                  <a:srgbClr val="0084D6"/>
                </a:solidFill>
              </a:rPr>
              <a:t/>
            </a:r>
            <a:br>
              <a:rPr lang="sk-SK" sz="2400" dirty="0" smtClean="0">
                <a:solidFill>
                  <a:srgbClr val="0084D6"/>
                </a:solidFill>
              </a:rPr>
            </a:br>
            <a:r>
              <a:rPr lang="sk-SK" sz="1600" dirty="0" smtClean="0">
                <a:solidFill>
                  <a:srgbClr val="0084D6"/>
                </a:solidFill>
              </a:rPr>
              <a:t>(</a:t>
            </a:r>
            <a:r>
              <a:rPr lang="sk-SK" sz="1600" dirty="0">
                <a:solidFill>
                  <a:srgbClr val="0084D6"/>
                </a:solidFill>
              </a:rPr>
              <a:t>rozdeľovanie došlých podaní, schvaľovanie, vyťažovanie dát, archivácia, ... </a:t>
            </a:r>
            <a:r>
              <a:rPr lang="sk-SK" sz="1600" dirty="0" smtClean="0">
                <a:solidFill>
                  <a:srgbClr val="0084D6"/>
                </a:solidFill>
              </a:rPr>
              <a:t>)</a:t>
            </a:r>
            <a:endParaRPr lang="sk-SK" sz="1600" dirty="0">
              <a:solidFill>
                <a:srgbClr val="0084D6"/>
              </a:solidFill>
            </a:endParaRPr>
          </a:p>
        </p:txBody>
      </p:sp>
      <p:sp>
        <p:nvSpPr>
          <p:cNvPr id="3" name="BlokTextu 2"/>
          <p:cNvSpPr txBox="1"/>
          <p:nvPr/>
        </p:nvSpPr>
        <p:spPr>
          <a:xfrm>
            <a:off x="1907704" y="2924944"/>
            <a:ext cx="6480720" cy="1008113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 marL="0" lvl="1"/>
            <a:r>
              <a:rPr lang="sk-SK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Ponechať </a:t>
            </a:r>
            <a:r>
              <a:rPr lang="sk-SK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procesy </a:t>
            </a:r>
            <a:r>
              <a:rPr lang="sk-SK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</a:t>
            </a:r>
            <a:r>
              <a:rPr lang="sk-SK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úrade </a:t>
            </a:r>
            <a:r>
              <a:rPr lang="sk-SK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ako doposiaľ a „iba“ sa prepojiť </a:t>
            </a:r>
            <a:r>
              <a:rPr lang="en-US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</a:t>
            </a:r>
            <a:r>
              <a:rPr lang="sk-SK" sz="2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sk-SK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eDesk</a:t>
            </a:r>
            <a:r>
              <a:rPr lang="sk-SK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schránku cez registratúru (alebo iný podobný modul)</a:t>
            </a:r>
          </a:p>
          <a:p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683568" y="3011823"/>
            <a:ext cx="70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endParaRPr lang="sk-SK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653093" y="4758243"/>
            <a:ext cx="769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endParaRPr lang="sk-SK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38" name="Skupina 37"/>
          <p:cNvGrpSpPr/>
          <p:nvPr/>
        </p:nvGrpSpPr>
        <p:grpSpPr>
          <a:xfrm>
            <a:off x="1475658" y="2982082"/>
            <a:ext cx="321132" cy="860738"/>
            <a:chOff x="1475658" y="2945501"/>
            <a:chExt cx="321132" cy="860738"/>
          </a:xfrm>
        </p:grpSpPr>
        <p:cxnSp>
          <p:nvCxnSpPr>
            <p:cNvPr id="5" name="Rovná spojnica 4"/>
            <p:cNvCxnSpPr/>
            <p:nvPr/>
          </p:nvCxnSpPr>
          <p:spPr>
            <a:xfrm rot="16200000" flipV="1">
              <a:off x="1552626" y="3298016"/>
              <a:ext cx="16719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V="1">
              <a:off x="1475659" y="3207787"/>
              <a:ext cx="321131" cy="167196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Rovná spojnica 17"/>
            <p:cNvCxnSpPr/>
            <p:nvPr/>
          </p:nvCxnSpPr>
          <p:spPr>
            <a:xfrm flipV="1">
              <a:off x="1796789" y="3534442"/>
              <a:ext cx="1" cy="271797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Rovná spojnica 36"/>
            <p:cNvCxnSpPr/>
            <p:nvPr/>
          </p:nvCxnSpPr>
          <p:spPr>
            <a:xfrm flipV="1">
              <a:off x="1796788" y="2945501"/>
              <a:ext cx="1" cy="271797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Rovná spojnica 39"/>
          <p:cNvCxnSpPr/>
          <p:nvPr/>
        </p:nvCxnSpPr>
        <p:spPr>
          <a:xfrm rot="16200000" flipV="1">
            <a:off x="1552624" y="5057998"/>
            <a:ext cx="167196" cy="3211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ovná spojnica 40"/>
          <p:cNvCxnSpPr/>
          <p:nvPr/>
        </p:nvCxnSpPr>
        <p:spPr>
          <a:xfrm flipV="1">
            <a:off x="1475657" y="4967769"/>
            <a:ext cx="321131" cy="167196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ovná spojnica 41"/>
          <p:cNvCxnSpPr/>
          <p:nvPr/>
        </p:nvCxnSpPr>
        <p:spPr>
          <a:xfrm flipH="1" flipV="1">
            <a:off x="1796788" y="5294425"/>
            <a:ext cx="2" cy="4388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ovná spojnica 42"/>
          <p:cNvCxnSpPr/>
          <p:nvPr/>
        </p:nvCxnSpPr>
        <p:spPr>
          <a:xfrm flipV="1">
            <a:off x="1796786" y="4581128"/>
            <a:ext cx="4" cy="396153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1212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517786"/>
            <a:ext cx="6707088" cy="4647517"/>
          </a:xfrm>
        </p:spPr>
        <p:txBody>
          <a:bodyPr>
            <a:normAutofit fontScale="85000" lnSpcReduction="10000"/>
          </a:bodyPr>
          <a:lstStyle/>
          <a:p>
            <a:pPr marL="0" lvl="1" indent="0">
              <a:buNone/>
            </a:pPr>
            <a:r>
              <a:rPr lang="en-US" b="1" dirty="0" err="1" smtClean="0"/>
              <a:t>Ponecha</a:t>
            </a:r>
            <a:r>
              <a:rPr lang="sk-SK" b="1" dirty="0"/>
              <a:t>ť procesy na  úrade ako doposiaľ a „iba“ sa prepojiť </a:t>
            </a:r>
            <a:r>
              <a:rPr lang="en-US" b="1" dirty="0" smtClean="0"/>
              <a:t>n</a:t>
            </a:r>
            <a:r>
              <a:rPr lang="sk-SK" b="1" dirty="0" smtClean="0"/>
              <a:t>a </a:t>
            </a:r>
            <a:r>
              <a:rPr lang="sk-SK" b="1" dirty="0" err="1"/>
              <a:t>eDesk</a:t>
            </a:r>
            <a:r>
              <a:rPr lang="sk-SK" b="1" dirty="0"/>
              <a:t> schránku cez </a:t>
            </a:r>
            <a:r>
              <a:rPr lang="sk-SK" b="1" dirty="0" smtClean="0"/>
              <a:t>registratúru</a:t>
            </a:r>
            <a:endParaRPr lang="sk-SK" dirty="0" smtClean="0"/>
          </a:p>
          <a:p>
            <a:pPr>
              <a:spcBef>
                <a:spcPts val="24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Rýchle a ľahké riešenie</a:t>
            </a:r>
          </a:p>
          <a:p>
            <a:pPr>
              <a:spcBef>
                <a:spcPts val="18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Malé riziko</a:t>
            </a:r>
            <a:r>
              <a:rPr lang="sk-SK" sz="2600" dirty="0" smtClean="0"/>
              <a:t>, že niečo „nestihneme“</a:t>
            </a:r>
          </a:p>
          <a:p>
            <a:pPr>
              <a:spcBef>
                <a:spcPts val="18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Žiaden odpor </a:t>
            </a:r>
            <a:r>
              <a:rPr lang="sk-SK" sz="2600" dirty="0" smtClean="0"/>
              <a:t>na úrade „proti zmene“</a:t>
            </a:r>
          </a:p>
          <a:p>
            <a:pPr>
              <a:spcBef>
                <a:spcPts val="18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Minimum ľudí </a:t>
            </a:r>
            <a:r>
              <a:rPr lang="sk-SK" sz="2600" dirty="0" smtClean="0"/>
              <a:t>na preškolenie</a:t>
            </a:r>
          </a:p>
          <a:p>
            <a:pPr>
              <a:spcBef>
                <a:spcPts val="18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Riešenie</a:t>
            </a:r>
            <a:r>
              <a:rPr lang="en-US" sz="2600" dirty="0" smtClean="0">
                <a:solidFill>
                  <a:srgbClr val="0084D6"/>
                </a:solidFill>
              </a:rPr>
              <a:t>,</a:t>
            </a:r>
            <a:r>
              <a:rPr lang="sk-SK" sz="2600" dirty="0" smtClean="0">
                <a:solidFill>
                  <a:srgbClr val="0084D6"/>
                </a:solidFill>
              </a:rPr>
              <a:t> </a:t>
            </a:r>
            <a:r>
              <a:rPr lang="sk-SK" sz="2600" dirty="0" smtClean="0">
                <a:solidFill>
                  <a:srgbClr val="0084D6"/>
                </a:solidFill>
              </a:rPr>
              <a:t>ktoré pridá prácu </a:t>
            </a:r>
            <a:r>
              <a:rPr lang="sk-SK" sz="2600" dirty="0" smtClean="0"/>
              <a:t>(preklad „z“ a „do“ elektronického sveta)</a:t>
            </a:r>
          </a:p>
          <a:p>
            <a:pPr>
              <a:spcBef>
                <a:spcPts val="1800"/>
              </a:spcBef>
            </a:pPr>
            <a:r>
              <a:rPr lang="sk-SK" sz="2600" dirty="0" smtClean="0">
                <a:solidFill>
                  <a:srgbClr val="0084D6"/>
                </a:solidFill>
              </a:rPr>
              <a:t>Budeme </a:t>
            </a:r>
            <a:r>
              <a:rPr lang="sk-SK" sz="2600" dirty="0">
                <a:solidFill>
                  <a:srgbClr val="0084D6"/>
                </a:solidFill>
              </a:rPr>
              <a:t>stíhať „lehoty</a:t>
            </a:r>
            <a:r>
              <a:rPr lang="sk-SK" sz="2600" dirty="0">
                <a:solidFill>
                  <a:srgbClr val="0084D6"/>
                </a:solidFill>
              </a:rPr>
              <a:t>“ </a:t>
            </a:r>
            <a:r>
              <a:rPr lang="sk-SK" sz="2600" dirty="0" smtClean="0"/>
              <a:t>(</a:t>
            </a:r>
            <a:r>
              <a:rPr lang="sk-SK" sz="2600" dirty="0"/>
              <a:t>Ú</a:t>
            </a:r>
            <a:r>
              <a:rPr lang="sk-SK" sz="2600" dirty="0" smtClean="0"/>
              <a:t>PVS </a:t>
            </a:r>
            <a:r>
              <a:rPr lang="sk-SK" sz="2600" dirty="0" smtClean="0"/>
              <a:t>funguje 24/7/365</a:t>
            </a:r>
            <a:r>
              <a:rPr lang="sk-SK" sz="2600" dirty="0" smtClean="0"/>
              <a:t>)?</a:t>
            </a:r>
            <a:endParaRPr lang="sk-SK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539552" y="3358037"/>
            <a:ext cx="709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endParaRPr lang="sk-SK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5" name="Skupina 14"/>
          <p:cNvGrpSpPr/>
          <p:nvPr/>
        </p:nvGrpSpPr>
        <p:grpSpPr>
          <a:xfrm>
            <a:off x="1403648" y="1733811"/>
            <a:ext cx="321135" cy="4143461"/>
            <a:chOff x="1514564" y="1484784"/>
            <a:chExt cx="321135" cy="4143461"/>
          </a:xfrm>
        </p:grpSpPr>
        <p:cxnSp>
          <p:nvCxnSpPr>
            <p:cNvPr id="6" name="Rovná spojnica 5"/>
            <p:cNvCxnSpPr/>
            <p:nvPr/>
          </p:nvCxnSpPr>
          <p:spPr>
            <a:xfrm rot="16200000" flipV="1">
              <a:off x="1526922" y="3536576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ovná spojnica 6"/>
            <p:cNvCxnSpPr/>
            <p:nvPr/>
          </p:nvCxnSpPr>
          <p:spPr>
            <a:xfrm rot="16200000">
              <a:off x="1526922" y="3248738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ovná spojnica 7"/>
            <p:cNvCxnSpPr/>
            <p:nvPr/>
          </p:nvCxnSpPr>
          <p:spPr>
            <a:xfrm flipV="1">
              <a:off x="1835695" y="1484784"/>
              <a:ext cx="2" cy="1782895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ovná spojnica 13"/>
            <p:cNvCxnSpPr/>
            <p:nvPr/>
          </p:nvCxnSpPr>
          <p:spPr>
            <a:xfrm flipV="1">
              <a:off x="1835697" y="3845350"/>
              <a:ext cx="2" cy="1782895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333814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733810"/>
            <a:ext cx="6707088" cy="4431493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sk-SK" sz="2400" b="1" dirty="0" smtClean="0"/>
              <a:t>Zamyslieť </a:t>
            </a:r>
            <a:r>
              <a:rPr lang="sk-SK" sz="2400" b="1" dirty="0"/>
              <a:t>sa nad službami a procesmi na úrade, vyhodnotiť čo by bolo možné elektronizáciou zlepšiť </a:t>
            </a:r>
            <a:r>
              <a:rPr lang="sk-SK" sz="2400" dirty="0"/>
              <a:t>(rozdeľovanie došlých podaní, schvaľovanie, vyťažovanie dát, archivácia, ... )</a:t>
            </a:r>
          </a:p>
          <a:p>
            <a:pPr>
              <a:lnSpc>
                <a:spcPct val="110000"/>
              </a:lnSpc>
              <a:spcBef>
                <a:spcPts val="3000"/>
              </a:spcBef>
            </a:pPr>
            <a:r>
              <a:rPr lang="sk-SK" sz="2400" dirty="0">
                <a:solidFill>
                  <a:srgbClr val="0084D6"/>
                </a:solidFill>
              </a:rPr>
              <a:t>Viac práce </a:t>
            </a:r>
            <a:r>
              <a:rPr lang="sk-SK" sz="2400" dirty="0"/>
              <a:t>(analýzy) </a:t>
            </a:r>
            <a:r>
              <a:rPr lang="sk-SK" sz="2400" dirty="0">
                <a:solidFill>
                  <a:srgbClr val="0084D6"/>
                </a:solidFill>
              </a:rPr>
              <a:t>na úvod</a:t>
            </a: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0084D6"/>
                </a:solidFill>
              </a:rPr>
              <a:t>Zmena procesov</a:t>
            </a: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0084D6"/>
                </a:solidFill>
              </a:rPr>
              <a:t>Vyškolenie zamestnancov a zvládnutie zmeny</a:t>
            </a: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0084D6"/>
                </a:solidFill>
              </a:rPr>
              <a:t>Pripravenosť a pribúdanie elektronických </a:t>
            </a:r>
            <a:r>
              <a:rPr lang="sk-SK" sz="2400" dirty="0" smtClean="0">
                <a:solidFill>
                  <a:srgbClr val="0084D6"/>
                </a:solidFill>
              </a:rPr>
              <a:t>agend</a:t>
            </a:r>
            <a:endParaRPr lang="sk-SK" sz="2400" dirty="0">
              <a:solidFill>
                <a:srgbClr val="0084D6"/>
              </a:solidFill>
            </a:endParaRPr>
          </a:p>
          <a:p>
            <a:pPr>
              <a:lnSpc>
                <a:spcPct val="110000"/>
              </a:lnSpc>
            </a:pPr>
            <a:r>
              <a:rPr lang="sk-SK" sz="2400" dirty="0">
                <a:solidFill>
                  <a:srgbClr val="0084D6"/>
                </a:solidFill>
              </a:rPr>
              <a:t>Šanca (dôvod) na zmenu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grpSp>
        <p:nvGrpSpPr>
          <p:cNvPr id="5" name="Skupina 4"/>
          <p:cNvGrpSpPr/>
          <p:nvPr/>
        </p:nvGrpSpPr>
        <p:grpSpPr>
          <a:xfrm>
            <a:off x="1403648" y="1733811"/>
            <a:ext cx="321135" cy="4143461"/>
            <a:chOff x="1514564" y="1484784"/>
            <a:chExt cx="321135" cy="4143461"/>
          </a:xfrm>
        </p:grpSpPr>
        <p:cxnSp>
          <p:nvCxnSpPr>
            <p:cNvPr id="6" name="Rovná spojnica 5"/>
            <p:cNvCxnSpPr/>
            <p:nvPr/>
          </p:nvCxnSpPr>
          <p:spPr>
            <a:xfrm rot="16200000" flipV="1">
              <a:off x="1526922" y="3536576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ovná spojnica 6"/>
            <p:cNvCxnSpPr/>
            <p:nvPr/>
          </p:nvCxnSpPr>
          <p:spPr>
            <a:xfrm rot="16200000">
              <a:off x="1526922" y="3248738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ovná spojnica 7"/>
            <p:cNvCxnSpPr/>
            <p:nvPr/>
          </p:nvCxnSpPr>
          <p:spPr>
            <a:xfrm flipV="1">
              <a:off x="1835695" y="1484784"/>
              <a:ext cx="2" cy="1782895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flipV="1">
              <a:off x="1835697" y="3845350"/>
              <a:ext cx="2" cy="1782895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BlokTextu 9"/>
          <p:cNvSpPr txBox="1"/>
          <p:nvPr/>
        </p:nvSpPr>
        <p:spPr>
          <a:xfrm>
            <a:off x="467544" y="3373970"/>
            <a:ext cx="7699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4800" b="1" dirty="0" smtClean="0">
                <a:solidFill>
                  <a:schemeClr val="accent6">
                    <a:lumMod val="75000"/>
                  </a:schemeClr>
                </a:solidFill>
              </a:rPr>
              <a:t>2.</a:t>
            </a:r>
            <a:endParaRPr lang="sk-SK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4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57200" y="202630"/>
            <a:ext cx="5410944" cy="778098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Čo predchádza odoslaniu elektronického rozhodnutia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1115616" y="1340768"/>
            <a:ext cx="7128792" cy="482453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k-SK" dirty="0" smtClean="0">
                <a:solidFill>
                  <a:srgbClr val="0084D6"/>
                </a:solidFill>
              </a:rPr>
              <a:t>Máme elektronickú registratúru, </a:t>
            </a:r>
            <a:r>
              <a:rPr lang="sk-SK" dirty="0" smtClean="0">
                <a:solidFill>
                  <a:srgbClr val="0084D6"/>
                </a:solidFill>
              </a:rPr>
              <a:t>automatizovane došlú </a:t>
            </a:r>
            <a:r>
              <a:rPr lang="sk-SK" dirty="0" smtClean="0">
                <a:solidFill>
                  <a:srgbClr val="0084D6"/>
                </a:solidFill>
              </a:rPr>
              <a:t>poštu prideľujeme na vybavenie, čo </a:t>
            </a:r>
            <a:r>
              <a:rPr lang="sk-SK" dirty="0">
                <a:solidFill>
                  <a:srgbClr val="0084D6"/>
                </a:solidFill>
              </a:rPr>
              <a:t>bude „ešte“ </a:t>
            </a:r>
            <a:r>
              <a:rPr lang="sk-SK" dirty="0" smtClean="0">
                <a:solidFill>
                  <a:srgbClr val="0084D6"/>
                </a:solidFill>
              </a:rPr>
              <a:t>v elektronizácii nové?</a:t>
            </a:r>
          </a:p>
          <a:p>
            <a:pPr marL="0" indent="0">
              <a:buNone/>
            </a:pPr>
            <a:endParaRPr lang="sk-SK" dirty="0" smtClean="0">
              <a:solidFill>
                <a:srgbClr val="0084D6"/>
              </a:solidFill>
            </a:endParaRPr>
          </a:p>
          <a:p>
            <a:pPr marL="114300" indent="0" algn="ctr">
              <a:spcBef>
                <a:spcPts val="3000"/>
              </a:spcBef>
              <a:buNone/>
            </a:pPr>
            <a:r>
              <a:rPr lang="sk-SK" sz="2000" i="1" dirty="0" smtClean="0">
                <a:latin typeface="Georgia" panose="02040502050405020303" pitchFamily="18" charset="0"/>
              </a:rPr>
              <a:t>Príprava rozhodnutia</a:t>
            </a:r>
          </a:p>
          <a:p>
            <a:pPr marL="114300" indent="0" algn="ctr">
              <a:spcBef>
                <a:spcPts val="1800"/>
              </a:spcBef>
              <a:buNone/>
            </a:pPr>
            <a:r>
              <a:rPr lang="sk-SK" sz="2000" i="1" dirty="0" smtClean="0">
                <a:latin typeface="Georgia" panose="02040502050405020303" pitchFamily="18" charset="0"/>
              </a:rPr>
              <a:t>Overenie spôsobu doručenia (aktívna schránka)</a:t>
            </a:r>
          </a:p>
          <a:p>
            <a:pPr marL="114300" indent="0" algn="ctr">
              <a:spcBef>
                <a:spcPts val="1800"/>
              </a:spcBef>
              <a:buNone/>
            </a:pPr>
            <a:r>
              <a:rPr lang="sk-SK" sz="2000" i="1" dirty="0" smtClean="0">
                <a:latin typeface="Georgia" panose="02040502050405020303" pitchFamily="18" charset="0"/>
              </a:rPr>
              <a:t>Schvaľovanie</a:t>
            </a:r>
          </a:p>
          <a:p>
            <a:pPr marL="114300" indent="0" algn="ctr">
              <a:spcBef>
                <a:spcPts val="1800"/>
              </a:spcBef>
              <a:buNone/>
            </a:pPr>
            <a:r>
              <a:rPr lang="sk-SK" sz="2000" i="1" dirty="0" smtClean="0">
                <a:latin typeface="Georgia" panose="02040502050405020303" pitchFamily="18" charset="0"/>
              </a:rPr>
              <a:t>Pečatenie</a:t>
            </a:r>
          </a:p>
          <a:p>
            <a:pPr marL="114300" indent="0" algn="ctr">
              <a:spcBef>
                <a:spcPts val="1800"/>
              </a:spcBef>
              <a:buNone/>
            </a:pPr>
            <a:r>
              <a:rPr lang="sk-SK" sz="2000" i="1" dirty="0" smtClean="0">
                <a:latin typeface="Georgia" panose="02040502050405020303" pitchFamily="18" charset="0"/>
              </a:rPr>
              <a:t>Využívanie referenčných (rezortných) registrov</a:t>
            </a:r>
            <a:endParaRPr lang="sk-SK" sz="2000" i="1" dirty="0" smtClean="0">
              <a:latin typeface="Georgia" panose="02040502050405020303" pitchFamily="18" charset="0"/>
            </a:endParaRPr>
          </a:p>
          <a:p>
            <a:pPr marL="114300" indent="0" algn="ctr">
              <a:spcBef>
                <a:spcPts val="1800"/>
              </a:spcBef>
              <a:buNone/>
            </a:pPr>
            <a:endParaRPr lang="sk-SK" sz="2000" i="1" dirty="0">
              <a:latin typeface="Georgia" panose="02040502050405020303" pitchFamily="18" charset="0"/>
            </a:endParaRP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grpSp>
        <p:nvGrpSpPr>
          <p:cNvPr id="5" name="Skupina 4"/>
          <p:cNvGrpSpPr/>
          <p:nvPr/>
        </p:nvGrpSpPr>
        <p:grpSpPr>
          <a:xfrm>
            <a:off x="2438389" y="3179875"/>
            <a:ext cx="4509875" cy="321133"/>
            <a:chOff x="2510397" y="4293096"/>
            <a:chExt cx="4509875" cy="321133"/>
          </a:xfrm>
        </p:grpSpPr>
        <p:cxnSp>
          <p:nvCxnSpPr>
            <p:cNvPr id="9" name="Rovná spojnica 8"/>
            <p:cNvCxnSpPr/>
            <p:nvPr/>
          </p:nvCxnSpPr>
          <p:spPr>
            <a:xfrm rot="10800000" flipV="1">
              <a:off x="4765335" y="4293096"/>
              <a:ext cx="296416" cy="321132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ovná spojnica 9"/>
            <p:cNvCxnSpPr/>
            <p:nvPr/>
          </p:nvCxnSpPr>
          <p:spPr>
            <a:xfrm rot="10800000">
              <a:off x="4468919" y="4293098"/>
              <a:ext cx="296416" cy="32113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 flipH="1" flipV="1">
              <a:off x="5061751" y="4293098"/>
              <a:ext cx="1958521" cy="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H="1" flipV="1">
              <a:off x="2510397" y="4293099"/>
              <a:ext cx="1958521" cy="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01212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Nepovedalo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sk-SK" dirty="0" smtClean="0"/>
              <a:t>ešte dosť?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2483768" y="1700808"/>
            <a:ext cx="6408712" cy="432048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4200"/>
              </a:spcBef>
              <a:buNone/>
            </a:pPr>
            <a:r>
              <a:rPr lang="sk-SK" sz="2800" dirty="0">
                <a:solidFill>
                  <a:srgbClr val="0084D6"/>
                </a:solidFill>
              </a:rPr>
              <a:t>O </a:t>
            </a:r>
            <a:r>
              <a:rPr lang="sk-SK" sz="2800" dirty="0" smtClean="0">
                <a:solidFill>
                  <a:srgbClr val="0084D6"/>
                </a:solidFill>
              </a:rPr>
              <a:t>elektronizácii </a:t>
            </a:r>
            <a:r>
              <a:rPr lang="sk-SK" sz="2800" dirty="0"/>
              <a:t>sa rozpráva od roku 2008 alebo možno ešte skôr</a:t>
            </a:r>
          </a:p>
          <a:p>
            <a:pPr marL="0" indent="0">
              <a:spcBef>
                <a:spcPts val="4200"/>
              </a:spcBef>
              <a:buNone/>
            </a:pPr>
            <a:r>
              <a:rPr lang="sk-SK" sz="2800" dirty="0"/>
              <a:t>Firmy prezentujú </a:t>
            </a:r>
            <a:r>
              <a:rPr lang="sk-SK" sz="2800" dirty="0">
                <a:solidFill>
                  <a:srgbClr val="0084D6"/>
                </a:solidFill>
              </a:rPr>
              <a:t>„zaručené“ riešenia</a:t>
            </a:r>
          </a:p>
          <a:p>
            <a:pPr marL="0" indent="0">
              <a:spcBef>
                <a:spcPts val="4200"/>
              </a:spcBef>
              <a:buNone/>
            </a:pPr>
            <a:r>
              <a:rPr lang="sk-SK" sz="2800" dirty="0"/>
              <a:t>Hovorí sa veľa o stave ako to bude,</a:t>
            </a:r>
            <a:r>
              <a:rPr lang="sk-SK" sz="2800" dirty="0">
                <a:solidFill>
                  <a:srgbClr val="0084D6"/>
                </a:solidFill>
              </a:rPr>
              <a:t> koľko sa ušetrí, čo sa musí </a:t>
            </a:r>
            <a:r>
              <a:rPr lang="sk-SK" sz="2800" dirty="0"/>
              <a:t>„zo zákona“</a:t>
            </a:r>
          </a:p>
          <a:p>
            <a:pPr marL="0" indent="0">
              <a:spcBef>
                <a:spcPts val="4200"/>
              </a:spcBef>
              <a:buNone/>
            </a:pPr>
            <a:r>
              <a:rPr lang="sk-SK" sz="2800" dirty="0"/>
              <a:t>Sú potrebné ešte ďalšie informácie alebo </a:t>
            </a:r>
            <a:r>
              <a:rPr lang="sk-SK" sz="2800" dirty="0">
                <a:solidFill>
                  <a:srgbClr val="0084D6"/>
                </a:solidFill>
              </a:rPr>
              <a:t>(ne)vieme dosť</a:t>
            </a:r>
            <a:r>
              <a:rPr lang="en-US" sz="2800" dirty="0">
                <a:solidFill>
                  <a:srgbClr val="0084D6"/>
                </a:solidFill>
              </a:rPr>
              <a:t>???</a:t>
            </a:r>
            <a:endParaRPr lang="sk-SK" sz="2800" dirty="0">
              <a:solidFill>
                <a:srgbClr val="0084D6"/>
              </a:solidFill>
            </a:endParaRP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4" name="BlokTextu 3"/>
          <p:cNvSpPr txBox="1"/>
          <p:nvPr/>
        </p:nvSpPr>
        <p:spPr>
          <a:xfrm>
            <a:off x="385191" y="1785010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2008</a:t>
            </a:r>
            <a:endParaRPr lang="sk-SK" sz="4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385191" y="2854677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60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sym typeface="Wingdings"/>
              </a:rPr>
              <a:t>100%</a:t>
            </a:r>
            <a:endParaRPr lang="sk-SK" sz="36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385191" y="3862789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60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sym typeface="Wingdings"/>
              </a:rPr>
              <a:t>€ / §</a:t>
            </a:r>
            <a:endParaRPr lang="sk-SK" sz="36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5191" y="5158933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60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sym typeface="Wingdings"/>
              </a:rPr>
              <a:t>???</a:t>
            </a:r>
            <a:endParaRPr lang="sk-SK" sz="36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9" name="Rovná spojnica 18"/>
          <p:cNvCxnSpPr/>
          <p:nvPr/>
        </p:nvCxnSpPr>
        <p:spPr>
          <a:xfrm rot="16200000" flipV="1">
            <a:off x="1987084" y="2005659"/>
            <a:ext cx="141686" cy="321132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ovná spojnica 19"/>
          <p:cNvCxnSpPr/>
          <p:nvPr/>
        </p:nvCxnSpPr>
        <p:spPr>
          <a:xfrm rot="16200000">
            <a:off x="1987083" y="1879662"/>
            <a:ext cx="141686" cy="3211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/>
          <p:cNvCxnSpPr/>
          <p:nvPr/>
        </p:nvCxnSpPr>
        <p:spPr>
          <a:xfrm flipH="1" flipV="1">
            <a:off x="2219995" y="2237068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nica 23"/>
          <p:cNvCxnSpPr/>
          <p:nvPr/>
        </p:nvCxnSpPr>
        <p:spPr>
          <a:xfrm flipH="1" flipV="1">
            <a:off x="2218491" y="1772816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ovná spojnica 26"/>
          <p:cNvCxnSpPr/>
          <p:nvPr/>
        </p:nvCxnSpPr>
        <p:spPr>
          <a:xfrm rot="16200000" flipV="1">
            <a:off x="1987084" y="3101467"/>
            <a:ext cx="141686" cy="321132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16200000">
            <a:off x="1987083" y="2959782"/>
            <a:ext cx="141686" cy="3211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ovná spojnica 28"/>
          <p:cNvCxnSpPr/>
          <p:nvPr/>
        </p:nvCxnSpPr>
        <p:spPr>
          <a:xfrm flipH="1" flipV="1">
            <a:off x="2218492" y="3332877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flipH="1" flipV="1">
            <a:off x="2219996" y="2871175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16200000" flipV="1">
            <a:off x="1987084" y="4153151"/>
            <a:ext cx="141686" cy="321132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ovná spojnica 32"/>
          <p:cNvCxnSpPr/>
          <p:nvPr/>
        </p:nvCxnSpPr>
        <p:spPr>
          <a:xfrm rot="16200000">
            <a:off x="1987083" y="4011466"/>
            <a:ext cx="141686" cy="3211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ovná spojnica 33"/>
          <p:cNvCxnSpPr/>
          <p:nvPr/>
        </p:nvCxnSpPr>
        <p:spPr>
          <a:xfrm flipH="1" flipV="1">
            <a:off x="2219997" y="4384560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ovná spojnica 34"/>
          <p:cNvCxnSpPr/>
          <p:nvPr/>
        </p:nvCxnSpPr>
        <p:spPr>
          <a:xfrm flipH="1" flipV="1">
            <a:off x="2218491" y="3904620"/>
            <a:ext cx="1" cy="196568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Skupina 1"/>
          <p:cNvGrpSpPr/>
          <p:nvPr/>
        </p:nvGrpSpPr>
        <p:grpSpPr>
          <a:xfrm>
            <a:off x="1897360" y="5128755"/>
            <a:ext cx="321133" cy="676509"/>
            <a:chOff x="1897360" y="5085184"/>
            <a:chExt cx="321133" cy="676509"/>
          </a:xfrm>
        </p:grpSpPr>
        <p:cxnSp>
          <p:nvCxnSpPr>
            <p:cNvPr id="37" name="Rovná spojnica 36"/>
            <p:cNvCxnSpPr/>
            <p:nvPr/>
          </p:nvCxnSpPr>
          <p:spPr>
            <a:xfrm rot="16200000" flipV="1">
              <a:off x="1987084" y="5333715"/>
              <a:ext cx="14168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ovná spojnica 37"/>
            <p:cNvCxnSpPr/>
            <p:nvPr/>
          </p:nvCxnSpPr>
          <p:spPr>
            <a:xfrm rot="16200000">
              <a:off x="1987083" y="5192030"/>
              <a:ext cx="14168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Rovná spojnica 38"/>
            <p:cNvCxnSpPr/>
            <p:nvPr/>
          </p:nvCxnSpPr>
          <p:spPr>
            <a:xfrm flipH="1" flipV="1">
              <a:off x="2218492" y="5565125"/>
              <a:ext cx="1" cy="196568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Rovná spojnica 39"/>
            <p:cNvCxnSpPr/>
            <p:nvPr/>
          </p:nvCxnSpPr>
          <p:spPr>
            <a:xfrm flipH="1" flipV="1">
              <a:off x="2218491" y="5085184"/>
              <a:ext cx="1" cy="196568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926257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4000" dirty="0"/>
              <a:t>Aké máme teda </a:t>
            </a:r>
            <a:r>
              <a:rPr lang="sk-SK" sz="4000" dirty="0" smtClean="0"/>
              <a:t>možnosti?</a:t>
            </a:r>
            <a:endParaRPr lang="sk-SK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cxnSp>
        <p:nvCxnSpPr>
          <p:cNvPr id="6" name="Rovná spojnica 5"/>
          <p:cNvCxnSpPr/>
          <p:nvPr/>
        </p:nvCxnSpPr>
        <p:spPr>
          <a:xfrm rot="10800000" flipV="1">
            <a:off x="4617125" y="4293095"/>
            <a:ext cx="296416" cy="321132"/>
          </a:xfrm>
          <a:prstGeom prst="line">
            <a:avLst/>
          </a:prstGeom>
          <a:ln w="38100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10800000">
            <a:off x="4320709" y="4293097"/>
            <a:ext cx="296416" cy="321131"/>
          </a:xfrm>
          <a:prstGeom prst="line">
            <a:avLst/>
          </a:prstGeom>
          <a:ln w="38100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flipH="1" flipV="1">
            <a:off x="4911634" y="4284528"/>
            <a:ext cx="1958521" cy="1"/>
          </a:xfrm>
          <a:prstGeom prst="line">
            <a:avLst/>
          </a:prstGeom>
          <a:ln w="38100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/>
          <p:cNvCxnSpPr/>
          <p:nvPr/>
        </p:nvCxnSpPr>
        <p:spPr>
          <a:xfrm flipH="1" flipV="1">
            <a:off x="2362187" y="4293098"/>
            <a:ext cx="1958521" cy="1"/>
          </a:xfrm>
          <a:prstGeom prst="line">
            <a:avLst/>
          </a:prstGeom>
          <a:ln w="38100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07582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Aké máme teda možnosti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3203848" y="2996952"/>
            <a:ext cx="5482952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3600"/>
              </a:spcBef>
              <a:buNone/>
            </a:pPr>
            <a:r>
              <a:rPr lang="sk-SK" dirty="0" smtClean="0"/>
              <a:t>Čakať ešte rok, manuálne vyberať </a:t>
            </a:r>
            <a:r>
              <a:rPr lang="sk-SK" dirty="0" err="1" smtClean="0"/>
              <a:t>eDesk</a:t>
            </a:r>
            <a:r>
              <a:rPr lang="sk-SK" dirty="0" smtClean="0"/>
              <a:t> schránku mesta a zasielať ručne odpovede</a:t>
            </a: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5536" y="3469422"/>
            <a:ext cx="21103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32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Čakať</a:t>
            </a:r>
            <a:endParaRPr lang="sk-SK" sz="32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 rot="16200000">
            <a:off x="2267744" y="3628474"/>
            <a:ext cx="1296144" cy="321132"/>
            <a:chOff x="985320" y="3395901"/>
            <a:chExt cx="2506560" cy="321132"/>
          </a:xfrm>
        </p:grpSpPr>
        <p:cxnSp>
          <p:nvCxnSpPr>
            <p:cNvPr id="10" name="Rovná spojnica 9"/>
            <p:cNvCxnSpPr/>
            <p:nvPr/>
          </p:nvCxnSpPr>
          <p:spPr>
            <a:xfrm flipV="1">
              <a:off x="1935324" y="3395902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>
              <a:off x="2231740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>
              <a:off x="2528156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>
              <a:off x="985320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01212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Aké máme teda možnosti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3203848" y="2996952"/>
            <a:ext cx="5482952" cy="1656184"/>
          </a:xfrm>
        </p:spPr>
        <p:txBody>
          <a:bodyPr>
            <a:normAutofit/>
          </a:bodyPr>
          <a:lstStyle/>
          <a:p>
            <a:pPr marL="0" indent="0">
              <a:spcBef>
                <a:spcPts val="3600"/>
              </a:spcBef>
              <a:buNone/>
            </a:pPr>
            <a:r>
              <a:rPr lang="sk-SK" dirty="0"/>
              <a:t>Rýchlo zobrať nejaké hotové riešenie, ktoré </a:t>
            </a:r>
            <a:r>
              <a:rPr lang="sk-SK" dirty="0" smtClean="0"/>
              <a:t>„</a:t>
            </a:r>
            <a:r>
              <a:rPr lang="sk-SK" dirty="0" smtClean="0"/>
              <a:t>splnomocníte“ </a:t>
            </a:r>
            <a:r>
              <a:rPr lang="sk-SK" dirty="0"/>
              <a:t>a </a:t>
            </a:r>
            <a:r>
              <a:rPr lang="sk-SK" dirty="0" smtClean="0"/>
              <a:t>všetko </a:t>
            </a:r>
            <a:r>
              <a:rPr lang="sk-SK" dirty="0"/>
              <a:t>zariadi za </a:t>
            </a:r>
            <a:r>
              <a:rPr lang="sk-SK" dirty="0" smtClean="0"/>
              <a:t>Vás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95536" y="3284984"/>
            <a:ext cx="21103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32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Hotové</a:t>
            </a:r>
          </a:p>
          <a:p>
            <a:pPr algn="r"/>
            <a:r>
              <a:rPr lang="sk-SK" sz="32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riešenie</a:t>
            </a:r>
            <a:endParaRPr lang="sk-SK" sz="32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9" name="Skupina 8"/>
          <p:cNvGrpSpPr/>
          <p:nvPr/>
        </p:nvGrpSpPr>
        <p:grpSpPr>
          <a:xfrm rot="16200000">
            <a:off x="2267744" y="3628474"/>
            <a:ext cx="1296144" cy="321132"/>
            <a:chOff x="985320" y="3395901"/>
            <a:chExt cx="2506560" cy="321132"/>
          </a:xfrm>
        </p:grpSpPr>
        <p:cxnSp>
          <p:nvCxnSpPr>
            <p:cNvPr id="10" name="Rovná spojnica 9"/>
            <p:cNvCxnSpPr/>
            <p:nvPr/>
          </p:nvCxnSpPr>
          <p:spPr>
            <a:xfrm flipV="1">
              <a:off x="1935324" y="3395902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>
              <a:off x="2231740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>
              <a:off x="2528156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>
              <a:off x="985320" y="3717032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0103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Aké máme teda možnosti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>
          <a:xfrm>
            <a:off x="3203848" y="2276872"/>
            <a:ext cx="5482952" cy="3240360"/>
          </a:xfrm>
        </p:spPr>
        <p:txBody>
          <a:bodyPr>
            <a:normAutofit/>
          </a:bodyPr>
          <a:lstStyle/>
          <a:p>
            <a:pPr marL="0" indent="0">
              <a:spcBef>
                <a:spcPts val="3600"/>
              </a:spcBef>
              <a:buNone/>
            </a:pPr>
            <a:r>
              <a:rPr lang="sk-SK" dirty="0"/>
              <a:t>Ísť postupnými krokmi, zvoliť služby, zamyslieť sa nad tým akými procesmi sa realizujú, zohľadniť všetky Vaše špecifiká a postupne dopĺňať ďalšie služby občanom</a:t>
            </a:r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373423" y="3287886"/>
            <a:ext cx="21823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32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Postupné</a:t>
            </a:r>
          </a:p>
          <a:p>
            <a:pPr algn="r"/>
            <a:r>
              <a:rPr lang="sk-SK" sz="3200" b="1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kroky</a:t>
            </a:r>
            <a:endParaRPr lang="sk-SK" sz="3200" b="1" i="1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cxnSp>
        <p:nvCxnSpPr>
          <p:cNvPr id="10" name="Rovná spojnica 9"/>
          <p:cNvCxnSpPr/>
          <p:nvPr/>
        </p:nvCxnSpPr>
        <p:spPr>
          <a:xfrm rot="16200000" flipV="1">
            <a:off x="2839178" y="3708660"/>
            <a:ext cx="153277" cy="321131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>
            <a:off x="2839178" y="3555383"/>
            <a:ext cx="153277" cy="321132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/>
          <p:cNvCxnSpPr/>
          <p:nvPr/>
        </p:nvCxnSpPr>
        <p:spPr>
          <a:xfrm flipV="1">
            <a:off x="3076380" y="2420888"/>
            <a:ext cx="5" cy="1218423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 flipV="1">
            <a:off x="3076385" y="3945865"/>
            <a:ext cx="5" cy="1218423"/>
          </a:xfrm>
          <a:prstGeom prst="line">
            <a:avLst/>
          </a:prstGeom>
          <a:ln w="28575">
            <a:solidFill>
              <a:srgbClr val="0084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286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395536" y="6165304"/>
            <a:ext cx="3888432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6" name="Zástupný symbol obsahu 5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59" y="2708920"/>
            <a:ext cx="3298825" cy="2476500"/>
          </a:xfrm>
        </p:spPr>
      </p:pic>
      <p:sp>
        <p:nvSpPr>
          <p:cNvPr id="8" name="Nadpis 5"/>
          <p:cNvSpPr>
            <a:spLocks noGrp="1"/>
          </p:cNvSpPr>
          <p:nvPr>
            <p:ph type="title" idx="4294967295"/>
          </p:nvPr>
        </p:nvSpPr>
        <p:spPr>
          <a:xfrm>
            <a:off x="5164613" y="3068960"/>
            <a:ext cx="3079795" cy="777875"/>
          </a:xfrm>
          <a:ln>
            <a:noFill/>
          </a:ln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sz="2400" b="1" dirty="0" smtClean="0">
                <a:solidFill>
                  <a:srgbClr val="0075BF"/>
                </a:solidFill>
              </a:rPr>
              <a:t>Martin Valluš</a:t>
            </a:r>
            <a:br>
              <a:rPr lang="sk-SK" sz="2400" b="1" dirty="0" smtClean="0">
                <a:solidFill>
                  <a:srgbClr val="0075BF"/>
                </a:solidFill>
              </a:rPr>
            </a:br>
            <a:r>
              <a:rPr lang="sk-SK" sz="2400" b="1" dirty="0" smtClean="0">
                <a:solidFill>
                  <a:srgbClr val="0075BF"/>
                </a:solidFill>
              </a:rPr>
              <a:t>Marian Pavuk</a:t>
            </a:r>
            <a:r>
              <a:rPr lang="sk-SK" sz="2400" dirty="0" smtClean="0">
                <a:solidFill>
                  <a:srgbClr val="0075BF"/>
                </a:solidFill>
              </a:rPr>
              <a:t/>
            </a:r>
            <a:br>
              <a:rPr lang="sk-SK" sz="2400" dirty="0" smtClean="0">
                <a:solidFill>
                  <a:srgbClr val="0075BF"/>
                </a:solidFill>
              </a:rPr>
            </a:br>
            <a:r>
              <a:rPr lang="sk-SK" sz="1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vallus.martin@corageo.sk</a:t>
            </a:r>
            <a:r>
              <a:rPr lang="sk-SK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sk-SK" sz="1800" b="0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pavuk.marian@corageo.sk</a:t>
            </a:r>
            <a:r>
              <a:rPr lang="sk-SK" sz="1800" b="0" cap="none" dirty="0" smtClean="0">
                <a:solidFill>
                  <a:srgbClr val="0075BF"/>
                </a:solidFill>
              </a:rPr>
              <a:t/>
            </a:r>
            <a:br>
              <a:rPr lang="sk-SK" sz="1800" b="0" cap="none" dirty="0" smtClean="0">
                <a:solidFill>
                  <a:srgbClr val="0075BF"/>
                </a:solidFill>
              </a:rPr>
            </a:br>
            <a:endParaRPr lang="sk-SK" sz="2400" dirty="0">
              <a:solidFill>
                <a:srgbClr val="0075BF"/>
              </a:solidFill>
            </a:endParaRPr>
          </a:p>
        </p:txBody>
      </p:sp>
      <p:sp>
        <p:nvSpPr>
          <p:cNvPr id="9" name="Nadpis 5"/>
          <p:cNvSpPr txBox="1">
            <a:spLocks/>
          </p:cNvSpPr>
          <p:nvPr/>
        </p:nvSpPr>
        <p:spPr>
          <a:xfrm>
            <a:off x="5148064" y="4285208"/>
            <a:ext cx="3096344" cy="1016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 cap="all">
                <a:ln w="19050">
                  <a:noFill/>
                </a:ln>
                <a:solidFill>
                  <a:srgbClr val="004F9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sk-SK" altLang="sk-SK" sz="1800" cap="none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CORA GEO, s. r. o.      </a:t>
            </a:r>
            <a:r>
              <a:rPr lang="en-GB" altLang="sk-SK" sz="1800" b="0" cap="none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  <a:t/>
            </a:r>
            <a:br>
              <a:rPr lang="en-GB" altLang="sk-SK" sz="1800" b="0" cap="none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ebdings" pitchFamily="18" charset="2"/>
              </a:rPr>
            </a:br>
            <a:r>
              <a:rPr lang="sk-SK" altLang="sk-SK" sz="1800" b="0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obchod@corageo.sk</a:t>
            </a:r>
            <a:r>
              <a:rPr lang="sk-SK" altLang="sk-SK" sz="1800" b="0" cap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k-SK" altLang="sk-SK" sz="1800" b="0" cap="non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k-SK" altLang="sk-SK" sz="1800" b="0" cap="none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www.corageo.sk</a:t>
            </a:r>
            <a:r>
              <a:rPr lang="sk-SK" altLang="sk-SK" sz="1800" dirty="0" smtClean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k-SK" altLang="sk-SK" sz="1800" dirty="0" smtClean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k-SK" sz="1800" dirty="0">
              <a:solidFill>
                <a:srgbClr val="A6A6A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6660232" y="5733256"/>
            <a:ext cx="2088232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grpSp>
        <p:nvGrpSpPr>
          <p:cNvPr id="3" name="Skupina 2"/>
          <p:cNvGrpSpPr/>
          <p:nvPr/>
        </p:nvGrpSpPr>
        <p:grpSpPr>
          <a:xfrm>
            <a:off x="4644008" y="2574165"/>
            <a:ext cx="321139" cy="2743400"/>
            <a:chOff x="2755251" y="2420888"/>
            <a:chExt cx="321139" cy="2743400"/>
          </a:xfrm>
        </p:grpSpPr>
        <p:cxnSp>
          <p:nvCxnSpPr>
            <p:cNvPr id="10" name="Rovná spojnica 9"/>
            <p:cNvCxnSpPr/>
            <p:nvPr/>
          </p:nvCxnSpPr>
          <p:spPr>
            <a:xfrm rot="16200000" flipV="1">
              <a:off x="2839178" y="3708660"/>
              <a:ext cx="153277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ovná spojnica 10"/>
            <p:cNvCxnSpPr/>
            <p:nvPr/>
          </p:nvCxnSpPr>
          <p:spPr>
            <a:xfrm rot="16200000">
              <a:off x="2839178" y="3555383"/>
              <a:ext cx="153277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V="1">
              <a:off x="3076380" y="2420888"/>
              <a:ext cx="5" cy="1218423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flipV="1">
              <a:off x="3076385" y="3945865"/>
              <a:ext cx="5" cy="1218423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56148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Hľadáme odpovede na tieto otázky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4294967295"/>
          </p:nvPr>
        </p:nvSpPr>
        <p:spPr>
          <a:xfrm>
            <a:off x="755576" y="1412776"/>
            <a:ext cx="8388424" cy="4464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84D6"/>
                </a:solidFill>
              </a:rPr>
              <a:t>Tak ako to vlastne je?</a:t>
            </a:r>
          </a:p>
          <a:p>
            <a:pPr marL="971550" lvl="1" indent="-514350">
              <a:spcBef>
                <a:spcPts val="30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sk-SK" dirty="0" smtClean="0"/>
              <a:t>Čo je </a:t>
            </a:r>
            <a:r>
              <a:rPr lang="sk-SK" dirty="0" smtClean="0">
                <a:solidFill>
                  <a:srgbClr val="0084D6"/>
                </a:solidFill>
              </a:rPr>
              <a:t>elektronická komunikácia</a:t>
            </a:r>
            <a:r>
              <a:rPr lang="sk-SK" dirty="0" smtClean="0"/>
              <a:t>?</a:t>
            </a:r>
          </a:p>
          <a:p>
            <a:pPr marL="971550" lvl="1" indent="-514350">
              <a:spcBef>
                <a:spcPts val="30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sk-SK" dirty="0" smtClean="0"/>
              <a:t>Ako </a:t>
            </a:r>
            <a:r>
              <a:rPr lang="sk-SK" dirty="0" smtClean="0"/>
              <a:t>viem</a:t>
            </a:r>
            <a:r>
              <a:rPr lang="en-US" dirty="0" smtClean="0"/>
              <a:t>e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0084D6"/>
                </a:solidFill>
              </a:rPr>
              <a:t>splniť požiadavky zákona</a:t>
            </a:r>
            <a:r>
              <a:rPr lang="sk-SK" dirty="0" smtClean="0"/>
              <a:t>?</a:t>
            </a:r>
          </a:p>
          <a:p>
            <a:pPr marL="971550" lvl="1" indent="-514350">
              <a:spcBef>
                <a:spcPts val="30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sk-SK" dirty="0" smtClean="0"/>
              <a:t>Pre ktoré agendy sa </a:t>
            </a:r>
            <a:r>
              <a:rPr lang="sk-SK" dirty="0" smtClean="0">
                <a:solidFill>
                  <a:srgbClr val="0084D6"/>
                </a:solidFill>
              </a:rPr>
              <a:t>nemusím</a:t>
            </a:r>
            <a:r>
              <a:rPr lang="en-US" dirty="0" smtClean="0">
                <a:solidFill>
                  <a:srgbClr val="0084D6"/>
                </a:solidFill>
              </a:rPr>
              <a:t>e</a:t>
            </a:r>
            <a:r>
              <a:rPr lang="sk-SK" dirty="0" smtClean="0">
                <a:solidFill>
                  <a:srgbClr val="0084D6"/>
                </a:solidFill>
              </a:rPr>
              <a:t> </a:t>
            </a:r>
            <a:r>
              <a:rPr lang="sk-SK" dirty="0" smtClean="0">
                <a:solidFill>
                  <a:srgbClr val="0084D6"/>
                </a:solidFill>
              </a:rPr>
              <a:t>riadiť ustanoveniami zákona</a:t>
            </a:r>
            <a:r>
              <a:rPr lang="sk-SK" dirty="0" smtClean="0"/>
              <a:t>?</a:t>
            </a:r>
          </a:p>
          <a:p>
            <a:pPr marL="971550" lvl="1" indent="-514350">
              <a:spcBef>
                <a:spcPts val="3000"/>
              </a:spcBef>
              <a:buClr>
                <a:schemeClr val="accent6">
                  <a:lumMod val="75000"/>
                </a:schemeClr>
              </a:buClr>
              <a:buFont typeface="+mj-lt"/>
              <a:buAutoNum type="arabicPeriod"/>
            </a:pPr>
            <a:r>
              <a:rPr lang="sk-SK" dirty="0" smtClean="0"/>
              <a:t>Čo je v zmysle výnosu o štandardoch ISVS </a:t>
            </a:r>
            <a:r>
              <a:rPr lang="sk-SK" dirty="0" smtClean="0">
                <a:solidFill>
                  <a:srgbClr val="0084D6"/>
                </a:solidFill>
              </a:rPr>
              <a:t>budovanie IS na transakčnej úrovni</a:t>
            </a:r>
            <a:r>
              <a:rPr lang="sk-SK" dirty="0" smtClean="0"/>
              <a:t>? </a:t>
            </a:r>
          </a:p>
          <a:p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7524328" y="1244367"/>
            <a:ext cx="14401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7380312" y="1292855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7884368" y="2492896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0" dirty="0">
                <a:ln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39490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Príklad zo života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>
                <a:solidFill>
                  <a:srgbClr val="0084D6"/>
                </a:solidFill>
              </a:rPr>
              <a:t>Ako neriešiť </a:t>
            </a:r>
            <a:r>
              <a:rPr lang="sk-SK" sz="2800" b="1" dirty="0" smtClean="0">
                <a:solidFill>
                  <a:srgbClr val="0084D6"/>
                </a:solidFill>
              </a:rPr>
              <a:t>(ne)elektronizáciu:</a:t>
            </a:r>
            <a:endParaRPr lang="sk-SK" sz="2800" dirty="0" smtClean="0"/>
          </a:p>
          <a:p>
            <a:pPr marL="0" indent="0" algn="r">
              <a:buNone/>
            </a:pPr>
            <a:endParaRPr lang="sk-SK" sz="2800" b="1" dirty="0" smtClean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 smtClean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 smtClean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>
              <a:solidFill>
                <a:srgbClr val="0084D6"/>
              </a:solidFill>
            </a:endParaRPr>
          </a:p>
          <a:p>
            <a:pPr marL="0" indent="0" algn="r">
              <a:buNone/>
            </a:pPr>
            <a:endParaRPr lang="sk-SK" sz="2800" b="1" dirty="0" smtClean="0">
              <a:solidFill>
                <a:srgbClr val="0084D6"/>
              </a:solidFill>
            </a:endParaRPr>
          </a:p>
          <a:p>
            <a:pPr marL="0" indent="0" algn="r">
              <a:buNone/>
            </a:pPr>
            <a:r>
              <a:rPr lang="sk-SK" sz="2400" b="1" u="sng" dirty="0" smtClean="0">
                <a:solidFill>
                  <a:srgbClr val="FF0000"/>
                </a:solidFill>
              </a:rPr>
              <a:t>NEZABUDLI </a:t>
            </a:r>
            <a:r>
              <a:rPr lang="sk-SK" sz="2400" b="1" u="sng" dirty="0">
                <a:solidFill>
                  <a:srgbClr val="FF0000"/>
                </a:solidFill>
              </a:rPr>
              <a:t>SME NA </a:t>
            </a:r>
            <a:r>
              <a:rPr lang="sk-SK" sz="2400" b="1" u="sng" dirty="0" smtClean="0">
                <a:solidFill>
                  <a:srgbClr val="FF0000"/>
                </a:solidFill>
              </a:rPr>
              <a:t>NIEČO ???</a:t>
            </a:r>
            <a:endParaRPr lang="sk-SK" sz="2400" b="1" u="sng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522065" y="3655184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sk-SK" dirty="0" smtClean="0">
                <a:solidFill>
                  <a:srgbClr val="0084D6"/>
                </a:solidFill>
              </a:rPr>
              <a:t>Príde </a:t>
            </a:r>
            <a:r>
              <a:rPr lang="sk-SK" dirty="0">
                <a:solidFill>
                  <a:srgbClr val="0084D6"/>
                </a:solidFill>
              </a:rPr>
              <a:t>ponuka </a:t>
            </a: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(osobne alebo mailom</a:t>
            </a:r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sk-SK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3203848" y="3378185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 </a:t>
            </a: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návale iných povinností a </a:t>
            </a:r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informácií </a:t>
            </a: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 uvedomíte (ste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“</a:t>
            </a:r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uvedomený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”</a:t>
            </a:r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), </a:t>
            </a: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že </a:t>
            </a:r>
            <a:r>
              <a:rPr lang="sk-SK" dirty="0">
                <a:solidFill>
                  <a:srgbClr val="0084D6"/>
                </a:solidFill>
              </a:rPr>
              <a:t>naozaj musíte niečo „splniť</a:t>
            </a:r>
            <a:r>
              <a:rPr lang="sk-SK" dirty="0" smtClean="0">
                <a:solidFill>
                  <a:srgbClr val="0084D6"/>
                </a:solidFill>
              </a:rPr>
              <a:t>“</a:t>
            </a:r>
            <a:endParaRPr lang="sk-SK" dirty="0">
              <a:solidFill>
                <a:srgbClr val="0084D6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6372200" y="3378185"/>
            <a:ext cx="20882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sk-SK" dirty="0" smtClean="0">
                <a:solidFill>
                  <a:srgbClr val="0084D6"/>
                </a:solidFill>
              </a:rPr>
              <a:t>Použijete </a:t>
            </a:r>
            <a:r>
              <a:rPr lang="sk-SK" dirty="0">
                <a:solidFill>
                  <a:srgbClr val="0084D6"/>
                </a:solidFill>
              </a:rPr>
              <a:t>„zaručené“ riešenie </a:t>
            </a:r>
            <a:r>
              <a:rPr lang="sk-SK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(najlepšie s garanciou, že všetko bude OK</a:t>
            </a:r>
            <a:r>
              <a:rPr lang="sk-SK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sk-SK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D:\Dokumenty\ppt_mastre\ppt_2016\defult_tex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524" y="2276872"/>
            <a:ext cx="1053282" cy="105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kumenty\ppt_mastre\ppt_2016\business-man-with-clock-to-control-time-of-work_318-625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276872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Dokumenty\ppt_mastre\ppt_2016\600px-Icon-round-Question_mark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260" y="2348880"/>
            <a:ext cx="947100" cy="94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Skupina 26"/>
          <p:cNvGrpSpPr/>
          <p:nvPr/>
        </p:nvGrpSpPr>
        <p:grpSpPr>
          <a:xfrm rot="5400000">
            <a:off x="1600218" y="3448454"/>
            <a:ext cx="2520280" cy="321133"/>
            <a:chOff x="5508104" y="3395900"/>
            <a:chExt cx="2520280" cy="321133"/>
          </a:xfrm>
        </p:grpSpPr>
        <p:cxnSp>
          <p:nvCxnSpPr>
            <p:cNvPr id="28" name="Rovná spojnica 27"/>
            <p:cNvCxnSpPr/>
            <p:nvPr/>
          </p:nvCxnSpPr>
          <p:spPr>
            <a:xfrm flipV="1">
              <a:off x="6471828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ovná spojnica 28"/>
            <p:cNvCxnSpPr/>
            <p:nvPr/>
          </p:nvCxnSpPr>
          <p:spPr>
            <a:xfrm>
              <a:off x="6768244" y="3395900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ovná spojnica 29"/>
            <p:cNvCxnSpPr/>
            <p:nvPr/>
          </p:nvCxnSpPr>
          <p:spPr>
            <a:xfrm>
              <a:off x="7064660" y="3717031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ovná spojnica 30"/>
            <p:cNvCxnSpPr/>
            <p:nvPr/>
          </p:nvCxnSpPr>
          <p:spPr>
            <a:xfrm>
              <a:off x="5508104" y="3717031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Skupina 31"/>
          <p:cNvGrpSpPr/>
          <p:nvPr/>
        </p:nvGrpSpPr>
        <p:grpSpPr>
          <a:xfrm rot="5400000">
            <a:off x="4768571" y="3395900"/>
            <a:ext cx="2520280" cy="321133"/>
            <a:chOff x="5508104" y="3395900"/>
            <a:chExt cx="2520280" cy="321133"/>
          </a:xfrm>
        </p:grpSpPr>
        <p:cxnSp>
          <p:nvCxnSpPr>
            <p:cNvPr id="33" name="Rovná spojnica 32"/>
            <p:cNvCxnSpPr/>
            <p:nvPr/>
          </p:nvCxnSpPr>
          <p:spPr>
            <a:xfrm flipV="1">
              <a:off x="6471828" y="3395901"/>
              <a:ext cx="296416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Rovná spojnica 33"/>
            <p:cNvCxnSpPr/>
            <p:nvPr/>
          </p:nvCxnSpPr>
          <p:spPr>
            <a:xfrm>
              <a:off x="6768244" y="3395900"/>
              <a:ext cx="296416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Rovná spojnica 34"/>
            <p:cNvCxnSpPr/>
            <p:nvPr/>
          </p:nvCxnSpPr>
          <p:spPr>
            <a:xfrm>
              <a:off x="7064660" y="3717031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ovná spojnica 35"/>
            <p:cNvCxnSpPr/>
            <p:nvPr/>
          </p:nvCxnSpPr>
          <p:spPr>
            <a:xfrm>
              <a:off x="5508104" y="3717031"/>
              <a:ext cx="963724" cy="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866104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potrebné sa opýtať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556792"/>
            <a:ext cx="6840760" cy="482453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ČO</a:t>
            </a:r>
            <a:r>
              <a:rPr lang="sk-SK" sz="7000" dirty="0" smtClean="0"/>
              <a:t> </a:t>
            </a:r>
            <a:r>
              <a:rPr lang="sk-SK" sz="7600" dirty="0" smtClean="0"/>
              <a:t/>
            </a:r>
            <a:br>
              <a:rPr lang="sk-SK" sz="7600" dirty="0" smtClean="0"/>
            </a:br>
            <a:r>
              <a:rPr lang="sk-SK" dirty="0" smtClean="0"/>
              <a:t>vlastne mesto (zákazník) </a:t>
            </a:r>
            <a:r>
              <a:rPr lang="sk-SK" dirty="0" smtClean="0">
                <a:solidFill>
                  <a:srgbClr val="0084D6"/>
                </a:solidFill>
              </a:rPr>
              <a:t>potrebuje?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AKÉ</a:t>
            </a:r>
            <a:r>
              <a:rPr lang="sk-SK" sz="7600" dirty="0" smtClean="0">
                <a:solidFill>
                  <a:srgbClr val="0084D6"/>
                </a:solidFill>
              </a:rPr>
              <a:t/>
            </a:r>
            <a:br>
              <a:rPr lang="sk-SK" sz="7600" dirty="0" smtClean="0">
                <a:solidFill>
                  <a:srgbClr val="0084D6"/>
                </a:solidFill>
              </a:rPr>
            </a:br>
            <a:r>
              <a:rPr lang="sk-SK" dirty="0" smtClean="0"/>
              <a:t>sú jeho vnútorné procesy, </a:t>
            </a:r>
            <a:r>
              <a:rPr lang="sk-SK" dirty="0" smtClean="0">
                <a:solidFill>
                  <a:srgbClr val="0084D6"/>
                </a:solidFill>
              </a:rPr>
              <a:t>ako funguje?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O ČO</a:t>
            </a:r>
            <a:r>
              <a:rPr lang="sk-SK" sz="7600" dirty="0" smtClean="0">
                <a:solidFill>
                  <a:srgbClr val="0084D6"/>
                </a:solidFill>
              </a:rPr>
              <a:t/>
            </a:r>
            <a:br>
              <a:rPr lang="sk-SK" sz="7600" dirty="0" smtClean="0">
                <a:solidFill>
                  <a:srgbClr val="0084D6"/>
                </a:solidFill>
              </a:rPr>
            </a:br>
            <a:r>
              <a:rPr lang="sk-SK" dirty="0" smtClean="0">
                <a:solidFill>
                  <a:srgbClr val="0084D6"/>
                </a:solidFill>
              </a:rPr>
              <a:t>pôjde - </a:t>
            </a:r>
            <a:r>
              <a:rPr lang="sk-SK" dirty="0" smtClean="0"/>
              <a:t>rozumejú tomu aj zamestnanci?</a:t>
            </a:r>
            <a:endParaRPr lang="sk-SK" dirty="0" smtClean="0">
              <a:solidFill>
                <a:srgbClr val="0084D6"/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AKÁ</a:t>
            </a:r>
            <a:r>
              <a:rPr lang="sk-SK" dirty="0" smtClean="0"/>
              <a:t> </a:t>
            </a:r>
            <a:br>
              <a:rPr lang="sk-SK" dirty="0" smtClean="0"/>
            </a:br>
            <a:r>
              <a:rPr lang="sk-SK" dirty="0" smtClean="0"/>
              <a:t>„lokálna“ </a:t>
            </a:r>
            <a:r>
              <a:rPr lang="sk-SK" dirty="0" smtClean="0">
                <a:solidFill>
                  <a:srgbClr val="0084D6"/>
                </a:solidFill>
              </a:rPr>
              <a:t>legislatíva</a:t>
            </a:r>
            <a:r>
              <a:rPr lang="sk-SK" dirty="0" smtClean="0"/>
              <a:t> platí (VZN, smernice, podpisový poriadok, schvaľovanie)?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KTO</a:t>
            </a:r>
            <a:r>
              <a:rPr lang="sk-SK" sz="2300" dirty="0">
                <a:solidFill>
                  <a:srgbClr val="0084D6"/>
                </a:solidFill>
              </a:rPr>
              <a:t/>
            </a:r>
            <a:br>
              <a:rPr lang="sk-SK" sz="2300" dirty="0">
                <a:solidFill>
                  <a:srgbClr val="0084D6"/>
                </a:solidFill>
              </a:rPr>
            </a:br>
            <a:r>
              <a:rPr lang="sk-SK" dirty="0" smtClean="0">
                <a:solidFill>
                  <a:srgbClr val="0084D6"/>
                </a:solidFill>
              </a:rPr>
              <a:t>môže </a:t>
            </a:r>
            <a:r>
              <a:rPr lang="sk-SK" dirty="0" smtClean="0"/>
              <a:t>(vie) pracovať elektronicky?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AKO</a:t>
            </a:r>
            <a:r>
              <a:rPr lang="sk-SK" sz="2500" dirty="0">
                <a:solidFill>
                  <a:srgbClr val="0084D6"/>
                </a:solidFill>
              </a:rPr>
              <a:t/>
            </a:r>
            <a:br>
              <a:rPr lang="sk-SK" sz="2500" dirty="0">
                <a:solidFill>
                  <a:srgbClr val="0084D6"/>
                </a:solidFill>
              </a:rPr>
            </a:br>
            <a:r>
              <a:rPr lang="sk-SK" dirty="0" smtClean="0">
                <a:solidFill>
                  <a:srgbClr val="0084D6"/>
                </a:solidFill>
              </a:rPr>
              <a:t>je riešené </a:t>
            </a:r>
            <a:r>
              <a:rPr lang="sk-SK" dirty="0" smtClean="0"/>
              <a:t>rozdeľovanie podaní, parafovanie výstupov, odosielanie, ...?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sk-SK" sz="7000" dirty="0" smtClean="0">
                <a:solidFill>
                  <a:srgbClr val="0084D6"/>
                </a:solidFill>
              </a:rPr>
              <a:t>ČO</a:t>
            </a:r>
            <a:r>
              <a:rPr lang="sk-SK" sz="1600" dirty="0" smtClean="0"/>
              <a:t> </a:t>
            </a:r>
            <a:br>
              <a:rPr lang="sk-SK" sz="1600" dirty="0" smtClean="0"/>
            </a:br>
            <a:r>
              <a:rPr lang="sk-SK" dirty="0" smtClean="0"/>
              <a:t>všetko máme v platných </a:t>
            </a:r>
            <a:r>
              <a:rPr lang="sk-SK" dirty="0" err="1" smtClean="0">
                <a:solidFill>
                  <a:srgbClr val="0084D6"/>
                </a:solidFill>
              </a:rPr>
              <a:t>VZN</a:t>
            </a:r>
            <a:r>
              <a:rPr lang="sk-SK" dirty="0" err="1" smtClean="0"/>
              <a:t>kách</a:t>
            </a:r>
            <a:r>
              <a:rPr lang="sk-SK" dirty="0" smtClean="0"/>
              <a:t>?</a:t>
            </a:r>
            <a:endParaRPr lang="sk-SK" sz="2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6804248" y="4509120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JE </a:t>
            </a:r>
            <a:r>
              <a:rPr lang="sk-SK" dirty="0">
                <a:solidFill>
                  <a:schemeClr val="accent6">
                    <a:lumMod val="75000"/>
                  </a:schemeClr>
                </a:solidFill>
              </a:rPr>
              <a:t>SKUTOČNE MOŽNÉ TOTO DAŤ DO PONUKY BEZ ANALÝZY U ZÁKAZNÍKA</a:t>
            </a:r>
            <a:r>
              <a:rPr lang="sk-SK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sk-SK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BlokTextu 5"/>
          <p:cNvSpPr txBox="1"/>
          <p:nvPr/>
        </p:nvSpPr>
        <p:spPr>
          <a:xfrm>
            <a:off x="6660232" y="1628800"/>
            <a:ext cx="14401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0" dirty="0">
                <a:solidFill>
                  <a:schemeClr val="bg1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7308304" y="2108463"/>
            <a:ext cx="14401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5000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8" name="BlokTextu 7"/>
          <p:cNvSpPr txBox="1"/>
          <p:nvPr/>
        </p:nvSpPr>
        <p:spPr>
          <a:xfrm>
            <a:off x="7380312" y="1292855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0" dirty="0"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7884368" y="2708920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0000" dirty="0">
                <a:ln>
                  <a:solidFill>
                    <a:schemeClr val="bg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870519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vallus.martin\Downloads\chain-clip-art-at-clker-com-vector-clip-art-online-royalty-free-aJp5TT-clipart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"/>
                    </a14:imgEffect>
                    <a14:imgEffect>
                      <a14:colorTemperature colorTemp="11500"/>
                    </a14:imgEffect>
                    <a14:imgEffect>
                      <a14:saturation sat="170000"/>
                    </a14:imgEffect>
                    <a14:imgEffect>
                      <a14:brightnessContrast bright="32000" contrast="-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01644">
            <a:off x="2804232" y="3087073"/>
            <a:ext cx="3319512" cy="291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nám potom vznikne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964" y="3883655"/>
            <a:ext cx="2603884" cy="1561569"/>
          </a:xfr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b="1" dirty="0" smtClean="0">
                <a:solidFill>
                  <a:srgbClr val="0084D6"/>
                </a:solidFill>
              </a:rPr>
              <a:t>Ostrov č.1</a:t>
            </a:r>
            <a:r>
              <a:rPr lang="sk-SK" b="1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Elektronizácia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sz="2000" dirty="0" smtClean="0">
                <a:solidFill>
                  <a:srgbClr val="FF0000"/>
                </a:solidFill>
              </a:rPr>
              <a:t>(integračný modul alebo podateľňa)</a:t>
            </a:r>
            <a:endParaRPr lang="sk-SK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580112" y="3789040"/>
            <a:ext cx="2952328" cy="223224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k-SK" sz="5800" b="1" dirty="0" smtClean="0">
                <a:solidFill>
                  <a:srgbClr val="0084D6"/>
                </a:solidFill>
              </a:rPr>
              <a:t>Ostrov č.2</a:t>
            </a:r>
          </a:p>
          <a:p>
            <a:pPr marL="0" indent="0" algn="ctr">
              <a:buNone/>
            </a:pPr>
            <a:r>
              <a:rPr lang="sk-SK" sz="5100" b="1" dirty="0">
                <a:solidFill>
                  <a:srgbClr val="FF0000"/>
                </a:solidFill>
              </a:rPr>
              <a:t>Ú</a:t>
            </a:r>
            <a:r>
              <a:rPr lang="sk-SK" sz="5100" b="1" dirty="0" smtClean="0">
                <a:solidFill>
                  <a:srgbClr val="FF0000"/>
                </a:solidFill>
              </a:rPr>
              <a:t>rad, informačný systém, doterajšie postupy, procesy na úrade</a:t>
            </a:r>
            <a:endParaRPr lang="sk-SK" sz="5100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31033" y="1289745"/>
            <a:ext cx="5472608" cy="171081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k-SK" sz="12800" dirty="0" smtClean="0">
                <a:solidFill>
                  <a:srgbClr val="0084D6"/>
                </a:solidFill>
              </a:rPr>
              <a:t>Kompatibilita (prepojenie) </a:t>
            </a:r>
            <a:r>
              <a:rPr lang="en-US" sz="12800" dirty="0" smtClean="0">
                <a:solidFill>
                  <a:srgbClr val="0084D6"/>
                </a:solidFill>
              </a:rPr>
              <a:t/>
            </a:r>
            <a:br>
              <a:rPr lang="en-US" sz="12800" dirty="0" smtClean="0">
                <a:solidFill>
                  <a:srgbClr val="0084D6"/>
                </a:solidFill>
              </a:rPr>
            </a:br>
            <a:r>
              <a:rPr lang="sk-SK" sz="5500" b="1" dirty="0" smtClean="0">
                <a:solidFill>
                  <a:srgbClr val="0084D6"/>
                </a:solidFill>
              </a:rPr>
              <a:t>na úrovni výstupu z tlačiarne</a:t>
            </a:r>
            <a:r>
              <a:rPr lang="sk-SK" sz="5500" dirty="0" smtClean="0">
                <a:solidFill>
                  <a:srgbClr val="0084D6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sk-SK" sz="4300" dirty="0" smtClean="0"/>
              <a:t>ALEBO noví ľudia na zvládnutie „elektronizácie“</a:t>
            </a:r>
            <a:endParaRPr lang="sk-SK" sz="43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4" y="5877272"/>
            <a:ext cx="8280920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400" dirty="0" smtClean="0">
                <a:solidFill>
                  <a:srgbClr val="FF0000"/>
                </a:solidFill>
              </a:rPr>
              <a:t>TOTO NIE JE DOBRÉ (SPRÁVNE) RIEŠENIE !</a:t>
            </a:r>
            <a:endParaRPr lang="sk-SK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D:\Dokumenty\ppt_mastre\ppt_2016\18162-200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432" y="1916832"/>
            <a:ext cx="2251968" cy="2251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Dokumenty\ppt_mastre\ppt_2016\42906-200.pn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21259"/>
            <a:ext cx="2127672" cy="212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Dokumenty\ppt_mastre\ppt_2016\row_boat_icon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8187" y="3023259"/>
            <a:ext cx="1629877" cy="162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Dokumenty\ppt_mastre\ppt_2016\print.p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744" y="3140968"/>
            <a:ext cx="541288" cy="54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206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 čo myslieť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080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dirty="0" smtClean="0">
                <a:solidFill>
                  <a:srgbClr val="0084D6"/>
                </a:solidFill>
              </a:rPr>
              <a:t>Dôležité nie je „iba mať pokoj“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sk-SK" sz="2000" dirty="0" smtClean="0"/>
              <a:t>splniť nejako zákon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9552" y="2780928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800"/>
              </a:spcBef>
              <a:buFont typeface="Calibri" panose="020F0502020204030204" pitchFamily="34" charset="0"/>
              <a:buNone/>
            </a:pPr>
            <a:r>
              <a:rPr lang="sk-SK" sz="3500" dirty="0" smtClean="0">
                <a:solidFill>
                  <a:srgbClr val="0084D6"/>
                </a:solidFill>
              </a:rPr>
              <a:t>To najrýchlejšie a najlacnejšie riešenie nemusí byť to najlepšie </a:t>
            </a:r>
          </a:p>
          <a:p>
            <a:pPr marL="0" indent="0" algn="ctr">
              <a:spcBef>
                <a:spcPts val="0"/>
              </a:spcBef>
              <a:buFont typeface="Calibri" panose="020F0502020204030204" pitchFamily="34" charset="0"/>
              <a:buNone/>
            </a:pPr>
            <a:r>
              <a:rPr lang="sk-SK" sz="2400" dirty="0"/>
              <a:t>z</a:t>
            </a:r>
            <a:r>
              <a:rPr lang="sk-SK" sz="2400" dirty="0" smtClean="0"/>
              <a:t>vlášť, ak ide o vec (ako je elektronizácia), u ktorej sa predpokladá, že sa bude rozvíjať a pokrývať čoraz väčšiu oblasť, viac podaní, viac rozhodnutí, viac klientov, ...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7544" y="4870301"/>
            <a:ext cx="8229600" cy="1113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800"/>
              </a:spcBef>
              <a:buFont typeface="Calibri" panose="020F0502020204030204" pitchFamily="34" charset="0"/>
              <a:buNone/>
            </a:pPr>
            <a:r>
              <a:rPr lang="sk-SK" dirty="0" smtClean="0">
                <a:solidFill>
                  <a:srgbClr val="0084D6"/>
                </a:solidFill>
              </a:rPr>
              <a:t>Nie všetko múdro povedané musí byť naozaj komplikované</a:t>
            </a:r>
            <a:endParaRPr lang="sk-SK" dirty="0">
              <a:solidFill>
                <a:srgbClr val="0084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9389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 smtClean="0"/>
          </a:p>
          <a:p>
            <a:pPr marL="0" indent="0" algn="ctr">
              <a:buNone/>
            </a:pPr>
            <a:r>
              <a:rPr lang="sk-SK" sz="5400" dirty="0" smtClean="0"/>
              <a:t>A aké sú teda fakty?</a:t>
            </a:r>
            <a:endParaRPr lang="sk-SK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sk-SK" smtClean="0"/>
              <a:t>www.corageo.sk </a:t>
            </a:r>
            <a:r>
              <a:rPr lang="sk-SK" b="1" smtClean="0">
                <a:solidFill>
                  <a:srgbClr val="F79239"/>
                </a:solidFill>
              </a:rPr>
              <a:t> |  </a:t>
            </a:r>
            <a:r>
              <a:rPr lang="sk-SK" smtClean="0"/>
              <a:t>obchod@corageo.sk</a:t>
            </a:r>
            <a:endParaRPr lang="sk-SK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2362187" y="4293095"/>
            <a:ext cx="4509875" cy="321133"/>
            <a:chOff x="2510397" y="4293096"/>
            <a:chExt cx="4509875" cy="321133"/>
          </a:xfrm>
        </p:grpSpPr>
        <p:cxnSp>
          <p:nvCxnSpPr>
            <p:cNvPr id="6" name="Rovná spojnica 5"/>
            <p:cNvCxnSpPr/>
            <p:nvPr/>
          </p:nvCxnSpPr>
          <p:spPr>
            <a:xfrm rot="10800000" flipV="1">
              <a:off x="4765335" y="4293096"/>
              <a:ext cx="296416" cy="321132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ovná spojnica 6"/>
            <p:cNvCxnSpPr/>
            <p:nvPr/>
          </p:nvCxnSpPr>
          <p:spPr>
            <a:xfrm rot="10800000">
              <a:off x="4468919" y="4293098"/>
              <a:ext cx="296416" cy="32113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Rovná spojnica 8"/>
            <p:cNvCxnSpPr/>
            <p:nvPr/>
          </p:nvCxnSpPr>
          <p:spPr>
            <a:xfrm flipH="1" flipV="1">
              <a:off x="5061751" y="4293098"/>
              <a:ext cx="1958521" cy="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flipH="1" flipV="1">
              <a:off x="2510397" y="4293099"/>
              <a:ext cx="1958521" cy="1"/>
            </a:xfrm>
            <a:prstGeom prst="line">
              <a:avLst/>
            </a:prstGeom>
            <a:ln w="38100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930913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obsahu 6"/>
          <p:cNvSpPr txBox="1">
            <a:spLocks/>
          </p:cNvSpPr>
          <p:nvPr/>
        </p:nvSpPr>
        <p:spPr>
          <a:xfrm>
            <a:off x="3566491" y="2132856"/>
            <a:ext cx="4605909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5BF"/>
              </a:buClr>
              <a:buFont typeface="Calibri" panose="020F0502020204030204" pitchFamily="34" charset="0"/>
              <a:buChar char="»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sk-SK" dirty="0" smtClean="0">
                <a:solidFill>
                  <a:srgbClr val="0084D6"/>
                </a:solidFill>
              </a:rPr>
              <a:t>Dnes teda dokážem elektronicky komunikovať s občanom?</a:t>
            </a:r>
          </a:p>
          <a:p>
            <a:pPr marL="0" indent="0" algn="r">
              <a:buFont typeface="Calibri" panose="020F0502020204030204" pitchFamily="34" charset="0"/>
              <a:buNone/>
            </a:pPr>
            <a:r>
              <a:rPr lang="sk-SK" sz="2400" i="1" dirty="0" smtClean="0">
                <a:latin typeface="Georgia" panose="02040502050405020303" pitchFamily="18" charset="0"/>
              </a:rPr>
              <a:t>Áno, v prípade, že reálne funguje elektronická schránka mesta a existuje oprávnená osoba pre prístup do nej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Som prednostom úradu 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53336"/>
            <a:ext cx="3610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F9D"/>
                </a:solidFill>
              </a:defRPr>
            </a:lvl1pPr>
          </a:lstStyle>
          <a:p>
            <a:r>
              <a:rPr lang="sk-SK" dirty="0" err="1" smtClean="0"/>
              <a:t>www.corageo.sk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79239"/>
                </a:solidFill>
              </a:rPr>
              <a:t> |  </a:t>
            </a:r>
            <a:r>
              <a:rPr lang="sk-SK" dirty="0" err="1" smtClean="0"/>
              <a:t>obchod@corageo.sk</a:t>
            </a:r>
            <a:endParaRPr lang="sk-SK" dirty="0"/>
          </a:p>
        </p:txBody>
      </p:sp>
      <p:pic>
        <p:nvPicPr>
          <p:cNvPr id="3074" name="Picture 2" descr="D:\Dokumenty\ppt_mastre\ppt_2016\3729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70" y="2348880"/>
            <a:ext cx="2510705" cy="2510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Skupina 3"/>
          <p:cNvGrpSpPr/>
          <p:nvPr/>
        </p:nvGrpSpPr>
        <p:grpSpPr>
          <a:xfrm>
            <a:off x="3098740" y="2317666"/>
            <a:ext cx="321141" cy="1286566"/>
            <a:chOff x="3098740" y="2317666"/>
            <a:chExt cx="321141" cy="1286566"/>
          </a:xfrm>
        </p:grpSpPr>
        <p:cxnSp>
          <p:nvCxnSpPr>
            <p:cNvPr id="11" name="Rovná spojnica 10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Rovná spojnica 13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ovná spojnica 19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rgbClr val="0084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 rot="10800000">
            <a:off x="8316416" y="3861048"/>
            <a:ext cx="321141" cy="1286566"/>
            <a:chOff x="3098740" y="2317666"/>
            <a:chExt cx="321141" cy="1286566"/>
          </a:xfrm>
        </p:grpSpPr>
        <p:cxnSp>
          <p:nvCxnSpPr>
            <p:cNvPr id="23" name="Rovná spojnica 22"/>
            <p:cNvCxnSpPr/>
            <p:nvPr/>
          </p:nvCxnSpPr>
          <p:spPr>
            <a:xfrm rot="16200000" flipV="1">
              <a:off x="3203956" y="2858295"/>
              <a:ext cx="110700" cy="321131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Rovná spojnica 23"/>
            <p:cNvCxnSpPr/>
            <p:nvPr/>
          </p:nvCxnSpPr>
          <p:spPr>
            <a:xfrm rot="16200000">
              <a:off x="3203956" y="2747595"/>
              <a:ext cx="110700" cy="321132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ovná spojnica 24"/>
            <p:cNvCxnSpPr/>
            <p:nvPr/>
          </p:nvCxnSpPr>
          <p:spPr>
            <a:xfrm flipH="1" flipV="1">
              <a:off x="3419872" y="3069088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ovná spojnica 25"/>
            <p:cNvCxnSpPr/>
            <p:nvPr/>
          </p:nvCxnSpPr>
          <p:spPr>
            <a:xfrm flipH="1" flipV="1">
              <a:off x="3419878" y="2317666"/>
              <a:ext cx="3" cy="53514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19386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1080</TotalTime>
  <Words>925</Words>
  <Application>Microsoft Office PowerPoint</Application>
  <PresentationFormat>On-screen Show (4:3)</PresentationFormat>
  <Paragraphs>167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Motív Office</vt:lpstr>
      <vt:lpstr>PowerPoint Presentation</vt:lpstr>
      <vt:lpstr>Nepovedalo sa ešte dosť?</vt:lpstr>
      <vt:lpstr>Hľadáme odpovede na tieto otázky</vt:lpstr>
      <vt:lpstr>Príklad zo života</vt:lpstr>
      <vt:lpstr>Čo je potrebné sa opýtať</vt:lpstr>
      <vt:lpstr>Čo nám potom vznikne</vt:lpstr>
      <vt:lpstr>Na čo myslieť</vt:lpstr>
      <vt:lpstr>PowerPoint Presentation</vt:lpstr>
      <vt:lpstr>Som prednostom úradu </vt:lpstr>
      <vt:lpstr>Som prednostom úradu </vt:lpstr>
      <vt:lpstr>Som prednostom úradu </vt:lpstr>
      <vt:lpstr>Som prednostom úradu </vt:lpstr>
      <vt:lpstr>Som prednostom úradu </vt:lpstr>
      <vt:lpstr>Som prednostom úradu </vt:lpstr>
      <vt:lpstr>Pár faktov o dátumoch (teraz je to „IN“)</vt:lpstr>
      <vt:lpstr>Dva paralelné svety</vt:lpstr>
      <vt:lpstr>PowerPoint Presentation</vt:lpstr>
      <vt:lpstr>PowerPoint Presentation</vt:lpstr>
      <vt:lpstr>Čo predchádza odoslaniu elektronického rozhodnutia</vt:lpstr>
      <vt:lpstr>PowerPoint Presentation</vt:lpstr>
      <vt:lpstr>Aké máme teda možnosti</vt:lpstr>
      <vt:lpstr>Aké máme teda možnosti</vt:lpstr>
      <vt:lpstr>Aké máme teda možnosti</vt:lpstr>
      <vt:lpstr>Martin Valluš Marian Pavuk vallus.martin@corageo.sk pavuk.marian@corageo.sk </vt:lpstr>
    </vt:vector>
  </TitlesOfParts>
  <Company>corageo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oleksak.pavol</dc:creator>
  <cp:lastModifiedBy>vallus.martin</cp:lastModifiedBy>
  <cp:revision>104</cp:revision>
  <dcterms:created xsi:type="dcterms:W3CDTF">2015-03-09T11:52:27Z</dcterms:created>
  <dcterms:modified xsi:type="dcterms:W3CDTF">2016-10-27T07:18:40Z</dcterms:modified>
</cp:coreProperties>
</file>