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93" r:id="rId6"/>
    <p:sldId id="292" r:id="rId7"/>
    <p:sldId id="296" r:id="rId8"/>
    <p:sldId id="298" r:id="rId9"/>
    <p:sldId id="299" r:id="rId10"/>
    <p:sldId id="302" r:id="rId11"/>
    <p:sldId id="301" r:id="rId12"/>
    <p:sldId id="303" r:id="rId13"/>
    <p:sldId id="305" r:id="rId14"/>
    <p:sldId id="297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C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84" y="60"/>
      </p:cViewPr>
      <p:guideLst>
        <p:guide orient="horz" pos="2160"/>
        <p:guide pos="2880"/>
        <p:guide orient="horz" pos="2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8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dirty="0" smtClean="0"/>
              <a:t>Upravte štýl predlohy podnadpisov</a:t>
            </a:r>
            <a:endParaRPr lang="en-US" dirty="0"/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2" y="5664110"/>
            <a:ext cx="9144000" cy="933450"/>
            <a:chOff x="2" y="4187001"/>
            <a:chExt cx="9144000" cy="933450"/>
          </a:xfrm>
        </p:grpSpPr>
        <p:pic>
          <p:nvPicPr>
            <p:cNvPr id="8" name="Obrázok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" y="4187001"/>
              <a:ext cx="9144000" cy="933450"/>
            </a:xfrm>
            <a:prstGeom prst="rect">
              <a:avLst/>
            </a:prstGeom>
          </p:spPr>
        </p:pic>
        <p:pic>
          <p:nvPicPr>
            <p:cNvPr id="9" name="Obrázo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2" y="4406076"/>
              <a:ext cx="3276600" cy="495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109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EA61-BD0F-4836-A8FC-6CF94C1A6887}" type="datetimeFigureOut">
              <a:rPr lang="sk-SK" smtClean="0"/>
              <a:t>21. 3. 2016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6A51-A61F-42AC-AEF2-A90EAC754304}" type="slidenum">
              <a:rPr lang="sk-SK" smtClean="0"/>
              <a:t>‹#›</a:t>
            </a:fld>
            <a:endParaRPr lang="sk-SK"/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5146" y="0"/>
            <a:ext cx="9149948" cy="404988"/>
            <a:chOff x="-5948" y="47519"/>
            <a:chExt cx="9149948" cy="404988"/>
          </a:xfrm>
        </p:grpSpPr>
        <p:pic>
          <p:nvPicPr>
            <p:cNvPr id="8" name="Obrázok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948" y="47519"/>
              <a:ext cx="9149948" cy="404988"/>
            </a:xfrm>
            <a:prstGeom prst="rect">
              <a:avLst/>
            </a:prstGeom>
          </p:spPr>
        </p:pic>
        <p:pic>
          <p:nvPicPr>
            <p:cNvPr id="9" name="Obrázok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553" y="148816"/>
              <a:ext cx="1338911" cy="202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927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EA61-BD0F-4836-A8FC-6CF94C1A6887}" type="datetimeFigureOut">
              <a:rPr lang="sk-SK" smtClean="0"/>
              <a:t>21. 3. 2016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6A51-A61F-42AC-AEF2-A90EAC75430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8355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5146" y="0"/>
            <a:ext cx="9149948" cy="404988"/>
            <a:chOff x="-5948" y="47519"/>
            <a:chExt cx="9149948" cy="404988"/>
          </a:xfrm>
        </p:grpSpPr>
        <p:pic>
          <p:nvPicPr>
            <p:cNvPr id="11" name="Obrázok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948" y="47519"/>
              <a:ext cx="9149948" cy="404988"/>
            </a:xfrm>
            <a:prstGeom prst="rect">
              <a:avLst/>
            </a:prstGeom>
          </p:spPr>
        </p:pic>
        <p:pic>
          <p:nvPicPr>
            <p:cNvPr id="12" name="Obrázok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553" y="148816"/>
              <a:ext cx="1338911" cy="202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859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EA61-BD0F-4836-A8FC-6CF94C1A6887}" type="datetimeFigureOut">
              <a:rPr lang="sk-SK" smtClean="0"/>
              <a:t>21. 3. 2016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6A51-A61F-42AC-AEF2-A90EAC754304}" type="slidenum">
              <a:rPr lang="sk-SK" smtClean="0"/>
              <a:t>‹#›</a:t>
            </a:fld>
            <a:endParaRPr lang="sk-SK"/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5146" y="0"/>
            <a:ext cx="9149948" cy="404988"/>
            <a:chOff x="-5948" y="47519"/>
            <a:chExt cx="9149948" cy="404988"/>
          </a:xfrm>
        </p:grpSpPr>
        <p:pic>
          <p:nvPicPr>
            <p:cNvPr id="8" name="Obrázok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948" y="47519"/>
              <a:ext cx="9149948" cy="404988"/>
            </a:xfrm>
            <a:prstGeom prst="rect">
              <a:avLst/>
            </a:prstGeom>
          </p:spPr>
        </p:pic>
        <p:pic>
          <p:nvPicPr>
            <p:cNvPr id="9" name="Obrázok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553" y="148816"/>
              <a:ext cx="1338911" cy="202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473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EA61-BD0F-4836-A8FC-6CF94C1A6887}" type="datetimeFigureOut">
              <a:rPr lang="sk-SK" smtClean="0"/>
              <a:t>21. 3. 2016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6A51-A61F-42AC-AEF2-A90EAC754304}" type="slidenum">
              <a:rPr lang="sk-SK" smtClean="0"/>
              <a:t>‹#›</a:t>
            </a:fld>
            <a:endParaRPr lang="sk-SK"/>
          </a:p>
        </p:txBody>
      </p:sp>
      <p:grpSp>
        <p:nvGrpSpPr>
          <p:cNvPr id="8" name="Skupina 7"/>
          <p:cNvGrpSpPr/>
          <p:nvPr userDrawn="1"/>
        </p:nvGrpSpPr>
        <p:grpSpPr>
          <a:xfrm>
            <a:off x="5146" y="0"/>
            <a:ext cx="9149948" cy="404988"/>
            <a:chOff x="-5948" y="47519"/>
            <a:chExt cx="9149948" cy="404988"/>
          </a:xfrm>
        </p:grpSpPr>
        <p:pic>
          <p:nvPicPr>
            <p:cNvPr id="9" name="Obrázok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948" y="47519"/>
              <a:ext cx="9149948" cy="404988"/>
            </a:xfrm>
            <a:prstGeom prst="rect">
              <a:avLst/>
            </a:prstGeom>
          </p:spPr>
        </p:pic>
        <p:pic>
          <p:nvPicPr>
            <p:cNvPr id="10" name="Obrázok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553" y="148816"/>
              <a:ext cx="1338911" cy="202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6871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EA61-BD0F-4836-A8FC-6CF94C1A6887}" type="datetimeFigureOut">
              <a:rPr lang="sk-SK" smtClean="0"/>
              <a:t>21. 3. 2016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6A51-A61F-42AC-AEF2-A90EAC754304}" type="slidenum">
              <a:rPr lang="sk-SK" smtClean="0"/>
              <a:t>‹#›</a:t>
            </a:fld>
            <a:endParaRPr lang="sk-SK"/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5146" y="0"/>
            <a:ext cx="9149948" cy="404988"/>
            <a:chOff x="-5948" y="47519"/>
            <a:chExt cx="9149948" cy="404988"/>
          </a:xfrm>
        </p:grpSpPr>
        <p:pic>
          <p:nvPicPr>
            <p:cNvPr id="11" name="Obrázok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948" y="47519"/>
              <a:ext cx="9149948" cy="404988"/>
            </a:xfrm>
            <a:prstGeom prst="rect">
              <a:avLst/>
            </a:prstGeom>
          </p:spPr>
        </p:pic>
        <p:pic>
          <p:nvPicPr>
            <p:cNvPr id="12" name="Obrázok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553" y="148816"/>
              <a:ext cx="1338911" cy="202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408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EA61-BD0F-4836-A8FC-6CF94C1A6887}" type="datetimeFigureOut">
              <a:rPr lang="sk-SK" smtClean="0"/>
              <a:t>21. 3. 2016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6A51-A61F-42AC-AEF2-A90EAC754304}" type="slidenum">
              <a:rPr lang="sk-SK" smtClean="0"/>
              <a:t>‹#›</a:t>
            </a:fld>
            <a:endParaRPr lang="sk-SK"/>
          </a:p>
        </p:txBody>
      </p:sp>
      <p:grpSp>
        <p:nvGrpSpPr>
          <p:cNvPr id="6" name="Skupina 5"/>
          <p:cNvGrpSpPr/>
          <p:nvPr userDrawn="1"/>
        </p:nvGrpSpPr>
        <p:grpSpPr>
          <a:xfrm>
            <a:off x="5146" y="0"/>
            <a:ext cx="9149948" cy="404988"/>
            <a:chOff x="-5948" y="47519"/>
            <a:chExt cx="9149948" cy="404988"/>
          </a:xfrm>
        </p:grpSpPr>
        <p:pic>
          <p:nvPicPr>
            <p:cNvPr id="7" name="Obrázo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948" y="47519"/>
              <a:ext cx="9149948" cy="404988"/>
            </a:xfrm>
            <a:prstGeom prst="rect">
              <a:avLst/>
            </a:prstGeom>
          </p:spPr>
        </p:pic>
        <p:pic>
          <p:nvPicPr>
            <p:cNvPr id="8" name="Obrázok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553" y="148816"/>
              <a:ext cx="1338911" cy="202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738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EA61-BD0F-4836-A8FC-6CF94C1A6887}" type="datetimeFigureOut">
              <a:rPr lang="sk-SK" smtClean="0"/>
              <a:t>21. 3. 2016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6A51-A61F-42AC-AEF2-A90EAC754304}" type="slidenum">
              <a:rPr lang="sk-SK" smtClean="0"/>
              <a:t>‹#›</a:t>
            </a:fld>
            <a:endParaRPr lang="sk-SK"/>
          </a:p>
        </p:txBody>
      </p:sp>
      <p:grpSp>
        <p:nvGrpSpPr>
          <p:cNvPr id="5" name="Skupina 4"/>
          <p:cNvGrpSpPr/>
          <p:nvPr userDrawn="1"/>
        </p:nvGrpSpPr>
        <p:grpSpPr>
          <a:xfrm>
            <a:off x="5146" y="0"/>
            <a:ext cx="9149948" cy="404988"/>
            <a:chOff x="-5948" y="47519"/>
            <a:chExt cx="9149948" cy="404988"/>
          </a:xfrm>
        </p:grpSpPr>
        <p:pic>
          <p:nvPicPr>
            <p:cNvPr id="6" name="Obrázo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948" y="47519"/>
              <a:ext cx="9149948" cy="404988"/>
            </a:xfrm>
            <a:prstGeom prst="rect">
              <a:avLst/>
            </a:prstGeom>
          </p:spPr>
        </p:pic>
        <p:pic>
          <p:nvPicPr>
            <p:cNvPr id="7" name="Obrázo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553" y="148816"/>
              <a:ext cx="1338911" cy="202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974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EA61-BD0F-4836-A8FC-6CF94C1A6887}" type="datetimeFigureOut">
              <a:rPr lang="sk-SK" smtClean="0"/>
              <a:t>21. 3. 2016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6A51-A61F-42AC-AEF2-A90EAC754304}" type="slidenum">
              <a:rPr lang="sk-SK" smtClean="0"/>
              <a:t>‹#›</a:t>
            </a:fld>
            <a:endParaRPr lang="sk-SK"/>
          </a:p>
        </p:txBody>
      </p:sp>
      <p:grpSp>
        <p:nvGrpSpPr>
          <p:cNvPr id="8" name="Skupina 7"/>
          <p:cNvGrpSpPr/>
          <p:nvPr userDrawn="1"/>
        </p:nvGrpSpPr>
        <p:grpSpPr>
          <a:xfrm>
            <a:off x="5146" y="0"/>
            <a:ext cx="9149948" cy="404988"/>
            <a:chOff x="-5948" y="47519"/>
            <a:chExt cx="9149948" cy="404988"/>
          </a:xfrm>
        </p:grpSpPr>
        <p:pic>
          <p:nvPicPr>
            <p:cNvPr id="9" name="Obrázok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948" y="47519"/>
              <a:ext cx="9149948" cy="404988"/>
            </a:xfrm>
            <a:prstGeom prst="rect">
              <a:avLst/>
            </a:prstGeom>
          </p:spPr>
        </p:pic>
        <p:pic>
          <p:nvPicPr>
            <p:cNvPr id="10" name="Obrázok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553" y="148816"/>
              <a:ext cx="1338911" cy="202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7028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EA61-BD0F-4836-A8FC-6CF94C1A6887}" type="datetimeFigureOut">
              <a:rPr lang="sk-SK" smtClean="0"/>
              <a:t>21. 3. 2016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6A51-A61F-42AC-AEF2-A90EAC754304}" type="slidenum">
              <a:rPr lang="sk-SK" smtClean="0"/>
              <a:t>‹#›</a:t>
            </a:fld>
            <a:endParaRPr lang="sk-SK"/>
          </a:p>
        </p:txBody>
      </p:sp>
      <p:grpSp>
        <p:nvGrpSpPr>
          <p:cNvPr id="8" name="Skupina 7"/>
          <p:cNvGrpSpPr/>
          <p:nvPr userDrawn="1"/>
        </p:nvGrpSpPr>
        <p:grpSpPr>
          <a:xfrm>
            <a:off x="5146" y="0"/>
            <a:ext cx="9149948" cy="404988"/>
            <a:chOff x="-5948" y="47519"/>
            <a:chExt cx="9149948" cy="404988"/>
          </a:xfrm>
        </p:grpSpPr>
        <p:pic>
          <p:nvPicPr>
            <p:cNvPr id="9" name="Obrázok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948" y="47519"/>
              <a:ext cx="9149948" cy="404988"/>
            </a:xfrm>
            <a:prstGeom prst="rect">
              <a:avLst/>
            </a:prstGeom>
          </p:spPr>
        </p:pic>
        <p:pic>
          <p:nvPicPr>
            <p:cNvPr id="10" name="Obrázok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553" y="148816"/>
              <a:ext cx="1338911" cy="202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1003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2EA61-BD0F-4836-A8FC-6CF94C1A6887}" type="datetimeFigureOut">
              <a:rPr lang="sk-SK" smtClean="0"/>
              <a:t>21. 3. 2016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C6A51-A61F-42AC-AEF2-A90EAC75430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442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uvo.gov.sk" TargetMode="External"/><Relationship Id="rId2" Type="http://schemas.openxmlformats.org/officeDocument/2006/relationships/hyperlink" Target="http://www.uvo.gov.sk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</a:t>
            </a:r>
            <a:r>
              <a:rPr lang="sk-SK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pt-B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zákon </a:t>
            </a:r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 verejnom </a:t>
            </a:r>
            <a:r>
              <a:rPr lang="pt-B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obstarávaní</a:t>
            </a:r>
            <a:r>
              <a:rPr lang="sk-SK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Spoločne riešme aktuálne úlohy samosprávy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82133" y="3762905"/>
            <a:ext cx="7603067" cy="1655762"/>
          </a:xfrm>
        </p:spPr>
        <p:txBody>
          <a:bodyPr>
            <a:normAutofit/>
          </a:bodyPr>
          <a:lstStyle/>
          <a:p>
            <a:pPr algn="r" defTabSz="873125">
              <a:lnSpc>
                <a:spcPct val="100000"/>
              </a:lnSpc>
              <a:spcBef>
                <a:spcPts val="0"/>
              </a:spcBef>
              <a:defRPr/>
            </a:pPr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defTabSz="873125">
              <a:lnSpc>
                <a:spcPct val="100000"/>
              </a:lnSpc>
              <a:spcBef>
                <a:spcPts val="0"/>
              </a:spcBef>
              <a:defRPr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Ing. Zita Táborská</a:t>
            </a:r>
            <a:endParaRPr lang="sk-SK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predsedníčka</a:t>
            </a:r>
            <a:endParaRPr lang="sk-SK" sz="20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Úrad pre verejné obstarávanie </a:t>
            </a:r>
            <a:endParaRPr lang="sk-SK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 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arca  2016</a:t>
            </a: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097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23888" y="1303868"/>
            <a:ext cx="7886700" cy="4785784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sk-SK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Ďakujem za </a:t>
            </a:r>
            <a:r>
              <a:rPr lang="sk-SK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pozornosť </a:t>
            </a:r>
            <a:endParaRPr lang="sk-SK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sk-SK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sk-SK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sk-SK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Úrad pre verejné obstarávanie </a:t>
            </a:r>
          </a:p>
          <a:p>
            <a:pPr>
              <a:spcBef>
                <a:spcPct val="0"/>
              </a:spcBef>
            </a:pP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Dunajská 68</a:t>
            </a:r>
            <a:b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P.O.BOX 58</a:t>
            </a:r>
            <a:b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820 04 Bratislava 24</a:t>
            </a:r>
            <a:b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Slovenská republika</a:t>
            </a:r>
          </a:p>
          <a:p>
            <a:pPr>
              <a:spcBef>
                <a:spcPct val="0"/>
              </a:spcBef>
            </a:pPr>
            <a:endParaRPr lang="sk-SK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sk-SK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Kontakty:</a:t>
            </a:r>
          </a:p>
          <a:p>
            <a:pPr>
              <a:spcBef>
                <a:spcPct val="0"/>
              </a:spcBef>
            </a:pPr>
            <a:r>
              <a:rPr lang="sk-SK" sz="2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www.uvo.gov.sk</a:t>
            </a:r>
            <a:endParaRPr lang="sk-SK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sk-SK" sz="2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info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</a:t>
            </a: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uvo.gov.sk</a:t>
            </a: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</a:pPr>
            <a:endParaRPr lang="sk-SK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317" y="2299133"/>
            <a:ext cx="2935817" cy="294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056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78393"/>
            <a:ext cx="7886700" cy="1296181"/>
          </a:xfrm>
        </p:spPr>
        <p:txBody>
          <a:bodyPr>
            <a:normAutofit/>
          </a:bodyPr>
          <a:lstStyle/>
          <a:p>
            <a:r>
              <a:rPr lang="sk-SK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zákon 343/2015 Z. z. o </a:t>
            </a:r>
            <a:r>
              <a:rPr lang="sk-SK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verejnom </a:t>
            </a:r>
            <a:r>
              <a:rPr lang="sk-SK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obstarávaní a o zmene a doplnení niektorých zákonov</a:t>
            </a:r>
            <a:endParaRPr lang="sk-SK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sk-SK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Dôvody prijatia nového zákona:</a:t>
            </a:r>
            <a:endParaRPr lang="sk-SK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8038" indent="-447675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sk-SK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potreba transpozície smerníc EÚ</a:t>
            </a:r>
          </a:p>
          <a:p>
            <a:pPr marL="808038" indent="-447675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sk-SK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nevyhnutnosti optimalizovať a precizovať legislatívnu </a:t>
            </a:r>
            <a:r>
              <a:rPr lang="sk-SK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normu, zohľadniť aplikačnú prax</a:t>
            </a:r>
            <a:endParaRPr lang="sk-SK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Výsledok:</a:t>
            </a:r>
          </a:p>
          <a:p>
            <a:pPr marL="817563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sk-SK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Nový zákon je konsenzom </a:t>
            </a:r>
            <a:r>
              <a:rPr lang="sk-SK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povinných ako i nepovinných subjektov</a:t>
            </a: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8038" lvl="0" indent="-447675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sk-SK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zákon </a:t>
            </a:r>
            <a:r>
              <a:rPr lang="sk-SK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ú</a:t>
            </a:r>
            <a:r>
              <a:rPr lang="sk-SK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činný od  </a:t>
            </a:r>
            <a:r>
              <a:rPr lang="sk-SK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18. apríla </a:t>
            </a:r>
            <a:r>
              <a:rPr lang="sk-SK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2016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622670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549806"/>
            <a:ext cx="7886700" cy="897994"/>
          </a:xfrm>
        </p:spPr>
        <p:txBody>
          <a:bodyPr>
            <a:noAutofit/>
          </a:bodyPr>
          <a:lstStyle/>
          <a:p>
            <a:r>
              <a:rPr lang="sk-SK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Hlavné prínosy návrhu nového zákona</a:t>
            </a:r>
            <a:endParaRPr lang="sk-SK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23888" y="1744664"/>
            <a:ext cx="7886700" cy="4292069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zrýchlenie, zefektívnenie a 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debyrokratizácia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procesu verejného obstarávania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Clr>
                <a:schemeClr val="accent6"/>
              </a:buClr>
            </a:pP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transparentnosť a boj proti korupcii,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podpora čerpania eurofondov,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zlepšenie podnikateľského prostredia,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zapracované poznatky z aplikačnej praxe.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564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39738" y="850232"/>
            <a:ext cx="7905750" cy="737936"/>
          </a:xfrm>
        </p:spPr>
        <p:txBody>
          <a:bodyPr>
            <a:noAutofit/>
          </a:bodyPr>
          <a:lstStyle/>
          <a:p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Zrýchlenie, zefektívnenie a </a:t>
            </a:r>
            <a:r>
              <a:rPr lang="sk-SK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debyrokratizácia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procesu</a:t>
            </a:r>
            <a:endParaRPr lang="sk-SK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39738" y="1812757"/>
            <a:ext cx="7905750" cy="4539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plná elektronizácia postupov 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všetkých procesných fáz,</a:t>
            </a:r>
          </a:p>
          <a:p>
            <a:pPr marL="357188" indent="-357188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úprava kritérií – 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ekonomicky najvýhodnejšia ponuka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kvalitatívne kritériá, odrážajúce celý životný cyklus zákazky,</a:t>
            </a:r>
          </a:p>
          <a:p>
            <a:pPr marL="357188" indent="-357188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skrátenie lehoty 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predkladanie ponúk pri užšej súťaži dohodou medzi verejným obstarávateľom a záujemcami,</a:t>
            </a:r>
          </a:p>
          <a:p>
            <a:pPr marL="357188" indent="-357188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minimálne lehoty 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 procese – striktne v rozsahu smerníc,</a:t>
            </a:r>
          </a:p>
          <a:p>
            <a:pPr marL="357188" indent="-357188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skracuje sa lehota na vykonanie kontroly 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úradom,</a:t>
            </a:r>
          </a:p>
          <a:p>
            <a:pPr marL="357188" indent="-357188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zjednodušuje sa overenie dokladov 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zahraničných subjektov  - elektronická databáza dokladov.</a:t>
            </a:r>
          </a:p>
          <a:p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283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439738" y="850232"/>
            <a:ext cx="7905750" cy="737936"/>
          </a:xfrm>
        </p:spPr>
        <p:txBody>
          <a:bodyPr/>
          <a:lstStyle/>
          <a:p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Transparentnosť a boj proti korupcii</a:t>
            </a:r>
          </a:p>
        </p:txBody>
      </p:sp>
      <p:sp>
        <p:nvSpPr>
          <p:cNvPr id="13" name="Zástupný symbol obsahu 2"/>
          <p:cNvSpPr txBox="1">
            <a:spLocks/>
          </p:cNvSpPr>
          <p:nvPr/>
        </p:nvSpPr>
        <p:spPr>
          <a:xfrm>
            <a:off x="439738" y="1812757"/>
            <a:ext cx="7905750" cy="4539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k-SK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zabránená účasť schránkových firiem,</a:t>
            </a:r>
            <a:endParaRPr lang="sk-SK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k-S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zjednocuje sa postup a výstup pri </a:t>
            </a:r>
            <a:r>
              <a:rPr lang="sk-SK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výkone dohľadu</a:t>
            </a:r>
            <a:r>
              <a:rPr lang="sk-S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sk-SK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5113" indent="-265113">
              <a:lnSpc>
                <a:spcPct val="107000"/>
              </a:lnSpc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k-S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všetky </a:t>
            </a:r>
            <a:r>
              <a:rPr lang="sk-SK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rozhodnutia preskúmateľné Radou </a:t>
            </a:r>
            <a:r>
              <a:rPr lang="sk-S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úradu, možnosť súdneho     preskúmania,</a:t>
            </a:r>
            <a:endParaRPr lang="sk-SK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k-SK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inštitút konfliktu záujmov,</a:t>
            </a:r>
            <a:endParaRPr lang="sk-SK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k-S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možnosť </a:t>
            </a:r>
            <a:r>
              <a:rPr lang="sk-SK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vylúčenia uchádzača za ovplyvňovanie procesu.</a:t>
            </a:r>
            <a:endParaRPr lang="sk-SK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312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39738" y="850232"/>
            <a:ext cx="7905750" cy="7379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Podpora čerpania eurofondov</a:t>
            </a:r>
            <a:endParaRPr lang="sk-SK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439738" y="1812757"/>
            <a:ext cx="7905750" cy="453991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k-SK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 </a:t>
            </a:r>
            <a:r>
              <a:rPr lang="sk-SK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ante</a:t>
            </a:r>
            <a:r>
              <a:rPr lang="sk-SK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posúdenia </a:t>
            </a:r>
            <a:r>
              <a:rPr lang="sk-S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všetkých </a:t>
            </a:r>
            <a:r>
              <a:rPr lang="sk-SK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nadlimitných zákaziek z fondov EÚ,</a:t>
            </a:r>
          </a:p>
          <a:p>
            <a:pPr>
              <a:lnSpc>
                <a:spcPct val="107000"/>
              </a:lnSpc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k-SK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povinná kontrola </a:t>
            </a:r>
            <a:r>
              <a:rPr lang="sk-S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všetkých </a:t>
            </a:r>
            <a:r>
              <a:rPr lang="sk-SK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nadlimitných zákaziek z fondov EÚ,</a:t>
            </a:r>
          </a:p>
          <a:p>
            <a:pPr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k-S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jednotný výstup </a:t>
            </a:r>
            <a:r>
              <a:rPr lang="sk-SK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dohľadu </a:t>
            </a:r>
            <a:r>
              <a:rPr lang="sk-S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 forme </a:t>
            </a:r>
            <a:r>
              <a:rPr lang="sk-SK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rozhodnutia.</a:t>
            </a:r>
            <a:r>
              <a:rPr lang="sk-S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k-SK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Rovná spojnica 5"/>
          <p:cNvCxnSpPr/>
          <p:nvPr/>
        </p:nvCxnSpPr>
        <p:spPr bwMode="auto">
          <a:xfrm>
            <a:off x="439738" y="1564491"/>
            <a:ext cx="79057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27882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39738" y="850232"/>
            <a:ext cx="7905750" cy="737936"/>
          </a:xfrm>
        </p:spPr>
        <p:txBody>
          <a:bodyPr>
            <a:normAutofit/>
          </a:bodyPr>
          <a:lstStyle/>
          <a:p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Zlepšenie podnikateľského </a:t>
            </a:r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prostredia</a:t>
            </a:r>
            <a:endParaRPr lang="sk-SK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obsahu 2"/>
          <p:cNvSpPr txBox="1">
            <a:spLocks/>
          </p:cNvSpPr>
          <p:nvPr/>
        </p:nvSpPr>
        <p:spPr>
          <a:xfrm>
            <a:off x="439738" y="1812757"/>
            <a:ext cx="7905750" cy="4539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delenie zákazky na časti 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podpora malých a stredných podnikateľov a regionálnych dodávateľov,</a:t>
            </a:r>
          </a:p>
          <a:p>
            <a:pPr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možnosť 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priamych platieb subdodávateľom, </a:t>
            </a:r>
          </a:p>
          <a:p>
            <a:pPr marL="265113" indent="-265113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zníženie výšky  zábezpeky a kaucie  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podpora prístupu malých a stredných podnikateľov,</a:t>
            </a:r>
          </a:p>
          <a:p>
            <a:pPr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predkladanie ponúk formou 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elektronických katalógov,</a:t>
            </a:r>
          </a:p>
          <a:p>
            <a:pPr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inovatívne partnerstvo 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nový postup – podpora vedy a výskumu,</a:t>
            </a:r>
          </a:p>
          <a:p>
            <a:pPr marL="357188" indent="-357188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posilnené 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sociálne a environmentálne aspekty 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pri opise, pri vylučovaní, pri kritériách, v zmluvných podmienkach.</a:t>
            </a:r>
          </a:p>
          <a:p>
            <a:pPr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sk-SK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Rovná spojnica 11"/>
          <p:cNvCxnSpPr/>
          <p:nvPr/>
        </p:nvCxnSpPr>
        <p:spPr bwMode="auto">
          <a:xfrm>
            <a:off x="439738" y="1564491"/>
            <a:ext cx="79057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90504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39738" y="850232"/>
            <a:ext cx="7905750" cy="7379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Zapracované poznatky z aplikačnej praxe</a:t>
            </a:r>
            <a:endParaRPr lang="sk-SK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 txBox="1">
            <a:spLocks/>
          </p:cNvSpPr>
          <p:nvPr/>
        </p:nvSpPr>
        <p:spPr>
          <a:xfrm>
            <a:off x="439738" y="1812757"/>
            <a:ext cx="7905750" cy="453991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k-SK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posilnená </a:t>
            </a:r>
            <a:r>
              <a:rPr lang="sk-SK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možnosť VO/O preukázať porušenie profesijných povinností,</a:t>
            </a:r>
          </a:p>
          <a:p>
            <a:pPr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k-SK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sprísnenie odvodových povinností uchádzačov – </a:t>
            </a:r>
            <a:r>
              <a:rPr lang="sk-SK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neexistencia nedoplatkov,</a:t>
            </a:r>
          </a:p>
          <a:p>
            <a:pPr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k-SK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zabránenie „obchodovaniu s referenciami“ </a:t>
            </a:r>
            <a:r>
              <a:rPr lang="sk-SK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spoločná zodpovednosť uchádzača a tretej osoby,</a:t>
            </a:r>
          </a:p>
          <a:p>
            <a:pPr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k-SK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možnosť </a:t>
            </a:r>
            <a:r>
              <a:rPr lang="sk-SK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vyžadovať časť plnenia priamo úspešným uchádzačom,</a:t>
            </a:r>
          </a:p>
          <a:p>
            <a:pPr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k-SK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zredukovaný </a:t>
            </a:r>
            <a:r>
              <a:rPr lang="sk-SK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počet správnych deliktov </a:t>
            </a:r>
            <a:r>
              <a:rPr lang="sk-SK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 fixnou výškou pokuty, odstránila sa neprimeraná prísnosť v ukladaní pokút,</a:t>
            </a:r>
          </a:p>
          <a:p>
            <a:pPr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k-SK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kodifikuje sa </a:t>
            </a:r>
            <a:r>
              <a:rPr lang="sk-SK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„in – </a:t>
            </a:r>
            <a:r>
              <a:rPr lang="sk-SK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house</a:t>
            </a:r>
            <a:r>
              <a:rPr lang="sk-SK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výnimka, </a:t>
            </a:r>
          </a:p>
          <a:p>
            <a:pPr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k-SK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podlimitná výnimka </a:t>
            </a:r>
            <a:r>
              <a:rPr lang="sk-SK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podporujúca stredné odborné školstvo</a:t>
            </a:r>
            <a:r>
              <a:rPr lang="sk-SK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podpora </a:t>
            </a:r>
            <a:r>
              <a:rPr lang="sk-SK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duálneho vzdelávania,</a:t>
            </a:r>
          </a:p>
          <a:p>
            <a:pPr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k-SK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možnosť vyžadovať </a:t>
            </a:r>
            <a:r>
              <a:rPr lang="sk-SK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zábezpeku aj pri podlimitných zákazkách,</a:t>
            </a:r>
          </a:p>
          <a:p>
            <a:pPr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k-SK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podpora spoločného obstarávanie, vrátane cezhraničného obstarávania.</a:t>
            </a:r>
            <a:endParaRPr lang="sk-SK" sz="1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742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39738" y="561974"/>
            <a:ext cx="7905750" cy="777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Záver</a:t>
            </a: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 txBox="1">
            <a:spLocks/>
          </p:cNvSpPr>
          <p:nvPr/>
        </p:nvSpPr>
        <p:spPr>
          <a:xfrm>
            <a:off x="439738" y="1339849"/>
            <a:ext cx="7905750" cy="52578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sk-SK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súčasnosti sú vytvorené legislatívne podmienky na to, aby verejné obstarávanie nebolo brzdou investícii na Slovensku.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sk-SK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sk-SK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 budú:</a:t>
            </a:r>
          </a:p>
          <a:p>
            <a:pPr algn="just"/>
            <a:r>
              <a:rPr lang="sk-SK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všetci účastníci </a:t>
            </a:r>
            <a:r>
              <a:rPr lang="sk-SK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procesu pristupovať k problematike </a:t>
            </a:r>
            <a:r>
              <a:rPr lang="sk-SK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zodpovedne</a:t>
            </a:r>
            <a:r>
              <a:rPr lang="sk-SK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k-SK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náležitou </a:t>
            </a:r>
            <a:r>
              <a:rPr lang="sk-SK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odbornosťou </a:t>
            </a:r>
          </a:p>
          <a:p>
            <a:pPr algn="just"/>
            <a:r>
              <a:rPr lang="sk-SK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VO/O</a:t>
            </a:r>
            <a:r>
              <a:rPr lang="sk-SK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včas </a:t>
            </a:r>
            <a:r>
              <a:rPr lang="sk-SK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plánovať</a:t>
            </a:r>
            <a:r>
              <a:rPr lang="sk-SK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svoje potreby, budú </a:t>
            </a:r>
            <a:r>
              <a:rPr lang="sk-SK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jednoznačne</a:t>
            </a:r>
            <a:r>
              <a:rPr lang="sk-SK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sk-SK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nediskriminačne</a:t>
            </a:r>
            <a:r>
              <a:rPr lang="sk-SK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definovať predmet zákazky a podmienky účasti; podmienky dodania alebo zhotovenia zákazky budú </a:t>
            </a:r>
            <a:r>
              <a:rPr lang="sk-SK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vyvážené</a:t>
            </a:r>
            <a:r>
              <a:rPr lang="sk-SK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algn="just"/>
            <a:r>
              <a:rPr lang="sk-SK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záujemcovia a uchádzači </a:t>
            </a:r>
            <a:r>
              <a:rPr lang="sk-SK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férovo súťažiť</a:t>
            </a:r>
            <a:r>
              <a:rPr lang="sk-SK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sk-SK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riadiace a kontrolné orgány </a:t>
            </a:r>
            <a:r>
              <a:rPr lang="sk-SK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vykonávať dohľad v súlade s  ustálenou rozhodovacou praxou, </a:t>
            </a:r>
            <a:r>
              <a:rPr lang="sk-SK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predvídateľne</a:t>
            </a:r>
            <a:r>
              <a:rPr lang="sk-SK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sk-SK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včas</a:t>
            </a:r>
            <a:r>
              <a:rPr lang="sk-SK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sk-SK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potom bude verejné obstarávanie </a:t>
            </a:r>
            <a:r>
              <a:rPr lang="sk-SK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rýchle, nebude brzdou investícii </a:t>
            </a:r>
            <a:r>
              <a:rPr lang="sk-SK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výsledkom bude </a:t>
            </a:r>
            <a:r>
              <a:rPr lang="sk-SK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naplnenie potrieb </a:t>
            </a:r>
            <a:r>
              <a:rPr lang="sk-SK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verejných obstarávateľov a obstarávateľov.</a:t>
            </a:r>
          </a:p>
        </p:txBody>
      </p:sp>
    </p:spTree>
    <p:extLst>
      <p:ext uri="{BB962C8B-B14F-4D97-AF65-F5344CB8AC3E}">
        <p14:creationId xmlns:p14="http://schemas.microsoft.com/office/powerpoint/2010/main" val="184798205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9AD2B771AC494FA608371807468714" ma:contentTypeVersion="2" ma:contentTypeDescription="Umožňuje vytvoriť nový dokument." ma:contentTypeScope="" ma:versionID="329b6953f36624f9ead154f3b16487b7">
  <xsd:schema xmlns:xsd="http://www.w3.org/2001/XMLSchema" xmlns:xs="http://www.w3.org/2001/XMLSchema" xmlns:p="http://schemas.microsoft.com/office/2006/metadata/properties" xmlns:ns2="f45a2ff9-0e73-4bbe-89d1-f82de3d98c14" targetNamespace="http://schemas.microsoft.com/office/2006/metadata/properties" ma:root="true" ma:fieldsID="2f692ad7ce6f06756e7f7e1cd6e05397" ns2:_="">
    <xsd:import namespace="f45a2ff9-0e73-4bbe-89d1-f82de3d98c1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a2ff9-0e73-4bbe-89d1-f82de3d98c1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entifikátora dokumentu" ma:description="Hodnota identifikátora dokumentu priradená k tejto položke." ma:internalName="_dlc_DocId" ma:readOnly="true">
      <xsd:simpleType>
        <xsd:restriction base="dms:Text"/>
      </xsd:simpleType>
    </xsd:element>
    <xsd:element name="_dlc_DocIdUrl" ma:index="9" nillable="true" ma:displayName="Identifikátor dokumentu" ma:description="Trvalé prepojenie na tento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EC790E-B84D-45FA-876C-98063730A8D7}">
  <ds:schemaRefs>
    <ds:schemaRef ds:uri="http://purl.org/dc/elements/1.1/"/>
    <ds:schemaRef ds:uri="http://schemas.microsoft.com/office/infopath/2007/PartnerControls"/>
    <ds:schemaRef ds:uri="f45a2ff9-0e73-4bbe-89d1-f82de3d98c14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2611BD90-4F34-40C2-B1CA-8779A1438A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BE5300-C27E-4E36-84D5-65FF8C775AE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BE84DF4-1847-4C72-8794-AB5FC1651D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5a2ff9-0e73-4bbe-89d1-f82de3d98c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5344</TotalTime>
  <Words>280</Words>
  <Application>Microsoft Office PowerPoint</Application>
  <PresentationFormat>Prezentácia na obrazovke (4:3)</PresentationFormat>
  <Paragraphs>79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Motív Office</vt:lpstr>
      <vt:lpstr>Nový zákon o verejnom obstarávaní  Spoločne riešme aktuálne úlohy samosprávy</vt:lpstr>
      <vt:lpstr>zákon 343/2015 Z. z. o verejnom obstarávaní a o zmene a doplnení niektorých zákonov</vt:lpstr>
      <vt:lpstr>Hlavné prínosy návrhu nového zákona</vt:lpstr>
      <vt:lpstr>Zrýchlenie, zefektívnenie a debyrokratizácia procesu</vt:lpstr>
      <vt:lpstr>Transparentnosť a boj proti korupcii</vt:lpstr>
      <vt:lpstr>Prezentácia programu PowerPoint</vt:lpstr>
      <vt:lpstr>Zlepšenie podnikateľského prostredia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Hlavný názov prezentácie (Times New Roman, 48)</dc:title>
  <dc:creator>Snopkova Zuzana</dc:creator>
  <cp:lastModifiedBy>zita taborska</cp:lastModifiedBy>
  <cp:revision>10</cp:revision>
  <dcterms:created xsi:type="dcterms:W3CDTF">2015-09-07T12:39:45Z</dcterms:created>
  <dcterms:modified xsi:type="dcterms:W3CDTF">2016-03-21T19:30:41Z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0x010100F59AD2B771AC494FA608371807468714</vt:lpwstr>
  </property>
</Properties>
</file>