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65" r:id="rId4"/>
    <p:sldId id="266" r:id="rId5"/>
    <p:sldId id="267" r:id="rId6"/>
    <p:sldId id="263" r:id="rId7"/>
    <p:sldId id="269" r:id="rId8"/>
    <p:sldId id="270" r:id="rId9"/>
    <p:sldId id="271" r:id="rId10"/>
    <p:sldId id="264" r:id="rId11"/>
    <p:sldId id="274" r:id="rId12"/>
    <p:sldId id="273" r:id="rId13"/>
    <p:sldId id="261" r:id="rId14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oslav Lidak" initials="ML" lastIdx="1" clrIdx="0">
    <p:extLst>
      <p:ext uri="{19B8F6BF-5375-455C-9EA6-DF929625EA0E}">
        <p15:presenceInfo xmlns:p15="http://schemas.microsoft.com/office/powerpoint/2012/main" userId="7b468086938de1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B002"/>
    <a:srgbClr val="FF0066"/>
    <a:srgbClr val="E1F4FA"/>
    <a:srgbClr val="BAE6F4"/>
    <a:srgbClr val="FF99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68501" autoAdjust="0"/>
  </p:normalViewPr>
  <p:slideViewPr>
    <p:cSldViewPr snapToGrid="0">
      <p:cViewPr varScale="1">
        <p:scale>
          <a:sx n="111" d="100"/>
          <a:sy n="111" d="100"/>
        </p:scale>
        <p:origin x="13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10-26T13:25:23.966" idx="1">
    <p:pos x="10" y="10"/>
    <p:text>ererwwe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DE8A0-7C46-42AF-80E0-FFF1878EFE38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490AF-F839-4299-AAE2-91CD69FFBA5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94415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1692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32549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80129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10913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10358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8424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55478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27104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2239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0836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Priamy </a:t>
            </a:r>
            <a:r>
              <a:rPr lang="sk-SK" dirty="0" err="1"/>
              <a:t>nahlad</a:t>
            </a:r>
            <a:r>
              <a:rPr lang="sk-SK" dirty="0"/>
              <a:t> nad</a:t>
            </a:r>
            <a:r>
              <a:rPr lang="sk-SK" baseline="0" dirty="0"/>
              <a:t> </a:t>
            </a:r>
            <a:r>
              <a:rPr lang="sk-SK" baseline="0" dirty="0" err="1"/>
              <a:t>spolupracou</a:t>
            </a:r>
            <a:r>
              <a:rPr lang="sk-SK" baseline="0" dirty="0"/>
              <a:t> nad dokumentom. Ak niekto </a:t>
            </a:r>
            <a:r>
              <a:rPr lang="sk-SK" baseline="0" dirty="0" err="1"/>
              <a:t>prave</a:t>
            </a:r>
            <a:r>
              <a:rPr lang="sk-SK" baseline="0" dirty="0"/>
              <a:t> pracuje nad </a:t>
            </a:r>
            <a:r>
              <a:rPr lang="sk-SK" baseline="0" dirty="0" err="1"/>
              <a:t>rovnakym</a:t>
            </a:r>
            <a:r>
              <a:rPr lang="sk-SK" baseline="0" dirty="0"/>
              <a:t> dokumentov mate </a:t>
            </a:r>
            <a:r>
              <a:rPr lang="sk-SK" baseline="0" dirty="0" err="1"/>
              <a:t>prehlad</a:t>
            </a:r>
            <a:r>
              <a:rPr lang="sk-SK" baseline="0" dirty="0"/>
              <a:t> </a:t>
            </a:r>
            <a:r>
              <a:rPr lang="sk-SK" baseline="0" dirty="0" err="1"/>
              <a:t>co</a:t>
            </a:r>
            <a:r>
              <a:rPr lang="sk-SK" baseline="0" dirty="0"/>
              <a:t> zmenil a viete ho </a:t>
            </a:r>
            <a:r>
              <a:rPr lang="sk-SK" baseline="0" dirty="0" err="1"/>
              <a:t>okamzite</a:t>
            </a:r>
            <a:r>
              <a:rPr lang="sk-SK" baseline="0" dirty="0"/>
              <a:t> </a:t>
            </a:r>
            <a:r>
              <a:rPr lang="sk-SK" baseline="0" dirty="0" err="1"/>
              <a:t>skontaktovat</a:t>
            </a:r>
            <a:r>
              <a:rPr lang="sk-SK" baseline="0" dirty="0"/>
              <a:t> </a:t>
            </a:r>
            <a:r>
              <a:rPr lang="sk-SK" baseline="0" dirty="0" err="1"/>
              <a:t>kvoli</a:t>
            </a:r>
            <a:r>
              <a:rPr lang="sk-SK" baseline="0" dirty="0"/>
              <a:t> vysvetleniu. 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0568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7311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490AF-F839-4299-AAE2-91CD69FFBA55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0202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098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411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24882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54896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00588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38745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212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5753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070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878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0257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5E383-C028-43CB-9884-995E998B4C60}" type="datetimeFigureOut">
              <a:rPr lang="sk-SK" smtClean="0"/>
              <a:t>26.10.2016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DFD84-9FED-4FBB-B4CF-5F9E1F229861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" y="0"/>
            <a:ext cx="121859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903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25.jp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7388" y="1715814"/>
            <a:ext cx="9144000" cy="2387600"/>
          </a:xfrm>
        </p:spPr>
        <p:txBody>
          <a:bodyPr>
            <a:normAutofit/>
          </a:bodyPr>
          <a:lstStyle/>
          <a:p>
            <a:r>
              <a:rPr lang="sk-SK" sz="4400" b="1" dirty="0"/>
              <a:t>Moderný úrad </a:t>
            </a:r>
            <a:r>
              <a:rPr lang="sk-SK" sz="4400" dirty="0"/>
              <a:t>- </a:t>
            </a:r>
            <a:br>
              <a:rPr lang="sk-SK" sz="4400" dirty="0"/>
            </a:br>
            <a:r>
              <a:rPr lang="sk-SK" sz="3600" dirty="0"/>
              <a:t>interná organizácia práce s pomocou fungujúceho IT.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7388" y="5073556"/>
            <a:ext cx="9144000" cy="1072908"/>
          </a:xfrm>
        </p:spPr>
        <p:txBody>
          <a:bodyPr>
            <a:normAutofit/>
          </a:bodyPr>
          <a:lstStyle/>
          <a:p>
            <a:r>
              <a:rPr lang="sk-SK" dirty="0"/>
              <a:t>Miroslav </a:t>
            </a:r>
            <a:r>
              <a:rPr lang="sk-SK" dirty="0" err="1"/>
              <a:t>Liďák</a:t>
            </a:r>
            <a:r>
              <a:rPr lang="sk-SK" dirty="0"/>
              <a:t>, BSP</a:t>
            </a:r>
          </a:p>
          <a:p>
            <a:r>
              <a:rPr lang="sk-SK" dirty="0"/>
              <a:t>Milan Rybár, BSP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355" y="3035295"/>
            <a:ext cx="3867150" cy="269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01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320353" y="1447801"/>
            <a:ext cx="3681189" cy="16620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b="1" dirty="0" err="1"/>
              <a:t>Ochrana</a:t>
            </a:r>
            <a:r>
              <a:rPr lang="en-US" sz="2200" b="1" dirty="0"/>
              <a:t> </a:t>
            </a:r>
            <a:r>
              <a:rPr lang="en-US" sz="2200" b="1" dirty="0" err="1"/>
              <a:t>dokumentov</a:t>
            </a:r>
            <a:r>
              <a:rPr lang="en-US" sz="2200" b="1" dirty="0"/>
              <a:t> a </a:t>
            </a:r>
            <a:r>
              <a:rPr lang="en-US" sz="2200" b="1" dirty="0" err="1"/>
              <a:t>emailov</a:t>
            </a:r>
            <a:endParaRPr lang="en-US" sz="2200" b="1" dirty="0"/>
          </a:p>
          <a:p>
            <a:pPr marL="571500" indent="-571500"/>
            <a:r>
              <a:rPr lang="sk-SK" sz="2200" dirty="0"/>
              <a:t>Šifrovanie</a:t>
            </a:r>
          </a:p>
          <a:p>
            <a:pPr marL="571500" indent="-571500"/>
            <a:r>
              <a:rPr lang="sk-SK" sz="2200" dirty="0"/>
              <a:t>Nie je možné preposlať, vytlačiť, obmedzená platnosť, prístup iba autorizovaným osobám, atď.  </a:t>
            </a:r>
            <a:endParaRPr lang="en-US" sz="2200" dirty="0"/>
          </a:p>
          <a:p>
            <a:pPr marL="571500" indent="-571500"/>
            <a:r>
              <a:rPr lang="sk-SK" sz="2200" dirty="0"/>
              <a:t>Proaktívne upozornenie na porušenie smerníc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2512" y="1215899"/>
            <a:ext cx="5314739" cy="4410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7661445" y="2715486"/>
            <a:ext cx="1903823" cy="1073901"/>
            <a:chOff x="2577199" y="-148465"/>
            <a:chExt cx="2340428" cy="765474"/>
          </a:xfrm>
          <a:solidFill>
            <a:schemeClr val="accent1"/>
          </a:solidFill>
        </p:grpSpPr>
        <p:cxnSp>
          <p:nvCxnSpPr>
            <p:cNvPr id="5" name="Straight Connector 4"/>
            <p:cNvCxnSpPr/>
            <p:nvPr/>
          </p:nvCxnSpPr>
          <p:spPr>
            <a:xfrm flipV="1">
              <a:off x="3241157" y="-148465"/>
              <a:ext cx="1" cy="750540"/>
            </a:xfrm>
            <a:prstGeom prst="line">
              <a:avLst/>
            </a:prstGeom>
            <a:grpFill/>
            <a:ln w="25400">
              <a:solidFill>
                <a:srgbClr val="557EB9"/>
              </a:solidFill>
              <a:prstDash val="solid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4"/>
            <p:cNvSpPr txBox="1"/>
            <p:nvPr/>
          </p:nvSpPr>
          <p:spPr>
            <a:xfrm>
              <a:off x="2577199" y="312623"/>
              <a:ext cx="2340428" cy="304386"/>
            </a:xfrm>
            <a:prstGeom prst="rect">
              <a:avLst/>
            </a:prstGeom>
            <a:solidFill>
              <a:srgbClr val="557EB9"/>
            </a:solidFill>
            <a:ln w="3175">
              <a:solidFill>
                <a:srgbClr val="557EB9"/>
              </a:solidFill>
              <a:prstDash val="solid"/>
              <a:miter lim="800000"/>
            </a:ln>
            <a:effectLst/>
          </p:spPr>
          <p:txBody>
            <a:bodyPr wrap="square" lIns="57139" tIns="28570" rIns="91424" bIns="28570" rtlCol="0" anchor="ctr" anchorCtr="0">
              <a:spAutoFit/>
            </a:bodyPr>
            <a:lstStyle>
              <a:defPPr>
                <a:defRPr lang="en-US"/>
              </a:defPPr>
              <a:lvl1pPr marL="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8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363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545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727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909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090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272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454" algn="l" defTabSz="914363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sk-SK" sz="1200" dirty="0">
                  <a:solidFill>
                    <a:schemeClr val="bg1"/>
                  </a:solidFill>
                  <a:latin typeface="Segoe UI" pitchFamily="34" charset="0"/>
                  <a:ea typeface="Segoe UI" pitchFamily="34" charset="0"/>
                  <a:cs typeface="Segoe UI" pitchFamily="34" charset="0"/>
                </a:rPr>
                <a:t>Informácia o porušení smerníc</a:t>
              </a:r>
              <a:endParaRPr lang="en-US" sz="1200" dirty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cxnSp>
        <p:nvCxnSpPr>
          <p:cNvPr id="7" name="Straight Connector 6"/>
          <p:cNvCxnSpPr>
            <a:stCxn id="6" idx="1"/>
          </p:cNvCxnSpPr>
          <p:nvPr/>
        </p:nvCxnSpPr>
        <p:spPr>
          <a:xfrm flipH="1">
            <a:off x="7325185" y="3575872"/>
            <a:ext cx="336260" cy="2"/>
          </a:xfrm>
          <a:prstGeom prst="line">
            <a:avLst/>
          </a:prstGeom>
          <a:ln w="25400">
            <a:solidFill>
              <a:srgbClr val="557EB9"/>
            </a:solidFill>
            <a:prstDash val="solid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226056" y="3943380"/>
            <a:ext cx="4168239" cy="164660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 </a:t>
            </a:r>
            <a:endParaRPr lang="en-US" sz="100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80000">
                    <a:schemeClr val="tx1">
                      <a:lumMod val="65000"/>
                      <a:lumOff val="35000"/>
                    </a:schemeClr>
                  </a:gs>
                </a:gsLst>
                <a:lin ang="16200000" scaled="0"/>
              </a:gradFill>
              <a:latin typeface="Optima" pitchFamily="34" charset="0"/>
            </a:endParaRPr>
          </a:p>
          <a:p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            </a:t>
            </a:r>
            <a:r>
              <a:rPr lang="en-US" sz="1000" u="sng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Name 		          Age                 Social Security #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Terry Adams         	13	014443938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Mary Kay Anderson 	13	016977004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Adam Barr		13	216443938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Craig Dewar		13	014940997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Erin Hagens		13	784441196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Marian Henc		13	018540079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Julian Isla		13	049482319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David Johnson		13	514677865</a:t>
            </a:r>
          </a:p>
          <a:p>
            <a:pPr algn="ctr"/>
            <a:r>
              <a:rPr lang="en-US" sz="10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Karim Manar		13	364448935</a:t>
            </a:r>
          </a:p>
          <a:p>
            <a:pPr algn="ctr"/>
            <a:r>
              <a:rPr lang="en-US" sz="60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80000">
                      <a:schemeClr val="tx1">
                        <a:lumMod val="65000"/>
                        <a:lumOff val="35000"/>
                      </a:schemeClr>
                    </a:gs>
                  </a:gsLst>
                  <a:lin ang="16200000" scaled="0"/>
                </a:gradFill>
                <a:latin typeface="Optima" pitchFamily="34" charset="0"/>
              </a:rPr>
              <a:t> 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5332930" y="3005924"/>
            <a:ext cx="1864426" cy="167443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900" spc="-50" dirty="0">
                <a:solidFill>
                  <a:schemeClr val="bg1">
                    <a:lumMod val="65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Grades and other personal information</a:t>
            </a:r>
          </a:p>
        </p:txBody>
      </p:sp>
    </p:spTree>
    <p:extLst>
      <p:ext uri="{BB962C8B-B14F-4D97-AF65-F5344CB8AC3E}">
        <p14:creationId xmlns:p14="http://schemas.microsoft.com/office/powerpoint/2010/main" val="7390914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FC9C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" r="2262" b="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7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09" y="5672667"/>
            <a:ext cx="3634952" cy="841146"/>
          </a:xfrm>
          <a:prstGeom prst="rect">
            <a:avLst/>
          </a:prstGeom>
        </p:spPr>
      </p:pic>
      <p:pic>
        <p:nvPicPr>
          <p:cNvPr id="3" name="Obrázo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9546" y="5629478"/>
            <a:ext cx="2537133" cy="974718"/>
          </a:xfrm>
          <a:prstGeom prst="rect">
            <a:avLst/>
          </a:prstGeom>
        </p:spPr>
      </p:pic>
      <p:pic>
        <p:nvPicPr>
          <p:cNvPr id="4" name="Obrázok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38" y="5661152"/>
            <a:ext cx="3611453" cy="881536"/>
          </a:xfrm>
          <a:prstGeom prst="rect">
            <a:avLst/>
          </a:prstGeom>
        </p:spPr>
      </p:pic>
      <p:pic>
        <p:nvPicPr>
          <p:cNvPr id="5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42" y="4648693"/>
            <a:ext cx="8891700" cy="933591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957751" y="796981"/>
            <a:ext cx="3280361" cy="3373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dirty="0"/>
              <a:t>Efektivita nákladov:</a:t>
            </a:r>
          </a:p>
          <a:p>
            <a:pPr>
              <a:buFontTx/>
              <a:buChar char="-"/>
            </a:pPr>
            <a:r>
              <a:rPr lang="sk-SK" sz="2200" dirty="0"/>
              <a:t>Predplatné na mesiac</a:t>
            </a:r>
          </a:p>
          <a:p>
            <a:pPr>
              <a:buFontTx/>
              <a:buChar char="-"/>
            </a:pPr>
            <a:r>
              <a:rPr lang="sk-SK" sz="2200" dirty="0"/>
              <a:t>Odstránenie nákladov na nový hardvér a softvér </a:t>
            </a:r>
          </a:p>
          <a:p>
            <a:pPr>
              <a:buFontTx/>
              <a:buChar char="-"/>
            </a:pPr>
            <a:r>
              <a:rPr lang="sk-SK" sz="2200" dirty="0"/>
              <a:t>Zjednodušená administrácia</a:t>
            </a:r>
          </a:p>
          <a:p>
            <a:pPr>
              <a:buFontTx/>
              <a:buChar char="-"/>
            </a:pPr>
            <a:r>
              <a:rPr lang="sk-SK" sz="2200" dirty="0"/>
              <a:t>Zníženie spotreby energie</a:t>
            </a:r>
          </a:p>
          <a:p>
            <a:pPr marL="0" indent="0">
              <a:buNone/>
            </a:pPr>
            <a:endParaRPr lang="sk-SK" sz="22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6410583" y="796981"/>
            <a:ext cx="3280361" cy="3373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dirty="0"/>
              <a:t>Efektivita času:</a:t>
            </a:r>
          </a:p>
          <a:p>
            <a:pPr>
              <a:buFontTx/>
              <a:buChar char="-"/>
            </a:pPr>
            <a:r>
              <a:rPr lang="sk-SK" sz="2200" dirty="0"/>
              <a:t>Jednoduchšia spolupráca</a:t>
            </a:r>
          </a:p>
          <a:p>
            <a:pPr>
              <a:buFontTx/>
              <a:buChar char="-"/>
            </a:pPr>
            <a:r>
              <a:rPr lang="sk-SK" sz="2200" dirty="0"/>
              <a:t>Menej času nad rovnakým množstvom práce</a:t>
            </a:r>
          </a:p>
          <a:p>
            <a:pPr>
              <a:buFontTx/>
              <a:buChar char="-"/>
            </a:pPr>
            <a:r>
              <a:rPr lang="sk-SK" sz="2200" dirty="0" err="1"/>
              <a:t>Pracá</a:t>
            </a:r>
            <a:r>
              <a:rPr lang="sk-SK" sz="2200" dirty="0"/>
              <a:t> bez obmedzení</a:t>
            </a:r>
          </a:p>
        </p:txBody>
      </p:sp>
    </p:spTree>
    <p:extLst>
      <p:ext uri="{BB962C8B-B14F-4D97-AF65-F5344CB8AC3E}">
        <p14:creationId xmlns:p14="http://schemas.microsoft.com/office/powerpoint/2010/main" val="2547711778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09140" y="256746"/>
            <a:ext cx="10515600" cy="1325563"/>
          </a:xfrm>
        </p:spPr>
        <p:txBody>
          <a:bodyPr>
            <a:normAutofit/>
          </a:bodyPr>
          <a:lstStyle/>
          <a:p>
            <a:r>
              <a:rPr lang="sk-SK" sz="3800" b="1" dirty="0">
                <a:solidFill>
                  <a:srgbClr val="FF0066"/>
                </a:solidFill>
              </a:rPr>
              <a:t>BSP365 -moderný úrad s podporou od BSP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2651" y="1465660"/>
            <a:ext cx="1761748" cy="19781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983" y="1493844"/>
            <a:ext cx="1761748" cy="1978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66" y="1493844"/>
            <a:ext cx="1761748" cy="1978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7666" y="1465660"/>
            <a:ext cx="1761748" cy="1978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7324" y="1465660"/>
            <a:ext cx="1761748" cy="1978156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2157567" y="3806378"/>
            <a:ext cx="2473890" cy="599987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Chceme Vás počúvať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894931" y="3806376"/>
            <a:ext cx="2473890" cy="599987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Vieme ako na to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7632295" y="3806375"/>
            <a:ext cx="2473890" cy="599987"/>
          </a:xfrm>
          <a:prstGeom prst="roundRect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dirty="0">
                <a:solidFill>
                  <a:schemeClr val="bg1"/>
                </a:solidFill>
              </a:rPr>
              <a:t>Neustále sa zlepšujeme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11" b="16211"/>
          <a:stretch/>
        </p:blipFill>
        <p:spPr>
          <a:xfrm>
            <a:off x="998689" y="4604605"/>
            <a:ext cx="6136584" cy="181161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399" y="4735630"/>
            <a:ext cx="3332178" cy="1280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14583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62" y="4442241"/>
            <a:ext cx="3634952" cy="841146"/>
          </a:xfrm>
          <a:prstGeom prst="rect">
            <a:avLst/>
          </a:prstGeom>
        </p:spPr>
      </p:pic>
      <p:pic>
        <p:nvPicPr>
          <p:cNvPr id="3" name="Obrázok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853" y="4430379"/>
            <a:ext cx="2537133" cy="974718"/>
          </a:xfrm>
          <a:prstGeom prst="rect">
            <a:avLst/>
          </a:prstGeom>
        </p:spPr>
      </p:pic>
      <p:pic>
        <p:nvPicPr>
          <p:cNvPr id="4" name="Obrázok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124" y="4476748"/>
            <a:ext cx="3611453" cy="881536"/>
          </a:xfrm>
          <a:prstGeom prst="rect">
            <a:avLst/>
          </a:prstGeom>
        </p:spPr>
      </p:pic>
      <p:pic>
        <p:nvPicPr>
          <p:cNvPr id="5" name="Obrázo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44" y="5416959"/>
            <a:ext cx="8891700" cy="933591"/>
          </a:xfrm>
          <a:prstGeom prst="rect">
            <a:avLst/>
          </a:prstGeom>
        </p:spPr>
      </p:pic>
      <p:sp>
        <p:nvSpPr>
          <p:cNvPr id="7" name="Text Placeholder 1"/>
          <p:cNvSpPr txBox="1">
            <a:spLocks/>
          </p:cNvSpPr>
          <p:nvPr/>
        </p:nvSpPr>
        <p:spPr>
          <a:xfrm>
            <a:off x="1957751" y="796981"/>
            <a:ext cx="3280361" cy="3373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b="1" dirty="0"/>
              <a:t>Efektivita nákladov:</a:t>
            </a:r>
          </a:p>
          <a:p>
            <a:pPr>
              <a:buFontTx/>
              <a:buChar char="-"/>
            </a:pPr>
            <a:r>
              <a:rPr lang="sk-SK" sz="2200" dirty="0"/>
              <a:t>Predplatné na mesiac</a:t>
            </a:r>
          </a:p>
          <a:p>
            <a:pPr>
              <a:buFontTx/>
              <a:buChar char="-"/>
            </a:pPr>
            <a:r>
              <a:rPr lang="sk-SK" sz="2200" dirty="0"/>
              <a:t>Odstránenie nákladov na nový hardvér a softvér </a:t>
            </a:r>
          </a:p>
          <a:p>
            <a:pPr>
              <a:buFontTx/>
              <a:buChar char="-"/>
            </a:pPr>
            <a:r>
              <a:rPr lang="sk-SK" sz="2200" dirty="0"/>
              <a:t>Zjednodušená administrácia</a:t>
            </a:r>
          </a:p>
          <a:p>
            <a:pPr>
              <a:buFontTx/>
              <a:buChar char="-"/>
            </a:pPr>
            <a:r>
              <a:rPr lang="sk-SK" sz="2200" dirty="0"/>
              <a:t>Zníženie spotreby energie</a:t>
            </a:r>
          </a:p>
          <a:p>
            <a:pPr marL="0" indent="0">
              <a:buNone/>
            </a:pPr>
            <a:endParaRPr lang="sk-SK" sz="2200" dirty="0"/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6410583" y="796981"/>
            <a:ext cx="3280361" cy="337396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b="1" dirty="0"/>
              <a:t>Efektivita času:</a:t>
            </a:r>
          </a:p>
          <a:p>
            <a:pPr>
              <a:buFontTx/>
              <a:buChar char="-"/>
            </a:pPr>
            <a:r>
              <a:rPr lang="sk-SK" sz="2200" dirty="0"/>
              <a:t>Jednoduchšia spolupráca</a:t>
            </a:r>
          </a:p>
          <a:p>
            <a:pPr>
              <a:buFontTx/>
              <a:buChar char="-"/>
            </a:pPr>
            <a:r>
              <a:rPr lang="sk-SK" sz="2200" dirty="0"/>
              <a:t>Menej času nad rovnakým množstvom práce</a:t>
            </a:r>
          </a:p>
          <a:p>
            <a:pPr>
              <a:buFontTx/>
              <a:buChar char="-"/>
            </a:pPr>
            <a:r>
              <a:rPr lang="sk-SK" sz="2200" dirty="0"/>
              <a:t>Bez obmedzení</a:t>
            </a:r>
          </a:p>
        </p:txBody>
      </p:sp>
    </p:spTree>
    <p:extLst>
      <p:ext uri="{BB962C8B-B14F-4D97-AF65-F5344CB8AC3E}">
        <p14:creationId xmlns:p14="http://schemas.microsoft.com/office/powerpoint/2010/main" val="2500407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20835" y="1447809"/>
            <a:ext cx="3480707" cy="1661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/>
            <a:r>
              <a:rPr lang="sk-SK" sz="2200" b="1" dirty="0"/>
              <a:t>Office</a:t>
            </a:r>
            <a:r>
              <a:rPr lang="sk-SK" sz="2200" dirty="0"/>
              <a:t> aplikácie na rôznych platformách </a:t>
            </a:r>
            <a:r>
              <a:rPr lang="en-US" sz="2200" dirty="0"/>
              <a:t>[Android, iOS, Windows]</a:t>
            </a:r>
            <a:endParaRPr lang="sk-SK" sz="2200" dirty="0"/>
          </a:p>
          <a:p>
            <a:pPr marL="571500" indent="-571500"/>
            <a:r>
              <a:rPr lang="sk-SK" sz="2200" b="1" dirty="0"/>
              <a:t>Office 365</a:t>
            </a:r>
            <a:r>
              <a:rPr lang="en-US" sz="2200" b="1" dirty="0"/>
              <a:t> </a:t>
            </a:r>
            <a:r>
              <a:rPr lang="en-US" sz="2200" dirty="0" err="1"/>
              <a:t>slu</a:t>
            </a:r>
            <a:r>
              <a:rPr lang="sk-SK" sz="2200" dirty="0" err="1"/>
              <a:t>žby</a:t>
            </a:r>
            <a:r>
              <a:rPr lang="sk-SK" sz="2200" dirty="0"/>
              <a:t> na rôznych platformách </a:t>
            </a:r>
            <a:endParaRPr lang="en-US" sz="2200" dirty="0"/>
          </a:p>
        </p:txBody>
      </p:sp>
      <p:grpSp>
        <p:nvGrpSpPr>
          <p:cNvPr id="3" name="Group 2"/>
          <p:cNvGrpSpPr/>
          <p:nvPr/>
        </p:nvGrpSpPr>
        <p:grpSpPr>
          <a:xfrm>
            <a:off x="3065801" y="1581823"/>
            <a:ext cx="8941280" cy="4080081"/>
            <a:chOff x="3011209" y="1563793"/>
            <a:chExt cx="8943609" cy="4081143"/>
          </a:xfrm>
        </p:grpSpPr>
        <p:grpSp>
          <p:nvGrpSpPr>
            <p:cNvPr id="4" name="Group 3"/>
            <p:cNvGrpSpPr/>
            <p:nvPr/>
          </p:nvGrpSpPr>
          <p:grpSpPr>
            <a:xfrm>
              <a:off x="3011209" y="1563793"/>
              <a:ext cx="8943609" cy="4081143"/>
              <a:chOff x="3020734" y="1639993"/>
              <a:chExt cx="8943609" cy="4081143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3"/>
              <a:srcRect l="41562" t="-188" r="6394" b="3717"/>
              <a:stretch/>
            </p:blipFill>
            <p:spPr>
              <a:xfrm>
                <a:off x="4136816" y="3054532"/>
                <a:ext cx="3149809" cy="1918957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020734" y="2458908"/>
                <a:ext cx="4901192" cy="3262228"/>
              </a:xfrm>
              <a:prstGeom prst="rect">
                <a:avLst/>
              </a:prstGeom>
            </p:spPr>
          </p:pic>
          <p:grpSp>
            <p:nvGrpSpPr>
              <p:cNvPr id="10" name="Group 9"/>
              <p:cNvGrpSpPr/>
              <p:nvPr/>
            </p:nvGrpSpPr>
            <p:grpSpPr>
              <a:xfrm>
                <a:off x="9717062" y="4033524"/>
                <a:ext cx="2247281" cy="1401375"/>
                <a:chOff x="1053316" y="4025443"/>
                <a:chExt cx="2898175" cy="1807263"/>
              </a:xfrm>
              <a:solidFill>
                <a:schemeClr val="bg1"/>
              </a:solidFill>
            </p:grpSpPr>
            <p:pic>
              <p:nvPicPr>
                <p:cNvPr id="35" name="frame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053316" y="4025443"/>
                  <a:ext cx="2898175" cy="1807263"/>
                </a:xfrm>
                <a:prstGeom prst="rect">
                  <a:avLst/>
                </a:prstGeom>
                <a:grpFill/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36" name="Group 35"/>
                <p:cNvGrpSpPr/>
                <p:nvPr/>
              </p:nvGrpSpPr>
              <p:grpSpPr>
                <a:xfrm>
                  <a:off x="1216625" y="4216095"/>
                  <a:ext cx="2596435" cy="1408921"/>
                  <a:chOff x="1893878" y="4261862"/>
                  <a:chExt cx="5985422" cy="3247910"/>
                </a:xfrm>
                <a:grpFill/>
              </p:grpSpPr>
              <p:pic>
                <p:nvPicPr>
                  <p:cNvPr id="37" name="Picture 36"/>
                  <p:cNvPicPr>
                    <a:picLocks noChangeAspect="1"/>
                  </p:cNvPicPr>
                  <p:nvPr/>
                </p:nvPicPr>
                <p:blipFill rotWithShape="1">
                  <a:blip r:embed="rId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1893878" y="4261862"/>
                    <a:ext cx="5985422" cy="3247910"/>
                  </a:xfrm>
                  <a:prstGeom prst="rect">
                    <a:avLst/>
                  </a:prstGeom>
                  <a:grpFill/>
                </p:spPr>
              </p:pic>
              <p:pic>
                <p:nvPicPr>
                  <p:cNvPr id="38" name="Picture 37"/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2923391" y="4955164"/>
                    <a:ext cx="4588841" cy="2459721"/>
                  </a:xfrm>
                  <a:prstGeom prst="rect">
                    <a:avLst/>
                  </a:prstGeom>
                  <a:grpFill/>
                </p:spPr>
              </p:pic>
            </p:grpSp>
          </p:grpSp>
          <p:grpSp>
            <p:nvGrpSpPr>
              <p:cNvPr id="11" name="Group 10"/>
              <p:cNvGrpSpPr/>
              <p:nvPr/>
            </p:nvGrpSpPr>
            <p:grpSpPr>
              <a:xfrm>
                <a:off x="7093790" y="3158433"/>
                <a:ext cx="1548584" cy="2195728"/>
                <a:chOff x="259723" y="1262796"/>
                <a:chExt cx="3281084" cy="4652230"/>
              </a:xfrm>
            </p:grpSpPr>
            <p:grpSp>
              <p:nvGrpSpPr>
                <p:cNvPr id="31" name="Group 30"/>
                <p:cNvGrpSpPr/>
                <p:nvPr/>
              </p:nvGrpSpPr>
              <p:grpSpPr>
                <a:xfrm>
                  <a:off x="259723" y="1307166"/>
                  <a:ext cx="3281084" cy="4607860"/>
                  <a:chOff x="279772" y="1435733"/>
                  <a:chExt cx="3281084" cy="4607860"/>
                </a:xfrm>
              </p:grpSpPr>
              <p:pic>
                <p:nvPicPr>
                  <p:cNvPr id="33" name="Picture 32"/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48929" y="1834322"/>
                    <a:ext cx="2791457" cy="3721942"/>
                  </a:xfrm>
                  <a:prstGeom prst="rect">
                    <a:avLst/>
                  </a:prstGeom>
                </p:spPr>
              </p:pic>
              <p:pic>
                <p:nvPicPr>
                  <p:cNvPr id="34" name="Picture 33"/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279772" y="1435733"/>
                    <a:ext cx="3281084" cy="460786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32" name="Isosceles Triangle 31"/>
                <p:cNvSpPr/>
                <p:nvPr/>
              </p:nvSpPr>
              <p:spPr bwMode="auto">
                <a:xfrm flipH="1" flipV="1">
                  <a:off x="1588653" y="1262796"/>
                  <a:ext cx="1934453" cy="4301019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>
                    <a:alpha val="8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696" tIns="45696" rIns="45696" bIns="4569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55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19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487486" y="4271706"/>
                <a:ext cx="1773372" cy="1318739"/>
                <a:chOff x="2951503" y="2133903"/>
                <a:chExt cx="5280210" cy="3926541"/>
              </a:xfrm>
            </p:grpSpPr>
            <p:grpSp>
              <p:nvGrpSpPr>
                <p:cNvPr id="27" name="Group 26"/>
                <p:cNvGrpSpPr/>
                <p:nvPr/>
              </p:nvGrpSpPr>
              <p:grpSpPr>
                <a:xfrm>
                  <a:off x="2951503" y="2133903"/>
                  <a:ext cx="5280210" cy="3926541"/>
                  <a:chOff x="3354915" y="2229573"/>
                  <a:chExt cx="5280210" cy="3926541"/>
                </a:xfrm>
              </p:grpSpPr>
              <p:pic>
                <p:nvPicPr>
                  <p:cNvPr id="29" name="Picture 28"/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26517" y="2528043"/>
                    <a:ext cx="4164262" cy="3123197"/>
                  </a:xfrm>
                  <a:prstGeom prst="rect">
                    <a:avLst/>
                  </a:prstGeom>
                </p:spPr>
              </p:pic>
              <p:pic>
                <p:nvPicPr>
                  <p:cNvPr id="30" name="Picture 29"/>
                  <p:cNvPicPr>
                    <a:picLocks noChangeAspect="1"/>
                  </p:cNvPicPr>
                  <p:nvPr/>
                </p:nvPicPr>
                <p:blipFill rotWithShape="1">
                  <a:blip r:embed="rId11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/>
                </p:blipFill>
                <p:spPr>
                  <a:xfrm>
                    <a:off x="3354915" y="2229573"/>
                    <a:ext cx="5280210" cy="392654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8" name="Isosceles Triangle 27"/>
                <p:cNvSpPr/>
                <p:nvPr/>
              </p:nvSpPr>
              <p:spPr bwMode="auto">
                <a:xfrm flipH="1" flipV="1">
                  <a:off x="4231340" y="2389955"/>
                  <a:ext cx="3837161" cy="3315105"/>
                </a:xfrm>
                <a:prstGeom prst="triangle">
                  <a:avLst>
                    <a:gd name="adj" fmla="val 0"/>
                  </a:avLst>
                </a:prstGeom>
                <a:solidFill>
                  <a:schemeClr val="bg1">
                    <a:alpha val="8000"/>
                  </a:schemeClr>
                </a:solidFill>
                <a:ln>
                  <a:noFill/>
                  <a:headEnd type="none" w="med" len="med"/>
                  <a:tailEnd type="none" w="med" len="med"/>
                </a:ln>
                <a:effectLst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45696" tIns="45696" rIns="45696" bIns="45696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 defTabSz="913551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2198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endParaRPr>
                </a:p>
              </p:txBody>
            </p:sp>
          </p:grpSp>
          <p:grpSp>
            <p:nvGrpSpPr>
              <p:cNvPr id="13" name="Group 12"/>
              <p:cNvGrpSpPr/>
              <p:nvPr/>
            </p:nvGrpSpPr>
            <p:grpSpPr>
              <a:xfrm>
                <a:off x="6996382" y="4487246"/>
                <a:ext cx="550206" cy="1039109"/>
                <a:chOff x="6750857" y="2823217"/>
                <a:chExt cx="1097358" cy="2072448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6750857" y="2823217"/>
                  <a:ext cx="1097358" cy="2072448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6" name="Picture 25"/>
                <p:cNvPicPr>
                  <a:picLocks noChangeAspect="1"/>
                </p:cNvPicPr>
                <p:nvPr/>
              </p:nvPicPr>
              <p:blipFill rotWithShape="1"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3"/>
                <a:stretch/>
              </p:blipFill>
              <p:spPr>
                <a:xfrm>
                  <a:off x="6898973" y="3134971"/>
                  <a:ext cx="867693" cy="1402910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grpSp>
            <p:nvGrpSpPr>
              <p:cNvPr id="14" name="Group 13"/>
              <p:cNvGrpSpPr/>
              <p:nvPr/>
            </p:nvGrpSpPr>
            <p:grpSpPr>
              <a:xfrm>
                <a:off x="6376518" y="4484079"/>
                <a:ext cx="609931" cy="1030834"/>
                <a:chOff x="9926385" y="3661373"/>
                <a:chExt cx="915794" cy="1547768"/>
              </a:xfrm>
            </p:grpSpPr>
            <p:pic>
              <p:nvPicPr>
                <p:cNvPr id="23" name="Picture 22"/>
                <p:cNvPicPr>
                  <a:picLocks noChangeAspect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926385" y="3661373"/>
                  <a:ext cx="915794" cy="1547768"/>
                </a:xfrm>
                <a:prstGeom prst="rect">
                  <a:avLst/>
                </a:prstGeom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24" name="Picture 23"/>
                <p:cNvPicPr>
                  <a:picLocks noChangeAspect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14"/>
                <a:stretch/>
              </p:blipFill>
              <p:spPr>
                <a:xfrm>
                  <a:off x="10034351" y="3993605"/>
                  <a:ext cx="672171" cy="1001106"/>
                </a:xfrm>
                <a:prstGeom prst="rect">
                  <a:avLst/>
                </a:prstGeom>
                <a:solidFill>
                  <a:schemeClr val="bg1"/>
                </a:solidFill>
              </p:spPr>
            </p:pic>
          </p:grpSp>
          <p:cxnSp>
            <p:nvCxnSpPr>
              <p:cNvPr id="15" name="Straight Connector 14"/>
              <p:cNvCxnSpPr/>
              <p:nvPr/>
            </p:nvCxnSpPr>
            <p:spPr>
              <a:xfrm flipV="1">
                <a:off x="5797778" y="2224678"/>
                <a:ext cx="3250578" cy="696320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dash"/>
                <a:headEnd type="none"/>
                <a:tailEnd type="none"/>
              </a:ln>
              <a:effectLst/>
            </p:spPr>
          </p:cxnSp>
          <p:cxnSp>
            <p:nvCxnSpPr>
              <p:cNvPr id="16" name="Straight Connector 15"/>
              <p:cNvCxnSpPr/>
              <p:nvPr/>
            </p:nvCxnSpPr>
            <p:spPr>
              <a:xfrm flipV="1">
                <a:off x="7905753" y="2494950"/>
                <a:ext cx="1206438" cy="70027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dash"/>
                <a:headEnd type="none"/>
                <a:tailEnd type="none"/>
              </a:ln>
              <a:effectLst/>
            </p:spPr>
          </p:cxnSp>
          <p:cxnSp>
            <p:nvCxnSpPr>
              <p:cNvPr id="17" name="Straight Connector 16"/>
              <p:cNvCxnSpPr/>
              <p:nvPr/>
            </p:nvCxnSpPr>
            <p:spPr>
              <a:xfrm flipV="1">
                <a:off x="9560848" y="2480704"/>
                <a:ext cx="30702" cy="1728641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dash"/>
                <a:headEnd type="none"/>
                <a:tailEnd type="none"/>
              </a:ln>
              <a:effectLst/>
            </p:spPr>
          </p:cxnSp>
          <p:cxnSp>
            <p:nvCxnSpPr>
              <p:cNvPr id="18" name="Straight Connector 17"/>
              <p:cNvCxnSpPr/>
              <p:nvPr/>
            </p:nvCxnSpPr>
            <p:spPr>
              <a:xfrm flipH="1" flipV="1">
                <a:off x="9718707" y="2471367"/>
                <a:ext cx="549336" cy="1517508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dash"/>
                <a:headEnd type="none"/>
                <a:tailEnd type="none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>
              <a:xfrm flipV="1">
                <a:off x="8347681" y="2509861"/>
                <a:ext cx="1149332" cy="261241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dash"/>
                <a:headEnd type="none"/>
                <a:tailEnd type="none"/>
              </a:ln>
              <a:effectLst/>
            </p:spPr>
          </p:cxnSp>
          <p:cxnSp>
            <p:nvCxnSpPr>
              <p:cNvPr id="20" name="Straight Connector 19"/>
              <p:cNvCxnSpPr>
                <a:stCxn id="25" idx="0"/>
              </p:cNvCxnSpPr>
              <p:nvPr/>
            </p:nvCxnSpPr>
            <p:spPr>
              <a:xfrm flipV="1">
                <a:off x="7271485" y="2494950"/>
                <a:ext cx="2104834" cy="1992296"/>
              </a:xfrm>
              <a:prstGeom prst="line">
                <a:avLst/>
              </a:prstGeom>
              <a:noFill/>
              <a:ln w="9525" cap="flat" cmpd="sng" algn="ctr">
                <a:solidFill>
                  <a:srgbClr val="FFFFFF">
                    <a:lumMod val="75000"/>
                  </a:srgbClr>
                </a:solidFill>
                <a:prstDash val="dash"/>
                <a:headEnd type="none"/>
                <a:tailEnd type="none"/>
              </a:ln>
              <a:effectLst/>
            </p:spPr>
          </p:cxnSp>
          <p:sp>
            <p:nvSpPr>
              <p:cNvPr id="21" name="big cloud"/>
              <p:cNvSpPr>
                <a:spLocks/>
              </p:cNvSpPr>
              <p:nvPr/>
            </p:nvSpPr>
            <p:spPr bwMode="auto">
              <a:xfrm>
                <a:off x="8639979" y="1639993"/>
                <a:ext cx="1629385" cy="870147"/>
              </a:xfrm>
              <a:custGeom>
                <a:avLst/>
                <a:gdLst/>
                <a:ahLst/>
                <a:cxnLst>
                  <a:cxn ang="0">
                    <a:pos x="6359" y="0"/>
                  </a:cxn>
                  <a:cxn ang="0">
                    <a:pos x="4385" y="1129"/>
                  </a:cxn>
                  <a:cxn ang="0">
                    <a:pos x="3525" y="915"/>
                  </a:cxn>
                  <a:cxn ang="0">
                    <a:pos x="1888" y="1923"/>
                  </a:cxn>
                  <a:cxn ang="0">
                    <a:pos x="1378" y="1826"/>
                  </a:cxn>
                  <a:cxn ang="0">
                    <a:pos x="0" y="3203"/>
                  </a:cxn>
                  <a:cxn ang="0">
                    <a:pos x="1301" y="4578"/>
                  </a:cxn>
                  <a:cxn ang="0">
                    <a:pos x="1301" y="4581"/>
                  </a:cxn>
                  <a:cxn ang="0">
                    <a:pos x="6359" y="4581"/>
                  </a:cxn>
                  <a:cxn ang="0">
                    <a:pos x="8650" y="2290"/>
                  </a:cxn>
                  <a:cxn ang="0">
                    <a:pos x="6359" y="0"/>
                  </a:cxn>
                </a:cxnLst>
                <a:rect l="0" t="0" r="r" b="b"/>
                <a:pathLst>
                  <a:path w="8650" h="4581">
                    <a:moveTo>
                      <a:pt x="6359" y="0"/>
                    </a:moveTo>
                    <a:cubicBezTo>
                      <a:pt x="5518" y="0"/>
                      <a:pt x="4783" y="453"/>
                      <a:pt x="4385" y="1129"/>
                    </a:cubicBezTo>
                    <a:cubicBezTo>
                      <a:pt x="4128" y="993"/>
                      <a:pt x="3836" y="915"/>
                      <a:pt x="3525" y="915"/>
                    </a:cubicBezTo>
                    <a:cubicBezTo>
                      <a:pt x="2809" y="915"/>
                      <a:pt x="2190" y="1325"/>
                      <a:pt x="1888" y="1923"/>
                    </a:cubicBezTo>
                    <a:cubicBezTo>
                      <a:pt x="1730" y="1860"/>
                      <a:pt x="1558" y="1826"/>
                      <a:pt x="1378" y="1826"/>
                    </a:cubicBezTo>
                    <a:cubicBezTo>
                      <a:pt x="617" y="1826"/>
                      <a:pt x="0" y="2442"/>
                      <a:pt x="0" y="3203"/>
                    </a:cubicBezTo>
                    <a:cubicBezTo>
                      <a:pt x="0" y="3938"/>
                      <a:pt x="576" y="4538"/>
                      <a:pt x="1301" y="4578"/>
                    </a:cubicBezTo>
                    <a:cubicBezTo>
                      <a:pt x="1301" y="4581"/>
                      <a:pt x="1301" y="4581"/>
                      <a:pt x="1301" y="4581"/>
                    </a:cubicBezTo>
                    <a:cubicBezTo>
                      <a:pt x="6359" y="4581"/>
                      <a:pt x="6359" y="4581"/>
                      <a:pt x="6359" y="4581"/>
                    </a:cubicBezTo>
                    <a:cubicBezTo>
                      <a:pt x="7624" y="4581"/>
                      <a:pt x="8650" y="3555"/>
                      <a:pt x="8650" y="2290"/>
                    </a:cubicBezTo>
                    <a:cubicBezTo>
                      <a:pt x="8650" y="1025"/>
                      <a:pt x="7624" y="0"/>
                      <a:pt x="6359" y="0"/>
                    </a:cubicBezTo>
                    <a:close/>
                  </a:path>
                </a:pathLst>
              </a:custGeom>
              <a:solidFill>
                <a:srgbClr val="EB3C00"/>
              </a:solidFill>
              <a:ln>
                <a:noFill/>
              </a:ln>
              <a:extLst/>
            </p:spPr>
            <p:txBody>
              <a:bodyPr vert="horz" wrap="square" lIns="91416" tIns="45708" rIns="91416" bIns="45708" numCol="1" anchor="t" anchorCtr="0" compatLnSpc="1">
                <a:prstTxWarp prst="textNoShape">
                  <a:avLst/>
                </a:prstTxWarp>
              </a:bodyPr>
              <a:lstStyle/>
              <a:p>
                <a:pPr defTabSz="914126">
                  <a:defRPr/>
                </a:pPr>
                <a:endParaRPr lang="en-US" sz="1799" kern="0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8987"/>
              <a:stretch/>
            </p:blipFill>
            <p:spPr>
              <a:xfrm>
                <a:off x="8790668" y="2015615"/>
                <a:ext cx="1406438" cy="369404"/>
              </a:xfrm>
              <a:prstGeom prst="rect">
                <a:avLst/>
              </a:prstGeom>
            </p:spPr>
          </p:pic>
        </p:grpSp>
        <p:grpSp>
          <p:nvGrpSpPr>
            <p:cNvPr id="5" name="Group 4"/>
            <p:cNvGrpSpPr/>
            <p:nvPr/>
          </p:nvGrpSpPr>
          <p:grpSpPr>
            <a:xfrm>
              <a:off x="7592931" y="4860038"/>
              <a:ext cx="1190097" cy="597212"/>
              <a:chOff x="6087507" y="5402803"/>
              <a:chExt cx="1190097" cy="59721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7507" y="5402803"/>
                <a:ext cx="1190097" cy="597212"/>
              </a:xfrm>
              <a:prstGeom prst="rect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280351" y="5468189"/>
                <a:ext cx="838200" cy="466726"/>
              </a:xfrm>
              <a:prstGeom prst="rect">
                <a:avLst/>
              </a:prstGeom>
            </p:spPr>
          </p:pic>
        </p:grpSp>
      </p:grpSp>
      <p:sp>
        <p:nvSpPr>
          <p:cNvPr id="39" name="Rectangle 38"/>
          <p:cNvSpPr/>
          <p:nvPr/>
        </p:nvSpPr>
        <p:spPr>
          <a:xfrm>
            <a:off x="3658072" y="5226177"/>
            <a:ext cx="1673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 fontAlgn="base">
              <a:spcBef>
                <a:spcPts val="1200"/>
              </a:spcBef>
              <a:spcAft>
                <a:spcPct val="0"/>
              </a:spcAft>
            </a:pPr>
            <a:r>
              <a:rPr lang="en-US" sz="1400" dirty="0">
                <a:solidFill>
                  <a:schemeClr val="accent1"/>
                </a:solidFill>
                <a:ea typeface="Segoe UI" pitchFamily="34" charset="0"/>
                <a:cs typeface="Segoe UI" pitchFamily="34" charset="0"/>
              </a:rPr>
              <a:t>Excel 201</a:t>
            </a:r>
            <a:r>
              <a:rPr lang="sk-SK" sz="1400" dirty="0">
                <a:solidFill>
                  <a:schemeClr val="accent1"/>
                </a:solidFill>
                <a:ea typeface="Segoe UI" pitchFamily="34" charset="0"/>
                <a:cs typeface="Segoe UI" pitchFamily="34" charset="0"/>
              </a:rPr>
              <a:t>6</a:t>
            </a:r>
            <a:r>
              <a:rPr lang="en-US" sz="1400" dirty="0">
                <a:solidFill>
                  <a:schemeClr val="accent1"/>
                </a:solidFill>
                <a:ea typeface="Segoe UI" pitchFamily="34" charset="0"/>
                <a:cs typeface="Segoe UI" pitchFamily="34" charset="0"/>
              </a:rPr>
              <a:t> for PC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794748" y="5438244"/>
            <a:ext cx="1673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 fontAlgn="base">
              <a:spcBef>
                <a:spcPts val="1200"/>
              </a:spcBef>
              <a:spcAft>
                <a:spcPct val="0"/>
              </a:spcAft>
            </a:pPr>
            <a:r>
              <a:rPr lang="en-US" sz="1400" dirty="0">
                <a:solidFill>
                  <a:schemeClr val="accent1"/>
                </a:solidFill>
                <a:ea typeface="Segoe UI" pitchFamily="34" charset="0"/>
                <a:cs typeface="Segoe UI" pitchFamily="34" charset="0"/>
              </a:rPr>
              <a:t>Office Mobile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740280" y="5417803"/>
            <a:ext cx="16739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 fontAlgn="base">
              <a:spcBef>
                <a:spcPts val="1200"/>
              </a:spcBef>
              <a:spcAft>
                <a:spcPct val="0"/>
              </a:spcAft>
            </a:pPr>
            <a:r>
              <a:rPr lang="en-US" sz="1400" dirty="0">
                <a:solidFill>
                  <a:schemeClr val="accent1"/>
                </a:solidFill>
                <a:ea typeface="Segoe UI" pitchFamily="34" charset="0"/>
                <a:cs typeface="Segoe UI" pitchFamily="34" charset="0"/>
              </a:rPr>
              <a:t>Office for iPad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814140" y="5357975"/>
            <a:ext cx="129030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099" fontAlgn="base">
              <a:spcBef>
                <a:spcPts val="1200"/>
              </a:spcBef>
              <a:spcAft>
                <a:spcPct val="0"/>
              </a:spcAft>
            </a:pPr>
            <a:r>
              <a:rPr lang="en-US" sz="1400" dirty="0">
                <a:solidFill>
                  <a:schemeClr val="accent1"/>
                </a:solidFill>
                <a:ea typeface="Segoe UI" pitchFamily="34" charset="0"/>
                <a:cs typeface="Segoe UI" pitchFamily="34" charset="0"/>
              </a:rPr>
              <a:t>Office Online</a:t>
            </a:r>
          </a:p>
        </p:txBody>
      </p:sp>
    </p:spTree>
    <p:extLst>
      <p:ext uri="{BB962C8B-B14F-4D97-AF65-F5344CB8AC3E}">
        <p14:creationId xmlns:p14="http://schemas.microsoft.com/office/powerpoint/2010/main" val="35771749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89185" y="796981"/>
            <a:ext cx="3303120" cy="162009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200" b="1" dirty="0" err="1"/>
              <a:t>One</a:t>
            </a:r>
            <a:r>
              <a:rPr lang="en-US" sz="2200" b="1" dirty="0"/>
              <a:t>D</a:t>
            </a:r>
            <a:r>
              <a:rPr lang="sk-SK" sz="2200" b="1" dirty="0" err="1"/>
              <a:t>rive</a:t>
            </a:r>
            <a:r>
              <a:rPr lang="sk-SK" sz="2200" b="1" dirty="0"/>
              <a:t> </a:t>
            </a:r>
            <a:r>
              <a:rPr lang="sk-SK" sz="2200" dirty="0"/>
              <a:t>a </a:t>
            </a:r>
            <a:r>
              <a:rPr lang="sk-SK" sz="2200" b="1" dirty="0"/>
              <a:t>Office</a:t>
            </a:r>
            <a:r>
              <a:rPr lang="sk-SK" sz="2200" dirty="0"/>
              <a:t> na tabletoch a </a:t>
            </a:r>
            <a:r>
              <a:rPr lang="sk-SK" sz="2200" dirty="0" err="1"/>
              <a:t>smarfónoch</a:t>
            </a:r>
            <a:endParaRPr lang="sk-SK" sz="2200" dirty="0"/>
          </a:p>
          <a:p>
            <a:pPr marL="571500" indent="-571500"/>
            <a:r>
              <a:rPr lang="sk-SK" sz="2200" dirty="0"/>
              <a:t>Android</a:t>
            </a:r>
          </a:p>
          <a:p>
            <a:pPr marL="571500" indent="-571500"/>
            <a:r>
              <a:rPr lang="sk-SK" sz="2200" dirty="0" err="1"/>
              <a:t>iOS</a:t>
            </a:r>
            <a:r>
              <a:rPr lang="sk-SK" sz="2200" dirty="0"/>
              <a:t> a Mac</a:t>
            </a:r>
          </a:p>
          <a:p>
            <a:pPr marL="571500" indent="-571500"/>
            <a:r>
              <a:rPr lang="sk-SK" sz="2200" dirty="0"/>
              <a:t>Windows</a:t>
            </a:r>
            <a:r>
              <a:rPr lang="en-US" sz="2200" dirty="0"/>
              <a:t> a Windows Phone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711550" y="872264"/>
            <a:ext cx="3334531" cy="4531009"/>
            <a:chOff x="7766023" y="3741412"/>
            <a:chExt cx="2283914" cy="2680732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grpSp>
          <p:nvGrpSpPr>
            <p:cNvPr id="4" name="Group 3"/>
            <p:cNvGrpSpPr/>
            <p:nvPr/>
          </p:nvGrpSpPr>
          <p:grpSpPr>
            <a:xfrm>
              <a:off x="7766023" y="3741412"/>
              <a:ext cx="2283914" cy="2680732"/>
              <a:chOff x="6906413" y="294408"/>
              <a:chExt cx="4898414" cy="626918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906413" y="294408"/>
                <a:ext cx="4898414" cy="626918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79850" y="925163"/>
                <a:ext cx="3751500" cy="500768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32407" y="4315308"/>
              <a:ext cx="356754" cy="3362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74236" y="4755632"/>
              <a:ext cx="556783" cy="5220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1781" y="4770390"/>
              <a:ext cx="154265" cy="1761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10048" y="4958891"/>
              <a:ext cx="154265" cy="1761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2"/>
            <a:stretch/>
          </p:blipFill>
          <p:spPr>
            <a:xfrm>
              <a:off x="9407841" y="5144123"/>
              <a:ext cx="154265" cy="130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270" y="1175576"/>
            <a:ext cx="2849326" cy="37991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695692" y="1402461"/>
            <a:ext cx="4525815" cy="347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874" y="1219746"/>
            <a:ext cx="2829251" cy="377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530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162489" y="1291414"/>
            <a:ext cx="4015051" cy="1661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200" b="1" dirty="0" err="1"/>
              <a:t>OneDrive</a:t>
            </a:r>
            <a:r>
              <a:rPr lang="sk-SK" sz="2200" dirty="0"/>
              <a:t> / </a:t>
            </a:r>
            <a:r>
              <a:rPr lang="sk-SK" sz="2200" b="1" dirty="0" err="1"/>
              <a:t>Sharepoint</a:t>
            </a:r>
            <a:r>
              <a:rPr lang="sk-SK" sz="2200" dirty="0"/>
              <a:t> - zdieľanie dokumentov</a:t>
            </a:r>
            <a:endParaRPr lang="en-US" sz="2200" dirty="0"/>
          </a:p>
          <a:p>
            <a:pPr marL="457200" indent="-457200"/>
            <a:r>
              <a:rPr lang="sk-SK" sz="2200" dirty="0"/>
              <a:t>Synchronizácia dokumentov medzi zariadeniami</a:t>
            </a:r>
          </a:p>
          <a:p>
            <a:pPr marL="457200" indent="-457200"/>
            <a:r>
              <a:rPr lang="sk-SK" sz="2200" dirty="0"/>
              <a:t>1 TB pre každého</a:t>
            </a:r>
          </a:p>
          <a:p>
            <a:pPr marL="457200" indent="-457200"/>
            <a:r>
              <a:rPr lang="sk-SK" sz="2200" dirty="0"/>
              <a:t>Pracujte lokálne, ako ste zvyknutý</a:t>
            </a:r>
            <a:endParaRPr lang="en-US" sz="2200" dirty="0"/>
          </a:p>
          <a:p>
            <a:pPr marL="457200" indent="-457200"/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2" y="719851"/>
            <a:ext cx="7942907" cy="3562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Content Placeholder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86" y="1426185"/>
            <a:ext cx="7569201" cy="37972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1063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br>
              <a:rPr lang="sk-SK" dirty="0">
                <a:latin typeface="+mj-lt"/>
              </a:rPr>
            </a:br>
            <a:endParaRPr lang="sk-SK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57" y="1690688"/>
            <a:ext cx="6629486" cy="37210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/>
          <p:cNvSpPr/>
          <p:nvPr/>
        </p:nvSpPr>
        <p:spPr>
          <a:xfrm>
            <a:off x="396664" y="1690688"/>
            <a:ext cx="3974293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2400" b="1" dirty="0">
                <a:cs typeface="Calibri Light" panose="020F0302020204030204" pitchFamily="34" charset="0"/>
              </a:rPr>
              <a:t>Zdieľanie</a:t>
            </a:r>
            <a:r>
              <a:rPr lang="sk-SK" sz="2400" b="1" dirty="0"/>
              <a:t> dokumentov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sk-SK" sz="22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/>
              <a:t>Dialógové okno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 err="1"/>
              <a:t>Eliminuje</a:t>
            </a:r>
            <a:r>
              <a:rPr lang="en-US" sz="2200" dirty="0"/>
              <a:t> </a:t>
            </a:r>
            <a:r>
              <a:rPr lang="en-US" sz="2200" dirty="0" err="1"/>
              <a:t>posielanie</a:t>
            </a:r>
            <a:r>
              <a:rPr lang="en-US" sz="2200" dirty="0"/>
              <a:t> </a:t>
            </a:r>
            <a:r>
              <a:rPr lang="en-US" sz="2200" dirty="0" err="1"/>
              <a:t>pr</a:t>
            </a:r>
            <a:r>
              <a:rPr lang="sk-SK" sz="2200" dirty="0" err="1"/>
              <a:t>íloh</a:t>
            </a:r>
            <a:endParaRPr lang="sk-SK" sz="22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/>
              <a:t>Eliminuje </a:t>
            </a:r>
            <a:r>
              <a:rPr lang="sk-SK" sz="2200" dirty="0" err="1"/>
              <a:t>verzionovanie</a:t>
            </a:r>
            <a:endParaRPr lang="sk-SK" sz="22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200" dirty="0"/>
              <a:t>N</a:t>
            </a:r>
            <a:r>
              <a:rPr lang="en-US" sz="2200" dirty="0" err="1"/>
              <a:t>otifik</a:t>
            </a:r>
            <a:r>
              <a:rPr lang="sk-SK" sz="2200" dirty="0" err="1"/>
              <a:t>ácia</a:t>
            </a:r>
            <a:r>
              <a:rPr lang="sk-SK" sz="2200" dirty="0"/>
              <a:t> emailom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69759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520835" y="1447809"/>
            <a:ext cx="3480707" cy="16619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200" dirty="0"/>
              <a:t>Súčasná tvorba dokumentov</a:t>
            </a:r>
          </a:p>
          <a:p>
            <a:r>
              <a:rPr lang="sk-SK" sz="2200" dirty="0"/>
              <a:t>On-line spolupráca</a:t>
            </a:r>
            <a:endParaRPr lang="en-US" sz="2200" dirty="0"/>
          </a:p>
          <a:p>
            <a:r>
              <a:rPr lang="sk-SK" sz="2200" dirty="0"/>
              <a:t>Komentáre</a:t>
            </a:r>
          </a:p>
          <a:p>
            <a:r>
              <a:rPr lang="sk-SK" sz="2200" dirty="0"/>
              <a:t>Revízia textu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542" y="628678"/>
            <a:ext cx="6851185" cy="47499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0583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622435" y="1253846"/>
            <a:ext cx="3163403" cy="14050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k-SK" sz="2200" b="1" dirty="0"/>
              <a:t>Úlohy</a:t>
            </a:r>
            <a:endParaRPr lang="en-US" sz="2200" b="1" dirty="0"/>
          </a:p>
          <a:p>
            <a:pPr marL="571500" indent="-571500"/>
            <a:r>
              <a:rPr lang="sk-SK" sz="2200" dirty="0"/>
              <a:t>Všetky úlohy z </a:t>
            </a:r>
            <a:r>
              <a:rPr lang="en-US" sz="2200" dirty="0"/>
              <a:t>Outlook</a:t>
            </a:r>
            <a:r>
              <a:rPr lang="sk-SK" sz="2200" dirty="0"/>
              <a:t>u</a:t>
            </a:r>
            <a:r>
              <a:rPr lang="en-US" sz="2200" dirty="0"/>
              <a:t>, SharePoint</a:t>
            </a:r>
            <a:r>
              <a:rPr lang="sk-SK" sz="2200" dirty="0"/>
              <a:t>u a </a:t>
            </a:r>
            <a:r>
              <a:rPr lang="en-US" sz="2200" dirty="0"/>
              <a:t>Project</a:t>
            </a:r>
            <a:r>
              <a:rPr lang="sk-SK" sz="2200" dirty="0"/>
              <a:t>u</a:t>
            </a:r>
            <a:r>
              <a:rPr lang="en-US" sz="2200" dirty="0"/>
              <a:t> </a:t>
            </a:r>
            <a:r>
              <a:rPr lang="sk-SK" sz="2200" dirty="0"/>
              <a:t>na jednom mieste</a:t>
            </a:r>
            <a:endParaRPr lang="en-US" sz="2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2833" y="1253846"/>
            <a:ext cx="7126440" cy="38551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2484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14435" y="204244"/>
            <a:ext cx="3132995" cy="2425009"/>
            <a:chOff x="4681562" y="386827"/>
            <a:chExt cx="4617357" cy="3576618"/>
          </a:xfrm>
        </p:grpSpPr>
        <p:pic>
          <p:nvPicPr>
            <p:cNvPr id="3" name="Picture 2" descr="H:\Design IN-OUT\#1491 Exchange FY12 Content Retainer\Lync Deck\art files\ipad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1562" y="386827"/>
              <a:ext cx="4617357" cy="357661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323" y="826040"/>
              <a:ext cx="3681833" cy="27580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5" name="TextBox 4"/>
          <p:cNvSpPr txBox="1"/>
          <p:nvPr/>
        </p:nvSpPr>
        <p:spPr>
          <a:xfrm>
            <a:off x="646413" y="951749"/>
            <a:ext cx="2691669" cy="29546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sk-SK" sz="2400" b="1" spc="-70" dirty="0"/>
              <a:t>Skype </a:t>
            </a:r>
            <a:r>
              <a:rPr lang="sk-SK" sz="2400" b="1" spc="-70" dirty="0" err="1"/>
              <a:t>for</a:t>
            </a:r>
            <a:r>
              <a:rPr lang="sk-SK" sz="2400" b="1" spc="-70" dirty="0"/>
              <a:t> business</a:t>
            </a:r>
            <a:endParaRPr lang="en-US" sz="2400" spc="-70" dirty="0"/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en-US" sz="2400" spc="-70" dirty="0"/>
              <a:t>Audio/Video </a:t>
            </a:r>
            <a:r>
              <a:rPr lang="sk-SK" sz="2400" spc="-70" dirty="0"/>
              <a:t>prezentácie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sk-SK" sz="2400" spc="-70" dirty="0"/>
              <a:t>Informácia o dostupnosti</a:t>
            </a:r>
          </a:p>
          <a:p>
            <a:pPr marL="571500" indent="-571500">
              <a:lnSpc>
                <a:spcPct val="90000"/>
              </a:lnSpc>
              <a:spcBef>
                <a:spcPct val="20000"/>
              </a:spcBef>
              <a:buSzPct val="80000"/>
              <a:buFont typeface="Arial" panose="020B0604020202020204" pitchFamily="34" charset="0"/>
              <a:buChar char="•"/>
            </a:pPr>
            <a:r>
              <a:rPr lang="sk-SK" sz="2400" spc="-70" dirty="0"/>
              <a:t>Zdieľanie pracovnej plochy</a:t>
            </a:r>
          </a:p>
          <a:p>
            <a:pPr>
              <a:lnSpc>
                <a:spcPct val="90000"/>
              </a:lnSpc>
              <a:spcBef>
                <a:spcPct val="20000"/>
              </a:spcBef>
              <a:buSzPct val="80000"/>
            </a:pPr>
            <a:endParaRPr lang="en-US" sz="2400" spc="-7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8082" y="886692"/>
            <a:ext cx="4881309" cy="369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35" y="2993843"/>
            <a:ext cx="3950396" cy="29597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0385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286</Words>
  <Application>Microsoft Office PowerPoint</Application>
  <PresentationFormat>Widescreen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Optima</vt:lpstr>
      <vt:lpstr>Segoe UI</vt:lpstr>
      <vt:lpstr>Office Theme</vt:lpstr>
      <vt:lpstr>Moderný úrad -  interná organizácia práce s pomocou fungujúceho IT.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BSP365 -moderný úrad s podporou od BSP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BSP365</dc:title>
  <dc:creator>Melisova, Monika</dc:creator>
  <cp:lastModifiedBy>Miroslav Lidak</cp:lastModifiedBy>
  <cp:revision>57</cp:revision>
  <dcterms:created xsi:type="dcterms:W3CDTF">2016-09-18T05:57:16Z</dcterms:created>
  <dcterms:modified xsi:type="dcterms:W3CDTF">2016-10-26T22:10:14Z</dcterms:modified>
</cp:coreProperties>
</file>