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56" r:id="rId7"/>
    <p:sldId id="257" r:id="rId8"/>
    <p:sldId id="258" r:id="rId9"/>
    <p:sldId id="259" r:id="rId10"/>
    <p:sldId id="260" r:id="rId11"/>
  </p:sldIdLst>
  <p:sldSz cx="12192000" cy="6858000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023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0472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2616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10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7512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71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4031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9753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770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361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2349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9A516-24B4-4293-ABD6-070733FDB189}" type="datetimeFigureOut">
              <a:rPr lang="sk-SK" smtClean="0"/>
              <a:t>25.10.2016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C1F6-8297-4313-98E6-385EAA58332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329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279650" y="1916114"/>
            <a:ext cx="730885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sk-SK" b="1" dirty="0">
                <a:solidFill>
                  <a:srgbClr val="C00000"/>
                </a:solidFill>
                <a:latin typeface="Clarendon Condensed" pitchFamily="18" charset="0"/>
              </a:rPr>
              <a:t>VÝKON VEREJNEJ MOCI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k-SK" altLang="sk-SK" b="1" dirty="0">
                <a:solidFill>
                  <a:srgbClr val="C00000"/>
                </a:solidFill>
                <a:latin typeface="Clarendon Condensed" pitchFamily="18" charset="0"/>
              </a:rPr>
              <a:t>ELEKTRONICKY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k-SK" altLang="sk-SK" b="1" dirty="0">
                <a:solidFill>
                  <a:srgbClr val="C00000"/>
                </a:solidFill>
                <a:latin typeface="Clarendon Condensed" pitchFamily="18" charset="0"/>
              </a:rPr>
              <a:t>(elektronické služby)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778251" y="3356992"/>
            <a:ext cx="45497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k-SK" altLang="sk-SK" sz="2000" b="1" i="1" dirty="0">
                <a:solidFill>
                  <a:srgbClr val="C00000"/>
                </a:solidFill>
                <a:latin typeface="Clarendon Condensed" pitchFamily="18" charset="0"/>
              </a:rPr>
              <a:t>(určené pre potreby účastníkov konzultácií)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197100" y="4476601"/>
            <a:ext cx="325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sk-SK" sz="1400" b="1">
                <a:solidFill>
                  <a:prstClr val="black"/>
                </a:solidFill>
                <a:latin typeface="Clarendon" pitchFamily="18" charset="0"/>
                <a:cs typeface="Arial" charset="0"/>
              </a:rPr>
              <a:t>©</a:t>
            </a:r>
            <a:r>
              <a:rPr lang="sk-SK" altLang="sk-SK" sz="1400" b="1">
                <a:solidFill>
                  <a:prstClr val="black"/>
                </a:solidFill>
                <a:latin typeface="Clarendon" pitchFamily="18" charset="0"/>
                <a:cs typeface="Arial" charset="0"/>
              </a:rPr>
              <a:t> </a:t>
            </a:r>
            <a:r>
              <a:rPr lang="sk-SK" altLang="sk-SK" sz="1400" b="1">
                <a:solidFill>
                  <a:prstClr val="black"/>
                </a:solidFill>
                <a:latin typeface="Clarendon" pitchFamily="18" charset="0"/>
              </a:rPr>
              <a:t>Doc. JUDr. Jozef Sotolář, PhD</a:t>
            </a:r>
            <a:r>
              <a:rPr lang="sk-SK" altLang="sk-SK" sz="140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8" name="Obdĺžnik 7"/>
          <p:cNvSpPr/>
          <p:nvPr/>
        </p:nvSpPr>
        <p:spPr>
          <a:xfrm>
            <a:off x="2063552" y="5229200"/>
            <a:ext cx="849694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k-SK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sk-SK" sz="10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Celý tento dokument, jeho obsah, forma a to vrátane grafickej úpravy je chránený autorským právom. Jeho akékoľvek upravovanie, kopírovanie, zverejňovanie a akékoľvek šírenie (reprodukovanie, zapožičanie, darovanie, prenajatie a pod.) bez predchádzajúceho </a:t>
            </a:r>
            <a:r>
              <a:rPr lang="sk-SK" sz="1000" b="1" i="1" u="sng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písomného súhlasu </a:t>
            </a:r>
            <a:r>
              <a:rPr lang="sk-SK" sz="10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spoločnosti SOTAC, s.r.o. Košice nie je povolené. Vydavateľ si vyhradzuje právo na rozmnožovanie, šírenie a reprodukovanie akýchkoľvek častí textu. Žiadna časť tohto diela nesmie byť akoukoľvek formou /najmä tlačou, elektronicky alebo iným spôsobom/ bez predchádzajúceho </a:t>
            </a:r>
            <a:r>
              <a:rPr lang="sk-SK" sz="1000" b="1" i="1" u="sng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písomného súhlasu</a:t>
            </a:r>
            <a:r>
              <a:rPr lang="sk-SK" sz="10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vydavateľa reprodukovaná  alebo ukladaná s použitím elektronických médií do pamäte, následne spracovávaná, resp. ďalej šírená.</a:t>
            </a:r>
            <a:endParaRPr lang="sk-SK" sz="1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10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Je zakázané použitie tohto odborného dokumentu neoprávnenými osobami. K akémukoľvek komerčnému použitiu a využitiu je potrebné písomné povolenie a súhlas obchodnej spoločnosti SOTAC, s.r.o. Košice. </a:t>
            </a:r>
            <a:r>
              <a:rPr lang="sk-SK" sz="1000" b="1" i="1" u="sng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Spoločnosť dáva týmto súhlas legálnemu držiteľovi tejto kópie na využívanie tu obsiahnutých informácií a údajov výlučne pre  vlastnú potrebu</a:t>
            </a:r>
            <a:r>
              <a:rPr lang="sk-SK" sz="10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1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Produkt  nesmie využívať a používať tretia  osoba. </a:t>
            </a:r>
            <a:endParaRPr lang="sk-SK" sz="1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1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sk-SK" sz="1000" b="1" u="sng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Klient sa zaväzuje, že neposkytne a neumožní poskytnutie tohto súboru neoprávneným osobám, vrátane iných obcí a miest.</a:t>
            </a:r>
            <a:endParaRPr lang="sk-SK" sz="1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16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3888665" y="1261494"/>
            <a:ext cx="33204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srgbClr val="C00000"/>
                </a:solidFill>
                <a:latin typeface="Cambria" panose="02040503050406030204" pitchFamily="18" charset="0"/>
              </a:rPr>
              <a:t>OBEC</a:t>
            </a:r>
          </a:p>
          <a:p>
            <a:pPr algn="ctr"/>
            <a:r>
              <a:rPr lang="sk-SK" b="1" dirty="0">
                <a:solidFill>
                  <a:srgbClr val="C00000"/>
                </a:solidFill>
                <a:latin typeface="Cambria" panose="02040503050406030204" pitchFamily="18" charset="0"/>
              </a:rPr>
              <a:t>ORIGINÁLNE KOMPETENCIE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6911788" y="2312891"/>
            <a:ext cx="45361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tvorba elektronických formulárov </a:t>
            </a:r>
          </a:p>
          <a:p>
            <a:r>
              <a:rPr lang="sk-SK" sz="1400" i="1" dirty="0">
                <a:latin typeface="Cambria" panose="02040503050406030204" pitchFamily="18" charset="0"/>
              </a:rPr>
              <a:t>(§ 24/6 - § 60/12)</a:t>
            </a:r>
          </a:p>
          <a:p>
            <a:endParaRPr lang="sk-SK" dirty="0">
              <a:latin typeface="Cambria" panose="02040503050406030204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887506" y="2359144"/>
            <a:ext cx="3119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§ 9a – originálne kompetencie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1193130" y="3013479"/>
            <a:ext cx="23038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Datacentrum (DEUS) 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075511" y="3913980"/>
            <a:ext cx="4886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1.11.2017 (§ 9a/3) – povinnosť ukladať  </a:t>
            </a:r>
          </a:p>
          <a:p>
            <a:r>
              <a:rPr lang="sk-SK" dirty="0">
                <a:latin typeface="Cambria" panose="02040503050406030204" pitchFamily="18" charset="0"/>
              </a:rPr>
              <a:t>                                         údaje v dátovom centre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1353672" y="5746364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obce v DEUS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4007229" y="5737399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obce mimo DEUS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1255060" y="6248382"/>
            <a:ext cx="18742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sz="1600" dirty="0">
                <a:latin typeface="Cambria" panose="02040503050406030204" pitchFamily="18" charset="0"/>
              </a:rPr>
              <a:t>poskytujú údaje</a:t>
            </a:r>
          </a:p>
          <a:p>
            <a:pPr marL="285750" indent="-285750">
              <a:buFontTx/>
              <a:buChar char="-"/>
            </a:pPr>
            <a:r>
              <a:rPr lang="sk-SK" sz="1600" dirty="0">
                <a:latin typeface="Cambria" panose="02040503050406030204" pitchFamily="18" charset="0"/>
              </a:rPr>
              <a:t>berú údaje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863792" y="6257345"/>
            <a:ext cx="3143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sz="1600" dirty="0">
                <a:latin typeface="Cambria" panose="02040503050406030204" pitchFamily="18" charset="0"/>
              </a:rPr>
              <a:t>poskytujú údaje - povinnosť</a:t>
            </a:r>
          </a:p>
          <a:p>
            <a:pPr marL="285750" indent="-285750">
              <a:buFontTx/>
              <a:buChar char="-"/>
            </a:pPr>
            <a:r>
              <a:rPr lang="sk-SK" sz="1600" dirty="0">
                <a:latin typeface="Cambria" panose="02040503050406030204" pitchFamily="18" charset="0"/>
              </a:rPr>
              <a:t>môžu im byť poskytnuté údaje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8699383" y="3544648"/>
            <a:ext cx="962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moduly</a:t>
            </a:r>
          </a:p>
        </p:txBody>
      </p:sp>
      <p:cxnSp>
        <p:nvCxnSpPr>
          <p:cNvPr id="14" name="Rovná spojovacia šípka 13"/>
          <p:cNvCxnSpPr>
            <a:stCxn id="4" idx="2"/>
            <a:endCxn id="12" idx="0"/>
          </p:cNvCxnSpPr>
          <p:nvPr/>
        </p:nvCxnSpPr>
        <p:spPr>
          <a:xfrm>
            <a:off x="9179859" y="3174665"/>
            <a:ext cx="772" cy="36998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3819789" y="3013479"/>
            <a:ext cx="156305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= kvázi ÚP VS </a:t>
            </a:r>
          </a:p>
        </p:txBody>
      </p:sp>
      <p:sp>
        <p:nvSpPr>
          <p:cNvPr id="16" name="BlokTextu 15"/>
          <p:cNvSpPr txBox="1"/>
          <p:nvPr/>
        </p:nvSpPr>
        <p:spPr>
          <a:xfrm>
            <a:off x="2841255" y="4806413"/>
            <a:ext cx="1341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všetky obce</a:t>
            </a:r>
          </a:p>
        </p:txBody>
      </p:sp>
      <p:cxnSp>
        <p:nvCxnSpPr>
          <p:cNvPr id="17" name="Rovná spojovacia šípka 16"/>
          <p:cNvCxnSpPr>
            <a:stCxn id="3" idx="2"/>
            <a:endCxn id="5" idx="0"/>
          </p:cNvCxnSpPr>
          <p:nvPr/>
        </p:nvCxnSpPr>
        <p:spPr>
          <a:xfrm flipH="1">
            <a:off x="2447368" y="1907825"/>
            <a:ext cx="3101532" cy="451319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ovacia šípka 20"/>
          <p:cNvCxnSpPr>
            <a:stCxn id="3" idx="2"/>
            <a:endCxn id="4" idx="0"/>
          </p:cNvCxnSpPr>
          <p:nvPr/>
        </p:nvCxnSpPr>
        <p:spPr>
          <a:xfrm>
            <a:off x="5548900" y="1907825"/>
            <a:ext cx="3630959" cy="40506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5" idx="2"/>
            <a:endCxn id="6" idx="0"/>
          </p:cNvCxnSpPr>
          <p:nvPr/>
        </p:nvCxnSpPr>
        <p:spPr>
          <a:xfrm flipH="1">
            <a:off x="2345048" y="2728476"/>
            <a:ext cx="102320" cy="28500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ovná spojovacia šípka 28"/>
          <p:cNvCxnSpPr>
            <a:stCxn id="7" idx="2"/>
            <a:endCxn id="16" idx="0"/>
          </p:cNvCxnSpPr>
          <p:nvPr/>
        </p:nvCxnSpPr>
        <p:spPr>
          <a:xfrm flipH="1">
            <a:off x="3511823" y="4560311"/>
            <a:ext cx="6697" cy="24610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ovacia šípka 31"/>
          <p:cNvCxnSpPr>
            <a:stCxn id="16" idx="2"/>
            <a:endCxn id="8" idx="0"/>
          </p:cNvCxnSpPr>
          <p:nvPr/>
        </p:nvCxnSpPr>
        <p:spPr>
          <a:xfrm flipH="1">
            <a:off x="2056749" y="5175745"/>
            <a:ext cx="1455074" cy="570619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ovná spojovacia šípka 34"/>
          <p:cNvCxnSpPr>
            <a:stCxn id="16" idx="2"/>
            <a:endCxn id="9" idx="0"/>
          </p:cNvCxnSpPr>
          <p:nvPr/>
        </p:nvCxnSpPr>
        <p:spPr>
          <a:xfrm>
            <a:off x="3511823" y="5175745"/>
            <a:ext cx="1429316" cy="56165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ovacia šípka 19"/>
          <p:cNvCxnSpPr>
            <a:stCxn id="12" idx="2"/>
          </p:cNvCxnSpPr>
          <p:nvPr/>
        </p:nvCxnSpPr>
        <p:spPr>
          <a:xfrm flipH="1">
            <a:off x="8313490" y="3913980"/>
            <a:ext cx="867141" cy="5573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>
            <a:stCxn id="12" idx="2"/>
          </p:cNvCxnSpPr>
          <p:nvPr/>
        </p:nvCxnSpPr>
        <p:spPr>
          <a:xfrm>
            <a:off x="9180631" y="3913980"/>
            <a:ext cx="642877" cy="5741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ĺžnik 23"/>
          <p:cNvSpPr/>
          <p:nvPr/>
        </p:nvSpPr>
        <p:spPr>
          <a:xfrm>
            <a:off x="6396213" y="4560311"/>
            <a:ext cx="2783646" cy="84219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400" dirty="0">
                <a:solidFill>
                  <a:schemeClr val="tx1"/>
                </a:solidFill>
                <a:latin typeface="Cambria" panose="02040503050406030204" pitchFamily="18" charset="0"/>
              </a:rPr>
              <a:t>len ako elektronický dokument </a:t>
            </a:r>
            <a:r>
              <a:rPr lang="sk-SK" sz="1400" i="1" dirty="0">
                <a:solidFill>
                  <a:schemeClr val="tx1"/>
                </a:solidFill>
                <a:latin typeface="Cambria" panose="02040503050406030204" pitchFamily="18" charset="0"/>
              </a:rPr>
              <a:t>(bez náležitostí formulára)</a:t>
            </a:r>
          </a:p>
          <a:p>
            <a:pPr algn="ctr"/>
            <a:r>
              <a:rPr lang="sk-SK" sz="1400" i="1" dirty="0">
                <a:solidFill>
                  <a:srgbClr val="C00000"/>
                </a:solidFill>
                <a:latin typeface="Cambria" panose="02040503050406030204" pitchFamily="18" charset="0"/>
              </a:rPr>
              <a:t>do  31. 01. 2018</a:t>
            </a:r>
          </a:p>
        </p:txBody>
      </p:sp>
      <p:sp>
        <p:nvSpPr>
          <p:cNvPr id="26" name="Obdĺžnik 25"/>
          <p:cNvSpPr/>
          <p:nvPr/>
        </p:nvSpPr>
        <p:spPr>
          <a:xfrm>
            <a:off x="9661878" y="4560311"/>
            <a:ext cx="2395674" cy="84219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400" dirty="0">
                <a:solidFill>
                  <a:schemeClr val="tx1"/>
                </a:solidFill>
                <a:latin typeface="Cambria" panose="02040503050406030204" pitchFamily="18" charset="0"/>
              </a:rPr>
              <a:t>len elektronický formulár</a:t>
            </a:r>
          </a:p>
          <a:p>
            <a:pPr algn="just"/>
            <a:r>
              <a:rPr lang="sk-SK" sz="1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      (§ 3 a § 24)</a:t>
            </a:r>
          </a:p>
          <a:p>
            <a:pPr algn="just"/>
            <a:r>
              <a:rPr lang="sk-SK" sz="1400" i="1" dirty="0">
                <a:solidFill>
                  <a:srgbClr val="C00000"/>
                </a:solidFill>
                <a:latin typeface="Cambria" panose="02040503050406030204" pitchFamily="18" charset="0"/>
              </a:rPr>
              <a:t>           od 01. 02. 2018</a:t>
            </a:r>
            <a:endParaRPr lang="sk-SK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706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9382" y="133662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Výkon verejnej moci elektronicky</a:t>
            </a:r>
            <a:endParaRPr lang="sk-SK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973323" y="2308230"/>
            <a:ext cx="16521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b="1" dirty="0">
                <a:latin typeface="Cambria" panose="02040503050406030204" pitchFamily="18" charset="0"/>
              </a:rPr>
              <a:t>fyzické osoby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6432223" y="2308230"/>
            <a:ext cx="24000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b="1" dirty="0">
                <a:latin typeface="Cambria" panose="02040503050406030204" pitchFamily="18" charset="0"/>
              </a:rPr>
              <a:t>orgány verejnej moci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564571" y="2698828"/>
            <a:ext cx="24876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dirty="0">
                <a:latin typeface="Cambria" panose="02040503050406030204" pitchFamily="18" charset="0"/>
              </a:rPr>
              <a:t>zák. č. 224/2006 Z. z.</a:t>
            </a:r>
          </a:p>
          <a:p>
            <a:pPr algn="ctr"/>
            <a:r>
              <a:rPr lang="sk-SK" sz="1600" dirty="0">
                <a:latin typeface="Cambria" panose="02040503050406030204" pitchFamily="18" charset="0"/>
              </a:rPr>
              <a:t>o občianskych preukazoch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6473050" y="2713372"/>
            <a:ext cx="2340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dirty="0">
                <a:latin typeface="Cambria" panose="02040503050406030204" pitchFamily="18" charset="0"/>
              </a:rPr>
              <a:t>(305/2013 + 272/2016)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6204012" y="3512788"/>
            <a:ext cx="47126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sk-SK" dirty="0">
                <a:latin typeface="Cambria" panose="02040503050406030204" pitchFamily="18" charset="0"/>
              </a:rPr>
              <a:t>mandátny certifikát (272/2016)</a:t>
            </a:r>
          </a:p>
          <a:p>
            <a:pPr marL="342900" indent="-342900">
              <a:buFont typeface="+mj-lt"/>
              <a:buAutoNum type="arabicParenR"/>
            </a:pPr>
            <a:endParaRPr lang="sk-SK" dirty="0">
              <a:latin typeface="Cambria" panose="020405030504060302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sk-SK" dirty="0">
                <a:latin typeface="Cambria" panose="02040503050406030204" pitchFamily="18" charset="0"/>
              </a:rPr>
              <a:t>autentifikačný certifikát (305/2013)</a:t>
            </a:r>
          </a:p>
          <a:p>
            <a:pPr marL="342900" indent="-342900">
              <a:buFont typeface="+mj-lt"/>
              <a:buAutoNum type="arabicParenR"/>
            </a:pPr>
            <a:endParaRPr lang="sk-SK" dirty="0">
              <a:latin typeface="Cambria" panose="020405030504060302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sk-SK" dirty="0">
                <a:latin typeface="Cambria" panose="02040503050406030204" pitchFamily="18" charset="0"/>
              </a:rPr>
              <a:t>- kvalifikovaný el. podpis (§ 10)</a:t>
            </a:r>
            <a:br>
              <a:rPr lang="sk-SK" dirty="0">
                <a:latin typeface="Cambria" panose="02040503050406030204" pitchFamily="18" charset="0"/>
              </a:rPr>
            </a:br>
            <a:r>
              <a:rPr lang="sk-SK" dirty="0">
                <a:latin typeface="Cambria" panose="02040503050406030204" pitchFamily="18" charset="0"/>
              </a:rPr>
              <a:t>- kvalifikovaná el. pečať (§ 10)</a:t>
            </a:r>
            <a:br>
              <a:rPr lang="sk-SK" dirty="0">
                <a:latin typeface="Cambria" panose="02040503050406030204" pitchFamily="18" charset="0"/>
              </a:rPr>
            </a:br>
            <a:r>
              <a:rPr lang="sk-SK" dirty="0">
                <a:latin typeface="Cambria" panose="02040503050406030204" pitchFamily="18" charset="0"/>
              </a:rPr>
              <a:t>- elektronická podateľňa (§ 15)</a:t>
            </a:r>
          </a:p>
          <a:p>
            <a:pPr marL="342900" indent="-342900">
              <a:buFont typeface="+mj-lt"/>
              <a:buAutoNum type="arabicParenR"/>
            </a:pPr>
            <a:endParaRPr lang="sk-SK" dirty="0">
              <a:latin typeface="Cambria" panose="02040503050406030204" pitchFamily="18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427579" y="3743714"/>
            <a:ext cx="2523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dirty="0">
                <a:latin typeface="Cambria" panose="02040503050406030204" pitchFamily="18" charset="0"/>
              </a:rPr>
              <a:t>BOK (§ </a:t>
            </a:r>
            <a:r>
              <a:rPr lang="sk-SK" sz="1600" dirty="0" err="1">
                <a:latin typeface="Cambria" panose="02040503050406030204" pitchFamily="18" charset="0"/>
              </a:rPr>
              <a:t>4b</a:t>
            </a:r>
            <a:r>
              <a:rPr lang="sk-SK" sz="1600" dirty="0">
                <a:latin typeface="Cambria" panose="02040503050406030204" pitchFamily="18" charset="0"/>
              </a:rPr>
              <a:t>/2)</a:t>
            </a:r>
          </a:p>
          <a:p>
            <a:pPr algn="ctr"/>
            <a:r>
              <a:rPr lang="sk-SK" sz="1600" i="1" dirty="0">
                <a:latin typeface="Cambria" panose="02040503050406030204" pitchFamily="18" charset="0"/>
              </a:rPr>
              <a:t>/bezpečnostný osobný kód/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2254495" y="5076107"/>
            <a:ext cx="26345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dirty="0">
                <a:latin typeface="Cambria" panose="02040503050406030204" pitchFamily="18" charset="0"/>
              </a:rPr>
              <a:t>ak zriadi a komunikuje</a:t>
            </a:r>
          </a:p>
          <a:p>
            <a:pPr algn="ctr"/>
            <a:r>
              <a:rPr lang="sk-SK" sz="1400" i="1" dirty="0">
                <a:latin typeface="Cambria" panose="02040503050406030204" pitchFamily="18" charset="0"/>
              </a:rPr>
              <a:t>(predpokladá sa že touto formou</a:t>
            </a:r>
          </a:p>
          <a:p>
            <a:pPr algn="ctr"/>
            <a:r>
              <a:rPr lang="sk-SK" sz="1400" i="1" dirty="0">
                <a:latin typeface="Cambria" panose="02040503050406030204" pitchFamily="18" charset="0"/>
              </a:rPr>
              <a:t>chce komunikovať)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358123" y="5120524"/>
            <a:ext cx="123040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dirty="0">
                <a:latin typeface="Cambria" panose="02040503050406030204" pitchFamily="18" charset="0"/>
              </a:rPr>
              <a:t>fakultatívne</a:t>
            </a:r>
          </a:p>
          <a:p>
            <a:pPr algn="ctr"/>
            <a:r>
              <a:rPr lang="sk-SK" sz="1400" i="1" dirty="0">
                <a:latin typeface="Cambria" panose="02040503050406030204" pitchFamily="18" charset="0"/>
              </a:rPr>
              <a:t>(dobrovoľne)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10130425" y="4597167"/>
            <a:ext cx="20977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600" dirty="0">
                <a:latin typeface="Cambria" panose="02040503050406030204" pitchFamily="18" charset="0"/>
              </a:rPr>
              <a:t>prostredníctvom certifikovanej osoby </a:t>
            </a:r>
            <a:r>
              <a:rPr lang="sk-SK" sz="1600" i="1" dirty="0">
                <a:latin typeface="Cambria" panose="02040503050406030204" pitchFamily="18" charset="0"/>
              </a:rPr>
              <a:t>(</a:t>
            </a:r>
            <a:r>
              <a:rPr lang="sk-SK" sz="1600" i="1" dirty="0" err="1">
                <a:latin typeface="Cambria" panose="02040503050406030204" pitchFamily="18" charset="0"/>
              </a:rPr>
              <a:t>NBÚ</a:t>
            </a:r>
            <a:r>
              <a:rPr lang="sk-SK" sz="1600" i="1" dirty="0">
                <a:latin typeface="Cambria" panose="02040503050406030204" pitchFamily="18" charset="0"/>
              </a:rPr>
              <a:t>)</a:t>
            </a:r>
          </a:p>
          <a:p>
            <a:pPr algn="ctr"/>
            <a:r>
              <a:rPr lang="sk-SK" sz="1600" dirty="0">
                <a:latin typeface="Cambria" panose="02040503050406030204" pitchFamily="18" charset="0"/>
              </a:rPr>
              <a:t>(§ 10)</a:t>
            </a:r>
          </a:p>
          <a:p>
            <a:pPr algn="ctr"/>
            <a:r>
              <a:rPr lang="sk-SK" sz="1600" dirty="0">
                <a:latin typeface="Cambria" panose="02040503050406030204" pitchFamily="18" charset="0"/>
              </a:rPr>
              <a:t>272/2016</a:t>
            </a:r>
          </a:p>
        </p:txBody>
      </p:sp>
      <p:cxnSp>
        <p:nvCxnSpPr>
          <p:cNvPr id="16" name="Rovná spojovacia šípka 15"/>
          <p:cNvCxnSpPr>
            <a:stCxn id="2" idx="2"/>
            <a:endCxn id="5" idx="0"/>
          </p:cNvCxnSpPr>
          <p:nvPr/>
        </p:nvCxnSpPr>
        <p:spPr>
          <a:xfrm flipH="1">
            <a:off x="1799383" y="1859840"/>
            <a:ext cx="2916323" cy="44839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ovacia šípka 18"/>
          <p:cNvCxnSpPr>
            <a:stCxn id="2" idx="2"/>
            <a:endCxn id="9" idx="0"/>
          </p:cNvCxnSpPr>
          <p:nvPr/>
        </p:nvCxnSpPr>
        <p:spPr>
          <a:xfrm>
            <a:off x="4715706" y="1859840"/>
            <a:ext cx="2916558" cy="44839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/>
          <p:cNvCxnSpPr>
            <a:stCxn id="3" idx="2"/>
            <a:endCxn id="12" idx="0"/>
          </p:cNvCxnSpPr>
          <p:nvPr/>
        </p:nvCxnSpPr>
        <p:spPr>
          <a:xfrm flipH="1">
            <a:off x="1689335" y="3283603"/>
            <a:ext cx="119071" cy="46011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12" idx="2"/>
            <a:endCxn id="14" idx="0"/>
          </p:cNvCxnSpPr>
          <p:nvPr/>
        </p:nvCxnSpPr>
        <p:spPr>
          <a:xfrm flipH="1">
            <a:off x="973323" y="4328489"/>
            <a:ext cx="716012" cy="792035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ovacia šípka 27"/>
          <p:cNvCxnSpPr>
            <a:stCxn id="12" idx="2"/>
            <a:endCxn id="13" idx="0"/>
          </p:cNvCxnSpPr>
          <p:nvPr/>
        </p:nvCxnSpPr>
        <p:spPr>
          <a:xfrm>
            <a:off x="1689335" y="4328489"/>
            <a:ext cx="1882444" cy="74761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avá zložená zátvorka 32"/>
          <p:cNvSpPr/>
          <p:nvPr/>
        </p:nvSpPr>
        <p:spPr>
          <a:xfrm rot="10800000" flipH="1">
            <a:off x="9913747" y="4687628"/>
            <a:ext cx="233019" cy="866916"/>
          </a:xfrm>
          <a:prstGeom prst="rightBrace">
            <a:avLst>
              <a:gd name="adj1" fmla="val 49827"/>
              <a:gd name="adj2" fmla="val 50702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cxnSp>
        <p:nvCxnSpPr>
          <p:cNvPr id="34" name="Rovná spojovacia šípka 33"/>
          <p:cNvCxnSpPr/>
          <p:nvPr/>
        </p:nvCxnSpPr>
        <p:spPr>
          <a:xfrm flipH="1">
            <a:off x="7627518" y="3064398"/>
            <a:ext cx="9024" cy="46074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993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87688" y="1340769"/>
            <a:ext cx="583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Výkon verejnej moci - elektronické služby</a:t>
            </a:r>
            <a:endParaRPr lang="sk-SK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1621908" y="2680373"/>
            <a:ext cx="14847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b="1" dirty="0">
                <a:latin typeface="Cambria" panose="02040503050406030204" pitchFamily="18" charset="0"/>
              </a:rPr>
              <a:t>PRIJÍMANIE </a:t>
            </a:r>
          </a:p>
          <a:p>
            <a:pPr algn="ctr"/>
            <a:r>
              <a:rPr lang="sk-SK" b="1" dirty="0">
                <a:latin typeface="Cambria" panose="02040503050406030204" pitchFamily="18" charset="0"/>
              </a:rPr>
              <a:t>NA ÚRAD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5048797" y="2680373"/>
            <a:ext cx="159671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b="1" dirty="0">
                <a:latin typeface="Cambria" panose="02040503050406030204" pitchFamily="18" charset="0"/>
              </a:rPr>
              <a:t>NAKLADANIE</a:t>
            </a:r>
          </a:p>
          <a:p>
            <a:pPr algn="ctr"/>
            <a:r>
              <a:rPr lang="sk-SK" b="1" dirty="0">
                <a:latin typeface="Cambria" panose="02040503050406030204" pitchFamily="18" charset="0"/>
              </a:rPr>
              <a:t>NA ÚRADE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8909881" y="2689335"/>
            <a:ext cx="180183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b="1" dirty="0">
                <a:latin typeface="Cambria" panose="02040503050406030204" pitchFamily="18" charset="0"/>
              </a:rPr>
              <a:t>KOMUNIKÁCIA </a:t>
            </a:r>
          </a:p>
          <a:p>
            <a:pPr algn="ctr"/>
            <a:r>
              <a:rPr lang="sk-SK" b="1" dirty="0">
                <a:latin typeface="Cambria" panose="02040503050406030204" pitchFamily="18" charset="0"/>
              </a:rPr>
              <a:t>ÚRADU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366098" y="4300142"/>
            <a:ext cx="14612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elektronické </a:t>
            </a:r>
          </a:p>
          <a:p>
            <a:r>
              <a:rPr lang="sk-SK" dirty="0">
                <a:latin typeface="Cambria" panose="02040503050406030204" pitchFamily="18" charset="0"/>
              </a:rPr>
              <a:t>formuláre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2447709" y="4264283"/>
            <a:ext cx="1228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štandardy </a:t>
            </a:r>
          </a:p>
          <a:p>
            <a:r>
              <a:rPr lang="sk-SK" dirty="0">
                <a:latin typeface="Cambria" panose="02040503050406030204" pitchFamily="18" charset="0"/>
              </a:rPr>
              <a:t>na webe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9027459" y="3711388"/>
            <a:ext cx="26526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dirty="0">
                <a:latin typeface="Cambria" panose="02040503050406030204" pitchFamily="18" charset="0"/>
              </a:rPr>
              <a:t>odosielanie</a:t>
            </a:r>
          </a:p>
          <a:p>
            <a:pPr marL="285750" indent="-285750">
              <a:buFontTx/>
              <a:buChar char="-"/>
            </a:pPr>
            <a:r>
              <a:rPr lang="sk-SK" dirty="0">
                <a:latin typeface="Cambria" panose="02040503050406030204" pitchFamily="18" charset="0"/>
              </a:rPr>
              <a:t>migrácia údajov</a:t>
            </a:r>
          </a:p>
          <a:p>
            <a:pPr marL="285750" indent="-285750">
              <a:buFontTx/>
              <a:buChar char="-"/>
            </a:pPr>
            <a:r>
              <a:rPr lang="sk-SK" dirty="0">
                <a:latin typeface="Cambria" panose="02040503050406030204" pitchFamily="18" charset="0"/>
              </a:rPr>
              <a:t>prístupy -  oprávnenia</a:t>
            </a:r>
            <a:br>
              <a:rPr lang="sk-SK" dirty="0">
                <a:latin typeface="Cambria" panose="02040503050406030204" pitchFamily="18" charset="0"/>
              </a:rPr>
            </a:br>
            <a:r>
              <a:rPr lang="sk-SK" dirty="0">
                <a:latin typeface="Cambria" panose="02040503050406030204" pitchFamily="18" charset="0"/>
              </a:rPr>
              <a:t>	     -  rozsah</a:t>
            </a:r>
          </a:p>
        </p:txBody>
      </p:sp>
      <p:cxnSp>
        <p:nvCxnSpPr>
          <p:cNvPr id="11" name="Rovná spojovacia šípka 10"/>
          <p:cNvCxnSpPr>
            <a:stCxn id="4" idx="2"/>
            <a:endCxn id="5" idx="0"/>
          </p:cNvCxnSpPr>
          <p:nvPr/>
        </p:nvCxnSpPr>
        <p:spPr>
          <a:xfrm flipH="1">
            <a:off x="2364259" y="2294876"/>
            <a:ext cx="3839753" cy="38549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/>
          <p:cNvCxnSpPr>
            <a:stCxn id="4" idx="2"/>
            <a:endCxn id="7" idx="0"/>
          </p:cNvCxnSpPr>
          <p:nvPr/>
        </p:nvCxnSpPr>
        <p:spPr>
          <a:xfrm>
            <a:off x="6204012" y="2294876"/>
            <a:ext cx="3606789" cy="39445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ovacia šípka 17"/>
          <p:cNvCxnSpPr>
            <a:stCxn id="4" idx="2"/>
            <a:endCxn id="6" idx="0"/>
          </p:cNvCxnSpPr>
          <p:nvPr/>
        </p:nvCxnSpPr>
        <p:spPr>
          <a:xfrm flipH="1">
            <a:off x="5847157" y="2294876"/>
            <a:ext cx="356855" cy="38549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/>
          <p:cNvCxnSpPr>
            <a:stCxn id="5" idx="2"/>
            <a:endCxn id="8" idx="0"/>
          </p:cNvCxnSpPr>
          <p:nvPr/>
        </p:nvCxnSpPr>
        <p:spPr>
          <a:xfrm flipH="1">
            <a:off x="1096747" y="3326704"/>
            <a:ext cx="1267512" cy="97343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5" idx="2"/>
            <a:endCxn id="9" idx="0"/>
          </p:cNvCxnSpPr>
          <p:nvPr/>
        </p:nvCxnSpPr>
        <p:spPr>
          <a:xfrm>
            <a:off x="2364259" y="3326704"/>
            <a:ext cx="697561" cy="93757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83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609600" y="1613647"/>
            <a:ext cx="6931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b="1" i="1" u="sng" dirty="0">
                <a:solidFill>
                  <a:srgbClr val="FF0000"/>
                </a:solidFill>
                <a:latin typeface="Cambria" panose="02040503050406030204" pitchFamily="18" charset="0"/>
              </a:rPr>
              <a:t>Predpoklady výkonu verejnej moci - elektronicky :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982993" y="2385235"/>
            <a:ext cx="308898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sk-SK" b="1" dirty="0">
                <a:latin typeface="Cambria" panose="02040503050406030204" pitchFamily="18" charset="0"/>
              </a:rPr>
              <a:t>technické vybavenie</a:t>
            </a:r>
            <a:br>
              <a:rPr lang="sk-SK" b="1" dirty="0">
                <a:latin typeface="Cambria" panose="02040503050406030204" pitchFamily="18" charset="0"/>
              </a:rPr>
            </a:br>
            <a:br>
              <a:rPr lang="sk-SK" b="1" dirty="0">
                <a:latin typeface="Cambria" panose="02040503050406030204" pitchFamily="18" charset="0"/>
              </a:rPr>
            </a:br>
            <a:br>
              <a:rPr lang="sk-SK" b="1" dirty="0">
                <a:latin typeface="Cambria" panose="02040503050406030204" pitchFamily="18" charset="0"/>
              </a:rPr>
            </a:br>
            <a:endParaRPr lang="sk-SK" b="1" dirty="0">
              <a:latin typeface="Cambria" panose="020405030504060302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sk-SK" b="1" dirty="0">
                <a:latin typeface="Cambria" panose="02040503050406030204" pitchFamily="18" charset="0"/>
              </a:rPr>
              <a:t>personálne vybavenie</a:t>
            </a:r>
            <a:br>
              <a:rPr lang="sk-SK" b="1" dirty="0">
                <a:latin typeface="Cambria" panose="02040503050406030204" pitchFamily="18" charset="0"/>
              </a:rPr>
            </a:br>
            <a:br>
              <a:rPr lang="sk-SK" b="1" dirty="0">
                <a:latin typeface="Cambria" panose="02040503050406030204" pitchFamily="18" charset="0"/>
              </a:rPr>
            </a:br>
            <a:br>
              <a:rPr lang="sk-SK" b="1" dirty="0">
                <a:latin typeface="Cambria" panose="02040503050406030204" pitchFamily="18" charset="0"/>
              </a:rPr>
            </a:br>
            <a:endParaRPr lang="sk-SK" b="1" dirty="0">
              <a:latin typeface="Cambria" panose="020405030504060302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sk-SK" b="1" dirty="0">
                <a:latin typeface="Cambria" panose="02040503050406030204" pitchFamily="18" charset="0"/>
              </a:rPr>
              <a:t>kompetenčné vybavenie</a:t>
            </a:r>
            <a:br>
              <a:rPr lang="sk-SK" b="1" dirty="0">
                <a:latin typeface="Cambria" panose="02040503050406030204" pitchFamily="18" charset="0"/>
              </a:rPr>
            </a:br>
            <a:br>
              <a:rPr lang="sk-SK" b="1" dirty="0">
                <a:latin typeface="Cambria" panose="02040503050406030204" pitchFamily="18" charset="0"/>
              </a:rPr>
            </a:br>
            <a:br>
              <a:rPr lang="sk-SK" b="1" dirty="0">
                <a:latin typeface="Cambria" panose="02040503050406030204" pitchFamily="18" charset="0"/>
              </a:rPr>
            </a:br>
            <a:endParaRPr lang="sk-SK" b="1" dirty="0">
              <a:latin typeface="Cambria" panose="020405030504060302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sk-SK" b="1" dirty="0">
                <a:latin typeface="Cambria" panose="02040503050406030204" pitchFamily="18" charset="0"/>
              </a:rPr>
              <a:t>zodpovednostná väzba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4177555" y="2185741"/>
            <a:ext cx="2750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k-SK" dirty="0">
                <a:latin typeface="Cambria" panose="02040503050406030204" pitchFamily="18" charset="0"/>
              </a:rPr>
              <a:t>počítače</a:t>
            </a:r>
          </a:p>
          <a:p>
            <a:pPr>
              <a:lnSpc>
                <a:spcPct val="150000"/>
              </a:lnSpc>
            </a:pPr>
            <a:r>
              <a:rPr lang="sk-SK" dirty="0">
                <a:latin typeface="Cambria" panose="02040503050406030204" pitchFamily="18" charset="0"/>
              </a:rPr>
              <a:t>siete schopné prenosu dát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177555" y="3255139"/>
            <a:ext cx="57864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k-SK" dirty="0" err="1">
                <a:latin typeface="Cambria" panose="02040503050406030204" pitchFamily="18" charset="0"/>
              </a:rPr>
              <a:t>IT</a:t>
            </a:r>
            <a:r>
              <a:rPr lang="sk-SK" dirty="0">
                <a:latin typeface="Cambria" panose="02040503050406030204" pitchFamily="18" charset="0"/>
              </a:rPr>
              <a:t> osoby </a:t>
            </a:r>
            <a:r>
              <a:rPr lang="sk-SK" sz="1400" i="1" dirty="0">
                <a:latin typeface="Cambria" panose="02040503050406030204" pitchFamily="18" charset="0"/>
              </a:rPr>
              <a:t>(odborná znalosť)</a:t>
            </a:r>
          </a:p>
          <a:p>
            <a:pPr>
              <a:lnSpc>
                <a:spcPct val="150000"/>
              </a:lnSpc>
            </a:pPr>
            <a:r>
              <a:rPr lang="sk-SK" dirty="0">
                <a:latin typeface="Cambria" panose="02040503050406030204" pitchFamily="18" charset="0"/>
              </a:rPr>
              <a:t>odborne spôsobilá osoba </a:t>
            </a:r>
            <a:r>
              <a:rPr lang="sk-SK" sz="1400" i="1" dirty="0">
                <a:latin typeface="Cambria" panose="02040503050406030204" pitchFamily="18" charset="0"/>
              </a:rPr>
              <a:t>(náplň práce + ochrana osobných údajov)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4507166" y="4273178"/>
            <a:ext cx="1210396" cy="87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k-SK" dirty="0">
                <a:latin typeface="Cambria" panose="02040503050406030204" pitchFamily="18" charset="0"/>
              </a:rPr>
              <a:t>originálne</a:t>
            </a:r>
          </a:p>
          <a:p>
            <a:pPr>
              <a:lnSpc>
                <a:spcPct val="150000"/>
              </a:lnSpc>
            </a:pPr>
            <a:r>
              <a:rPr lang="sk-SK" dirty="0">
                <a:latin typeface="Cambria" panose="02040503050406030204" pitchFamily="18" charset="0"/>
              </a:rPr>
              <a:t>prenesené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6150891" y="4524497"/>
            <a:ext cx="244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elektronické formuláre</a:t>
            </a:r>
          </a:p>
        </p:txBody>
      </p:sp>
      <p:cxnSp>
        <p:nvCxnSpPr>
          <p:cNvPr id="11" name="Rovná spojnica 10"/>
          <p:cNvCxnSpPr/>
          <p:nvPr/>
        </p:nvCxnSpPr>
        <p:spPr>
          <a:xfrm flipV="1">
            <a:off x="3763926" y="2509284"/>
            <a:ext cx="413629" cy="13812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nica 11"/>
          <p:cNvCxnSpPr/>
          <p:nvPr/>
        </p:nvCxnSpPr>
        <p:spPr>
          <a:xfrm>
            <a:off x="3763926" y="2647406"/>
            <a:ext cx="413629" cy="20276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nica 14"/>
          <p:cNvCxnSpPr/>
          <p:nvPr/>
        </p:nvCxnSpPr>
        <p:spPr>
          <a:xfrm flipV="1">
            <a:off x="3778101" y="3544187"/>
            <a:ext cx="413629" cy="13812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>
            <a:off x="3778101" y="3682309"/>
            <a:ext cx="413629" cy="20276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nica 16"/>
          <p:cNvCxnSpPr/>
          <p:nvPr/>
        </p:nvCxnSpPr>
        <p:spPr>
          <a:xfrm flipV="1">
            <a:off x="4015565" y="4632251"/>
            <a:ext cx="413629" cy="13812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nica 17"/>
          <p:cNvCxnSpPr/>
          <p:nvPr/>
        </p:nvCxnSpPr>
        <p:spPr>
          <a:xfrm>
            <a:off x="4015565" y="4770373"/>
            <a:ext cx="413629" cy="20276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nica 18"/>
          <p:cNvCxnSpPr>
            <a:endCxn id="9" idx="1"/>
          </p:cNvCxnSpPr>
          <p:nvPr/>
        </p:nvCxnSpPr>
        <p:spPr>
          <a:xfrm>
            <a:off x="5727412" y="4524497"/>
            <a:ext cx="423479" cy="184666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/>
          <p:cNvCxnSpPr>
            <a:endCxn id="9" idx="1"/>
          </p:cNvCxnSpPr>
          <p:nvPr/>
        </p:nvCxnSpPr>
        <p:spPr>
          <a:xfrm flipV="1">
            <a:off x="5727412" y="4709163"/>
            <a:ext cx="423479" cy="260525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324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4984376" y="5957089"/>
            <a:ext cx="27774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dirty="0">
                <a:solidFill>
                  <a:srgbClr val="FF0000"/>
                </a:solidFill>
                <a:latin typeface="Cambria" panose="02040503050406030204" pitchFamily="18" charset="0"/>
              </a:rPr>
              <a:t>kvalifikovaný el. podpis</a:t>
            </a:r>
          </a:p>
          <a:p>
            <a:pPr marL="285750" indent="-285750">
              <a:buFontTx/>
              <a:buChar char="-"/>
            </a:pPr>
            <a:r>
              <a:rPr lang="sk-SK" dirty="0">
                <a:solidFill>
                  <a:srgbClr val="FF0000"/>
                </a:solidFill>
                <a:latin typeface="Cambria" panose="02040503050406030204" pitchFamily="18" charset="0"/>
              </a:rPr>
              <a:t>kvalifikovaná el. pečať</a:t>
            </a:r>
          </a:p>
          <a:p>
            <a:pPr marL="285750" indent="-285750">
              <a:buFontTx/>
              <a:buChar char="-"/>
            </a:pPr>
            <a:r>
              <a:rPr lang="sk-SK" dirty="0">
                <a:solidFill>
                  <a:srgbClr val="FF0000"/>
                </a:solidFill>
                <a:latin typeface="Cambria" panose="02040503050406030204" pitchFamily="18" charset="0"/>
              </a:rPr>
              <a:t>elektronická podateľňa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8503542" y="6261854"/>
            <a:ext cx="2542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  <a:latin typeface="Cambria" panose="02040503050406030204" pitchFamily="18" charset="0"/>
              </a:rPr>
              <a:t>autentifikačný certifikát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2196108" y="6274617"/>
            <a:ext cx="2126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  <a:latin typeface="Cambria" panose="02040503050406030204" pitchFamily="18" charset="0"/>
              </a:rPr>
              <a:t>mandátny certifikát</a:t>
            </a:r>
          </a:p>
        </p:txBody>
      </p:sp>
      <p:sp>
        <p:nvSpPr>
          <p:cNvPr id="7" name="Pravá zložená zátvorka 6"/>
          <p:cNvSpPr/>
          <p:nvPr/>
        </p:nvSpPr>
        <p:spPr>
          <a:xfrm rot="16200000" flipH="1">
            <a:off x="6023614" y="48675"/>
            <a:ext cx="324070" cy="11492756"/>
          </a:xfrm>
          <a:prstGeom prst="rightBrace">
            <a:avLst>
              <a:gd name="adj1" fmla="val 49827"/>
              <a:gd name="adj2" fmla="val 507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cxnSp>
        <p:nvCxnSpPr>
          <p:cNvPr id="9" name="Rovná spojnica 8"/>
          <p:cNvCxnSpPr/>
          <p:nvPr/>
        </p:nvCxnSpPr>
        <p:spPr>
          <a:xfrm flipV="1">
            <a:off x="614083" y="3564068"/>
            <a:ext cx="11143129" cy="4362"/>
          </a:xfrm>
          <a:prstGeom prst="line">
            <a:avLst/>
          </a:prstGeom>
          <a:ln w="1905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/>
          <p:cNvSpPr txBox="1"/>
          <p:nvPr/>
        </p:nvSpPr>
        <p:spPr>
          <a:xfrm>
            <a:off x="2196171" y="1343360"/>
            <a:ext cx="2878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solidFill>
                  <a:srgbClr val="7030A0"/>
                </a:solidFill>
                <a:latin typeface="Cambria" panose="02040503050406030204" pitchFamily="18" charset="0"/>
              </a:rPr>
              <a:t>ochrana osobných údajov</a:t>
            </a:r>
          </a:p>
          <a:p>
            <a:pPr algn="ctr"/>
            <a:r>
              <a:rPr lang="sk-SK" i="1" dirty="0">
                <a:solidFill>
                  <a:srgbClr val="7030A0"/>
                </a:solidFill>
                <a:latin typeface="Cambria" panose="02040503050406030204" pitchFamily="18" charset="0"/>
              </a:rPr>
              <a:t>(bezpečnostný projekt obce)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6840666" y="1343923"/>
            <a:ext cx="3336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solidFill>
                  <a:srgbClr val="7030A0"/>
                </a:solidFill>
                <a:latin typeface="Cambria" panose="02040503050406030204" pitchFamily="18" charset="0"/>
              </a:rPr>
              <a:t>slobodný prístup k informáciám</a:t>
            </a:r>
          </a:p>
          <a:p>
            <a:pPr algn="ctr"/>
            <a:r>
              <a:rPr lang="sk-SK" i="1" dirty="0">
                <a:solidFill>
                  <a:srgbClr val="7030A0"/>
                </a:solidFill>
                <a:latin typeface="Cambria" panose="02040503050406030204" pitchFamily="18" charset="0"/>
              </a:rPr>
              <a:t>(webové sídlo)</a:t>
            </a:r>
          </a:p>
        </p:txBody>
      </p:sp>
      <p:sp>
        <p:nvSpPr>
          <p:cNvPr id="12" name="Pravá zložená zátvorka 11"/>
          <p:cNvSpPr/>
          <p:nvPr/>
        </p:nvSpPr>
        <p:spPr>
          <a:xfrm rot="5400000" flipH="1">
            <a:off x="5853281" y="-3603381"/>
            <a:ext cx="324070" cy="11492756"/>
          </a:xfrm>
          <a:prstGeom prst="rightBrace">
            <a:avLst>
              <a:gd name="adj1" fmla="val 49827"/>
              <a:gd name="adj2" fmla="val 507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cxnSp>
        <p:nvCxnSpPr>
          <p:cNvPr id="18" name="Rovná spojnica 17"/>
          <p:cNvCxnSpPr/>
          <p:nvPr/>
        </p:nvCxnSpPr>
        <p:spPr>
          <a:xfrm>
            <a:off x="618565" y="3408598"/>
            <a:ext cx="0" cy="2420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BlokTextu 18"/>
          <p:cNvSpPr txBox="1"/>
          <p:nvPr/>
        </p:nvSpPr>
        <p:spPr>
          <a:xfrm rot="2025858">
            <a:off x="61009" y="287910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žiadosti</a:t>
            </a:r>
          </a:p>
        </p:txBody>
      </p:sp>
      <p:sp>
        <p:nvSpPr>
          <p:cNvPr id="20" name="BlokTextu 19"/>
          <p:cNvSpPr txBox="1"/>
          <p:nvPr/>
        </p:nvSpPr>
        <p:spPr>
          <a:xfrm rot="1586575">
            <a:off x="-41499" y="3893163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podania</a:t>
            </a:r>
          </a:p>
        </p:txBody>
      </p:sp>
      <p:sp>
        <p:nvSpPr>
          <p:cNvPr id="21" name="BlokTextu 20"/>
          <p:cNvSpPr txBox="1"/>
          <p:nvPr/>
        </p:nvSpPr>
        <p:spPr>
          <a:xfrm>
            <a:off x="1072595" y="2781926"/>
            <a:ext cx="120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prijímanie</a:t>
            </a:r>
          </a:p>
        </p:txBody>
      </p:sp>
      <p:sp>
        <p:nvSpPr>
          <p:cNvPr id="22" name="BlokTextu 21"/>
          <p:cNvSpPr txBox="1"/>
          <p:nvPr/>
        </p:nvSpPr>
        <p:spPr>
          <a:xfrm>
            <a:off x="170689" y="4503934"/>
            <a:ext cx="1350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el. schránka</a:t>
            </a:r>
          </a:p>
        </p:txBody>
      </p:sp>
      <p:sp>
        <p:nvSpPr>
          <p:cNvPr id="23" name="BlokTextu 22"/>
          <p:cNvSpPr txBox="1"/>
          <p:nvPr/>
        </p:nvSpPr>
        <p:spPr>
          <a:xfrm>
            <a:off x="1994398" y="4498769"/>
            <a:ext cx="1454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el. podateľňa</a:t>
            </a:r>
          </a:p>
        </p:txBody>
      </p:sp>
      <p:sp>
        <p:nvSpPr>
          <p:cNvPr id="24" name="BlokTextu 23"/>
          <p:cNvSpPr txBox="1"/>
          <p:nvPr/>
        </p:nvSpPr>
        <p:spPr>
          <a:xfrm>
            <a:off x="457440" y="2192002"/>
            <a:ext cx="24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elektronické formuláre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5183279" y="2727147"/>
            <a:ext cx="214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vybavovanie podaní</a:t>
            </a:r>
          </a:p>
        </p:txBody>
      </p:sp>
      <p:sp>
        <p:nvSpPr>
          <p:cNvPr id="26" name="BlokTextu 25"/>
          <p:cNvSpPr txBox="1"/>
          <p:nvPr/>
        </p:nvSpPr>
        <p:spPr>
          <a:xfrm>
            <a:off x="7757325" y="2829303"/>
            <a:ext cx="160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spisová služba</a:t>
            </a:r>
          </a:p>
        </p:txBody>
      </p:sp>
      <p:sp>
        <p:nvSpPr>
          <p:cNvPr id="27" name="BlokTextu 26"/>
          <p:cNvSpPr txBox="1"/>
          <p:nvPr/>
        </p:nvSpPr>
        <p:spPr>
          <a:xfrm>
            <a:off x="10007263" y="2829304"/>
            <a:ext cx="140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archívnictvo</a:t>
            </a:r>
          </a:p>
        </p:txBody>
      </p:sp>
      <p:sp>
        <p:nvSpPr>
          <p:cNvPr id="28" name="BlokTextu 27"/>
          <p:cNvSpPr txBox="1"/>
          <p:nvPr/>
        </p:nvSpPr>
        <p:spPr>
          <a:xfrm>
            <a:off x="9604312" y="3751231"/>
            <a:ext cx="2387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dlhodobé uchovávanie</a:t>
            </a:r>
          </a:p>
        </p:txBody>
      </p:sp>
      <p:sp>
        <p:nvSpPr>
          <p:cNvPr id="29" name="BlokTextu 28"/>
          <p:cNvSpPr txBox="1"/>
          <p:nvPr/>
        </p:nvSpPr>
        <p:spPr>
          <a:xfrm>
            <a:off x="7906132" y="3985031"/>
            <a:ext cx="1361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registratúra</a:t>
            </a:r>
          </a:p>
        </p:txBody>
      </p:sp>
      <p:sp>
        <p:nvSpPr>
          <p:cNvPr id="30" name="BlokTextu 29"/>
          <p:cNvSpPr txBox="1"/>
          <p:nvPr/>
        </p:nvSpPr>
        <p:spPr>
          <a:xfrm>
            <a:off x="5130653" y="3522059"/>
            <a:ext cx="218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nakladanie na úrade</a:t>
            </a:r>
          </a:p>
        </p:txBody>
      </p:sp>
      <p:sp>
        <p:nvSpPr>
          <p:cNvPr id="31" name="BlokTextu 30"/>
          <p:cNvSpPr txBox="1"/>
          <p:nvPr/>
        </p:nvSpPr>
        <p:spPr>
          <a:xfrm>
            <a:off x="4597316" y="4055599"/>
            <a:ext cx="326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spôsob prístupu a komunikácie</a:t>
            </a:r>
          </a:p>
        </p:txBody>
      </p:sp>
      <p:sp>
        <p:nvSpPr>
          <p:cNvPr id="32" name="BlokTextu 31"/>
          <p:cNvSpPr txBox="1"/>
          <p:nvPr/>
        </p:nvSpPr>
        <p:spPr>
          <a:xfrm>
            <a:off x="4679611" y="4584631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štandardy</a:t>
            </a:r>
          </a:p>
        </p:txBody>
      </p:sp>
      <p:sp>
        <p:nvSpPr>
          <p:cNvPr id="33" name="BlokTextu 32"/>
          <p:cNvSpPr txBox="1"/>
          <p:nvPr/>
        </p:nvSpPr>
        <p:spPr>
          <a:xfrm>
            <a:off x="6881876" y="4526024"/>
            <a:ext cx="1228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štandardy </a:t>
            </a:r>
          </a:p>
          <a:p>
            <a:r>
              <a:rPr lang="sk-SK" dirty="0">
                <a:latin typeface="Cambria" panose="02040503050406030204" pitchFamily="18" charset="0"/>
              </a:rPr>
              <a:t>na webe</a:t>
            </a:r>
          </a:p>
        </p:txBody>
      </p:sp>
      <p:sp>
        <p:nvSpPr>
          <p:cNvPr id="34" name="BlokTextu 33"/>
          <p:cNvSpPr txBox="1"/>
          <p:nvPr/>
        </p:nvSpPr>
        <p:spPr>
          <a:xfrm>
            <a:off x="5678510" y="4887056"/>
            <a:ext cx="1149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konverzia</a:t>
            </a:r>
          </a:p>
        </p:txBody>
      </p:sp>
      <p:sp>
        <p:nvSpPr>
          <p:cNvPr id="35" name="BlokTextu 34"/>
          <p:cNvSpPr txBox="1"/>
          <p:nvPr/>
        </p:nvSpPr>
        <p:spPr>
          <a:xfrm>
            <a:off x="5382235" y="5424869"/>
            <a:ext cx="175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migrácia údajov</a:t>
            </a:r>
          </a:p>
        </p:txBody>
      </p:sp>
      <p:cxnSp>
        <p:nvCxnSpPr>
          <p:cNvPr id="37" name="Rovná spojovacia šípka 36"/>
          <p:cNvCxnSpPr>
            <a:stCxn id="10" idx="3"/>
            <a:endCxn id="11" idx="1"/>
          </p:cNvCxnSpPr>
          <p:nvPr/>
        </p:nvCxnSpPr>
        <p:spPr>
          <a:xfrm>
            <a:off x="5074202" y="1666526"/>
            <a:ext cx="1766464" cy="5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ovná spojovacia šípka 38"/>
          <p:cNvCxnSpPr/>
          <p:nvPr/>
        </p:nvCxnSpPr>
        <p:spPr>
          <a:xfrm>
            <a:off x="144517" y="3198349"/>
            <a:ext cx="377997" cy="254395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ovná spojovacia šípka 39"/>
          <p:cNvCxnSpPr/>
          <p:nvPr/>
        </p:nvCxnSpPr>
        <p:spPr>
          <a:xfrm flipV="1">
            <a:off x="436903" y="3714443"/>
            <a:ext cx="69024" cy="184943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ovná spojovacia šípka 42"/>
          <p:cNvCxnSpPr/>
          <p:nvPr/>
        </p:nvCxnSpPr>
        <p:spPr>
          <a:xfrm>
            <a:off x="170822" y="3589644"/>
            <a:ext cx="351692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ravá zložená zátvorka 47"/>
          <p:cNvSpPr/>
          <p:nvPr/>
        </p:nvSpPr>
        <p:spPr>
          <a:xfrm rot="5400000" flipH="1">
            <a:off x="1475354" y="2329535"/>
            <a:ext cx="327375" cy="2040956"/>
          </a:xfrm>
          <a:prstGeom prst="rightBrace">
            <a:avLst>
              <a:gd name="adj1" fmla="val 49827"/>
              <a:gd name="adj2" fmla="val 507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cxnSp>
        <p:nvCxnSpPr>
          <p:cNvPr id="49" name="Rovná spojovacia šípka 48"/>
          <p:cNvCxnSpPr>
            <a:stCxn id="21" idx="0"/>
            <a:endCxn id="24" idx="2"/>
          </p:cNvCxnSpPr>
          <p:nvPr/>
        </p:nvCxnSpPr>
        <p:spPr>
          <a:xfrm flipH="1" flipV="1">
            <a:off x="1671536" y="2561334"/>
            <a:ext cx="4750" cy="22059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BlokTextu 53"/>
          <p:cNvSpPr txBox="1"/>
          <p:nvPr/>
        </p:nvSpPr>
        <p:spPr>
          <a:xfrm>
            <a:off x="3053792" y="275345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zber</a:t>
            </a:r>
          </a:p>
        </p:txBody>
      </p:sp>
      <p:sp>
        <p:nvSpPr>
          <p:cNvPr id="55" name="BlokTextu 54"/>
          <p:cNvSpPr txBox="1"/>
          <p:nvPr/>
        </p:nvSpPr>
        <p:spPr>
          <a:xfrm>
            <a:off x="2790617" y="3725617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triedenie</a:t>
            </a:r>
          </a:p>
        </p:txBody>
      </p:sp>
      <p:sp>
        <p:nvSpPr>
          <p:cNvPr id="57" name="Pravá zložená zátvorka 56"/>
          <p:cNvSpPr/>
          <p:nvPr/>
        </p:nvSpPr>
        <p:spPr>
          <a:xfrm rot="10800000" flipH="1">
            <a:off x="3798202" y="3042694"/>
            <a:ext cx="233019" cy="866916"/>
          </a:xfrm>
          <a:prstGeom prst="rightBrace">
            <a:avLst>
              <a:gd name="adj1" fmla="val 49827"/>
              <a:gd name="adj2" fmla="val 50702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sp>
        <p:nvSpPr>
          <p:cNvPr id="58" name="BlokTextu 57"/>
          <p:cNvSpPr txBox="1"/>
          <p:nvPr/>
        </p:nvSpPr>
        <p:spPr>
          <a:xfrm flipH="1">
            <a:off x="3869022" y="3216432"/>
            <a:ext cx="105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600" dirty="0">
                <a:latin typeface="Cambria" panose="02040503050406030204" pitchFamily="18" charset="0"/>
              </a:rPr>
              <a:t>údajov</a:t>
            </a:r>
          </a:p>
          <a:p>
            <a:pPr algn="ctr"/>
            <a:r>
              <a:rPr lang="sk-SK" sz="1600" dirty="0">
                <a:latin typeface="Cambria" panose="02040503050406030204" pitchFamily="18" charset="0"/>
              </a:rPr>
              <a:t>(podaní)</a:t>
            </a:r>
          </a:p>
        </p:txBody>
      </p:sp>
      <p:cxnSp>
        <p:nvCxnSpPr>
          <p:cNvPr id="59" name="Rovná spojovacia šípka 58"/>
          <p:cNvCxnSpPr>
            <a:stCxn id="48" idx="0"/>
            <a:endCxn id="54" idx="1"/>
          </p:cNvCxnSpPr>
          <p:nvPr/>
        </p:nvCxnSpPr>
        <p:spPr>
          <a:xfrm flipV="1">
            <a:off x="2659520" y="2938122"/>
            <a:ext cx="394272" cy="575579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ovná spojovacia šípka 61"/>
          <p:cNvCxnSpPr>
            <a:stCxn id="48" idx="0"/>
            <a:endCxn id="55" idx="1"/>
          </p:cNvCxnSpPr>
          <p:nvPr/>
        </p:nvCxnSpPr>
        <p:spPr>
          <a:xfrm>
            <a:off x="2659520" y="3513701"/>
            <a:ext cx="131097" cy="39658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Pravá zložená zátvorka 64"/>
          <p:cNvSpPr/>
          <p:nvPr/>
        </p:nvSpPr>
        <p:spPr>
          <a:xfrm rot="5400000" flipH="1">
            <a:off x="6064920" y="1974279"/>
            <a:ext cx="327375" cy="2715793"/>
          </a:xfrm>
          <a:prstGeom prst="rightBrace">
            <a:avLst>
              <a:gd name="adj1" fmla="val 49827"/>
              <a:gd name="adj2" fmla="val 507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sp>
        <p:nvSpPr>
          <p:cNvPr id="66" name="BlokTextu 65"/>
          <p:cNvSpPr txBox="1"/>
          <p:nvPr/>
        </p:nvSpPr>
        <p:spPr>
          <a:xfrm>
            <a:off x="6426092" y="2193679"/>
            <a:ext cx="1331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 konania</a:t>
            </a:r>
          </a:p>
        </p:txBody>
      </p:sp>
      <p:sp>
        <p:nvSpPr>
          <p:cNvPr id="67" name="BlokTextu 66"/>
          <p:cNvSpPr txBox="1"/>
          <p:nvPr/>
        </p:nvSpPr>
        <p:spPr>
          <a:xfrm>
            <a:off x="4337712" y="2195359"/>
            <a:ext cx="1681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komunikácia</a:t>
            </a:r>
          </a:p>
        </p:txBody>
      </p:sp>
      <p:cxnSp>
        <p:nvCxnSpPr>
          <p:cNvPr id="68" name="Rovná spojovacia šípka 67"/>
          <p:cNvCxnSpPr>
            <a:stCxn id="25" idx="0"/>
            <a:endCxn id="66" idx="2"/>
          </p:cNvCxnSpPr>
          <p:nvPr/>
        </p:nvCxnSpPr>
        <p:spPr>
          <a:xfrm flipV="1">
            <a:off x="6255913" y="2563011"/>
            <a:ext cx="835796" cy="164136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ovná spojovacia šípka 70"/>
          <p:cNvCxnSpPr>
            <a:stCxn id="25" idx="0"/>
            <a:endCxn id="67" idx="2"/>
          </p:cNvCxnSpPr>
          <p:nvPr/>
        </p:nvCxnSpPr>
        <p:spPr>
          <a:xfrm flipH="1" flipV="1">
            <a:off x="5178338" y="2564691"/>
            <a:ext cx="1077575" cy="162456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ovná spojovacia šípka 75"/>
          <p:cNvCxnSpPr>
            <a:stCxn id="34" idx="2"/>
            <a:endCxn id="35" idx="0"/>
          </p:cNvCxnSpPr>
          <p:nvPr/>
        </p:nvCxnSpPr>
        <p:spPr>
          <a:xfrm>
            <a:off x="6253283" y="5256388"/>
            <a:ext cx="5474" cy="16848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ovná spojovacia šípka 78"/>
          <p:cNvCxnSpPr>
            <a:stCxn id="31" idx="2"/>
            <a:endCxn id="32" idx="0"/>
          </p:cNvCxnSpPr>
          <p:nvPr/>
        </p:nvCxnSpPr>
        <p:spPr>
          <a:xfrm flipH="1">
            <a:off x="5268074" y="4424931"/>
            <a:ext cx="960042" cy="15970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ovná spojovacia šípka 81"/>
          <p:cNvCxnSpPr>
            <a:stCxn id="31" idx="2"/>
            <a:endCxn id="34" idx="0"/>
          </p:cNvCxnSpPr>
          <p:nvPr/>
        </p:nvCxnSpPr>
        <p:spPr>
          <a:xfrm>
            <a:off x="6228116" y="4424931"/>
            <a:ext cx="25167" cy="462125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ovná spojovacia šípka 85"/>
          <p:cNvCxnSpPr>
            <a:stCxn id="31" idx="2"/>
            <a:endCxn id="33" idx="0"/>
          </p:cNvCxnSpPr>
          <p:nvPr/>
        </p:nvCxnSpPr>
        <p:spPr>
          <a:xfrm>
            <a:off x="6228116" y="4424931"/>
            <a:ext cx="1267871" cy="101093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ovná spojovacia šípka 89"/>
          <p:cNvCxnSpPr>
            <a:stCxn id="30" idx="2"/>
            <a:endCxn id="31" idx="0"/>
          </p:cNvCxnSpPr>
          <p:nvPr/>
        </p:nvCxnSpPr>
        <p:spPr>
          <a:xfrm>
            <a:off x="6222074" y="3891391"/>
            <a:ext cx="6042" cy="16420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BlokTextu 132"/>
          <p:cNvSpPr txBox="1"/>
          <p:nvPr/>
        </p:nvSpPr>
        <p:spPr>
          <a:xfrm>
            <a:off x="238027" y="5177335"/>
            <a:ext cx="120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prijímanie</a:t>
            </a:r>
          </a:p>
        </p:txBody>
      </p:sp>
      <p:sp>
        <p:nvSpPr>
          <p:cNvPr id="134" name="BlokTextu 133"/>
          <p:cNvSpPr txBox="1"/>
          <p:nvPr/>
        </p:nvSpPr>
        <p:spPr>
          <a:xfrm>
            <a:off x="1464322" y="5159612"/>
            <a:ext cx="120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prijímanie</a:t>
            </a:r>
          </a:p>
        </p:txBody>
      </p:sp>
      <p:sp>
        <p:nvSpPr>
          <p:cNvPr id="135" name="BlokTextu 134"/>
          <p:cNvSpPr txBox="1"/>
          <p:nvPr/>
        </p:nvSpPr>
        <p:spPr>
          <a:xfrm>
            <a:off x="2665802" y="5159612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odosielanie</a:t>
            </a:r>
          </a:p>
        </p:txBody>
      </p:sp>
      <p:cxnSp>
        <p:nvCxnSpPr>
          <p:cNvPr id="137" name="Rovná spojnica 136"/>
          <p:cNvCxnSpPr/>
          <p:nvPr/>
        </p:nvCxnSpPr>
        <p:spPr>
          <a:xfrm>
            <a:off x="1574673" y="3522506"/>
            <a:ext cx="0" cy="551282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Rovná spojovacia šípka 137"/>
          <p:cNvCxnSpPr>
            <a:endCxn id="23" idx="0"/>
          </p:cNvCxnSpPr>
          <p:nvPr/>
        </p:nvCxnSpPr>
        <p:spPr>
          <a:xfrm>
            <a:off x="1574673" y="4073788"/>
            <a:ext cx="1146783" cy="42498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Rovná spojovacia šípka 141"/>
          <p:cNvCxnSpPr>
            <a:endCxn id="22" idx="0"/>
          </p:cNvCxnSpPr>
          <p:nvPr/>
        </p:nvCxnSpPr>
        <p:spPr>
          <a:xfrm flipH="1">
            <a:off x="846099" y="4108305"/>
            <a:ext cx="665381" cy="395629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Rovná spojovacia šípka 146"/>
          <p:cNvCxnSpPr>
            <a:stCxn id="22" idx="2"/>
            <a:endCxn id="133" idx="0"/>
          </p:cNvCxnSpPr>
          <p:nvPr/>
        </p:nvCxnSpPr>
        <p:spPr>
          <a:xfrm flipH="1">
            <a:off x="841718" y="4873266"/>
            <a:ext cx="4381" cy="304069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Rovná spojovacia šípka 149"/>
          <p:cNvCxnSpPr>
            <a:stCxn id="23" idx="2"/>
            <a:endCxn id="135" idx="0"/>
          </p:cNvCxnSpPr>
          <p:nvPr/>
        </p:nvCxnSpPr>
        <p:spPr>
          <a:xfrm>
            <a:off x="2721456" y="4868101"/>
            <a:ext cx="600135" cy="29151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Rovná spojovacia šípka 152"/>
          <p:cNvCxnSpPr>
            <a:stCxn id="23" idx="2"/>
            <a:endCxn id="134" idx="0"/>
          </p:cNvCxnSpPr>
          <p:nvPr/>
        </p:nvCxnSpPr>
        <p:spPr>
          <a:xfrm flipH="1">
            <a:off x="2068013" y="4868101"/>
            <a:ext cx="653443" cy="29151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Rovná spojnica 155"/>
          <p:cNvCxnSpPr/>
          <p:nvPr/>
        </p:nvCxnSpPr>
        <p:spPr>
          <a:xfrm>
            <a:off x="2660717" y="3421657"/>
            <a:ext cx="0" cy="2420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Rovná spojnica 156"/>
          <p:cNvCxnSpPr/>
          <p:nvPr/>
        </p:nvCxnSpPr>
        <p:spPr>
          <a:xfrm>
            <a:off x="4877047" y="3434718"/>
            <a:ext cx="0" cy="2420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Rovná spojnica 157"/>
          <p:cNvCxnSpPr/>
          <p:nvPr/>
        </p:nvCxnSpPr>
        <p:spPr>
          <a:xfrm>
            <a:off x="7589776" y="3430360"/>
            <a:ext cx="0" cy="2420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Rovná spojnica 158"/>
          <p:cNvCxnSpPr/>
          <p:nvPr/>
        </p:nvCxnSpPr>
        <p:spPr>
          <a:xfrm>
            <a:off x="9414219" y="3434715"/>
            <a:ext cx="0" cy="2420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Pravá zložená zátvorka 159"/>
          <p:cNvSpPr/>
          <p:nvPr/>
        </p:nvSpPr>
        <p:spPr>
          <a:xfrm rot="5400000" flipH="1">
            <a:off x="8336673" y="2405252"/>
            <a:ext cx="327375" cy="1827716"/>
          </a:xfrm>
          <a:prstGeom prst="rightBrace">
            <a:avLst>
              <a:gd name="adj1" fmla="val 49827"/>
              <a:gd name="adj2" fmla="val 507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sp>
        <p:nvSpPr>
          <p:cNvPr id="161" name="Pravá zložená zátvorka 160"/>
          <p:cNvSpPr/>
          <p:nvPr/>
        </p:nvSpPr>
        <p:spPr>
          <a:xfrm rot="16200000" flipH="1">
            <a:off x="8336673" y="2899014"/>
            <a:ext cx="327375" cy="1827716"/>
          </a:xfrm>
          <a:prstGeom prst="rightBrace">
            <a:avLst>
              <a:gd name="adj1" fmla="val 49827"/>
              <a:gd name="adj2" fmla="val 507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cxnSp>
        <p:nvCxnSpPr>
          <p:cNvPr id="162" name="Rovná spojovacia šípka 161"/>
          <p:cNvCxnSpPr>
            <a:endCxn id="27" idx="1"/>
          </p:cNvCxnSpPr>
          <p:nvPr/>
        </p:nvCxnSpPr>
        <p:spPr>
          <a:xfrm flipV="1">
            <a:off x="9410946" y="3013970"/>
            <a:ext cx="596317" cy="537413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Rovná spojovacia šípka 164"/>
          <p:cNvCxnSpPr>
            <a:endCxn id="28" idx="1"/>
          </p:cNvCxnSpPr>
          <p:nvPr/>
        </p:nvCxnSpPr>
        <p:spPr>
          <a:xfrm>
            <a:off x="9414219" y="3563117"/>
            <a:ext cx="190093" cy="37278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Pravá zložená zátvorka 167"/>
          <p:cNvSpPr/>
          <p:nvPr/>
        </p:nvSpPr>
        <p:spPr>
          <a:xfrm rot="10800000" flipH="1" flipV="1">
            <a:off x="7863601" y="6077769"/>
            <a:ext cx="187000" cy="710318"/>
          </a:xfrm>
          <a:prstGeom prst="rightBrace">
            <a:avLst>
              <a:gd name="adj1" fmla="val 49827"/>
              <a:gd name="adj2" fmla="val 50702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sp>
        <p:nvSpPr>
          <p:cNvPr id="169" name="Pravá zložená zátvorka 168"/>
          <p:cNvSpPr/>
          <p:nvPr/>
        </p:nvSpPr>
        <p:spPr>
          <a:xfrm flipH="1" flipV="1">
            <a:off x="8186125" y="6091943"/>
            <a:ext cx="187000" cy="710318"/>
          </a:xfrm>
          <a:prstGeom prst="rightBrace">
            <a:avLst>
              <a:gd name="adj1" fmla="val 49827"/>
              <a:gd name="adj2" fmla="val 50702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sp>
        <p:nvSpPr>
          <p:cNvPr id="170" name="Pravá zložená zátvorka 169"/>
          <p:cNvSpPr/>
          <p:nvPr/>
        </p:nvSpPr>
        <p:spPr>
          <a:xfrm rot="10800000" flipH="1" flipV="1">
            <a:off x="4411556" y="6081307"/>
            <a:ext cx="187000" cy="710318"/>
          </a:xfrm>
          <a:prstGeom prst="rightBrace">
            <a:avLst>
              <a:gd name="adj1" fmla="val 49827"/>
              <a:gd name="adj2" fmla="val 50702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  <p:sp>
        <p:nvSpPr>
          <p:cNvPr id="171" name="Pravá zložená zátvorka 170"/>
          <p:cNvSpPr/>
          <p:nvPr/>
        </p:nvSpPr>
        <p:spPr>
          <a:xfrm flipH="1" flipV="1">
            <a:off x="4734080" y="6095481"/>
            <a:ext cx="187000" cy="710318"/>
          </a:xfrm>
          <a:prstGeom prst="rightBrace">
            <a:avLst>
              <a:gd name="adj1" fmla="val 49827"/>
              <a:gd name="adj2" fmla="val 50702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776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4" name="Rovná spojovacia šípka 193"/>
          <p:cNvCxnSpPr>
            <a:stCxn id="10" idx="2"/>
          </p:cNvCxnSpPr>
          <p:nvPr/>
        </p:nvCxnSpPr>
        <p:spPr>
          <a:xfrm>
            <a:off x="4922167" y="2891629"/>
            <a:ext cx="2704725" cy="180492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2349229" y="54087"/>
            <a:ext cx="344193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srgbClr val="C00000"/>
                </a:solidFill>
                <a:latin typeface="Cambria" panose="02040503050406030204" pitchFamily="18" charset="0"/>
              </a:rPr>
              <a:t>ELEKTRONICKÉ SLUŽBY</a:t>
            </a:r>
          </a:p>
          <a:p>
            <a:pPr algn="ctr"/>
            <a:r>
              <a:rPr lang="sk-SK" dirty="0">
                <a:latin typeface="Cambria" panose="02040503050406030204" pitchFamily="18" charset="0"/>
              </a:rPr>
              <a:t>(mimo </a:t>
            </a:r>
            <a:r>
              <a:rPr lang="sk-SK" dirty="0" err="1">
                <a:latin typeface="Cambria" panose="02040503050406030204" pitchFamily="18" charset="0"/>
              </a:rPr>
              <a:t>orig</a:t>
            </a:r>
            <a:r>
              <a:rPr lang="sk-SK" dirty="0">
                <a:latin typeface="Cambria" panose="02040503050406030204" pitchFamily="18" charset="0"/>
              </a:rPr>
              <a:t>. kompetencií obcí)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570451" y="1061048"/>
            <a:ext cx="274321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7030A0"/>
                </a:solidFill>
                <a:latin typeface="Cambria" panose="02040503050406030204" pitchFamily="18" charset="0"/>
              </a:rPr>
              <a:t>orgány verejnej moci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5852559" y="1049549"/>
            <a:ext cx="13457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srgbClr val="7030A0"/>
                </a:solidFill>
                <a:latin typeface="Cambria" panose="02040503050406030204" pitchFamily="18" charset="0"/>
              </a:rPr>
              <a:t>adresát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5351045" y="1667775"/>
            <a:ext cx="234638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>
                <a:latin typeface="Cambria" panose="02040503050406030204" pitchFamily="18" charset="0"/>
              </a:rPr>
              <a:t>prostredníctvom </a:t>
            </a:r>
            <a:r>
              <a:rPr lang="sk-SK" sz="1400" b="1" dirty="0" err="1">
                <a:latin typeface="Cambria" panose="02040503050406030204" pitchFamily="18" charset="0"/>
              </a:rPr>
              <a:t>eID</a:t>
            </a:r>
            <a:endParaRPr lang="sk-SK" sz="1400" b="1" dirty="0">
              <a:latin typeface="Cambria" panose="02040503050406030204" pitchFamily="18" charset="0"/>
            </a:endParaRPr>
          </a:p>
          <a:p>
            <a:pPr algn="ctr"/>
            <a:r>
              <a:rPr lang="sk-SK" sz="1400" dirty="0">
                <a:latin typeface="Cambria" panose="02040503050406030204" pitchFamily="18" charset="0"/>
              </a:rPr>
              <a:t>(občianskeho preukazu)</a:t>
            </a:r>
          </a:p>
        </p:txBody>
      </p:sp>
      <p:cxnSp>
        <p:nvCxnSpPr>
          <p:cNvPr id="9" name="Rovná spojovacia šípka 8"/>
          <p:cNvCxnSpPr>
            <a:stCxn id="6" idx="2"/>
            <a:endCxn id="7" idx="0"/>
          </p:cNvCxnSpPr>
          <p:nvPr/>
        </p:nvCxnSpPr>
        <p:spPr>
          <a:xfrm flipH="1">
            <a:off x="6524238" y="1418881"/>
            <a:ext cx="1182" cy="24889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/>
          <p:cNvSpPr txBox="1"/>
          <p:nvPr/>
        </p:nvSpPr>
        <p:spPr>
          <a:xfrm>
            <a:off x="4438316" y="2583852"/>
            <a:ext cx="96770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>
                <a:latin typeface="Cambria" panose="02040503050406030204" pitchFamily="18" charset="0"/>
              </a:rPr>
              <a:t>„z domu“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6261306" y="2441310"/>
            <a:ext cx="1297619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>
                <a:latin typeface="Cambria" panose="02040503050406030204" pitchFamily="18" charset="0"/>
              </a:rPr>
              <a:t>IOM</a:t>
            </a:r>
          </a:p>
          <a:p>
            <a:pPr algn="ctr"/>
            <a:r>
              <a:rPr lang="sk-SK" sz="1000" b="1" dirty="0">
                <a:latin typeface="Cambria" panose="02040503050406030204" pitchFamily="18" charset="0"/>
              </a:rPr>
              <a:t>(integrované obslužné miesto)</a:t>
            </a:r>
          </a:p>
        </p:txBody>
      </p:sp>
      <p:cxnSp>
        <p:nvCxnSpPr>
          <p:cNvPr id="12" name="Rovná spojovacia šípka 11"/>
          <p:cNvCxnSpPr>
            <a:stCxn id="7" idx="2"/>
            <a:endCxn id="10" idx="0"/>
          </p:cNvCxnSpPr>
          <p:nvPr/>
        </p:nvCxnSpPr>
        <p:spPr>
          <a:xfrm flipH="1">
            <a:off x="4922167" y="2190995"/>
            <a:ext cx="1602071" cy="39285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/>
          <p:cNvCxnSpPr>
            <a:stCxn id="7" idx="2"/>
            <a:endCxn id="11" idx="0"/>
          </p:cNvCxnSpPr>
          <p:nvPr/>
        </p:nvCxnSpPr>
        <p:spPr>
          <a:xfrm>
            <a:off x="6524238" y="2190995"/>
            <a:ext cx="385878" cy="25031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lokTextu 20"/>
          <p:cNvSpPr txBox="1"/>
          <p:nvPr/>
        </p:nvSpPr>
        <p:spPr>
          <a:xfrm>
            <a:off x="8681781" y="528505"/>
            <a:ext cx="13376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určené (§ 7) </a:t>
            </a:r>
            <a:r>
              <a:rPr lang="sk-SK" sz="1200" dirty="0">
                <a:latin typeface="Cambria" panose="02040503050406030204" pitchFamily="18" charset="0"/>
              </a:rPr>
              <a:t>(prevádzkovateľ)</a:t>
            </a:r>
          </a:p>
        </p:txBody>
      </p:sp>
      <p:sp>
        <p:nvSpPr>
          <p:cNvPr id="22" name="BlokTextu 21"/>
          <p:cNvSpPr txBox="1"/>
          <p:nvPr/>
        </p:nvSpPr>
        <p:spPr>
          <a:xfrm>
            <a:off x="318475" y="1679500"/>
            <a:ext cx="234638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>
                <a:latin typeface="Cambria" panose="02040503050406030204" pitchFamily="18" charset="0"/>
              </a:rPr>
              <a:t>Ústredný portál VS</a:t>
            </a:r>
          </a:p>
          <a:p>
            <a:pPr algn="ctr"/>
            <a:r>
              <a:rPr lang="sk-SK" sz="1400" dirty="0">
                <a:latin typeface="Cambria" panose="02040503050406030204" pitchFamily="18" charset="0"/>
              </a:rPr>
              <a:t>(správca Úrad vlády)</a:t>
            </a:r>
          </a:p>
        </p:txBody>
      </p:sp>
      <p:sp>
        <p:nvSpPr>
          <p:cNvPr id="23" name="BlokTextu 22"/>
          <p:cNvSpPr txBox="1"/>
          <p:nvPr/>
        </p:nvSpPr>
        <p:spPr>
          <a:xfrm>
            <a:off x="258193" y="2603944"/>
            <a:ext cx="247496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>
                <a:latin typeface="Cambria" panose="02040503050406030204" pitchFamily="18" charset="0"/>
              </a:rPr>
              <a:t>Informačný systém VS</a:t>
            </a:r>
          </a:p>
          <a:p>
            <a:pPr algn="ctr"/>
            <a:r>
              <a:rPr lang="sk-SK" sz="1400" i="1" dirty="0">
                <a:latin typeface="Cambria" panose="02040503050406030204" pitchFamily="18" charset="0"/>
              </a:rPr>
              <a:t>(centrálne prístupové miesto)</a:t>
            </a:r>
          </a:p>
        </p:txBody>
      </p:sp>
      <p:sp>
        <p:nvSpPr>
          <p:cNvPr id="24" name="BlokTextu 23"/>
          <p:cNvSpPr txBox="1"/>
          <p:nvPr/>
        </p:nvSpPr>
        <p:spPr>
          <a:xfrm>
            <a:off x="100491" y="3547068"/>
            <a:ext cx="14618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Moduly - § 10/3: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110528" y="3851123"/>
            <a:ext cx="16778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Symbol" panose="05050102010706020507" pitchFamily="18" charset="2"/>
              <a:buChar char=""/>
              <a:tabLst>
                <a:tab pos="180975" algn="l"/>
              </a:tabLst>
            </a:pPr>
            <a:r>
              <a:rPr lang="sk-SK" sz="1200" dirty="0">
                <a:latin typeface="Cambria" panose="02040503050406030204" pitchFamily="18" charset="0"/>
              </a:rPr>
              <a:t>elektronických schránok  </a:t>
            </a:r>
          </a:p>
          <a:p>
            <a:pPr marL="180975" indent="-180975">
              <a:buFont typeface="Symbol" panose="05050102010706020507" pitchFamily="18" charset="2"/>
              <a:buChar char=""/>
            </a:pPr>
            <a:r>
              <a:rPr lang="sk-SK" sz="1200" dirty="0">
                <a:latin typeface="Cambria" panose="02040503050406030204" pitchFamily="18" charset="0"/>
              </a:rPr>
              <a:t>autentifikačný</a:t>
            </a:r>
          </a:p>
          <a:p>
            <a:pPr marL="180975" indent="-180975">
              <a:buFont typeface="Symbol" panose="05050102010706020507" pitchFamily="18" charset="2"/>
              <a:buChar char=""/>
            </a:pPr>
            <a:r>
              <a:rPr lang="sk-SK" sz="1200" dirty="0">
                <a:latin typeface="Cambria" panose="02040503050406030204" pitchFamily="18" charset="0"/>
              </a:rPr>
              <a:t>platobný </a:t>
            </a:r>
          </a:p>
          <a:p>
            <a:pPr marL="180975" indent="-180975">
              <a:buFont typeface="Symbol" panose="05050102010706020507" pitchFamily="18" charset="2"/>
              <a:buChar char=""/>
            </a:pPr>
            <a:r>
              <a:rPr lang="sk-SK" sz="1200" dirty="0">
                <a:latin typeface="Cambria" panose="02040503050406030204" pitchFamily="18" charset="0"/>
              </a:rPr>
              <a:t>centrálnej </a:t>
            </a:r>
            <a:r>
              <a:rPr lang="sk-SK" sz="1200" dirty="0" err="1">
                <a:latin typeface="Cambria" panose="02040503050406030204" pitchFamily="18" charset="0"/>
              </a:rPr>
              <a:t>el.podateľne</a:t>
            </a:r>
            <a:endParaRPr lang="sk-SK" sz="1200" dirty="0">
              <a:latin typeface="Cambria" panose="02040503050406030204" pitchFamily="18" charset="0"/>
            </a:endParaRPr>
          </a:p>
          <a:p>
            <a:pPr marL="180975" indent="-180975">
              <a:buFont typeface="Symbol" panose="05050102010706020507" pitchFamily="18" charset="2"/>
              <a:buChar char=""/>
            </a:pPr>
            <a:r>
              <a:rPr lang="sk-SK" sz="1200" dirty="0">
                <a:latin typeface="Cambria" panose="02040503050406030204" pitchFamily="18" charset="0"/>
              </a:rPr>
              <a:t>el. doručovania</a:t>
            </a:r>
          </a:p>
          <a:p>
            <a:pPr marL="180975" indent="-180975">
              <a:buFont typeface="Symbol" panose="05050102010706020507" pitchFamily="18" charset="2"/>
              <a:buChar char=""/>
            </a:pPr>
            <a:r>
              <a:rPr lang="sk-SK" sz="1200" dirty="0">
                <a:latin typeface="Cambria" panose="02040503050406030204" pitchFamily="18" charset="0"/>
              </a:rPr>
              <a:t>notifikačný</a:t>
            </a:r>
          </a:p>
          <a:p>
            <a:pPr marL="180975" indent="-180975">
              <a:buFont typeface="Symbol" panose="05050102010706020507" pitchFamily="18" charset="2"/>
              <a:buChar char=""/>
            </a:pPr>
            <a:r>
              <a:rPr lang="sk-SK" sz="1200" dirty="0">
                <a:latin typeface="Cambria" panose="02040503050406030204" pitchFamily="18" charset="0"/>
              </a:rPr>
              <a:t>úradnej komunikácie</a:t>
            </a:r>
          </a:p>
          <a:p>
            <a:pPr marL="180975" indent="-180975">
              <a:buFont typeface="Symbol" panose="05050102010706020507" pitchFamily="18" charset="2"/>
              <a:buChar char=""/>
            </a:pPr>
            <a:r>
              <a:rPr lang="sk-SK" sz="1200" dirty="0">
                <a:latin typeface="Cambria" panose="02040503050406030204" pitchFamily="18" charset="0"/>
              </a:rPr>
              <a:t>dlhodobého uchovávania</a:t>
            </a:r>
          </a:p>
        </p:txBody>
      </p:sp>
      <p:sp>
        <p:nvSpPr>
          <p:cNvPr id="27" name="Obdĺžnik 26"/>
          <p:cNvSpPr/>
          <p:nvPr/>
        </p:nvSpPr>
        <p:spPr>
          <a:xfrm>
            <a:off x="156593" y="6154045"/>
            <a:ext cx="14698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1400" b="1" i="1" dirty="0">
                <a:latin typeface="Cambria" panose="02040503050406030204" pitchFamily="18" charset="0"/>
              </a:rPr>
              <a:t>(Úrad vlády SR)</a:t>
            </a:r>
          </a:p>
        </p:txBody>
      </p:sp>
      <p:cxnSp>
        <p:nvCxnSpPr>
          <p:cNvPr id="28" name="Rovná spojovacia šípka 27"/>
          <p:cNvCxnSpPr>
            <a:stCxn id="5" idx="2"/>
            <a:endCxn id="22" idx="0"/>
          </p:cNvCxnSpPr>
          <p:nvPr/>
        </p:nvCxnSpPr>
        <p:spPr>
          <a:xfrm flipH="1">
            <a:off x="1491668" y="1430380"/>
            <a:ext cx="450392" cy="24912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ovná spojovacia šípka 30"/>
          <p:cNvCxnSpPr>
            <a:stCxn id="22" idx="2"/>
            <a:endCxn id="23" idx="0"/>
          </p:cNvCxnSpPr>
          <p:nvPr/>
        </p:nvCxnSpPr>
        <p:spPr>
          <a:xfrm>
            <a:off x="1491668" y="2202720"/>
            <a:ext cx="4006" cy="40122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ovná spojovacia šípka 33"/>
          <p:cNvCxnSpPr>
            <a:stCxn id="23" idx="2"/>
            <a:endCxn id="24" idx="0"/>
          </p:cNvCxnSpPr>
          <p:nvPr/>
        </p:nvCxnSpPr>
        <p:spPr>
          <a:xfrm flipH="1">
            <a:off x="831429" y="3127164"/>
            <a:ext cx="664245" cy="41990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ovná spojovacia šípka 36"/>
          <p:cNvCxnSpPr>
            <a:stCxn id="23" idx="2"/>
            <a:endCxn id="40" idx="0"/>
          </p:cNvCxnSpPr>
          <p:nvPr/>
        </p:nvCxnSpPr>
        <p:spPr>
          <a:xfrm>
            <a:off x="1495674" y="3127164"/>
            <a:ext cx="893550" cy="42158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lokTextu 39"/>
          <p:cNvSpPr txBox="1"/>
          <p:nvPr/>
        </p:nvSpPr>
        <p:spPr>
          <a:xfrm>
            <a:off x="1740039" y="3548748"/>
            <a:ext cx="12983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špecializovaný</a:t>
            </a:r>
          </a:p>
          <a:p>
            <a:pPr algn="ctr"/>
            <a:r>
              <a:rPr lang="sk-SK" sz="1400" dirty="0">
                <a:latin typeface="Cambria" panose="02040503050406030204" pitchFamily="18" charset="0"/>
              </a:rPr>
              <a:t>portál - § 5/3 </a:t>
            </a:r>
          </a:p>
          <a:p>
            <a:pPr algn="ctr"/>
            <a:r>
              <a:rPr lang="sk-SK" sz="1400" i="1" dirty="0">
                <a:latin typeface="Cambria" panose="02040503050406030204" pitchFamily="18" charset="0"/>
              </a:rPr>
              <a:t>(fakultatívne)</a:t>
            </a:r>
          </a:p>
        </p:txBody>
      </p:sp>
      <p:sp>
        <p:nvSpPr>
          <p:cNvPr id="43" name="Obdĺžnik 42"/>
          <p:cNvSpPr/>
          <p:nvPr/>
        </p:nvSpPr>
        <p:spPr>
          <a:xfrm>
            <a:off x="1570887" y="4820619"/>
            <a:ext cx="12286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sz="1200" dirty="0">
                <a:latin typeface="Cambria" panose="02040503050406030204" pitchFamily="18" charset="0"/>
              </a:rPr>
              <a:t>portály orgánov</a:t>
            </a:r>
          </a:p>
          <a:p>
            <a:pPr algn="ctr"/>
            <a:r>
              <a:rPr lang="sk-SK" sz="1200" dirty="0">
                <a:latin typeface="Cambria" panose="02040503050406030204" pitchFamily="18" charset="0"/>
              </a:rPr>
              <a:t>štátnej moci</a:t>
            </a:r>
          </a:p>
        </p:txBody>
      </p:sp>
      <p:cxnSp>
        <p:nvCxnSpPr>
          <p:cNvPr id="44" name="Rovná spojovacia šípka 43"/>
          <p:cNvCxnSpPr/>
          <p:nvPr/>
        </p:nvCxnSpPr>
        <p:spPr>
          <a:xfrm flipH="1">
            <a:off x="1966297" y="4270007"/>
            <a:ext cx="204034" cy="53320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ovacia šípka 47"/>
          <p:cNvCxnSpPr/>
          <p:nvPr/>
        </p:nvCxnSpPr>
        <p:spPr>
          <a:xfrm>
            <a:off x="2185190" y="4270007"/>
            <a:ext cx="439766" cy="39848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ovná spojovacia šípka 50"/>
          <p:cNvCxnSpPr/>
          <p:nvPr/>
        </p:nvCxnSpPr>
        <p:spPr>
          <a:xfrm>
            <a:off x="2170331" y="4278462"/>
            <a:ext cx="793069" cy="13182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ravá zložená zátvorka 53"/>
          <p:cNvSpPr/>
          <p:nvPr/>
        </p:nvSpPr>
        <p:spPr>
          <a:xfrm>
            <a:off x="2945563" y="2441310"/>
            <a:ext cx="489673" cy="4190602"/>
          </a:xfrm>
          <a:prstGeom prst="rightBrace">
            <a:avLst>
              <a:gd name="adj1" fmla="val 2322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5" name="Pravá zložená zátvorka 54"/>
          <p:cNvSpPr/>
          <p:nvPr/>
        </p:nvSpPr>
        <p:spPr>
          <a:xfrm rot="10800000">
            <a:off x="4002746" y="2441310"/>
            <a:ext cx="472640" cy="4192274"/>
          </a:xfrm>
          <a:prstGeom prst="rightBrace">
            <a:avLst>
              <a:gd name="adj1" fmla="val 2322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62" name="Rovná spojovacia šípka 61"/>
          <p:cNvCxnSpPr>
            <a:stCxn id="11" idx="3"/>
            <a:endCxn id="21" idx="1"/>
          </p:cNvCxnSpPr>
          <p:nvPr/>
        </p:nvCxnSpPr>
        <p:spPr>
          <a:xfrm flipV="1">
            <a:off x="7558925" y="774727"/>
            <a:ext cx="1122856" cy="197436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BlokTextu 66"/>
          <p:cNvSpPr txBox="1"/>
          <p:nvPr/>
        </p:nvSpPr>
        <p:spPr>
          <a:xfrm>
            <a:off x="10279462" y="392896"/>
            <a:ext cx="17908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latin typeface="Cambria" panose="02040503050406030204" pitchFamily="18" charset="0"/>
              </a:rPr>
              <a:t>obec (MČ) – matričný úrad</a:t>
            </a:r>
          </a:p>
        </p:txBody>
      </p:sp>
      <p:sp>
        <p:nvSpPr>
          <p:cNvPr id="68" name="BlokTextu 67"/>
          <p:cNvSpPr txBox="1"/>
          <p:nvPr/>
        </p:nvSpPr>
        <p:spPr>
          <a:xfrm>
            <a:off x="10271094" y="585488"/>
            <a:ext cx="11176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latin typeface="Cambria" panose="02040503050406030204" pitchFamily="18" charset="0"/>
              </a:rPr>
              <a:t>poštový podnik</a:t>
            </a:r>
          </a:p>
        </p:txBody>
      </p:sp>
      <p:sp>
        <p:nvSpPr>
          <p:cNvPr id="69" name="BlokTextu 68"/>
          <p:cNvSpPr txBox="1"/>
          <p:nvPr/>
        </p:nvSpPr>
        <p:spPr>
          <a:xfrm>
            <a:off x="10261040" y="776406"/>
            <a:ext cx="136928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latin typeface="Cambria" panose="02040503050406030204" pitchFamily="18" charset="0"/>
              </a:rPr>
              <a:t>iný orgán ver. moci</a:t>
            </a:r>
          </a:p>
          <a:p>
            <a:r>
              <a:rPr lang="sk-SK" sz="1100" i="1" dirty="0">
                <a:latin typeface="Cambria" panose="02040503050406030204" pitchFamily="18" charset="0"/>
              </a:rPr>
              <a:t>(zapísaný v registri </a:t>
            </a:r>
          </a:p>
          <a:p>
            <a:r>
              <a:rPr lang="sk-SK" sz="1100" i="1" dirty="0">
                <a:latin typeface="Cambria" panose="02040503050406030204" pitchFamily="18" charset="0"/>
              </a:rPr>
              <a:t>IOM – MF SR)</a:t>
            </a:r>
          </a:p>
        </p:txBody>
      </p:sp>
      <p:cxnSp>
        <p:nvCxnSpPr>
          <p:cNvPr id="70" name="Rovná spojovacia šípka 69"/>
          <p:cNvCxnSpPr>
            <a:stCxn id="21" idx="3"/>
            <a:endCxn id="67" idx="1"/>
          </p:cNvCxnSpPr>
          <p:nvPr/>
        </p:nvCxnSpPr>
        <p:spPr>
          <a:xfrm flipV="1">
            <a:off x="10019422" y="523701"/>
            <a:ext cx="260040" cy="25102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ovná spojovacia šípka 74"/>
          <p:cNvCxnSpPr>
            <a:stCxn id="21" idx="3"/>
            <a:endCxn id="68" idx="1"/>
          </p:cNvCxnSpPr>
          <p:nvPr/>
        </p:nvCxnSpPr>
        <p:spPr>
          <a:xfrm flipV="1">
            <a:off x="10019422" y="716293"/>
            <a:ext cx="251672" cy="5843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ovná spojovacia šípka 77"/>
          <p:cNvCxnSpPr>
            <a:stCxn id="21" idx="3"/>
          </p:cNvCxnSpPr>
          <p:nvPr/>
        </p:nvCxnSpPr>
        <p:spPr>
          <a:xfrm>
            <a:off x="10019422" y="774727"/>
            <a:ext cx="260040" cy="15976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BlokTextu 80"/>
          <p:cNvSpPr txBox="1"/>
          <p:nvPr/>
        </p:nvSpPr>
        <p:spPr>
          <a:xfrm>
            <a:off x="8683457" y="1173280"/>
            <a:ext cx="13376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označené</a:t>
            </a:r>
            <a:endParaRPr lang="sk-SK" sz="1200" dirty="0">
              <a:latin typeface="Cambria" panose="02040503050406030204" pitchFamily="18" charset="0"/>
            </a:endParaRPr>
          </a:p>
        </p:txBody>
      </p:sp>
      <p:cxnSp>
        <p:nvCxnSpPr>
          <p:cNvPr id="82" name="Rovná spojovacia šípka 81"/>
          <p:cNvCxnSpPr>
            <a:stCxn id="11" idx="3"/>
            <a:endCxn id="81" idx="1"/>
          </p:cNvCxnSpPr>
          <p:nvPr/>
        </p:nvCxnSpPr>
        <p:spPr>
          <a:xfrm flipV="1">
            <a:off x="7558925" y="1327169"/>
            <a:ext cx="1124532" cy="142191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BlokTextu 87"/>
          <p:cNvSpPr txBox="1"/>
          <p:nvPr/>
        </p:nvSpPr>
        <p:spPr>
          <a:xfrm>
            <a:off x="8665036" y="1507216"/>
            <a:ext cx="2965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platená služba  prevádzkovateľovi</a:t>
            </a:r>
            <a:endParaRPr lang="sk-SK" sz="1200" dirty="0">
              <a:latin typeface="Cambria" panose="02040503050406030204" pitchFamily="18" charset="0"/>
            </a:endParaRPr>
          </a:p>
        </p:txBody>
      </p:sp>
      <p:cxnSp>
        <p:nvCxnSpPr>
          <p:cNvPr id="89" name="Rovná spojovacia šípka 88"/>
          <p:cNvCxnSpPr>
            <a:stCxn id="11" idx="3"/>
            <a:endCxn id="88" idx="1"/>
          </p:cNvCxnSpPr>
          <p:nvPr/>
        </p:nvCxnSpPr>
        <p:spPr>
          <a:xfrm flipV="1">
            <a:off x="7558925" y="1661105"/>
            <a:ext cx="1106111" cy="108798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BlokTextu 92"/>
          <p:cNvSpPr txBox="1"/>
          <p:nvPr/>
        </p:nvSpPr>
        <p:spPr>
          <a:xfrm>
            <a:off x="8681781" y="2815381"/>
            <a:ext cx="2965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asistovaná služba (výkon)</a:t>
            </a:r>
            <a:endParaRPr lang="sk-SK" sz="1200" dirty="0">
              <a:latin typeface="Cambria" panose="02040503050406030204" pitchFamily="18" charset="0"/>
            </a:endParaRPr>
          </a:p>
        </p:txBody>
      </p:sp>
      <p:cxnSp>
        <p:nvCxnSpPr>
          <p:cNvPr id="94" name="Rovná spojovacia šípka 93"/>
          <p:cNvCxnSpPr>
            <a:stCxn id="11" idx="3"/>
            <a:endCxn id="93" idx="1"/>
          </p:cNvCxnSpPr>
          <p:nvPr/>
        </p:nvCxnSpPr>
        <p:spPr>
          <a:xfrm>
            <a:off x="7558925" y="2749087"/>
            <a:ext cx="1122856" cy="22018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BlokTextu 97"/>
          <p:cNvSpPr txBox="1"/>
          <p:nvPr/>
        </p:nvSpPr>
        <p:spPr>
          <a:xfrm>
            <a:off x="8656662" y="3548748"/>
            <a:ext cx="29652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evidencia vykonanej asistovanej</a:t>
            </a:r>
          </a:p>
          <a:p>
            <a:r>
              <a:rPr lang="sk-SK" sz="1400" dirty="0">
                <a:latin typeface="Cambria" panose="02040503050406030204" pitchFamily="18" charset="0"/>
              </a:rPr>
              <a:t>elektronickej komunikácie</a:t>
            </a:r>
          </a:p>
          <a:p>
            <a:r>
              <a:rPr lang="sk-SK" sz="1400" dirty="0">
                <a:latin typeface="Cambria" panose="02040503050406030204" pitchFamily="18" charset="0"/>
              </a:rPr>
              <a:t>                   (+ dokumenty)</a:t>
            </a:r>
            <a:endParaRPr lang="sk-SK" sz="1200" dirty="0">
              <a:latin typeface="Cambria" panose="02040503050406030204" pitchFamily="18" charset="0"/>
            </a:endParaRPr>
          </a:p>
        </p:txBody>
      </p:sp>
      <p:sp>
        <p:nvSpPr>
          <p:cNvPr id="105" name="BlokTextu 104"/>
          <p:cNvSpPr txBox="1"/>
          <p:nvPr/>
        </p:nvSpPr>
        <p:spPr>
          <a:xfrm>
            <a:off x="4319303" y="4554015"/>
            <a:ext cx="134233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elektronické podania</a:t>
            </a:r>
          </a:p>
        </p:txBody>
      </p:sp>
      <p:sp>
        <p:nvSpPr>
          <p:cNvPr id="104" name="BlokTextu 103"/>
          <p:cNvSpPr txBox="1"/>
          <p:nvPr/>
        </p:nvSpPr>
        <p:spPr>
          <a:xfrm>
            <a:off x="6123963" y="3114646"/>
            <a:ext cx="2063691" cy="83099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180975" indent="-180975">
              <a:buFontTx/>
              <a:buChar char="-"/>
            </a:pPr>
            <a:r>
              <a:rPr lang="sk-SK" sz="1200" i="1" dirty="0">
                <a:latin typeface="Cambria" panose="02040503050406030204" pitchFamily="18" charset="0"/>
              </a:rPr>
              <a:t>spravuje MF SR</a:t>
            </a:r>
          </a:p>
          <a:p>
            <a:pPr marL="180975" indent="-180975">
              <a:buFontTx/>
              <a:buChar char="-"/>
            </a:pPr>
            <a:r>
              <a:rPr lang="sk-SK" sz="1200" i="1" dirty="0">
                <a:latin typeface="Cambria" panose="02040503050406030204" pitchFamily="18" charset="0"/>
              </a:rPr>
              <a:t>asistovaná komunikácia</a:t>
            </a:r>
            <a:br>
              <a:rPr lang="sk-SK" sz="1200" i="1" dirty="0">
                <a:latin typeface="Cambria" panose="02040503050406030204" pitchFamily="18" charset="0"/>
              </a:rPr>
            </a:br>
            <a:r>
              <a:rPr lang="sk-SK" sz="1200" i="1" dirty="0">
                <a:latin typeface="Cambria" panose="02040503050406030204" pitchFamily="18" charset="0"/>
              </a:rPr>
              <a:t>s orgánmi</a:t>
            </a:r>
          </a:p>
          <a:p>
            <a:r>
              <a:rPr lang="sk-SK" sz="1200" i="1" dirty="0">
                <a:latin typeface="Cambria" panose="02040503050406030204" pitchFamily="18" charset="0"/>
              </a:rPr>
              <a:t>   (určené na styk s orgánmi)</a:t>
            </a:r>
          </a:p>
        </p:txBody>
      </p:sp>
      <p:sp>
        <p:nvSpPr>
          <p:cNvPr id="106" name="BlokTextu 105"/>
          <p:cNvSpPr txBox="1"/>
          <p:nvPr/>
        </p:nvSpPr>
        <p:spPr>
          <a:xfrm>
            <a:off x="9415522" y="4555692"/>
            <a:ext cx="162171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konverzia dokumentov - §35</a:t>
            </a:r>
          </a:p>
        </p:txBody>
      </p:sp>
      <p:sp>
        <p:nvSpPr>
          <p:cNvPr id="107" name="BlokTextu 106"/>
          <p:cNvSpPr txBox="1"/>
          <p:nvPr/>
        </p:nvSpPr>
        <p:spPr>
          <a:xfrm>
            <a:off x="7626892" y="4555691"/>
            <a:ext cx="1342337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elektronická schránka </a:t>
            </a:r>
          </a:p>
          <a:p>
            <a:pPr algn="ctr"/>
            <a:r>
              <a:rPr lang="sk-SK" sz="1400" i="1" dirty="0">
                <a:latin typeface="Cambria" panose="02040503050406030204" pitchFamily="18" charset="0"/>
              </a:rPr>
              <a:t>(priestor)</a:t>
            </a:r>
          </a:p>
        </p:txBody>
      </p:sp>
      <p:sp>
        <p:nvSpPr>
          <p:cNvPr id="108" name="BlokTextu 107"/>
          <p:cNvSpPr txBox="1"/>
          <p:nvPr/>
        </p:nvSpPr>
        <p:spPr>
          <a:xfrm>
            <a:off x="5989000" y="4565739"/>
            <a:ext cx="134233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využitie </a:t>
            </a:r>
            <a:r>
              <a:rPr lang="sk-SK" sz="1400" dirty="0" err="1">
                <a:latin typeface="Cambria" panose="02040503050406030204" pitchFamily="18" charset="0"/>
              </a:rPr>
              <a:t>elektr</a:t>
            </a:r>
            <a:r>
              <a:rPr lang="sk-SK" sz="1400" dirty="0">
                <a:latin typeface="Cambria" panose="02040503050406030204" pitchFamily="18" charset="0"/>
              </a:rPr>
              <a:t>. služieb</a:t>
            </a:r>
          </a:p>
        </p:txBody>
      </p:sp>
      <p:cxnSp>
        <p:nvCxnSpPr>
          <p:cNvPr id="109" name="Rovná spojovacia šípka 108"/>
          <p:cNvCxnSpPr>
            <a:stCxn id="10" idx="2"/>
            <a:endCxn id="105" idx="0"/>
          </p:cNvCxnSpPr>
          <p:nvPr/>
        </p:nvCxnSpPr>
        <p:spPr>
          <a:xfrm>
            <a:off x="4922167" y="2891629"/>
            <a:ext cx="68305" cy="166238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Rovná spojovacia šípka 111"/>
          <p:cNvCxnSpPr>
            <a:stCxn id="10" idx="2"/>
            <a:endCxn id="108" idx="0"/>
          </p:cNvCxnSpPr>
          <p:nvPr/>
        </p:nvCxnSpPr>
        <p:spPr>
          <a:xfrm>
            <a:off x="4922167" y="2891629"/>
            <a:ext cx="1738002" cy="167411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Rovná spojovacia šípka 114"/>
          <p:cNvCxnSpPr>
            <a:stCxn id="104" idx="2"/>
            <a:endCxn id="105" idx="0"/>
          </p:cNvCxnSpPr>
          <p:nvPr/>
        </p:nvCxnSpPr>
        <p:spPr>
          <a:xfrm flipH="1">
            <a:off x="4990472" y="3945643"/>
            <a:ext cx="2165337" cy="60837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ovná spojovacia šípka 117"/>
          <p:cNvCxnSpPr>
            <a:stCxn id="104" idx="2"/>
            <a:endCxn id="108" idx="0"/>
          </p:cNvCxnSpPr>
          <p:nvPr/>
        </p:nvCxnSpPr>
        <p:spPr>
          <a:xfrm flipH="1">
            <a:off x="6660169" y="3945643"/>
            <a:ext cx="495640" cy="62009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ovná spojovacia šípka 120"/>
          <p:cNvCxnSpPr>
            <a:stCxn id="104" idx="2"/>
            <a:endCxn id="107" idx="0"/>
          </p:cNvCxnSpPr>
          <p:nvPr/>
        </p:nvCxnSpPr>
        <p:spPr>
          <a:xfrm>
            <a:off x="7155809" y="3945643"/>
            <a:ext cx="1142252" cy="61004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ovná spojovacia šípka 123"/>
          <p:cNvCxnSpPr>
            <a:stCxn id="104" idx="2"/>
            <a:endCxn id="106" idx="0"/>
          </p:cNvCxnSpPr>
          <p:nvPr/>
        </p:nvCxnSpPr>
        <p:spPr>
          <a:xfrm>
            <a:off x="7155809" y="3945643"/>
            <a:ext cx="3070571" cy="610049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BlokTextu 139"/>
          <p:cNvSpPr txBox="1"/>
          <p:nvPr/>
        </p:nvSpPr>
        <p:spPr>
          <a:xfrm>
            <a:off x="6355093" y="5614111"/>
            <a:ext cx="1342337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obyčajná</a:t>
            </a:r>
          </a:p>
        </p:txBody>
      </p:sp>
      <p:sp>
        <p:nvSpPr>
          <p:cNvPr id="141" name="BlokTextu 140"/>
          <p:cNvSpPr txBox="1"/>
          <p:nvPr/>
        </p:nvSpPr>
        <p:spPr>
          <a:xfrm>
            <a:off x="7941769" y="5614111"/>
            <a:ext cx="1342337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zaručená</a:t>
            </a:r>
          </a:p>
        </p:txBody>
      </p:sp>
      <p:sp>
        <p:nvSpPr>
          <p:cNvPr id="142" name="BlokTextu 141"/>
          <p:cNvSpPr txBox="1"/>
          <p:nvPr/>
        </p:nvSpPr>
        <p:spPr>
          <a:xfrm>
            <a:off x="6622345" y="5838090"/>
            <a:ext cx="9765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latin typeface="Cambria" panose="02040503050406030204" pitchFamily="18" charset="0"/>
              </a:rPr>
              <a:t>(skenovanie)</a:t>
            </a:r>
          </a:p>
        </p:txBody>
      </p:sp>
      <p:sp>
        <p:nvSpPr>
          <p:cNvPr id="143" name="BlokTextu 142"/>
          <p:cNvSpPr txBox="1"/>
          <p:nvPr/>
        </p:nvSpPr>
        <p:spPr>
          <a:xfrm>
            <a:off x="9622871" y="5123821"/>
            <a:ext cx="12474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latin typeface="Cambria" panose="02040503050406030204" pitchFamily="18" charset="0"/>
              </a:rPr>
              <a:t>(služba odplatná)</a:t>
            </a:r>
          </a:p>
        </p:txBody>
      </p:sp>
      <p:cxnSp>
        <p:nvCxnSpPr>
          <p:cNvPr id="144" name="Rovná spojovacia šípka 143"/>
          <p:cNvCxnSpPr>
            <a:stCxn id="143" idx="2"/>
            <a:endCxn id="140" idx="0"/>
          </p:cNvCxnSpPr>
          <p:nvPr/>
        </p:nvCxnSpPr>
        <p:spPr>
          <a:xfrm flipH="1">
            <a:off x="7026262" y="5385431"/>
            <a:ext cx="3220338" cy="22868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Rovná spojovacia šípka 146"/>
          <p:cNvCxnSpPr>
            <a:stCxn id="143" idx="2"/>
            <a:endCxn id="141" idx="0"/>
          </p:cNvCxnSpPr>
          <p:nvPr/>
        </p:nvCxnSpPr>
        <p:spPr>
          <a:xfrm flipH="1">
            <a:off x="8612938" y="5385431"/>
            <a:ext cx="1633662" cy="22868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BlokTextu 150"/>
          <p:cNvSpPr txBox="1"/>
          <p:nvPr/>
        </p:nvSpPr>
        <p:spPr>
          <a:xfrm>
            <a:off x="7980547" y="5930198"/>
            <a:ext cx="16594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sk-SK" sz="1100" dirty="0">
                <a:latin typeface="Cambria" panose="02040503050406030204" pitchFamily="18" charset="0"/>
              </a:rPr>
              <a:t>oprávnená osoba</a:t>
            </a:r>
          </a:p>
          <a:p>
            <a:pPr marL="171450" indent="-171450">
              <a:buFontTx/>
              <a:buChar char="-"/>
            </a:pPr>
            <a:r>
              <a:rPr lang="sk-SK" sz="1100" dirty="0">
                <a:latin typeface="Cambria" panose="02040503050406030204" pitchFamily="18" charset="0"/>
              </a:rPr>
              <a:t>zachovanie právnych </a:t>
            </a:r>
            <a:br>
              <a:rPr lang="sk-SK" sz="1100" dirty="0">
                <a:latin typeface="Cambria" panose="02040503050406030204" pitchFamily="18" charset="0"/>
              </a:rPr>
            </a:br>
            <a:r>
              <a:rPr lang="sk-SK" sz="1100" dirty="0">
                <a:latin typeface="Cambria" panose="02040503050406030204" pitchFamily="18" charset="0"/>
              </a:rPr>
              <a:t>účinkov pôvodného </a:t>
            </a:r>
            <a:br>
              <a:rPr lang="sk-SK" sz="1100" dirty="0">
                <a:latin typeface="Cambria" panose="02040503050406030204" pitchFamily="18" charset="0"/>
              </a:rPr>
            </a:br>
            <a:r>
              <a:rPr lang="sk-SK" sz="1100" dirty="0">
                <a:latin typeface="Cambria" panose="02040503050406030204" pitchFamily="18" charset="0"/>
              </a:rPr>
              <a:t>dokumentu</a:t>
            </a:r>
          </a:p>
        </p:txBody>
      </p:sp>
      <p:sp>
        <p:nvSpPr>
          <p:cNvPr id="152" name="BlokTextu 151"/>
          <p:cNvSpPr txBox="1"/>
          <p:nvPr/>
        </p:nvSpPr>
        <p:spPr>
          <a:xfrm>
            <a:off x="9939832" y="5702014"/>
            <a:ext cx="195167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>
                <a:latin typeface="Cambria" panose="02040503050406030204" pitchFamily="18" charset="0"/>
              </a:rPr>
              <a:t>orgán verejnej moci, advokát</a:t>
            </a:r>
          </a:p>
          <a:p>
            <a:r>
              <a:rPr lang="sk-SK" sz="1100" dirty="0">
                <a:latin typeface="Cambria" panose="02040503050406030204" pitchFamily="18" charset="0"/>
              </a:rPr>
              <a:t>notár</a:t>
            </a:r>
          </a:p>
          <a:p>
            <a:r>
              <a:rPr lang="sk-SK" sz="1100" dirty="0">
                <a:latin typeface="Cambria" panose="02040503050406030204" pitchFamily="18" charset="0"/>
              </a:rPr>
              <a:t>poštový podnik – ak má IOM</a:t>
            </a:r>
          </a:p>
          <a:p>
            <a:endParaRPr lang="sk-SK" sz="1100" dirty="0">
              <a:latin typeface="Cambria" panose="02040503050406030204" pitchFamily="18" charset="0"/>
            </a:endParaRPr>
          </a:p>
          <a:p>
            <a:r>
              <a:rPr lang="sk-SK" sz="1100" dirty="0">
                <a:latin typeface="Cambria" panose="02040503050406030204" pitchFamily="18" charset="0"/>
              </a:rPr>
              <a:t>patentový zástupca</a:t>
            </a:r>
          </a:p>
        </p:txBody>
      </p:sp>
      <p:cxnSp>
        <p:nvCxnSpPr>
          <p:cNvPr id="155" name="Rovná spojovacia šípka 154"/>
          <p:cNvCxnSpPr/>
          <p:nvPr/>
        </p:nvCxnSpPr>
        <p:spPr>
          <a:xfrm flipV="1">
            <a:off x="9284106" y="5838091"/>
            <a:ext cx="653715" cy="208397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Rovná spojovacia šípka 158"/>
          <p:cNvCxnSpPr/>
          <p:nvPr/>
        </p:nvCxnSpPr>
        <p:spPr>
          <a:xfrm flipV="1">
            <a:off x="9284106" y="6029011"/>
            <a:ext cx="653715" cy="34955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Rovná spojovacia šípka 162"/>
          <p:cNvCxnSpPr>
            <a:endCxn id="152" idx="1"/>
          </p:cNvCxnSpPr>
          <p:nvPr/>
        </p:nvCxnSpPr>
        <p:spPr>
          <a:xfrm>
            <a:off x="9332086" y="6094177"/>
            <a:ext cx="607746" cy="77197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Rovná spojovacia šípka 165"/>
          <p:cNvCxnSpPr/>
          <p:nvPr/>
        </p:nvCxnSpPr>
        <p:spPr>
          <a:xfrm>
            <a:off x="9304539" y="6087254"/>
            <a:ext cx="614860" cy="24320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Rovná spojovacia šípka 168"/>
          <p:cNvCxnSpPr/>
          <p:nvPr/>
        </p:nvCxnSpPr>
        <p:spPr>
          <a:xfrm>
            <a:off x="9284106" y="6087254"/>
            <a:ext cx="628179" cy="383884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Pravá zložená zátvorka 180"/>
          <p:cNvSpPr/>
          <p:nvPr/>
        </p:nvSpPr>
        <p:spPr>
          <a:xfrm rot="20285676">
            <a:off x="11140598" y="6210919"/>
            <a:ext cx="135925" cy="359544"/>
          </a:xfrm>
          <a:prstGeom prst="rightBrace">
            <a:avLst>
              <a:gd name="adj1" fmla="val 2694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2" name="BlokTextu 181"/>
          <p:cNvSpPr txBox="1"/>
          <p:nvPr/>
        </p:nvSpPr>
        <p:spPr>
          <a:xfrm rot="20941680">
            <a:off x="11279098" y="6179521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00" i="1" dirty="0">
                <a:latin typeface="Cambria" panose="02040503050406030204" pitchFamily="18" charset="0"/>
              </a:rPr>
              <a:t>mimo </a:t>
            </a:r>
          </a:p>
          <a:p>
            <a:r>
              <a:rPr lang="sk-SK" sz="1000" i="1" dirty="0">
                <a:latin typeface="Cambria" panose="02040503050406030204" pitchFamily="18" charset="0"/>
              </a:rPr>
              <a:t>verejných listín</a:t>
            </a:r>
          </a:p>
        </p:txBody>
      </p:sp>
      <p:sp>
        <p:nvSpPr>
          <p:cNvPr id="183" name="BlokTextu 182"/>
          <p:cNvSpPr txBox="1"/>
          <p:nvPr/>
        </p:nvSpPr>
        <p:spPr>
          <a:xfrm>
            <a:off x="8681781" y="1920350"/>
            <a:ext cx="17113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200" dirty="0">
                <a:latin typeface="Cambria" panose="02040503050406030204" pitchFamily="18" charset="0"/>
              </a:rPr>
              <a:t>iný prevádzkovateľ</a:t>
            </a:r>
          </a:p>
          <a:p>
            <a:r>
              <a:rPr lang="sk-SK" sz="1200" dirty="0">
                <a:latin typeface="Cambria" panose="02040503050406030204" pitchFamily="18" charset="0"/>
              </a:rPr>
              <a:t>(sadzobník úhrad IOM)</a:t>
            </a:r>
          </a:p>
          <a:p>
            <a:pPr marL="171450" indent="-171450">
              <a:buFontTx/>
              <a:buChar char="-"/>
            </a:pPr>
            <a:r>
              <a:rPr lang="sk-SK" sz="1200" dirty="0">
                <a:latin typeface="Cambria" panose="02040503050406030204" pitchFamily="18" charset="0"/>
              </a:rPr>
              <a:t>odmena</a:t>
            </a:r>
          </a:p>
          <a:p>
            <a:pPr marL="171450" indent="-171450">
              <a:buFontTx/>
              <a:buChar char="-"/>
            </a:pPr>
            <a:r>
              <a:rPr lang="sk-SK" sz="1200" dirty="0">
                <a:latin typeface="Cambria" panose="02040503050406030204" pitchFamily="18" charset="0"/>
              </a:rPr>
              <a:t>hotové výdavky</a:t>
            </a:r>
          </a:p>
        </p:txBody>
      </p:sp>
      <p:sp>
        <p:nvSpPr>
          <p:cNvPr id="184" name="BlokTextu 183"/>
          <p:cNvSpPr txBox="1"/>
          <p:nvPr/>
        </p:nvSpPr>
        <p:spPr>
          <a:xfrm>
            <a:off x="10409524" y="1926178"/>
            <a:ext cx="1354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200" dirty="0">
                <a:latin typeface="Cambria" panose="02040503050406030204" pitchFamily="18" charset="0"/>
              </a:rPr>
              <a:t>MV SR</a:t>
            </a:r>
          </a:p>
          <a:p>
            <a:r>
              <a:rPr lang="sk-SK" sz="1200" dirty="0">
                <a:latin typeface="Cambria" panose="02040503050406030204" pitchFamily="18" charset="0"/>
              </a:rPr>
              <a:t>správny poplatok </a:t>
            </a:r>
          </a:p>
          <a:p>
            <a:r>
              <a:rPr lang="sk-SK" sz="1200" dirty="0">
                <a:latin typeface="Cambria" panose="02040503050406030204" pitchFamily="18" charset="0"/>
              </a:rPr>
              <a:t>(145/95)</a:t>
            </a:r>
          </a:p>
        </p:txBody>
      </p:sp>
      <p:cxnSp>
        <p:nvCxnSpPr>
          <p:cNvPr id="186" name="Rovná spojovacia šípka 185"/>
          <p:cNvCxnSpPr>
            <a:stCxn id="88" idx="2"/>
            <a:endCxn id="183" idx="0"/>
          </p:cNvCxnSpPr>
          <p:nvPr/>
        </p:nvCxnSpPr>
        <p:spPr>
          <a:xfrm flipH="1">
            <a:off x="9537432" y="1814993"/>
            <a:ext cx="610249" cy="105357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Rovná spojovacia šípka 189"/>
          <p:cNvCxnSpPr>
            <a:stCxn id="88" idx="2"/>
          </p:cNvCxnSpPr>
          <p:nvPr/>
        </p:nvCxnSpPr>
        <p:spPr>
          <a:xfrm>
            <a:off x="10147681" y="1814993"/>
            <a:ext cx="538149" cy="9126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ovná spojovacia šípka 98"/>
          <p:cNvCxnSpPr>
            <a:stCxn id="11" idx="3"/>
            <a:endCxn id="98" idx="1"/>
          </p:cNvCxnSpPr>
          <p:nvPr/>
        </p:nvCxnSpPr>
        <p:spPr>
          <a:xfrm>
            <a:off x="7558925" y="2749087"/>
            <a:ext cx="1097737" cy="116899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BlokTextu 197"/>
          <p:cNvSpPr txBox="1"/>
          <p:nvPr/>
        </p:nvSpPr>
        <p:spPr>
          <a:xfrm>
            <a:off x="8997320" y="3041311"/>
            <a:ext cx="2039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200" dirty="0">
                <a:latin typeface="Cambria" panose="02040503050406030204" pitchFamily="18" charset="0"/>
              </a:rPr>
              <a:t>F.O. v právnom vzťahu s IOM</a:t>
            </a:r>
          </a:p>
          <a:p>
            <a:r>
              <a:rPr lang="sk-SK" sz="1200" dirty="0">
                <a:latin typeface="Cambria" panose="02040503050406030204" pitchFamily="18" charset="0"/>
              </a:rPr>
              <a:t>      (zamestnanec obce)</a:t>
            </a:r>
          </a:p>
        </p:txBody>
      </p:sp>
      <p:sp>
        <p:nvSpPr>
          <p:cNvPr id="200" name="Šípka: obojsmerná vodorovná 199"/>
          <p:cNvSpPr/>
          <p:nvPr/>
        </p:nvSpPr>
        <p:spPr>
          <a:xfrm>
            <a:off x="3483526" y="4419239"/>
            <a:ext cx="446201" cy="266652"/>
          </a:xfrm>
          <a:prstGeom prst="leftRightArrow">
            <a:avLst>
              <a:gd name="adj1" fmla="val 44600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201" name="Rovná spojovacia šípka 200"/>
          <p:cNvCxnSpPr>
            <a:stCxn id="4" idx="1"/>
            <a:endCxn id="5" idx="0"/>
          </p:cNvCxnSpPr>
          <p:nvPr/>
        </p:nvCxnSpPr>
        <p:spPr>
          <a:xfrm flipH="1">
            <a:off x="1942060" y="377253"/>
            <a:ext cx="407169" cy="68379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Rovná spojovacia šípka 203"/>
          <p:cNvCxnSpPr>
            <a:stCxn id="4" idx="3"/>
            <a:endCxn id="6" idx="0"/>
          </p:cNvCxnSpPr>
          <p:nvPr/>
        </p:nvCxnSpPr>
        <p:spPr>
          <a:xfrm>
            <a:off x="5791168" y="377253"/>
            <a:ext cx="734252" cy="67229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lokTextu 1"/>
          <p:cNvSpPr txBox="1"/>
          <p:nvPr/>
        </p:nvSpPr>
        <p:spPr>
          <a:xfrm>
            <a:off x="8868831" y="0"/>
            <a:ext cx="3229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 © Doc. JUDr. Jozef Sotolář, PhD.</a:t>
            </a:r>
          </a:p>
        </p:txBody>
      </p:sp>
    </p:spTree>
    <p:extLst>
      <p:ext uri="{BB962C8B-B14F-4D97-AF65-F5344CB8AC3E}">
        <p14:creationId xmlns:p14="http://schemas.microsoft.com/office/powerpoint/2010/main" val="3740988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ovná spojovacia šípka 3"/>
          <p:cNvCxnSpPr>
            <a:endCxn id="6" idx="0"/>
          </p:cNvCxnSpPr>
          <p:nvPr/>
        </p:nvCxnSpPr>
        <p:spPr>
          <a:xfrm flipH="1">
            <a:off x="2725208" y="674365"/>
            <a:ext cx="2963662" cy="27735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BlokTextu 4"/>
          <p:cNvSpPr txBox="1"/>
          <p:nvPr/>
        </p:nvSpPr>
        <p:spPr>
          <a:xfrm>
            <a:off x="4197750" y="293040"/>
            <a:ext cx="344193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srgbClr val="C00000"/>
                </a:solidFill>
                <a:latin typeface="Cambria" panose="02040503050406030204" pitchFamily="18" charset="0"/>
              </a:rPr>
              <a:t>OBEC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677079" y="951717"/>
            <a:ext cx="40962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  <a:latin typeface="Cambria" panose="02040503050406030204" pitchFamily="18" charset="0"/>
              </a:rPr>
              <a:t>PRENESENÝ VÝKON ŠTÁTNEJ SPRÁVY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8664600" y="580083"/>
            <a:ext cx="33204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srgbClr val="C00000"/>
                </a:solidFill>
                <a:latin typeface="Cambria" panose="02040503050406030204" pitchFamily="18" charset="0"/>
              </a:rPr>
              <a:t>ORIGINÁLNE KOMPETENCIE</a:t>
            </a:r>
          </a:p>
        </p:txBody>
      </p:sp>
      <p:cxnSp>
        <p:nvCxnSpPr>
          <p:cNvPr id="9" name="Rovná spojovacia šípka 8"/>
          <p:cNvCxnSpPr>
            <a:endCxn id="7" idx="1"/>
          </p:cNvCxnSpPr>
          <p:nvPr/>
        </p:nvCxnSpPr>
        <p:spPr>
          <a:xfrm>
            <a:off x="6304954" y="678542"/>
            <a:ext cx="2359646" cy="8620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kTextu 15"/>
          <p:cNvSpPr txBox="1"/>
          <p:nvPr/>
        </p:nvSpPr>
        <p:spPr>
          <a:xfrm>
            <a:off x="423644" y="1354586"/>
            <a:ext cx="11501867" cy="24468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i="1" dirty="0">
                <a:solidFill>
                  <a:srgbClr val="7030A0"/>
                </a:solidFill>
                <a:latin typeface="Cambria" panose="02040503050406030204" pitchFamily="18" charset="0"/>
              </a:rPr>
              <a:t>L e h o t y 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k-SK" b="1" u="sng" dirty="0">
                <a:latin typeface="Cambria" panose="02040503050406030204" pitchFamily="18" charset="0"/>
              </a:rPr>
              <a:t>01.11.2013</a:t>
            </a:r>
            <a:r>
              <a:rPr lang="sk-SK" dirty="0">
                <a:latin typeface="Cambria" panose="02040503050406030204" pitchFamily="18" charset="0"/>
              </a:rPr>
              <a:t> – zákon č. 305/2013 Z. z. </a:t>
            </a:r>
            <a:r>
              <a:rPr lang="sk-SK" i="1" dirty="0">
                <a:latin typeface="Cambria" panose="02040503050406030204" pitchFamily="18" charset="0"/>
              </a:rPr>
              <a:t>(účinný a platný)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k-SK" b="1" u="sng" dirty="0">
                <a:latin typeface="Cambria" panose="02040503050406030204" pitchFamily="18" charset="0"/>
              </a:rPr>
              <a:t>01.02.2014</a:t>
            </a:r>
            <a:r>
              <a:rPr lang="sk-SK" dirty="0">
                <a:latin typeface="Cambria" panose="02040503050406030204" pitchFamily="18" charset="0"/>
              </a:rPr>
              <a:t> – zriadená a aktivovaná elektronická schránka </a:t>
            </a:r>
            <a:r>
              <a:rPr lang="sk-SK" i="1" dirty="0">
                <a:latin typeface="Cambria" panose="02040503050406030204" pitchFamily="18" charset="0"/>
              </a:rPr>
              <a:t>(aj pre obce) – (§ 60/9)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k-SK" b="1" u="sng" dirty="0">
                <a:latin typeface="Cambria" panose="02040503050406030204" pitchFamily="18" charset="0"/>
              </a:rPr>
              <a:t>01.02.2014 </a:t>
            </a:r>
            <a:r>
              <a:rPr lang="sk-SK" dirty="0">
                <a:latin typeface="Cambria" panose="02040503050406030204" pitchFamily="18" charset="0"/>
              </a:rPr>
              <a:t>– povinnosť prijímať a riadne vybavovať elektronické správy </a:t>
            </a:r>
            <a:r>
              <a:rPr lang="sk-SK" i="1" dirty="0">
                <a:latin typeface="Cambria" panose="02040503050406030204" pitchFamily="18" charset="0"/>
              </a:rPr>
              <a:t>(§ 60/9,10, § 13/2)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k-SK" b="1" u="sng" dirty="0">
                <a:latin typeface="Cambria" panose="02040503050406030204" pitchFamily="18" charset="0"/>
              </a:rPr>
              <a:t>01.07.2016</a:t>
            </a:r>
            <a:r>
              <a:rPr lang="sk-SK" dirty="0">
                <a:latin typeface="Cambria" panose="02040503050406030204" pitchFamily="18" charset="0"/>
              </a:rPr>
              <a:t> – povinnosť nahlásiť čísla účtu na prijímanie platieb a úhrad za elektronickú komunikáciu – </a:t>
            </a:r>
            <a:r>
              <a:rPr lang="sk-SK" i="1" dirty="0">
                <a:latin typeface="Cambria" panose="02040503050406030204" pitchFamily="18" charset="0"/>
              </a:rPr>
              <a:t>(§ 48/7)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k-SK" b="1" u="sng" dirty="0">
                <a:latin typeface="Cambria" panose="02040503050406030204" pitchFamily="18" charset="0"/>
              </a:rPr>
              <a:t>01.08.2016 </a:t>
            </a:r>
            <a:r>
              <a:rPr lang="sk-SK" dirty="0">
                <a:latin typeface="Cambria" panose="02040503050406030204" pitchFamily="18" charset="0"/>
              </a:rPr>
              <a:t>– aktivácia schránok, ktoré nie sú orgánmi verejnej moci </a:t>
            </a:r>
            <a:r>
              <a:rPr lang="sk-SK" i="1" dirty="0">
                <a:latin typeface="Cambria" panose="02040503050406030204" pitchFamily="18" charset="0"/>
              </a:rPr>
              <a:t>(§ 60/10)</a:t>
            </a:r>
          </a:p>
        </p:txBody>
      </p:sp>
      <p:cxnSp>
        <p:nvCxnSpPr>
          <p:cNvPr id="18" name="Rovná spojnica 17"/>
          <p:cNvCxnSpPr/>
          <p:nvPr/>
        </p:nvCxnSpPr>
        <p:spPr>
          <a:xfrm flipV="1">
            <a:off x="350874" y="4029740"/>
            <a:ext cx="4646428" cy="10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BlokTextu 18"/>
          <p:cNvSpPr txBox="1"/>
          <p:nvPr/>
        </p:nvSpPr>
        <p:spPr>
          <a:xfrm>
            <a:off x="882502" y="4391247"/>
            <a:ext cx="837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u="sng" dirty="0">
                <a:latin typeface="Cambria" panose="02040503050406030204" pitchFamily="18" charset="0"/>
              </a:rPr>
              <a:t>01.11.2016</a:t>
            </a:r>
            <a:r>
              <a:rPr lang="sk-SK" dirty="0">
                <a:latin typeface="Cambria" panose="02040503050406030204" pitchFamily="18" charset="0"/>
              </a:rPr>
              <a:t> – povinnosť výkon verejnej moci zabezpečovať elektronicky – (§ 60/1)</a:t>
            </a:r>
          </a:p>
        </p:txBody>
      </p:sp>
      <p:sp>
        <p:nvSpPr>
          <p:cNvPr id="20" name="BlokTextu 19"/>
          <p:cNvSpPr txBox="1"/>
          <p:nvPr/>
        </p:nvSpPr>
        <p:spPr>
          <a:xfrm>
            <a:off x="1286403" y="5060592"/>
            <a:ext cx="191257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sz="1400" b="1" dirty="0">
                <a:latin typeface="Cambria" panose="02040503050406030204" pitchFamily="18" charset="0"/>
              </a:rPr>
              <a:t>výlučne elektronicky</a:t>
            </a:r>
          </a:p>
          <a:p>
            <a:pPr algn="ctr"/>
            <a:r>
              <a:rPr lang="sk-SK" sz="1400" dirty="0">
                <a:latin typeface="Cambria" panose="02040503050406030204" pitchFamily="18" charset="0"/>
              </a:rPr>
              <a:t>(základný princíp)</a:t>
            </a:r>
          </a:p>
        </p:txBody>
      </p:sp>
      <p:sp>
        <p:nvSpPr>
          <p:cNvPr id="21" name="BlokTextu 20"/>
          <p:cNvSpPr txBox="1"/>
          <p:nvPr/>
        </p:nvSpPr>
        <p:spPr>
          <a:xfrm>
            <a:off x="4455443" y="5060592"/>
            <a:ext cx="89787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sz="1400" b="1" dirty="0">
                <a:latin typeface="Cambria" panose="02040503050406030204" pitchFamily="18" charset="0"/>
              </a:rPr>
              <a:t>výnimky</a:t>
            </a:r>
          </a:p>
          <a:p>
            <a:pPr algn="ctr"/>
            <a:r>
              <a:rPr lang="sk-SK" sz="1400" dirty="0">
                <a:latin typeface="Cambria" panose="02040503050406030204" pitchFamily="18" charset="0"/>
              </a:rPr>
              <a:t>(§ 17)</a:t>
            </a:r>
          </a:p>
        </p:txBody>
      </p:sp>
      <p:sp>
        <p:nvSpPr>
          <p:cNvPr id="22" name="BlokTextu 21"/>
          <p:cNvSpPr txBox="1"/>
          <p:nvPr/>
        </p:nvSpPr>
        <p:spPr>
          <a:xfrm>
            <a:off x="2470831" y="5996763"/>
            <a:ext cx="190090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ak to ustanovuje </a:t>
            </a:r>
          </a:p>
          <a:p>
            <a:pPr algn="ctr"/>
            <a:r>
              <a:rPr lang="sk-SK" sz="1400" dirty="0">
                <a:latin typeface="Cambria" panose="02040503050406030204" pitchFamily="18" charset="0"/>
              </a:rPr>
              <a:t>osobitný zákon</a:t>
            </a:r>
          </a:p>
          <a:p>
            <a:pPr algn="ctr"/>
            <a:r>
              <a:rPr lang="sk-SK" sz="1400" i="1" dirty="0">
                <a:latin typeface="Cambria" panose="02040503050406030204" pitchFamily="18" charset="0"/>
              </a:rPr>
              <a:t>(azyl , štátna služba,...)</a:t>
            </a:r>
          </a:p>
        </p:txBody>
      </p:sp>
      <p:sp>
        <p:nvSpPr>
          <p:cNvPr id="23" name="BlokTextu 22"/>
          <p:cNvSpPr txBox="1"/>
          <p:nvPr/>
        </p:nvSpPr>
        <p:spPr>
          <a:xfrm>
            <a:off x="6364303" y="5999572"/>
            <a:ext cx="43195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z technických dôvodov</a:t>
            </a:r>
          </a:p>
          <a:p>
            <a:pPr marL="285750" indent="-285750">
              <a:buFontTx/>
              <a:buChar char="-"/>
            </a:pPr>
            <a:r>
              <a:rPr lang="sk-SK" sz="1400" dirty="0">
                <a:latin typeface="Cambria" panose="02040503050406030204" pitchFamily="18" charset="0"/>
              </a:rPr>
              <a:t>objektívna neschopnosť</a:t>
            </a:r>
          </a:p>
          <a:p>
            <a:pPr marL="285750" indent="-285750">
              <a:buFontTx/>
              <a:buChar char="-"/>
            </a:pPr>
            <a:r>
              <a:rPr lang="sk-SK" sz="1400" dirty="0">
                <a:latin typeface="Cambria" panose="02040503050406030204" pitchFamily="18" charset="0"/>
              </a:rPr>
              <a:t>doba (dlhšia) vedúca k porušeniu zákonných lehôt</a:t>
            </a:r>
          </a:p>
        </p:txBody>
      </p:sp>
      <p:sp>
        <p:nvSpPr>
          <p:cNvPr id="24" name="BlokTextu 23"/>
          <p:cNvSpPr txBox="1"/>
          <p:nvPr/>
        </p:nvSpPr>
        <p:spPr>
          <a:xfrm>
            <a:off x="4269709" y="5989674"/>
            <a:ext cx="1670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400" dirty="0">
                <a:latin typeface="Cambria" panose="02040503050406030204" pitchFamily="18" charset="0"/>
              </a:rPr>
              <a:t>mimo úradnej</a:t>
            </a:r>
          </a:p>
          <a:p>
            <a:pPr algn="ctr"/>
            <a:r>
              <a:rPr lang="sk-SK" sz="1400" dirty="0">
                <a:latin typeface="Cambria" panose="02040503050406030204" pitchFamily="18" charset="0"/>
              </a:rPr>
              <a:t> budovy orgánu VM</a:t>
            </a:r>
          </a:p>
        </p:txBody>
      </p:sp>
      <p:cxnSp>
        <p:nvCxnSpPr>
          <p:cNvPr id="25" name="Rovná spojovacia šípka 24"/>
          <p:cNvCxnSpPr>
            <a:stCxn id="19" idx="2"/>
            <a:endCxn id="20" idx="0"/>
          </p:cNvCxnSpPr>
          <p:nvPr/>
        </p:nvCxnSpPr>
        <p:spPr>
          <a:xfrm flipH="1">
            <a:off x="2242691" y="4760579"/>
            <a:ext cx="2828137" cy="30001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ovacia šípka 27"/>
          <p:cNvCxnSpPr>
            <a:stCxn id="19" idx="2"/>
            <a:endCxn id="21" idx="0"/>
          </p:cNvCxnSpPr>
          <p:nvPr/>
        </p:nvCxnSpPr>
        <p:spPr>
          <a:xfrm flipH="1">
            <a:off x="4904381" y="4760579"/>
            <a:ext cx="166447" cy="30001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ovná spojovacia šípka 30"/>
          <p:cNvCxnSpPr>
            <a:stCxn id="21" idx="2"/>
            <a:endCxn id="22" idx="0"/>
          </p:cNvCxnSpPr>
          <p:nvPr/>
        </p:nvCxnSpPr>
        <p:spPr>
          <a:xfrm flipH="1">
            <a:off x="3421284" y="5583812"/>
            <a:ext cx="1483097" cy="41295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ovná spojovacia šípka 33"/>
          <p:cNvCxnSpPr>
            <a:stCxn id="21" idx="2"/>
          </p:cNvCxnSpPr>
          <p:nvPr/>
        </p:nvCxnSpPr>
        <p:spPr>
          <a:xfrm>
            <a:off x="4904381" y="5583812"/>
            <a:ext cx="2166270" cy="40586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ovná spojovacia šípka 36"/>
          <p:cNvCxnSpPr>
            <a:stCxn id="21" idx="2"/>
            <a:endCxn id="24" idx="0"/>
          </p:cNvCxnSpPr>
          <p:nvPr/>
        </p:nvCxnSpPr>
        <p:spPr>
          <a:xfrm>
            <a:off x="4904381" y="5583812"/>
            <a:ext cx="200397" cy="40586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BlokTextu 40"/>
          <p:cNvSpPr txBox="1"/>
          <p:nvPr/>
        </p:nvSpPr>
        <p:spPr>
          <a:xfrm>
            <a:off x="297709" y="3689495"/>
            <a:ext cx="1666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0070C0"/>
                </a:solidFill>
                <a:latin typeface="Cambria" panose="02040503050406030204" pitchFamily="18" charset="0"/>
              </a:rPr>
              <a:t>U Ž   B O L O </a:t>
            </a:r>
          </a:p>
        </p:txBody>
      </p:sp>
      <p:cxnSp>
        <p:nvCxnSpPr>
          <p:cNvPr id="43" name="Rovná spojovacia šípka 42"/>
          <p:cNvCxnSpPr/>
          <p:nvPr/>
        </p:nvCxnSpPr>
        <p:spPr>
          <a:xfrm flipH="1" flipV="1">
            <a:off x="170121" y="2206599"/>
            <a:ext cx="10632" cy="166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BlokTextu 43"/>
          <p:cNvSpPr txBox="1"/>
          <p:nvPr/>
        </p:nvSpPr>
        <p:spPr>
          <a:xfrm>
            <a:off x="322514" y="4097079"/>
            <a:ext cx="164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0070C0"/>
                </a:solidFill>
                <a:latin typeface="Cambria" panose="02040503050406030204" pitchFamily="18" charset="0"/>
              </a:rPr>
              <a:t>B U D E </a:t>
            </a:r>
          </a:p>
        </p:txBody>
      </p:sp>
      <p:cxnSp>
        <p:nvCxnSpPr>
          <p:cNvPr id="45" name="Rovná spojovacia šípka 44"/>
          <p:cNvCxnSpPr/>
          <p:nvPr/>
        </p:nvCxnSpPr>
        <p:spPr>
          <a:xfrm flipH="1">
            <a:off x="175437" y="4231249"/>
            <a:ext cx="2967" cy="1510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BlokTextu 47"/>
          <p:cNvSpPr txBox="1"/>
          <p:nvPr/>
        </p:nvSpPr>
        <p:spPr>
          <a:xfrm>
            <a:off x="350874" y="4986413"/>
            <a:ext cx="451350" cy="3745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rgbClr val="0070C0"/>
                </a:solidFill>
                <a:latin typeface="Cambria" panose="02040503050406030204" pitchFamily="18" charset="0"/>
              </a:rPr>
              <a:t>1.</a:t>
            </a:r>
          </a:p>
        </p:txBody>
      </p:sp>
      <p:sp>
        <p:nvSpPr>
          <p:cNvPr id="26" name="BlokTextu 25"/>
          <p:cNvSpPr txBox="1"/>
          <p:nvPr/>
        </p:nvSpPr>
        <p:spPr>
          <a:xfrm>
            <a:off x="8868831" y="0"/>
            <a:ext cx="3229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 © Doc. JUDr. Jozef Sotolář, PhD.</a:t>
            </a:r>
          </a:p>
        </p:txBody>
      </p:sp>
      <p:sp>
        <p:nvSpPr>
          <p:cNvPr id="2" name="Obdĺžnik 1"/>
          <p:cNvSpPr/>
          <p:nvPr/>
        </p:nvSpPr>
        <p:spPr>
          <a:xfrm>
            <a:off x="6511294" y="5040403"/>
            <a:ext cx="3355607" cy="6912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400" b="1" dirty="0">
                <a:solidFill>
                  <a:schemeClr val="tx1"/>
                </a:solidFill>
                <a:latin typeface="Cambria" panose="02040503050406030204" pitchFamily="18" charset="0"/>
              </a:rPr>
              <a:t>Podľa osobitných predpisov elektronicky</a:t>
            </a:r>
          </a:p>
          <a:p>
            <a:pPr algn="ctr"/>
            <a:r>
              <a:rPr lang="sk-SK" sz="1400" b="1" dirty="0">
                <a:solidFill>
                  <a:schemeClr val="tx1"/>
                </a:solidFill>
                <a:latin typeface="Cambria" panose="02040503050406030204" pitchFamily="18" charset="0"/>
              </a:rPr>
              <a:t>§ 60b/2</a:t>
            </a:r>
          </a:p>
        </p:txBody>
      </p:sp>
      <p:cxnSp>
        <p:nvCxnSpPr>
          <p:cNvPr id="11" name="Rovná spojovacia šípka 10"/>
          <p:cNvCxnSpPr>
            <a:stCxn id="19" idx="2"/>
          </p:cNvCxnSpPr>
          <p:nvPr/>
        </p:nvCxnSpPr>
        <p:spPr>
          <a:xfrm>
            <a:off x="5070828" y="4760579"/>
            <a:ext cx="2714155" cy="225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87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563526" y="1316987"/>
            <a:ext cx="91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zabezpečiť tvorbu informačného obsahu o svojej činnosti pre verejnosť </a:t>
            </a:r>
            <a:r>
              <a:rPr lang="sk-SK" i="1" dirty="0">
                <a:latin typeface="Cambria" panose="02040503050406030204" pitchFamily="18" charset="0"/>
              </a:rPr>
              <a:t>(cez ÚP VS) – (§ 6/3)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660264" y="2959414"/>
            <a:ext cx="756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umožniť elektronickú komunikáciu  cez ÚPVS a agendové systémy </a:t>
            </a:r>
            <a:r>
              <a:rPr lang="sk-SK" i="1" dirty="0">
                <a:latin typeface="Cambria" panose="02040503050406030204" pitchFamily="18" charset="0"/>
              </a:rPr>
              <a:t>– (§ 6/3)</a:t>
            </a:r>
            <a:endParaRPr lang="sk-SK" dirty="0">
              <a:latin typeface="Cambria" panose="02040503050406030204" pitchFamily="18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567067" y="3564008"/>
            <a:ext cx="2954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IOM – obce (matrika) </a:t>
            </a:r>
            <a:r>
              <a:rPr lang="sk-SK" i="1" dirty="0">
                <a:latin typeface="Cambria" panose="02040503050406030204" pitchFamily="18" charset="0"/>
              </a:rPr>
              <a:t>– (§ 7)</a:t>
            </a:r>
            <a:endParaRPr lang="sk-SK" dirty="0">
              <a:latin typeface="Cambria" panose="02040503050406030204" pitchFamily="18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2647507" y="1686319"/>
            <a:ext cx="31259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sz="1400" dirty="0">
                <a:latin typeface="Cambria" panose="02040503050406030204" pitchFamily="18" charset="0"/>
              </a:rPr>
              <a:t>zverejňovať</a:t>
            </a:r>
          </a:p>
          <a:p>
            <a:pPr marL="285750" indent="-285750">
              <a:buFontTx/>
              <a:buChar char="-"/>
            </a:pPr>
            <a:r>
              <a:rPr lang="sk-SK" sz="1400" dirty="0">
                <a:latin typeface="Cambria" panose="02040503050406030204" pitchFamily="18" charset="0"/>
              </a:rPr>
              <a:t>aktualizovať</a:t>
            </a:r>
          </a:p>
          <a:p>
            <a:pPr marL="285750" indent="-285750">
              <a:buFontTx/>
              <a:buChar char="-"/>
            </a:pPr>
            <a:r>
              <a:rPr lang="sk-SK" sz="1400" dirty="0">
                <a:latin typeface="Cambria" panose="02040503050406030204" pitchFamily="18" charset="0"/>
              </a:rPr>
              <a:t>zodpovedať za - správnosť</a:t>
            </a:r>
            <a:br>
              <a:rPr lang="sk-SK" sz="1400" dirty="0">
                <a:latin typeface="Cambria" panose="02040503050406030204" pitchFamily="18" charset="0"/>
              </a:rPr>
            </a:br>
            <a:r>
              <a:rPr lang="sk-SK" sz="1400" dirty="0">
                <a:latin typeface="Cambria" panose="02040503050406030204" pitchFamily="18" charset="0"/>
              </a:rPr>
              <a:t>                             - úplnosť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570608" y="4184027"/>
            <a:ext cx="700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ELEKTRONICKÁ PODATEĽŇA            </a:t>
            </a:r>
            <a:r>
              <a:rPr lang="sk-SK" dirty="0">
                <a:latin typeface="Cambria" panose="02040503050406030204" pitchFamily="18" charset="0"/>
                <a:sym typeface="Symbol" panose="05050102010706020507" pitchFamily="18" charset="2"/>
              </a:rPr>
              <a:t>      ELEKTRONICKÁ SCHRÁNKA</a:t>
            </a:r>
            <a:endParaRPr lang="sk-SK" dirty="0">
              <a:latin typeface="Cambria" panose="02040503050406030204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4671239" y="4571078"/>
            <a:ext cx="3125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sz="1400" dirty="0">
                <a:latin typeface="Cambria" panose="02040503050406030204" pitchFamily="18" charset="0"/>
              </a:rPr>
              <a:t>len doručovanie listín</a:t>
            </a:r>
          </a:p>
          <a:p>
            <a:pPr marL="285750" indent="-285750">
              <a:buFontTx/>
              <a:buChar char="-"/>
            </a:pPr>
            <a:r>
              <a:rPr lang="sk-SK" sz="1400" dirty="0">
                <a:latin typeface="Cambria" panose="02040503050406030204" pitchFamily="18" charset="0"/>
              </a:rPr>
              <a:t>nespracúva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761631" y="4496663"/>
            <a:ext cx="3480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sk-SK" sz="1400" dirty="0">
                <a:latin typeface="Cambria" panose="02040503050406030204" pitchFamily="18" charset="0"/>
              </a:rPr>
              <a:t>doručovanie - obyčajné</a:t>
            </a:r>
            <a:br>
              <a:rPr lang="sk-SK" sz="1400" dirty="0">
                <a:latin typeface="Cambria" panose="02040503050406030204" pitchFamily="18" charset="0"/>
              </a:rPr>
            </a:br>
            <a:r>
              <a:rPr lang="sk-SK" sz="1400" dirty="0">
                <a:latin typeface="Cambria" panose="02040503050406030204" pitchFamily="18" charset="0"/>
              </a:rPr>
              <a:t>	          - do vlastných rúk</a:t>
            </a:r>
            <a:br>
              <a:rPr lang="sk-SK" sz="1400" dirty="0">
                <a:latin typeface="Cambria" panose="02040503050406030204" pitchFamily="18" charset="0"/>
              </a:rPr>
            </a:br>
            <a:r>
              <a:rPr lang="sk-SK" sz="1400" dirty="0">
                <a:latin typeface="Cambria" panose="02040503050406030204" pitchFamily="18" charset="0"/>
              </a:rPr>
              <a:t>                           </a:t>
            </a:r>
            <a:r>
              <a:rPr lang="sk-SK" sz="1400" i="1" dirty="0">
                <a:latin typeface="Cambria" panose="02040503050406030204" pitchFamily="18" charset="0"/>
              </a:rPr>
              <a:t>(generuje doručenky)</a:t>
            </a:r>
          </a:p>
          <a:p>
            <a:pPr marL="342900" indent="-342900">
              <a:buAutoNum type="alphaLcParenR"/>
            </a:pPr>
            <a:r>
              <a:rPr lang="sk-SK" sz="1400" dirty="0">
                <a:latin typeface="Cambria" panose="02040503050406030204" pitchFamily="18" charset="0"/>
              </a:rPr>
              <a:t>možnosti</a:t>
            </a:r>
          </a:p>
        </p:txBody>
      </p:sp>
      <p:sp>
        <p:nvSpPr>
          <p:cNvPr id="11" name="BlokTextu 10"/>
          <p:cNvSpPr txBox="1"/>
          <p:nvPr/>
        </p:nvSpPr>
        <p:spPr>
          <a:xfrm flipH="1">
            <a:off x="1018210" y="5609517"/>
            <a:ext cx="799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vlastná</a:t>
            </a:r>
          </a:p>
        </p:txBody>
      </p:sp>
      <p:sp>
        <p:nvSpPr>
          <p:cNvPr id="12" name="BlokTextu 11"/>
          <p:cNvSpPr txBox="1"/>
          <p:nvPr/>
        </p:nvSpPr>
        <p:spPr>
          <a:xfrm flipH="1">
            <a:off x="2127537" y="5613058"/>
            <a:ext cx="799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ÚP VS</a:t>
            </a:r>
          </a:p>
        </p:txBody>
      </p:sp>
      <p:sp>
        <p:nvSpPr>
          <p:cNvPr id="13" name="BlokTextu 12"/>
          <p:cNvSpPr txBox="1"/>
          <p:nvPr/>
        </p:nvSpPr>
        <p:spPr>
          <a:xfrm flipH="1">
            <a:off x="3148404" y="5609517"/>
            <a:ext cx="19957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>
                <a:latin typeface="Cambria" panose="02040503050406030204" pitchFamily="18" charset="0"/>
              </a:rPr>
              <a:t>v mene obce</a:t>
            </a:r>
          </a:p>
        </p:txBody>
      </p:sp>
      <p:cxnSp>
        <p:nvCxnSpPr>
          <p:cNvPr id="15" name="Rovná spojovacia šípka 14"/>
          <p:cNvCxnSpPr>
            <a:endCxn id="13" idx="3"/>
          </p:cNvCxnSpPr>
          <p:nvPr/>
        </p:nvCxnSpPr>
        <p:spPr>
          <a:xfrm>
            <a:off x="2753833" y="5763405"/>
            <a:ext cx="3945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kTextu 15"/>
          <p:cNvSpPr txBox="1"/>
          <p:nvPr/>
        </p:nvSpPr>
        <p:spPr>
          <a:xfrm>
            <a:off x="559980" y="6246754"/>
            <a:ext cx="830631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Cambria" panose="02040503050406030204" pitchFamily="18" charset="0"/>
              </a:rPr>
              <a:t>povinné zverejňovanie dokumentov na elektronickej úradnej tabuli obce </a:t>
            </a:r>
            <a:r>
              <a:rPr lang="sk-SK" i="1" dirty="0">
                <a:latin typeface="Cambria" panose="02040503050406030204" pitchFamily="18" charset="0"/>
              </a:rPr>
              <a:t>– (§ 34)</a:t>
            </a:r>
            <a:endParaRPr lang="sk-SK" dirty="0">
              <a:latin typeface="Cambria" panose="02040503050406030204" pitchFamily="18" charset="0"/>
            </a:endParaRPr>
          </a:p>
          <a:p>
            <a:r>
              <a:rPr lang="sk-SK" sz="1600" i="1" dirty="0">
                <a:latin typeface="Cambria" panose="02040503050406030204" pitchFamily="18" charset="0"/>
              </a:rPr>
              <a:t>(kde to ustanovuje osobitný predpis)</a:t>
            </a:r>
          </a:p>
        </p:txBody>
      </p:sp>
      <p:sp>
        <p:nvSpPr>
          <p:cNvPr id="17" name="BlokTextu 16"/>
          <p:cNvSpPr txBox="1"/>
          <p:nvPr/>
        </p:nvSpPr>
        <p:spPr>
          <a:xfrm>
            <a:off x="148853" y="1316716"/>
            <a:ext cx="451350" cy="3745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rgbClr val="0070C0"/>
                </a:solidFill>
                <a:latin typeface="Cambria" panose="02040503050406030204" pitchFamily="18" charset="0"/>
              </a:rPr>
              <a:t>2.</a:t>
            </a:r>
          </a:p>
        </p:txBody>
      </p:sp>
      <p:sp>
        <p:nvSpPr>
          <p:cNvPr id="18" name="BlokTextu 17"/>
          <p:cNvSpPr txBox="1"/>
          <p:nvPr/>
        </p:nvSpPr>
        <p:spPr>
          <a:xfrm>
            <a:off x="148853" y="2964770"/>
            <a:ext cx="451350" cy="3745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rgbClr val="0070C0"/>
                </a:solidFill>
                <a:latin typeface="Cambria" panose="02040503050406030204" pitchFamily="18" charset="0"/>
              </a:rPr>
              <a:t>3.</a:t>
            </a:r>
          </a:p>
        </p:txBody>
      </p:sp>
      <p:sp>
        <p:nvSpPr>
          <p:cNvPr id="19" name="BlokTextu 18"/>
          <p:cNvSpPr txBox="1"/>
          <p:nvPr/>
        </p:nvSpPr>
        <p:spPr>
          <a:xfrm>
            <a:off x="141765" y="3510581"/>
            <a:ext cx="451350" cy="3745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rgbClr val="0070C0"/>
                </a:solidFill>
                <a:latin typeface="Cambria" panose="02040503050406030204" pitchFamily="18" charset="0"/>
              </a:rPr>
              <a:t>4.</a:t>
            </a:r>
          </a:p>
        </p:txBody>
      </p:sp>
      <p:sp>
        <p:nvSpPr>
          <p:cNvPr id="20" name="BlokTextu 19"/>
          <p:cNvSpPr txBox="1"/>
          <p:nvPr/>
        </p:nvSpPr>
        <p:spPr>
          <a:xfrm>
            <a:off x="134678" y="4194394"/>
            <a:ext cx="451350" cy="3745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rgbClr val="0070C0"/>
                </a:solidFill>
                <a:latin typeface="Cambria" panose="02040503050406030204" pitchFamily="18" charset="0"/>
              </a:rPr>
              <a:t>5.</a:t>
            </a:r>
          </a:p>
        </p:txBody>
      </p:sp>
      <p:sp>
        <p:nvSpPr>
          <p:cNvPr id="21" name="BlokTextu 20"/>
          <p:cNvSpPr txBox="1"/>
          <p:nvPr/>
        </p:nvSpPr>
        <p:spPr>
          <a:xfrm>
            <a:off x="127591" y="6260655"/>
            <a:ext cx="451350" cy="3745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rgbClr val="0070C0"/>
                </a:solidFill>
                <a:latin typeface="Cambria" panose="02040503050406030204" pitchFamily="18" charset="0"/>
              </a:rPr>
              <a:t>6.</a:t>
            </a:r>
          </a:p>
        </p:txBody>
      </p:sp>
      <p:cxnSp>
        <p:nvCxnSpPr>
          <p:cNvPr id="23" name="Rovná spojovacia šípka 22"/>
          <p:cNvCxnSpPr>
            <a:endCxn id="11" idx="0"/>
          </p:cNvCxnSpPr>
          <p:nvPr/>
        </p:nvCxnSpPr>
        <p:spPr>
          <a:xfrm flipH="1">
            <a:off x="1418188" y="5450770"/>
            <a:ext cx="176696" cy="15874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/>
          <p:nvPr/>
        </p:nvCxnSpPr>
        <p:spPr>
          <a:xfrm>
            <a:off x="1690577" y="5450770"/>
            <a:ext cx="436960" cy="15874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464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82502" y="1610308"/>
            <a:ext cx="6193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u="sng" dirty="0">
                <a:latin typeface="Cambria" panose="02040503050406030204" pitchFamily="18" charset="0"/>
              </a:rPr>
              <a:t>01.03.2017</a:t>
            </a:r>
            <a:r>
              <a:rPr lang="sk-SK" dirty="0">
                <a:latin typeface="Cambria" panose="02040503050406030204" pitchFamily="18" charset="0"/>
              </a:rPr>
              <a:t> – povinnosť komunikovať elektronicky – (§ 4/5)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020726" y="2609773"/>
            <a:ext cx="17118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bez osobného kontaktu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6446890" y="2613314"/>
            <a:ext cx="17118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F.O. a P.O. môžu aj písomne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3576088" y="2613311"/>
            <a:ext cx="17118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Cambria" panose="02040503050406030204" pitchFamily="18" charset="0"/>
              </a:rPr>
              <a:t>nie v listinnej podobe</a:t>
            </a:r>
          </a:p>
        </p:txBody>
      </p:sp>
      <p:sp>
        <p:nvSpPr>
          <p:cNvPr id="6" name="Ľavá zložená zátvorka 5"/>
          <p:cNvSpPr/>
          <p:nvPr/>
        </p:nvSpPr>
        <p:spPr>
          <a:xfrm rot="16200000">
            <a:off x="5509935" y="-1762482"/>
            <a:ext cx="925031" cy="11349477"/>
          </a:xfrm>
          <a:prstGeom prst="leftBrace">
            <a:avLst>
              <a:gd name="adj1" fmla="val 15517"/>
              <a:gd name="adj2" fmla="val 497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BlokTextu 6"/>
          <p:cNvSpPr txBox="1"/>
          <p:nvPr/>
        </p:nvSpPr>
        <p:spPr>
          <a:xfrm>
            <a:off x="648586" y="4715020"/>
            <a:ext cx="216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latin typeface="Cambria" panose="02040503050406030204" pitchFamily="18" charset="0"/>
              </a:rPr>
              <a:t>SPRÁVNE DELIKTY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1736520" y="5025413"/>
            <a:ext cx="59729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C00000"/>
                </a:solidFill>
                <a:latin typeface="Cambria" panose="02040503050406030204" pitchFamily="18" charset="0"/>
              </a:rPr>
              <a:t>obec </a:t>
            </a:r>
            <a:endParaRPr lang="sk-SK" dirty="0">
              <a:latin typeface="Cambria" panose="02040503050406030204" pitchFamily="18" charset="0"/>
            </a:endParaRPr>
          </a:p>
          <a:p>
            <a:r>
              <a:rPr lang="sk-SK" dirty="0">
                <a:latin typeface="Cambria" panose="02040503050406030204" pitchFamily="18" charset="0"/>
              </a:rPr>
              <a:t>- § 56 ods. 1/b – obec ako správca IS VS (agendový správca)</a:t>
            </a:r>
          </a:p>
          <a:p>
            <a:r>
              <a:rPr lang="sk-SK" dirty="0">
                <a:latin typeface="Cambria" panose="02040503050406030204" pitchFamily="18" charset="0"/>
              </a:rPr>
              <a:t>                                    - od 1.000 – 25.000 €</a:t>
            </a:r>
          </a:p>
          <a:p>
            <a:r>
              <a:rPr lang="sk-SK" dirty="0">
                <a:latin typeface="Cambria" panose="02040503050406030204" pitchFamily="18" charset="0"/>
              </a:rPr>
              <a:t>- § 56 ods. 1/c – prevádzkovateľ IOM (obec)</a:t>
            </a:r>
          </a:p>
          <a:p>
            <a:r>
              <a:rPr lang="sk-SK" dirty="0">
                <a:latin typeface="Cambria" panose="02040503050406030204" pitchFamily="18" charset="0"/>
              </a:rPr>
              <a:t>                                    - od 1.000 – 35.000 €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6416214" y="3280463"/>
            <a:ext cx="2623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600" i="1" dirty="0">
                <a:latin typeface="Cambria" panose="02040503050406030204" pitchFamily="18" charset="0"/>
              </a:rPr>
              <a:t>len do 1.3.2017 (po starom)</a:t>
            </a:r>
          </a:p>
        </p:txBody>
      </p:sp>
      <p:cxnSp>
        <p:nvCxnSpPr>
          <p:cNvPr id="12" name="Rovná spojovacia šípka 11"/>
          <p:cNvCxnSpPr/>
          <p:nvPr/>
        </p:nvCxnSpPr>
        <p:spPr>
          <a:xfrm flipH="1">
            <a:off x="1996580" y="1979640"/>
            <a:ext cx="2130803" cy="566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ovná spojovacia šípka 12"/>
          <p:cNvCxnSpPr>
            <a:endCxn id="5" idx="0"/>
          </p:cNvCxnSpPr>
          <p:nvPr/>
        </p:nvCxnSpPr>
        <p:spPr>
          <a:xfrm>
            <a:off x="4127383" y="1979640"/>
            <a:ext cx="304626" cy="633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/>
          <p:nvPr/>
        </p:nvCxnSpPr>
        <p:spPr>
          <a:xfrm>
            <a:off x="4127383" y="1979640"/>
            <a:ext cx="3129094" cy="566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31406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904</Words>
  <Application>Microsoft Office PowerPoint</Application>
  <PresentationFormat>Širokouhlá</PresentationFormat>
  <Paragraphs>244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Clarendon</vt:lpstr>
      <vt:lpstr>Clarendon Condensed</vt:lpstr>
      <vt:lpstr>Symbol</vt:lpstr>
      <vt:lpstr>Times New Roman</vt:lpstr>
      <vt:lpstr>Motív balíka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Advokátska kancelária</dc:creator>
  <cp:lastModifiedBy>Advokátska kancelária</cp:lastModifiedBy>
  <cp:revision>69</cp:revision>
  <cp:lastPrinted>2016-09-12T14:40:02Z</cp:lastPrinted>
  <dcterms:created xsi:type="dcterms:W3CDTF">2016-09-12T06:29:30Z</dcterms:created>
  <dcterms:modified xsi:type="dcterms:W3CDTF">2016-10-25T11:55:53Z</dcterms:modified>
</cp:coreProperties>
</file>