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Zo&#353;it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Zo&#353;it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ocuments\Sekcia%20&#352;K&#352;\III.zasadnutie%20sekcie\Tabu&#318;ky%20a%20grafy%20k%20financovaniu%20OK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ocuments\Sekcia%20&#352;K&#352;\III.zasadnutie%20sekcie\Tabu&#318;ky%20a%20grafy%20k%20financovaniu%20OK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ocuments\Sekcia%20&#352;K&#352;\III.zasadnutie%20sekcie\Tabu&#318;ky%20a%20grafy%20k%20financovaniu%20O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k-SK"/>
  <c:chart>
    <c:title>
      <c:tx>
        <c:rich>
          <a:bodyPr/>
          <a:lstStyle/>
          <a:p>
            <a:pPr>
              <a:defRPr/>
            </a:pPr>
            <a:r>
              <a:rPr lang="sk-SK"/>
              <a:t>Vývoj v</a:t>
            </a:r>
            <a:r>
              <a:rPr lang="en-US"/>
              <a:t>ýdavk</a:t>
            </a:r>
            <a:r>
              <a:rPr lang="sk-SK"/>
              <a:t>ov </a:t>
            </a:r>
            <a:r>
              <a:rPr lang="en-US"/>
              <a:t>obcí na vzdelávanie</a:t>
            </a:r>
            <a:r>
              <a:rPr lang="sk-SK"/>
              <a:t> celkom v mil. €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1"/>
          <c:order val="0"/>
          <c:tx>
            <c:strRef>
              <c:f>Hárok1!$B$5</c:f>
              <c:strCache>
                <c:ptCount val="1"/>
                <c:pt idx="0">
                  <c:v>Výdavky obcí na vzdelávanie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movingAvg"/>
            <c:period val="2"/>
          </c:trendline>
          <c:cat>
            <c:numRef>
              <c:f>Hárok1!$C$4:$N$4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 formatCode="#,##0">
                  <c:v>2015</c:v>
                </c:pt>
              </c:numCache>
            </c:numRef>
          </c:cat>
          <c:val>
            <c:numRef>
              <c:f>Hárok1!$C$5:$N$5</c:f>
              <c:numCache>
                <c:formatCode>General</c:formatCode>
                <c:ptCount val="12"/>
                <c:pt idx="0">
                  <c:v>790.5</c:v>
                </c:pt>
                <c:pt idx="1">
                  <c:v>837.9</c:v>
                </c:pt>
                <c:pt idx="2">
                  <c:v>907</c:v>
                </c:pt>
                <c:pt idx="3">
                  <c:v>956</c:v>
                </c:pt>
                <c:pt idx="4" formatCode="#,##0.00">
                  <c:v>1049.9000000000001</c:v>
                </c:pt>
                <c:pt idx="5" formatCode="#,##0.00">
                  <c:v>1250</c:v>
                </c:pt>
                <c:pt idx="6" formatCode="#,##0.00">
                  <c:v>1325.2</c:v>
                </c:pt>
                <c:pt idx="7" formatCode="#,##0.00">
                  <c:v>1224.5999999999999</c:v>
                </c:pt>
                <c:pt idx="8" formatCode="#,##0.00">
                  <c:v>1218.5999999999999</c:v>
                </c:pt>
                <c:pt idx="9" formatCode="#,##0.00">
                  <c:v>1409.6</c:v>
                </c:pt>
                <c:pt idx="10" formatCode="#,##0.00">
                  <c:v>1464.1</c:v>
                </c:pt>
                <c:pt idx="11" formatCode="#,##0.00">
                  <c:v>1554.3</c:v>
                </c:pt>
              </c:numCache>
            </c:numRef>
          </c:val>
        </c:ser>
        <c:axId val="105201664"/>
        <c:axId val="105204352"/>
      </c:barChart>
      <c:catAx>
        <c:axId val="105201664"/>
        <c:scaling>
          <c:orientation val="minMax"/>
        </c:scaling>
        <c:axPos val="b"/>
        <c:numFmt formatCode="General" sourceLinked="1"/>
        <c:tickLblPos val="nextTo"/>
        <c:crossAx val="105204352"/>
        <c:crosses val="autoZero"/>
        <c:auto val="1"/>
        <c:lblAlgn val="ctr"/>
        <c:lblOffset val="100"/>
      </c:catAx>
      <c:valAx>
        <c:axId val="105204352"/>
        <c:scaling>
          <c:orientation val="minMax"/>
        </c:scaling>
        <c:axPos val="l"/>
        <c:majorGridlines/>
        <c:numFmt formatCode="General" sourceLinked="1"/>
        <c:tickLblPos val="nextTo"/>
        <c:crossAx val="105201664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k-SK"/>
  <c:chart>
    <c:title>
      <c:tx>
        <c:rich>
          <a:bodyPr/>
          <a:lstStyle/>
          <a:p>
            <a:pPr>
              <a:defRPr/>
            </a:pPr>
            <a:r>
              <a:rPr lang="sk-SK"/>
              <a:t>Vývoj </a:t>
            </a:r>
            <a:r>
              <a:rPr lang="en-US"/>
              <a:t>40%-n</a:t>
            </a:r>
            <a:r>
              <a:rPr lang="sk-SK"/>
              <a:t>ého</a:t>
            </a:r>
            <a:r>
              <a:rPr lang="en-US"/>
              <a:t> podiel</a:t>
            </a:r>
            <a:r>
              <a:rPr lang="sk-SK"/>
              <a:t>u</a:t>
            </a:r>
            <a:r>
              <a:rPr lang="en-US"/>
              <a:t> na školstvo z výnosu DPFO</a:t>
            </a:r>
          </a:p>
        </c:rich>
      </c:tx>
      <c:layout/>
    </c:title>
    <c:plotArea>
      <c:layout/>
      <c:barChart>
        <c:barDir val="col"/>
        <c:grouping val="clustered"/>
        <c:ser>
          <c:idx val="3"/>
          <c:order val="0"/>
          <c:tx>
            <c:strRef>
              <c:f>Hárok1!$A$37</c:f>
              <c:strCache>
                <c:ptCount val="1"/>
                <c:pt idx="0">
                  <c:v>40%-ný podiel na školstvo z výnosu DPFO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movingAvg"/>
            <c:period val="2"/>
          </c:trendline>
          <c:cat>
            <c:numRef>
              <c:f>Hárok1!$B$33:$M$33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 formatCode="#,##0">
                  <c:v>2015</c:v>
                </c:pt>
              </c:numCache>
            </c:numRef>
          </c:cat>
          <c:val>
            <c:numRef>
              <c:f>Hárok1!$B$37:$M$37</c:f>
              <c:numCache>
                <c:formatCode>General</c:formatCode>
                <c:ptCount val="12"/>
                <c:pt idx="0">
                  <c:v>288.60000000000002</c:v>
                </c:pt>
                <c:pt idx="1">
                  <c:v>353.4</c:v>
                </c:pt>
                <c:pt idx="2">
                  <c:v>400.7</c:v>
                </c:pt>
                <c:pt idx="3">
                  <c:v>430.7</c:v>
                </c:pt>
                <c:pt idx="4">
                  <c:v>512.4</c:v>
                </c:pt>
                <c:pt idx="5">
                  <c:v>522.79999999999995</c:v>
                </c:pt>
                <c:pt idx="6">
                  <c:v>427.2</c:v>
                </c:pt>
                <c:pt idx="7">
                  <c:v>472</c:v>
                </c:pt>
                <c:pt idx="8">
                  <c:v>479.1</c:v>
                </c:pt>
                <c:pt idx="9">
                  <c:v>490.6</c:v>
                </c:pt>
                <c:pt idx="10">
                  <c:v>520.20000000000005</c:v>
                </c:pt>
                <c:pt idx="11">
                  <c:v>587.1</c:v>
                </c:pt>
              </c:numCache>
            </c:numRef>
          </c:val>
        </c:ser>
        <c:axId val="69975040"/>
        <c:axId val="96877568"/>
      </c:barChart>
      <c:catAx>
        <c:axId val="69975040"/>
        <c:scaling>
          <c:orientation val="minMax"/>
        </c:scaling>
        <c:axPos val="b"/>
        <c:numFmt formatCode="General" sourceLinked="1"/>
        <c:tickLblPos val="nextTo"/>
        <c:crossAx val="96877568"/>
        <c:crosses val="autoZero"/>
        <c:auto val="1"/>
        <c:lblAlgn val="ctr"/>
        <c:lblOffset val="100"/>
      </c:catAx>
      <c:valAx>
        <c:axId val="96877568"/>
        <c:scaling>
          <c:orientation val="minMax"/>
        </c:scaling>
        <c:axPos val="l"/>
        <c:majorGridlines/>
        <c:numFmt formatCode="General" sourceLinked="1"/>
        <c:tickLblPos val="nextTo"/>
        <c:crossAx val="69975040"/>
        <c:crosses val="autoZero"/>
        <c:crossBetween val="between"/>
      </c:valAx>
    </c:plotArea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k-SK"/>
  <c:chart>
    <c:title>
      <c:layout/>
    </c:title>
    <c:plotArea>
      <c:layout/>
      <c:barChart>
        <c:barDir val="col"/>
        <c:grouping val="clustered"/>
        <c:ser>
          <c:idx val="2"/>
          <c:order val="0"/>
          <c:tx>
            <c:strRef>
              <c:f>Hárok1!$A$36</c:f>
              <c:strCache>
                <c:ptCount val="1"/>
                <c:pt idx="0">
                  <c:v>Rozdiel medzi transfermi z MŠVVa Š a výdavkami obcí na vzdelávanie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linear"/>
          </c:trendline>
          <c:cat>
            <c:numRef>
              <c:f>Hárok1!$B$33:$M$33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 formatCode="#,##0">
                  <c:v>2015</c:v>
                </c:pt>
              </c:numCache>
            </c:numRef>
          </c:cat>
          <c:val>
            <c:numRef>
              <c:f>Hárok1!$B$36:$M$36</c:f>
              <c:numCache>
                <c:formatCode>General</c:formatCode>
                <c:ptCount val="12"/>
                <c:pt idx="0">
                  <c:v>321.5</c:v>
                </c:pt>
                <c:pt idx="1">
                  <c:v>359.2</c:v>
                </c:pt>
                <c:pt idx="2">
                  <c:v>395.5</c:v>
                </c:pt>
                <c:pt idx="3">
                  <c:v>424.5</c:v>
                </c:pt>
                <c:pt idx="4">
                  <c:v>479.5</c:v>
                </c:pt>
                <c:pt idx="5">
                  <c:v>634.1</c:v>
                </c:pt>
                <c:pt idx="6">
                  <c:v>659.3</c:v>
                </c:pt>
                <c:pt idx="7">
                  <c:v>602.5</c:v>
                </c:pt>
                <c:pt idx="8">
                  <c:v>587.79999999999995</c:v>
                </c:pt>
                <c:pt idx="9">
                  <c:v>759.3</c:v>
                </c:pt>
                <c:pt idx="10">
                  <c:v>798.4</c:v>
                </c:pt>
                <c:pt idx="11">
                  <c:v>813.1</c:v>
                </c:pt>
              </c:numCache>
            </c:numRef>
          </c:val>
        </c:ser>
        <c:axId val="39159680"/>
        <c:axId val="39165952"/>
      </c:barChart>
      <c:catAx>
        <c:axId val="39159680"/>
        <c:scaling>
          <c:orientation val="minMax"/>
        </c:scaling>
        <c:axPos val="b"/>
        <c:numFmt formatCode="General" sourceLinked="1"/>
        <c:tickLblPos val="nextTo"/>
        <c:crossAx val="39165952"/>
        <c:crosses val="autoZero"/>
        <c:auto val="1"/>
        <c:lblAlgn val="ctr"/>
        <c:lblOffset val="100"/>
      </c:catAx>
      <c:valAx>
        <c:axId val="39165952"/>
        <c:scaling>
          <c:orientation val="minMax"/>
        </c:scaling>
        <c:axPos val="l"/>
        <c:majorGridlines/>
        <c:numFmt formatCode="General" sourceLinked="1"/>
        <c:tickLblPos val="nextTo"/>
        <c:crossAx val="39159680"/>
        <c:crosses val="autoZero"/>
        <c:crossBetween val="between"/>
      </c:valAx>
    </c:plotArea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k-SK"/>
  <c:chart>
    <c:title>
      <c:tx>
        <c:rich>
          <a:bodyPr/>
          <a:lstStyle/>
          <a:p>
            <a:pPr>
              <a:defRPr/>
            </a:pPr>
            <a:r>
              <a:rPr lang="en-US"/>
              <a:t>Dofinanovanie </a:t>
            </a:r>
            <a:r>
              <a:rPr lang="sk-SK"/>
              <a:t> vzdelávania </a:t>
            </a:r>
            <a:r>
              <a:rPr lang="en-US"/>
              <a:t>z ropzočtu obcí</a:t>
            </a:r>
          </a:p>
        </c:rich>
      </c:tx>
      <c:layout/>
    </c:title>
    <c:plotArea>
      <c:layout/>
      <c:barChart>
        <c:barDir val="col"/>
        <c:grouping val="clustered"/>
        <c:ser>
          <c:idx val="4"/>
          <c:order val="0"/>
          <c:tx>
            <c:strRef>
              <c:f>Hárok1!$A$38</c:f>
              <c:strCache>
                <c:ptCount val="1"/>
                <c:pt idx="0">
                  <c:v>Dofinanovanie z ropzočtu obcí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Hárok1!$B$33:$M$33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 formatCode="#,##0">
                  <c:v>2015</c:v>
                </c:pt>
              </c:numCache>
            </c:numRef>
          </c:cat>
          <c:val>
            <c:numRef>
              <c:f>Hárok1!$B$38:$M$38</c:f>
              <c:numCache>
                <c:formatCode>General</c:formatCode>
                <c:ptCount val="12"/>
                <c:pt idx="0">
                  <c:v>32.9</c:v>
                </c:pt>
                <c:pt idx="1">
                  <c:v>5.8</c:v>
                </c:pt>
                <c:pt idx="2">
                  <c:v>-5.2</c:v>
                </c:pt>
                <c:pt idx="3">
                  <c:v>-6.2</c:v>
                </c:pt>
                <c:pt idx="4">
                  <c:v>-32.9</c:v>
                </c:pt>
                <c:pt idx="5">
                  <c:v>111.3</c:v>
                </c:pt>
                <c:pt idx="6">
                  <c:v>232.1</c:v>
                </c:pt>
                <c:pt idx="7">
                  <c:v>130.5</c:v>
                </c:pt>
                <c:pt idx="8">
                  <c:v>108.7</c:v>
                </c:pt>
                <c:pt idx="9">
                  <c:v>268.7</c:v>
                </c:pt>
                <c:pt idx="10">
                  <c:v>278.2</c:v>
                </c:pt>
                <c:pt idx="11">
                  <c:v>226</c:v>
                </c:pt>
              </c:numCache>
            </c:numRef>
          </c:val>
        </c:ser>
        <c:axId val="38860288"/>
        <c:axId val="38871424"/>
      </c:barChart>
      <c:catAx>
        <c:axId val="38860288"/>
        <c:scaling>
          <c:orientation val="minMax"/>
        </c:scaling>
        <c:axPos val="b"/>
        <c:numFmt formatCode="General" sourceLinked="1"/>
        <c:tickLblPos val="nextTo"/>
        <c:crossAx val="38871424"/>
        <c:crosses val="autoZero"/>
        <c:auto val="1"/>
        <c:lblAlgn val="ctr"/>
        <c:lblOffset val="100"/>
      </c:catAx>
      <c:valAx>
        <c:axId val="38871424"/>
        <c:scaling>
          <c:orientation val="minMax"/>
        </c:scaling>
        <c:axPos val="l"/>
        <c:majorGridlines/>
        <c:numFmt formatCode="General" sourceLinked="1"/>
        <c:tickLblPos val="nextTo"/>
        <c:crossAx val="38860288"/>
        <c:crosses val="autoZero"/>
        <c:crossBetween val="between"/>
      </c:valAx>
    </c:plotArea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k-SK"/>
  <c:chart>
    <c:plotArea>
      <c:layout>
        <c:manualLayout>
          <c:layoutTarget val="inner"/>
          <c:xMode val="edge"/>
          <c:yMode val="edge"/>
          <c:x val="6.2440764368002798E-2"/>
          <c:y val="5.1400554097404495E-2"/>
          <c:w val="0.718651344647944"/>
          <c:h val="0.920347039953339"/>
        </c:manualLayout>
      </c:layout>
      <c:barChart>
        <c:barDir val="col"/>
        <c:grouping val="stacked"/>
        <c:ser>
          <c:idx val="3"/>
          <c:order val="0"/>
          <c:tx>
            <c:strRef>
              <c:f>Hárok1!$A$37</c:f>
              <c:strCache>
                <c:ptCount val="1"/>
                <c:pt idx="0">
                  <c:v>40%-ný podiel na školstvo z výnosu DPFO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Hárok1!$B$33:$M$33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 formatCode="#,##0">
                  <c:v>2015</c:v>
                </c:pt>
              </c:numCache>
            </c:numRef>
          </c:cat>
          <c:val>
            <c:numRef>
              <c:f>Hárok1!$B$37:$M$37</c:f>
              <c:numCache>
                <c:formatCode>General</c:formatCode>
                <c:ptCount val="12"/>
                <c:pt idx="0">
                  <c:v>288.60000000000002</c:v>
                </c:pt>
                <c:pt idx="1">
                  <c:v>353.4</c:v>
                </c:pt>
                <c:pt idx="2">
                  <c:v>400.7</c:v>
                </c:pt>
                <c:pt idx="3">
                  <c:v>430.7</c:v>
                </c:pt>
                <c:pt idx="4">
                  <c:v>512.4</c:v>
                </c:pt>
                <c:pt idx="5">
                  <c:v>522.79999999999995</c:v>
                </c:pt>
                <c:pt idx="6">
                  <c:v>427.2</c:v>
                </c:pt>
                <c:pt idx="7">
                  <c:v>472</c:v>
                </c:pt>
                <c:pt idx="8">
                  <c:v>479.1</c:v>
                </c:pt>
                <c:pt idx="9">
                  <c:v>490.6</c:v>
                </c:pt>
                <c:pt idx="10">
                  <c:v>520.20000000000005</c:v>
                </c:pt>
                <c:pt idx="11">
                  <c:v>587.1</c:v>
                </c:pt>
              </c:numCache>
            </c:numRef>
          </c:val>
        </c:ser>
        <c:ser>
          <c:idx val="4"/>
          <c:order val="1"/>
          <c:tx>
            <c:strRef>
              <c:f>Hárok1!$A$38</c:f>
              <c:strCache>
                <c:ptCount val="1"/>
                <c:pt idx="0">
                  <c:v>Dofinanovanie z ropzočtu obcí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Hárok1!$B$33:$M$33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 formatCode="#,##0">
                  <c:v>2015</c:v>
                </c:pt>
              </c:numCache>
            </c:numRef>
          </c:cat>
          <c:val>
            <c:numRef>
              <c:f>Hárok1!$B$38:$M$38</c:f>
              <c:numCache>
                <c:formatCode>General</c:formatCode>
                <c:ptCount val="12"/>
                <c:pt idx="0">
                  <c:v>32.9</c:v>
                </c:pt>
                <c:pt idx="1">
                  <c:v>5.8</c:v>
                </c:pt>
                <c:pt idx="2">
                  <c:v>-5.2</c:v>
                </c:pt>
                <c:pt idx="3">
                  <c:v>-6.2</c:v>
                </c:pt>
                <c:pt idx="4">
                  <c:v>-32.9</c:v>
                </c:pt>
                <c:pt idx="5">
                  <c:v>111.3</c:v>
                </c:pt>
                <c:pt idx="6">
                  <c:v>232.1</c:v>
                </c:pt>
                <c:pt idx="7">
                  <c:v>130.5</c:v>
                </c:pt>
                <c:pt idx="8">
                  <c:v>108.7</c:v>
                </c:pt>
                <c:pt idx="9">
                  <c:v>268.7</c:v>
                </c:pt>
                <c:pt idx="10">
                  <c:v>278.2</c:v>
                </c:pt>
                <c:pt idx="11">
                  <c:v>226</c:v>
                </c:pt>
              </c:numCache>
            </c:numRef>
          </c:val>
        </c:ser>
        <c:overlap val="100"/>
        <c:axId val="40644992"/>
        <c:axId val="40646528"/>
      </c:barChart>
      <c:catAx>
        <c:axId val="40644992"/>
        <c:scaling>
          <c:orientation val="minMax"/>
        </c:scaling>
        <c:axPos val="b"/>
        <c:numFmt formatCode="General" sourceLinked="1"/>
        <c:tickLblPos val="nextTo"/>
        <c:crossAx val="40646528"/>
        <c:crosses val="autoZero"/>
        <c:auto val="1"/>
        <c:lblAlgn val="ctr"/>
        <c:lblOffset val="100"/>
      </c:catAx>
      <c:valAx>
        <c:axId val="40646528"/>
        <c:scaling>
          <c:orientation val="minMax"/>
        </c:scaling>
        <c:axPos val="l"/>
        <c:majorGridlines/>
        <c:numFmt formatCode="General" sourceLinked="1"/>
        <c:tickLblPos val="nextTo"/>
        <c:crossAx val="406449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126634101961036"/>
          <c:y val="0.41628280839895315"/>
          <c:w val="0.18772953243293125"/>
          <c:h val="0.31558253135025266"/>
        </c:manualLayout>
      </c:layout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EE92E-2FD3-4265-9E53-FCFAEE15640E}" type="datetimeFigureOut">
              <a:rPr lang="sk-SK" smtClean="0"/>
              <a:t>26.10.2016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C8C20-FBCD-4B23-ACA6-05EEE6C937D1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C8C20-FBCD-4B23-ACA6-05EEE6C937D1}" type="slidenum">
              <a:rPr lang="sk-SK" smtClean="0"/>
              <a:t>1</a:t>
            </a:fld>
            <a:endParaRPr lang="sk-S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sk-SK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výdavky miest a obcí na vzdelávanie sa v roku 2015 oproti roku 2004 zvýšili zo 790,5 mil. € na 1,554,3 mil. €, čo je nárast o 96,6%</a:t>
            </a:r>
          </a:p>
          <a:p>
            <a:pPr lvl="0"/>
            <a:r>
              <a:rPr lang="sk-SK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podiel výdavkov miest a obcí na vzdelávanie v roku 2004 34,5 % z celkových výdavkov miest a obcí, v roku 2015 to už bolo 35,9 %</a:t>
            </a:r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C8C20-FBCD-4B23-ACA6-05EEE6C937D1}" type="slidenum">
              <a:rPr lang="sk-SK" smtClean="0"/>
              <a:t>2</a:t>
            </a:fld>
            <a:endParaRPr lang="sk-S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sk-SK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 roku 2005 bol 40% podiel z výnosu DPFO vo výške 353,4 mil. €, mestá a obce už v tomto roku dávali z vlastných príjmov na vzdelávanie 359,2 mil. € teda o 5,8 mil. € viac, ako bol 40% podiel z DPFO, teda obce poskytli na vzdelávanie 40,7% z podielových daní,</a:t>
            </a:r>
          </a:p>
          <a:p>
            <a:pPr lvl="0"/>
            <a:r>
              <a:rPr lang="sk-SK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 roku 2015 bol 40% podiel z výnosu DPFO vo výške 587,1 mil. €, mestá a obce v tomto roku dávali z vlastných príjmov na vzdelávanie 813,1 mil. € teda o 226 mil. € viac, ako bol 40% podiel z DPFO, teda 55,4% z príjmu z podielových daní</a:t>
            </a:r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C8C20-FBCD-4B23-ACA6-05EEE6C937D1}" type="slidenum">
              <a:rPr lang="sk-SK" smtClean="0"/>
              <a:t>3</a:t>
            </a:fld>
            <a:endParaRPr lang="sk-S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sk-SK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to, že je školstvo pre mestá a obce prioritou možno potvrdiť faktom, že ich výdavky na školstvo z vlastných príjmov tvoria väčšiu časť celkových výdavkov na školstvo, ako je objem transferov zo štátneho rozpočtu. </a:t>
            </a:r>
          </a:p>
          <a:p>
            <a:pPr lvl="0"/>
            <a:r>
              <a:rPr lang="sk-SK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 roku 2013 mestá a obce na vzdelávanie vynaložili 1 409,6 mil. € z toho transfer zo štátneho rozpočtu boli 650,3 mil. € a výdavky miest a obcí na školstvo z vlastných príjmov boli vo výške 759,3 mil. €. V roku 2014 bol tento pomer 665,3 mil. € zo štátneho rozpočtu a 798,4 mil. € z vlastných príjmov a v roku 2015 to bolo 741,5 mil. € zo štátneho rozpočtu a 813,1 mil. € z vlastných príjmov.</a:t>
            </a:r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C8C20-FBCD-4B23-ACA6-05EEE6C937D1}" type="slidenum">
              <a:rPr lang="sk-SK" smtClean="0"/>
              <a:t>4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B8E6A-BF2F-4A0D-AA34-853190BB396B}" type="datetime1">
              <a:rPr lang="sk-SK" smtClean="0"/>
              <a:t>26.10.2016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E8D1-D27F-4193-A712-18FAD824E64B}" type="datetime1">
              <a:rPr lang="sk-SK" smtClean="0"/>
              <a:t>26.10.2016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4422-B797-460C-B334-6E3A3F8599A5}" type="datetime1">
              <a:rPr lang="sk-SK" smtClean="0"/>
              <a:t>26.10.2016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9A70-D5DF-47B2-86CD-2B595D4E819B}" type="datetime1">
              <a:rPr lang="sk-SK" smtClean="0"/>
              <a:t>26.10.2016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443B-48A6-4B82-B667-A5F0FC616398}" type="datetime1">
              <a:rPr lang="sk-SK" smtClean="0"/>
              <a:t>26.10.2016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E4F7-58D4-457F-8EBC-66503BC391ED}" type="datetime1">
              <a:rPr lang="sk-SK" smtClean="0"/>
              <a:t>26.10.2016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34F2-BB63-4653-906F-755E854F258A}" type="datetime1">
              <a:rPr lang="sk-SK" smtClean="0"/>
              <a:t>26.10.2016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FFB30-F8E9-407E-85A4-E7BE35C13B31}" type="datetime1">
              <a:rPr lang="sk-SK" smtClean="0"/>
              <a:t>26.10.2016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3F12-8659-486E-8FF9-546B02F4E35E}" type="datetime1">
              <a:rPr lang="sk-SK" smtClean="0"/>
              <a:t>26.10.2016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901A-5139-4CBA-A54D-EE13166642C6}" type="datetime1">
              <a:rPr lang="sk-SK" smtClean="0"/>
              <a:t>26.10.2016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153CE-9992-48F5-A9A4-02429FA8B24F}" type="datetime1">
              <a:rPr lang="sk-SK" smtClean="0"/>
              <a:t>26.10.2016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F5BBE-2BFB-4615-8588-00A173E9D399}" type="datetime1">
              <a:rPr lang="sk-SK" smtClean="0"/>
              <a:t>26.10.2016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Financovanie RŠ z pohľadu miest a obcí Slovenska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smtClean="0"/>
              <a:t>Mgr. Zdenko Krajčír</a:t>
            </a:r>
          </a:p>
          <a:p>
            <a:r>
              <a:rPr lang="sk-SK" dirty="0" smtClean="0"/>
              <a:t>Riaditeľ sekcie rezortných činností </a:t>
            </a:r>
          </a:p>
          <a:p>
            <a:endParaRPr lang="sk-SK" dirty="0" smtClean="0"/>
          </a:p>
          <a:p>
            <a:r>
              <a:rPr lang="sk-SK" dirty="0" smtClean="0"/>
              <a:t>Kancelária ZMOS</a:t>
            </a:r>
            <a:endParaRPr lang="sk-SK" dirty="0"/>
          </a:p>
        </p:txBody>
      </p:sp>
      <p:pic>
        <p:nvPicPr>
          <p:cNvPr id="1026" name="Picture 2" descr="ZMOS CMY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685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/>
        </p:nvGraphicFramePr>
        <p:xfrm>
          <a:off x="1693544" y="1619790"/>
          <a:ext cx="6231255" cy="3942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 descr="ZMOS CMY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685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Mgr. Zdenko Krajčír K - ZMOS</a:t>
            </a:r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2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/>
        </p:nvGraphicFramePr>
        <p:xfrm>
          <a:off x="1762124" y="1676400"/>
          <a:ext cx="6315075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 descr="ZMOS CMY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685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3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MOS CMY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685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Graf 2"/>
          <p:cNvGraphicFramePr/>
          <p:nvPr/>
        </p:nvGraphicFramePr>
        <p:xfrm>
          <a:off x="1693544" y="1676400"/>
          <a:ext cx="5926455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4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MOS CMY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685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Graf 4"/>
          <p:cNvGraphicFramePr/>
          <p:nvPr/>
        </p:nvGraphicFramePr>
        <p:xfrm>
          <a:off x="1447800" y="1752600"/>
          <a:ext cx="6324599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5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MOS CMY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685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Graf 3"/>
          <p:cNvGraphicFramePr/>
          <p:nvPr/>
        </p:nvGraphicFramePr>
        <p:xfrm>
          <a:off x="1693544" y="1524000"/>
          <a:ext cx="6840855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6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676400"/>
            <a:ext cx="8229600" cy="990600"/>
          </a:xfrm>
        </p:spPr>
        <p:txBody>
          <a:bodyPr>
            <a:normAutofit fontScale="90000"/>
          </a:bodyPr>
          <a:lstStyle/>
          <a:p>
            <a:pPr lvl="0"/>
            <a:r>
              <a:rPr lang="sk-SK" sz="2700" b="1" dirty="0" smtClean="0"/>
              <a:t>Dopady zvyšovania platov pedagogických zamestnancov a odborných zamestnancov na rozpočty samosprávy</a:t>
            </a:r>
            <a:r>
              <a:rPr lang="sk-SK" b="1" dirty="0" smtClean="0"/>
              <a:t/>
            </a:r>
            <a:br>
              <a:rPr lang="sk-SK" b="1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 fontScale="92500" lnSpcReduction="20000"/>
          </a:bodyPr>
          <a:lstStyle/>
          <a:p>
            <a:r>
              <a:rPr lang="sk-SK" dirty="0" smtClean="0"/>
              <a:t>zvýšenie platu pedagogickým a odborným zamestnancom </a:t>
            </a:r>
            <a:r>
              <a:rPr lang="sk-SK" dirty="0" smtClean="0"/>
              <a:t>v regionálnom školstve o 1% znamená </a:t>
            </a:r>
            <a:r>
              <a:rPr lang="sk-SK" dirty="0" smtClean="0"/>
              <a:t>pre mestá a obce cca 3,3 mil. € ročne</a:t>
            </a:r>
            <a:r>
              <a:rPr lang="sk-SK" dirty="0" smtClean="0"/>
              <a:t>.</a:t>
            </a:r>
          </a:p>
          <a:p>
            <a:r>
              <a:rPr lang="sk-SK" dirty="0" smtClean="0"/>
              <a:t>Pre rok 2016, keď od 1.1. 2016 bolo 4% zvýšenie a od 1.9.2016 </a:t>
            </a:r>
            <a:r>
              <a:rPr lang="sk-SK" dirty="0" smtClean="0"/>
              <a:t>o 6</a:t>
            </a:r>
            <a:r>
              <a:rPr lang="sk-SK" dirty="0" smtClean="0"/>
              <a:t>% zvýšenie platov znamenalo </a:t>
            </a:r>
            <a:r>
              <a:rPr lang="sk-SK" dirty="0" smtClean="0"/>
              <a:t>spolu pre </a:t>
            </a:r>
            <a:r>
              <a:rPr lang="sk-SK" dirty="0" smtClean="0"/>
              <a:t>mestá a obce zvýšenie potreby finančných prostriedkov na osobné náklady o cca 19,7 mil. €</a:t>
            </a:r>
            <a:endParaRPr lang="sk-SK" dirty="0"/>
          </a:p>
        </p:txBody>
      </p:sp>
      <p:pic>
        <p:nvPicPr>
          <p:cNvPr id="4" name="Picture 2" descr="ZMOS CMY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685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7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1066800"/>
          </a:xfrm>
        </p:spPr>
        <p:txBody>
          <a:bodyPr>
            <a:normAutofit fontScale="90000"/>
          </a:bodyPr>
          <a:lstStyle/>
          <a:p>
            <a:pPr lvl="0"/>
            <a:r>
              <a:rPr lang="sk-SK" sz="2700" b="1" dirty="0" smtClean="0"/>
              <a:t>Dopady zvyšovania platov pedagogických zamestnancov a odborných zamestnancov na rozpočty samosprávy</a:t>
            </a:r>
            <a:r>
              <a:rPr lang="sk-SK" b="1" dirty="0" smtClean="0"/>
              <a:t/>
            </a:r>
            <a:br>
              <a:rPr lang="sk-SK" b="1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773363"/>
          </a:xfrm>
        </p:spPr>
        <p:txBody>
          <a:bodyPr>
            <a:normAutofit/>
          </a:bodyPr>
          <a:lstStyle/>
          <a:p>
            <a:r>
              <a:rPr lang="sk-SK" dirty="0" smtClean="0"/>
              <a:t>Ak by prišlo od 1.1. 2017 k ďalšiemu zvýšeniu o 6%, znamenalo by to so zvýšením od 1. 9. 2016 potrebu finančných prostriedkov na rok 2017 o cca 40 mil. € oproti roku </a:t>
            </a:r>
            <a:r>
              <a:rPr lang="sk-SK" dirty="0" smtClean="0"/>
              <a:t>2016 – nie je zohľadnená zvýšená zamestnanosť.</a:t>
            </a:r>
            <a:endParaRPr lang="sk-SK" dirty="0"/>
          </a:p>
        </p:txBody>
      </p:sp>
      <p:pic>
        <p:nvPicPr>
          <p:cNvPr id="4" name="Picture 2" descr="ZMOS CMY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685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8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828800"/>
          </a:xfrm>
        </p:spPr>
        <p:txBody>
          <a:bodyPr/>
          <a:lstStyle/>
          <a:p>
            <a:r>
              <a:rPr lang="sk-SK" dirty="0" smtClean="0"/>
              <a:t>Ďakujem za pozornosť</a:t>
            </a:r>
            <a:endParaRPr lang="sk-SK" dirty="0"/>
          </a:p>
        </p:txBody>
      </p:sp>
      <p:pic>
        <p:nvPicPr>
          <p:cNvPr id="3" name="Picture 2" descr="ZMOS CMY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685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Mgr. Zdenko Krajčír K - ZMOS</a:t>
            </a:r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9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4282</TotalTime>
  <Words>165</Words>
  <Application>Microsoft Office PowerPoint</Application>
  <PresentationFormat>Prezentácia na obrazovke (4:3)</PresentationFormat>
  <Paragraphs>41</Paragraphs>
  <Slides>9</Slides>
  <Notes>4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Motív Office</vt:lpstr>
      <vt:lpstr>Financovanie RŠ z pohľadu miest a obcí Slovenska</vt:lpstr>
      <vt:lpstr>Snímka 2</vt:lpstr>
      <vt:lpstr>Snímka 3</vt:lpstr>
      <vt:lpstr>Snímka 4</vt:lpstr>
      <vt:lpstr>Snímka 5</vt:lpstr>
      <vt:lpstr>Snímka 6</vt:lpstr>
      <vt:lpstr>Dopady zvyšovania platov pedagogických zamestnancov a odborných zamestnancov na rozpočty samosprávy </vt:lpstr>
      <vt:lpstr>Dopady zvyšovania platov pedagogických zamestnancov a odborných zamestnancov na rozpočty samosprávy </vt:lpstr>
      <vt:lpstr>Ďakujem za pozornosť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Zdenko Krajčír</dc:creator>
  <cp:lastModifiedBy>ZdenkoKrajčír</cp:lastModifiedBy>
  <cp:revision>27</cp:revision>
  <dcterms:created xsi:type="dcterms:W3CDTF">2016-10-03T11:21:17Z</dcterms:created>
  <dcterms:modified xsi:type="dcterms:W3CDTF">2016-10-26T12:08:51Z</dcterms:modified>
</cp:coreProperties>
</file>