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32" r:id="rId3"/>
    <p:sldMasterId id="2147483714" r:id="rId4"/>
    <p:sldMasterId id="2147483674" r:id="rId5"/>
    <p:sldMasterId id="2147483690" r:id="rId6"/>
    <p:sldMasterId id="2147483696" r:id="rId7"/>
    <p:sldMasterId id="2147483702" r:id="rId8"/>
    <p:sldMasterId id="2147483708" r:id="rId9"/>
    <p:sldMasterId id="2147483783" r:id="rId10"/>
    <p:sldMasterId id="2147483809" r:id="rId11"/>
    <p:sldMasterId id="2147483814" r:id="rId12"/>
    <p:sldMasterId id="2147483819" r:id="rId13"/>
    <p:sldMasterId id="2147483824" r:id="rId14"/>
    <p:sldMasterId id="2147483829" r:id="rId15"/>
    <p:sldMasterId id="2147483833" r:id="rId16"/>
    <p:sldMasterId id="2147483838" r:id="rId17"/>
    <p:sldMasterId id="2147483843" r:id="rId18"/>
    <p:sldMasterId id="2147483848" r:id="rId19"/>
  </p:sldMasterIdLst>
  <p:notesMasterIdLst>
    <p:notesMasterId r:id="rId29"/>
  </p:notesMasterIdLst>
  <p:handoutMasterIdLst>
    <p:handoutMasterId r:id="rId30"/>
  </p:handoutMasterIdLst>
  <p:sldIdLst>
    <p:sldId id="485" r:id="rId20"/>
    <p:sldId id="557" r:id="rId21"/>
    <p:sldId id="565" r:id="rId22"/>
    <p:sldId id="559" r:id="rId23"/>
    <p:sldId id="561" r:id="rId24"/>
    <p:sldId id="563" r:id="rId25"/>
    <p:sldId id="562" r:id="rId26"/>
    <p:sldId id="558" r:id="rId27"/>
    <p:sldId id="560" r:id="rId28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VI Kick Off" id="{D8C95EB0-19FF-4A08-9FD8-B6DAD57A435F}">
          <p14:sldIdLst>
            <p14:sldId id="485"/>
            <p14:sldId id="557"/>
            <p14:sldId id="565"/>
            <p14:sldId id="559"/>
            <p14:sldId id="561"/>
            <p14:sldId id="563"/>
            <p14:sldId id="562"/>
            <p14:sldId id="558"/>
            <p14:sldId id="5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56">
          <p15:clr>
            <a:srgbClr val="A4A3A4"/>
          </p15:clr>
        </p15:guide>
        <p15:guide id="2" orient="horz" pos="2473">
          <p15:clr>
            <a:srgbClr val="A4A3A4"/>
          </p15:clr>
        </p15:guide>
        <p15:guide id="3" pos="159">
          <p15:clr>
            <a:srgbClr val="A4A3A4"/>
          </p15:clr>
        </p15:guide>
        <p15:guide id="4" pos="5609">
          <p15:clr>
            <a:srgbClr val="A4A3A4"/>
          </p15:clr>
        </p15:guide>
        <p15:guide id="5" pos="1361">
          <p15:clr>
            <a:srgbClr val="A4A3A4"/>
          </p15:clr>
        </p15:guide>
        <p15:guide id="6" pos="33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B29"/>
    <a:srgbClr val="CC0000"/>
    <a:srgbClr val="FF5050"/>
    <a:srgbClr val="0097D4"/>
    <a:srgbClr val="7D0063"/>
    <a:srgbClr val="D5FCFF"/>
    <a:srgbClr val="CC3300"/>
    <a:srgbClr val="EEAF00"/>
    <a:srgbClr val="A50021"/>
    <a:srgbClr val="FD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875" autoAdjust="0"/>
  </p:normalViewPr>
  <p:slideViewPr>
    <p:cSldViewPr snapToGrid="0" showGuides="1">
      <p:cViewPr varScale="1">
        <p:scale>
          <a:sx n="103" d="100"/>
          <a:sy n="103" d="100"/>
        </p:scale>
        <p:origin x="-180" y="-84"/>
      </p:cViewPr>
      <p:guideLst>
        <p:guide orient="horz" pos="756"/>
        <p:guide orient="horz" pos="2473"/>
        <p:guide pos="159"/>
        <p:guide pos="5609"/>
        <p:guide pos="1361"/>
        <p:guide pos="33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626"/>
    </p:cViewPr>
  </p:sorterViewPr>
  <p:notesViewPr>
    <p:cSldViewPr snapToGrid="0">
      <p:cViewPr>
        <p:scale>
          <a:sx n="100" d="100"/>
          <a:sy n="100" d="100"/>
        </p:scale>
        <p:origin x="2458" y="-8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BC28-B4D5-4756-82E9-11EC9B7FE282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79F7-C54D-471C-93B4-3999E4015B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4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8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7029-D20B-4275-831A-AA861A3366E8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390970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3840" y="4376929"/>
            <a:ext cx="6156959" cy="5230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97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97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93455-E901-4C62-8913-AFDB73D8D1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11163" indent="-223838" algn="l" defTabSz="914400" rtl="0" eaLnBrk="1" latinLnBrk="0" hangingPunct="1">
      <a:buFont typeface="Arial" panose="020B0604020202020204" pitchFamily="34" charset="0"/>
      <a:buChar char="•"/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596900" indent="-204788" algn="l" defTabSz="914400" rtl="0" eaLnBrk="1" latinLnBrk="0" hangingPunct="1">
      <a:buFont typeface="Arial" panose="020B0604020202020204" pitchFamily="34" charset="0"/>
      <a:buChar char="•"/>
      <a:tabLst>
        <a:tab pos="577850" algn="l"/>
      </a:tabLs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93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8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40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45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65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74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91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6988" y="390525"/>
            <a:ext cx="6615112" cy="37226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83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524751" cy="51440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02" y="1716397"/>
            <a:ext cx="3107374" cy="3108626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0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rot="16200000" flipH="1">
            <a:off x="3368375" y="3306013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Thorsten </a:t>
            </a:r>
            <a:r>
              <a:rPr lang="en-US" dirty="0" err="1" smtClean="0"/>
              <a:t>Milse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55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9037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174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81663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461641" y="0"/>
            <a:ext cx="4682361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4111598" y="3745707"/>
            <a:ext cx="700086" cy="700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9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599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468360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43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78" y="0"/>
            <a:ext cx="7787131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7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0112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00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925865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4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294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Brutus </a:t>
            </a:r>
            <a:r>
              <a:rPr lang="en-US" dirty="0" err="1" smtClean="0"/>
              <a:t>Ostling</a:t>
            </a:r>
            <a:r>
              <a:rPr lang="en-US" dirty="0" smtClean="0"/>
              <a:t> . Canon Ambassador</a:t>
            </a:r>
            <a:endParaRPr lang="en-GB" dirty="0"/>
          </a:p>
        </p:txBody>
      </p:sp>
      <p:sp>
        <p:nvSpPr>
          <p:cNvPr id="20" name="Oval 19"/>
          <p:cNvSpPr/>
          <p:nvPr userDrawn="1"/>
        </p:nvSpPr>
        <p:spPr>
          <a:xfrm>
            <a:off x="5331620" y="3755232"/>
            <a:ext cx="700086" cy="700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50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837" y="0"/>
            <a:ext cx="6753227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E5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0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" y="0"/>
            <a:ext cx="770733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2088357"/>
            <a:ext cx="700086" cy="700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16200000" flipH="1">
            <a:off x="6152472" y="4199846"/>
            <a:ext cx="668110" cy="123824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7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74"/>
            <a:ext cx="5853830" cy="51397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E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4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57049" cy="51434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79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517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242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037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807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4255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219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7910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8564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4134644" y="-227321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490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375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20809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3423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817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044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298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183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6951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2471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5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152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5400000" flipH="1">
            <a:off x="5089048" y="-457829"/>
            <a:ext cx="1072999" cy="1988653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246357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2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02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11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9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2916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2986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1608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558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601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01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60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5856679" y="-346466"/>
            <a:ext cx="812005" cy="1504938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2AD00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283" y="2121470"/>
            <a:ext cx="1868086" cy="15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42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59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767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Oval 24"/>
          <p:cNvSpPr/>
          <p:nvPr userDrawn="1"/>
        </p:nvSpPr>
        <p:spPr>
          <a:xfrm>
            <a:off x="5140226" y="3745707"/>
            <a:ext cx="700086" cy="7000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7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1663" cy="514350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9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16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Oval 24"/>
          <p:cNvSpPr/>
          <p:nvPr userDrawn="1"/>
        </p:nvSpPr>
        <p:spPr>
          <a:xfrm>
            <a:off x="5327760" y="3745707"/>
            <a:ext cx="700086" cy="700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16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Oval 24"/>
          <p:cNvSpPr/>
          <p:nvPr userDrawn="1"/>
        </p:nvSpPr>
        <p:spPr>
          <a:xfrm>
            <a:off x="532776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37"/>
          <a:stretch/>
        </p:blipFill>
        <p:spPr>
          <a:xfrm>
            <a:off x="0" y="0"/>
            <a:ext cx="56816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Oval 24"/>
          <p:cNvSpPr/>
          <p:nvPr userDrawn="1"/>
        </p:nvSpPr>
        <p:spPr>
          <a:xfrm>
            <a:off x="532776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9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06/10/2015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7759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70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flipH="1">
            <a:off x="-9526" y="2082891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008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1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6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68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69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396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50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9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73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882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3957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19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49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53033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EEA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345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8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236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043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20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94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163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7775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35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06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21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flipH="1">
            <a:off x="-9525" y="1976971"/>
            <a:ext cx="1400175" cy="259503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rgbClr val="EEA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Richard </a:t>
            </a:r>
            <a:r>
              <a:rPr lang="en-US" dirty="0" err="1" smtClean="0"/>
              <a:t>Walch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252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34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41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4407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886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8780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0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44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4442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029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7495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86400" y="0"/>
            <a:ext cx="36576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36366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28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76249"/>
            <a:ext cx="8429624" cy="561975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3037593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Managing Directors’ Conference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4134644" y="4383413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31A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77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81663" cy="514350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18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7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7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8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8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8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60" r:id="rId4"/>
    <p:sldLayoutId id="2147483649" r:id="rId5"/>
    <p:sldLayoutId id="2147483656" r:id="rId6"/>
    <p:sldLayoutId id="2147483663" r:id="rId7"/>
    <p:sldLayoutId id="2147483664" r:id="rId8"/>
    <p:sldLayoutId id="2147483657" r:id="rId9"/>
    <p:sldLayoutId id="2147483658" r:id="rId10"/>
    <p:sldLayoutId id="2147483650" r:id="rId11"/>
    <p:sldLayoutId id="2147483652" r:id="rId12"/>
    <p:sldLayoutId id="2147483673" r:id="rId13"/>
    <p:sldLayoutId id="2147483670" r:id="rId14"/>
    <p:sldLayoutId id="2147483671" r:id="rId15"/>
    <p:sldLayoutId id="2147483666" r:id="rId16"/>
    <p:sldLayoutId id="2147483665" r:id="rId17"/>
    <p:sldLayoutId id="2147483669" r:id="rId18"/>
    <p:sldLayoutId id="2147483668" r:id="rId19"/>
    <p:sldLayoutId id="2147483672" r:id="rId20"/>
    <p:sldLayoutId id="2147483736" r:id="rId2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91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92" r:id="rId5"/>
    <p:sldLayoutId id="2147483875" r:id="rId6"/>
    <p:sldLayoutId id="2147483893" r:id="rId7"/>
    <p:sldLayoutId id="2147483894" r:id="rId8"/>
    <p:sldLayoutId id="2147483895" r:id="rId9"/>
    <p:sldLayoutId id="2147483885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7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9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  <a:solidFill>
            <a:srgbClr val="CC0000"/>
          </a:solidFill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77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3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68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38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06/10/2015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Presentation information in footer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0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79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0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  <a:solidFill>
            <a:srgbClr val="CC0000"/>
          </a:solidFill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6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4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1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8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6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06/10/2015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8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BC_Stretnutie_APUMS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ál 48"/>
          <p:cNvSpPr/>
          <p:nvPr/>
        </p:nvSpPr>
        <p:spPr>
          <a:xfrm>
            <a:off x="101543" y="2536165"/>
            <a:ext cx="2641658" cy="252754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sx="1000" sy="1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834466"/>
            <a:ext cx="7041522" cy="1102519"/>
          </a:xfrm>
          <a:effectLst>
            <a:glow>
              <a:schemeClr val="bg1"/>
            </a:glow>
            <a:softEdge rad="25400"/>
          </a:effectLst>
        </p:spPr>
        <p:txBody>
          <a:bodyPr/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glow>
                    <a:srgbClr val="FF5050"/>
                  </a:glow>
                </a:effectLst>
              </a:rPr>
              <a:t>Odborná </a:t>
            </a:r>
            <a:r>
              <a:rPr lang="cs-CZ" sz="4000" b="1" dirty="0" err="1" smtClean="0">
                <a:solidFill>
                  <a:schemeClr val="bg1"/>
                </a:solidFill>
                <a:effectLst>
                  <a:glow>
                    <a:srgbClr val="FF5050"/>
                  </a:glow>
                </a:effectLst>
              </a:rPr>
              <a:t>konferencia</a:t>
            </a:r>
            <a:r>
              <a:rPr lang="cs-CZ" sz="5400" b="1" dirty="0" smtClean="0">
                <a:solidFill>
                  <a:schemeClr val="bg1"/>
                </a:solidFill>
                <a:effectLst>
                  <a:glow>
                    <a:srgbClr val="FF5050"/>
                  </a:glow>
                </a:effectLst>
              </a:rPr>
              <a:t/>
            </a:r>
            <a:br>
              <a:rPr lang="cs-CZ" sz="5400" b="1" dirty="0" smtClean="0">
                <a:solidFill>
                  <a:schemeClr val="bg1"/>
                </a:solidFill>
                <a:effectLst>
                  <a:glow>
                    <a:srgbClr val="FF5050"/>
                  </a:glow>
                </a:effectLst>
              </a:rPr>
            </a:br>
            <a:r>
              <a:rPr lang="cs-CZ" sz="5400" b="1" dirty="0">
                <a:effectLst>
                  <a:glow>
                    <a:srgbClr val="FF5050"/>
                  </a:glow>
                </a:effectLst>
              </a:rPr>
              <a:t/>
            </a:r>
            <a:br>
              <a:rPr lang="cs-CZ" sz="5400" b="1" dirty="0">
                <a:effectLst>
                  <a:glow>
                    <a:srgbClr val="FF5050"/>
                  </a:glow>
                </a:effectLst>
              </a:rPr>
            </a:br>
            <a:r>
              <a:rPr lang="cs-CZ" sz="5400" b="1" dirty="0" smtClean="0">
                <a:effectLst>
                  <a:glow>
                    <a:srgbClr val="FF5050"/>
                  </a:glow>
                </a:effectLst>
              </a:rPr>
              <a:t/>
            </a:r>
            <a:br>
              <a:rPr lang="cs-CZ" sz="5400" b="1" dirty="0" smtClean="0">
                <a:effectLst>
                  <a:glow>
                    <a:srgbClr val="FF5050"/>
                  </a:glow>
                </a:effectLst>
              </a:rPr>
            </a:br>
            <a:r>
              <a:rPr lang="cs-CZ" sz="5400" b="1" dirty="0">
                <a:effectLst>
                  <a:glow>
                    <a:srgbClr val="FF5050"/>
                  </a:glow>
                </a:effectLst>
              </a:rPr>
              <a:t/>
            </a:r>
            <a:br>
              <a:rPr lang="cs-CZ" sz="5400" b="1" dirty="0">
                <a:effectLst>
                  <a:glow>
                    <a:srgbClr val="FF5050"/>
                  </a:glow>
                </a:effectLst>
              </a:rPr>
            </a:br>
            <a:r>
              <a:rPr lang="cs-CZ" sz="5400" b="1" dirty="0" smtClean="0">
                <a:solidFill>
                  <a:schemeClr val="bg1"/>
                </a:solidFill>
                <a:effectLst>
                  <a:glow>
                    <a:srgbClr val="FF5050"/>
                  </a:glow>
                </a:effectLst>
              </a:rPr>
              <a:t>APÚMS</a:t>
            </a:r>
            <a:r>
              <a:rPr lang="cs-CZ" sz="7200" b="1" dirty="0" smtClean="0">
                <a:solidFill>
                  <a:schemeClr val="bg1"/>
                </a:solidFill>
              </a:rPr>
              <a:t/>
            </a:r>
            <a:br>
              <a:rPr lang="cs-CZ" sz="7200" b="1" dirty="0" smtClean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</a:rPr>
              <a:t>         6.-7.10.2015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W:\06 LOGA\c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06" y="160060"/>
            <a:ext cx="1529876" cy="13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CBC Slovakia, s.r.o.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12" y="1209675"/>
            <a:ext cx="8640067" cy="3576639"/>
          </a:xfrm>
        </p:spPr>
        <p:txBody>
          <a:bodyPr>
            <a:noAutofit/>
          </a:bodyPr>
          <a:lstStyle/>
          <a:p>
            <a:r>
              <a:rPr lang="sk-SK" sz="1400" dirty="0"/>
              <a:t>Spoločnosť CBC Slovakia s.r.o. sa zaoberá dodávkou a prevádzkou tlačových riešení a hrdí sa najvyšším stupňom certifikovanej partnerskej spolupráce so značkou Canon – a to akreditáciou na úrovni Canon Business Center pre región Slovensko.</a:t>
            </a:r>
          </a:p>
          <a:p>
            <a:r>
              <a:rPr lang="sk-SK" sz="1400" dirty="0" smtClean="0"/>
              <a:t>Vznik </a:t>
            </a:r>
            <a:r>
              <a:rPr lang="sk-SK" sz="1400" dirty="0"/>
              <a:t>CBC Slovakia s.r.o. je snahou o čo najkvalitnejšie, profesionálne a komplexné pokrytie potrieb svojich zákazníkov, a to od kancelárií účtovníkov, advokátov, daňových poradcov až po komplexné tlačové riešenia veľkých výrobných závodov, či štátnych a finančných inštitúcií</a:t>
            </a:r>
            <a:r>
              <a:rPr lang="sk-SK" sz="1400" dirty="0" smtClean="0"/>
              <a:t>.</a:t>
            </a:r>
            <a:endParaRPr lang="sk-SK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r>
              <a:rPr lang="sk-SK" b="1" dirty="0"/>
              <a:t>     </a:t>
            </a:r>
            <a:endParaRPr lang="sk-SK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2" descr="W:\06 LOGA\c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28" y="3736699"/>
            <a:ext cx="1529876" cy="13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BC Slovakia s.r.o., Domkárska 15, Bratisl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2" y="3533532"/>
            <a:ext cx="3688131" cy="13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BC Slovakia s.r.o., Domkárska 15, Bratisla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64" y="3533532"/>
            <a:ext cx="3004108" cy="13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412" y="339500"/>
            <a:ext cx="8802878" cy="1284583"/>
          </a:xfrm>
        </p:spPr>
        <p:txBody>
          <a:bodyPr/>
          <a:lstStyle/>
          <a:p>
            <a:r>
              <a:rPr lang="cs-CZ" sz="3200" b="1" dirty="0" err="1" smtClean="0"/>
              <a:t>Digitalizácia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spracovanie</a:t>
            </a:r>
            <a:r>
              <a:rPr lang="cs-CZ" sz="3200" b="1" dirty="0" smtClean="0"/>
              <a:t> a </a:t>
            </a:r>
            <a:r>
              <a:rPr lang="cs-CZ" sz="3200" b="1" dirty="0" err="1" smtClean="0"/>
              <a:t>zverejňovanie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dokumentov</a:t>
            </a:r>
            <a:r>
              <a:rPr lang="cs-CZ" sz="3200" b="1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12" y="1317010"/>
            <a:ext cx="8640067" cy="2524836"/>
          </a:xfrm>
        </p:spPr>
        <p:txBody>
          <a:bodyPr>
            <a:noAutofit/>
          </a:bodyPr>
          <a:lstStyle/>
          <a:p>
            <a:endParaRPr lang="sk-SK" sz="4800" b="1" dirty="0" smtClean="0"/>
          </a:p>
          <a:p>
            <a:r>
              <a:rPr lang="sk-SK" sz="4800" b="1" dirty="0" smtClean="0"/>
              <a:t>Ako to u Vás funguje dnes?</a:t>
            </a:r>
            <a:endParaRPr lang="sk-SK" sz="4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r>
              <a:rPr lang="sk-SK" b="1" dirty="0"/>
              <a:t>     </a:t>
            </a:r>
            <a:endParaRPr lang="sk-SK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5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12" y="1200151"/>
            <a:ext cx="6653355" cy="3586162"/>
          </a:xfrm>
        </p:spPr>
        <p:txBody>
          <a:bodyPr>
            <a:noAutofit/>
          </a:bodyPr>
          <a:lstStyle/>
          <a:p>
            <a:endParaRPr lang="sk-SK" b="1" dirty="0">
              <a:solidFill>
                <a:srgbClr val="E85B29"/>
              </a:solidFill>
            </a:endParaRPr>
          </a:p>
          <a:p>
            <a:endParaRPr lang="sk-SK" b="1" dirty="0" smtClean="0">
              <a:solidFill>
                <a:srgbClr val="E85B29"/>
              </a:solidFill>
            </a:endParaRPr>
          </a:p>
          <a:p>
            <a:endParaRPr lang="sk-SK" b="1" dirty="0">
              <a:solidFill>
                <a:srgbClr val="E85B29"/>
              </a:solidFill>
            </a:endParaRPr>
          </a:p>
          <a:p>
            <a:endParaRPr lang="sk-SK" b="1" dirty="0" smtClean="0">
              <a:solidFill>
                <a:srgbClr val="E85B29"/>
              </a:solidFill>
            </a:endParaRPr>
          </a:p>
          <a:p>
            <a:r>
              <a:rPr lang="sk-SK" b="1" dirty="0" smtClean="0"/>
              <a:t>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r>
              <a:rPr lang="sk-SK" b="1" dirty="0"/>
              <a:t>     </a:t>
            </a:r>
            <a:endParaRPr lang="sk-SK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16454" cy="46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Základné otázky: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12" y="1200151"/>
            <a:ext cx="8106842" cy="358616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 smtClean="0"/>
              <a:t>Koľko </a:t>
            </a:r>
            <a:r>
              <a:rPr lang="sk-SK" sz="2000" dirty="0"/>
              <a:t>ľ</a:t>
            </a:r>
            <a:r>
              <a:rPr lang="sk-SK" sz="2000" dirty="0" smtClean="0"/>
              <a:t>udí digitalizuje zmluvy a iné dokumenty?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 smtClean="0"/>
              <a:t>Ako dlho im to trvá?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 smtClean="0"/>
              <a:t>Sú citlivé údaje po zverejnení zmluvy skutočne chránené?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 smtClean="0"/>
              <a:t>Aké zariadenia využívate a akým spôsobom archivujete dokumenty?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 smtClean="0"/>
              <a:t>Prevod PDF dokumentov, ako jednoducho previesť do Wordu či Excelu?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 smtClean="0"/>
              <a:t>Označujete naskenované či zverejnené dokumenty?</a:t>
            </a:r>
            <a:endParaRPr lang="sk-SK" sz="2000" dirty="0"/>
          </a:p>
          <a:p>
            <a:r>
              <a:rPr lang="sk-SK" b="1" dirty="0"/>
              <a:t> </a:t>
            </a:r>
            <a:r>
              <a:rPr lang="sk-SK" b="1" dirty="0" smtClean="0"/>
              <a:t>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r>
              <a:rPr lang="sk-SK" b="1" dirty="0"/>
              <a:t>     </a:t>
            </a:r>
            <a:endParaRPr lang="sk-SK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412" y="339500"/>
            <a:ext cx="8640067" cy="1004803"/>
          </a:xfrm>
        </p:spPr>
        <p:txBody>
          <a:bodyPr/>
          <a:lstStyle/>
          <a:p>
            <a:r>
              <a:rPr lang="cs-CZ" sz="3200" b="1" dirty="0"/>
              <a:t>Canon </a:t>
            </a:r>
            <a:r>
              <a:rPr lang="cs-CZ" sz="3200" b="1" dirty="0" err="1"/>
              <a:t>ponúka</a:t>
            </a:r>
            <a:r>
              <a:rPr lang="cs-CZ" sz="3200" b="1" dirty="0"/>
              <a:t> </a:t>
            </a:r>
            <a:r>
              <a:rPr lang="cs-CZ" sz="3200" b="1" dirty="0" smtClean="0"/>
              <a:t>jednoduché </a:t>
            </a:r>
            <a:r>
              <a:rPr lang="cs-CZ" sz="3200" b="1" dirty="0" err="1"/>
              <a:t>riešenie</a:t>
            </a:r>
            <a:r>
              <a:rPr lang="cs-CZ" sz="3200" b="1" dirty="0"/>
              <a:t>:</a:t>
            </a:r>
            <a:endParaRPr lang="sk-SK" sz="3200" b="1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2" descr="http://moduly.faxcopy.sk/data/blog/uploads/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5656" r="47677" b="47290"/>
          <a:stretch/>
        </p:blipFill>
        <p:spPr bwMode="auto">
          <a:xfrm>
            <a:off x="2849421" y="1344303"/>
            <a:ext cx="4008580" cy="35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307" r="602"/>
          <a:stretch/>
        </p:blipFill>
        <p:spPr>
          <a:xfrm>
            <a:off x="-1" y="0"/>
            <a:ext cx="8861337" cy="45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Výhody </a:t>
            </a:r>
            <a:r>
              <a:rPr lang="cs-CZ" sz="3200" b="1" dirty="0" err="1" smtClean="0"/>
              <a:t>ponúkaného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riešenia</a:t>
            </a:r>
            <a:r>
              <a:rPr lang="cs-CZ" sz="3200" b="1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13" y="1200151"/>
            <a:ext cx="6168860" cy="3586162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dirty="0"/>
              <a:t>p</a:t>
            </a:r>
            <a:r>
              <a:rPr lang="sk-SK" sz="2000" dirty="0" smtClean="0"/>
              <a:t>riama podpora dokumentových skenerov Canon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dirty="0"/>
              <a:t>j</a:t>
            </a:r>
            <a:r>
              <a:rPr lang="sk-SK" sz="2000" dirty="0" smtClean="0"/>
              <a:t>ednoduché ovládanie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dirty="0"/>
              <a:t>z</a:t>
            </a:r>
            <a:r>
              <a:rPr lang="sk-SK" sz="2000" dirty="0" smtClean="0"/>
              <a:t>výšenie produktivity / úspora času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dirty="0" smtClean="0"/>
              <a:t>bez vysokých investícií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/>
              <a:t>c</a:t>
            </a:r>
            <a:r>
              <a:rPr lang="cs-CZ" sz="2000" dirty="0" smtClean="0"/>
              <a:t>itlivé údaje sú v bezpečí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dirty="0"/>
              <a:t>f</a:t>
            </a:r>
            <a:r>
              <a:rPr lang="sk-SK" sz="2000" dirty="0" smtClean="0"/>
              <a:t>unkcia OCR s podporou Slovenčiny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 err="1"/>
              <a:t>e</a:t>
            </a:r>
            <a:r>
              <a:rPr lang="cs-CZ" sz="2000" dirty="0" err="1" smtClean="0"/>
              <a:t>ditovateľný</a:t>
            </a:r>
            <a:r>
              <a:rPr lang="cs-CZ" sz="2000" dirty="0" smtClean="0"/>
              <a:t> formát PDF / Word / Excel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sk-SK" sz="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r>
              <a:rPr lang="sk-SK" b="1" dirty="0"/>
              <a:t>     </a:t>
            </a:r>
            <a:endParaRPr lang="sk-SK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Picture 2" descr="http://moduly.faxcopy.sk/data/blog/uploads/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5656" r="47677" b="47290"/>
          <a:stretch/>
        </p:blipFill>
        <p:spPr bwMode="auto">
          <a:xfrm>
            <a:off x="6547963" y="216660"/>
            <a:ext cx="2369814" cy="20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Praktické </a:t>
            </a:r>
            <a:r>
              <a:rPr lang="cs-CZ" sz="3200" b="1" dirty="0" err="1" smtClean="0"/>
              <a:t>testovanie</a:t>
            </a:r>
            <a:r>
              <a:rPr lang="cs-CZ" sz="3200" b="1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13" y="1200151"/>
            <a:ext cx="6168860" cy="3586162"/>
          </a:xfrm>
        </p:spPr>
        <p:txBody>
          <a:bodyPr>
            <a:noAutofit/>
          </a:bodyPr>
          <a:lstStyle/>
          <a:p>
            <a:endParaRPr lang="sk-SK" sz="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b="1" dirty="0" smtClean="0"/>
              <a:t> </a:t>
            </a:r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b="1" dirty="0" smtClean="0"/>
              <a:t>dokumentový skener Canon</a:t>
            </a:r>
          </a:p>
          <a:p>
            <a:endParaRPr lang="sk-SK" b="1" dirty="0" smtClean="0"/>
          </a:p>
          <a:p>
            <a:endParaRPr lang="sk-SK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b="1"/>
              <a:t>v</a:t>
            </a:r>
            <a:r>
              <a:rPr lang="sk-SK" b="1" smtClean="0"/>
              <a:t>ideo</a:t>
            </a:r>
            <a:r>
              <a:rPr lang="sk-SK" b="1" smtClean="0"/>
              <a:t>:   </a:t>
            </a:r>
            <a:r>
              <a:rPr lang="sk-SK" b="1" smtClean="0">
                <a:hlinkClick r:id="rId3" action="ppaction://hlinkfile"/>
              </a:rPr>
              <a:t>CBC_Stretnutie_APUMS.mp4</a:t>
            </a:r>
            <a:endParaRPr lang="sk-SK" sz="1200" dirty="0" smtClean="0"/>
          </a:p>
          <a:p>
            <a:r>
              <a:rPr lang="sk-SK" b="1" dirty="0"/>
              <a:t>     </a:t>
            </a:r>
            <a:endParaRPr lang="sk-SK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6" descr="http://euroform.dk/files/2011/11/eCopy-pdf-pro-office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9" b="23921"/>
          <a:stretch/>
        </p:blipFill>
        <p:spPr bwMode="auto">
          <a:xfrm>
            <a:off x="494678" y="1124644"/>
            <a:ext cx="2583337" cy="8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oduly.faxcopy.sk/data/blog/uploads/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5656" r="47677" b="47290"/>
          <a:stretch/>
        </p:blipFill>
        <p:spPr bwMode="auto">
          <a:xfrm>
            <a:off x="6547963" y="216660"/>
            <a:ext cx="2369814" cy="20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on 16x9 CAS PowerPoint Templat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1_Canon Deep Orang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anon Deep Orang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2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3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_Canon Light Gre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5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6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7_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anon Dark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non Light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anon Green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anon Deep Blu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non Deep Orang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anon Yellow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anon Deep Pink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Canon 16x9 CAS PowerPoint Template</Template>
  <TotalTime>1915</TotalTime>
  <Words>229</Words>
  <Application>Microsoft Office PowerPoint</Application>
  <PresentationFormat>Prezentácia na obrazovke (16:9)</PresentationFormat>
  <Paragraphs>75</Paragraphs>
  <Slides>9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19</vt:i4>
      </vt:variant>
      <vt:variant>
        <vt:lpstr>Nadpisy snímok</vt:lpstr>
      </vt:variant>
      <vt:variant>
        <vt:i4>9</vt:i4>
      </vt:variant>
    </vt:vector>
  </HeadingPairs>
  <TitlesOfParts>
    <vt:vector size="28" baseType="lpstr">
      <vt:lpstr>Canon 16x9 CAS PowerPoint Template</vt:lpstr>
      <vt:lpstr>Canon Dark Grey</vt:lpstr>
      <vt:lpstr>Canon Light Grey</vt:lpstr>
      <vt:lpstr>Canon Aqua</vt:lpstr>
      <vt:lpstr>Canon Green</vt:lpstr>
      <vt:lpstr>Canon Deep Blue</vt:lpstr>
      <vt:lpstr>Canon Deep Orange</vt:lpstr>
      <vt:lpstr>Canon Yellow</vt:lpstr>
      <vt:lpstr>Canon Deep Pink</vt:lpstr>
      <vt:lpstr>1_Canon Deep Orange</vt:lpstr>
      <vt:lpstr>2_Canon Deep Orange</vt:lpstr>
      <vt:lpstr>1_Canon Aqua</vt:lpstr>
      <vt:lpstr>2_Canon Aqua</vt:lpstr>
      <vt:lpstr>3_Canon Aqua</vt:lpstr>
      <vt:lpstr>1_Canon Light Grey</vt:lpstr>
      <vt:lpstr>4_Canon Aqua</vt:lpstr>
      <vt:lpstr>5_Canon Aqua</vt:lpstr>
      <vt:lpstr>6_Canon Aqua</vt:lpstr>
      <vt:lpstr>7_Canon Aqua</vt:lpstr>
      <vt:lpstr>Odborná konferencia    APÚMS           6.-7.10.2015 </vt:lpstr>
      <vt:lpstr>CBC Slovakia, s.r.o.   </vt:lpstr>
      <vt:lpstr>Digitalizácia, spracovanie a zverejňovanie dokumentov:   </vt:lpstr>
      <vt:lpstr>   </vt:lpstr>
      <vt:lpstr>Základné otázky:   </vt:lpstr>
      <vt:lpstr>Canon ponúka jednoduché riešenie:</vt:lpstr>
      <vt:lpstr>Prezentácia programu PowerPoint</vt:lpstr>
      <vt:lpstr>Výhody ponúkaného riešenia:   </vt:lpstr>
      <vt:lpstr>Praktické testovanie:   </vt:lpstr>
    </vt:vector>
  </TitlesOfParts>
  <Company>Canon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new slides to your presentation</dc:title>
  <dc:creator>Cohen, A. - Adrienne -</dc:creator>
  <cp:lastModifiedBy>VERES</cp:lastModifiedBy>
  <cp:revision>687</cp:revision>
  <cp:lastPrinted>2015-01-06T13:57:22Z</cp:lastPrinted>
  <dcterms:created xsi:type="dcterms:W3CDTF">2014-10-10T09:17:00Z</dcterms:created>
  <dcterms:modified xsi:type="dcterms:W3CDTF">2015-10-06T07:50:53Z</dcterms:modified>
</cp:coreProperties>
</file>