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4" d="100"/>
          <a:sy n="134" d="100"/>
        </p:scale>
        <p:origin x="-95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  <a:r>
              <a:rPr lang="en-US" dirty="0" err="1" smtClean="0"/>
              <a:t>gstyle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24C-E7A2-4A6D-A4BD-CDB6C1C0317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24C-E7A2-4A6D-A4BD-CDB6C1C0317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24C-E7A2-4A6D-A4BD-CDB6C1C0317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24C-E7A2-4A6D-A4BD-CDB6C1C0317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24C-E7A2-4A6D-A4BD-CDB6C1C0317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24C-E7A2-4A6D-A4BD-CDB6C1C0317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24C-E7A2-4A6D-A4BD-CDB6C1C0317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24C-E7A2-4A6D-A4BD-CDB6C1C0317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24C-E7A2-4A6D-A4BD-CDB6C1C0317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24C-E7A2-4A6D-A4BD-CDB6C1C0317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24C-E7A2-4A6D-A4BD-CDB6C1C0317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3724C-E7A2-4A6D-A4BD-CDB6C1C03172}" type="datetimeFigureOut">
              <a:rPr lang="en-US" smtClean="0"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3A10D-7D5E-4932-A76F-CD1632FD3D96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9510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endParaRPr lang="sk-SK" altLang="sk-SK" sz="2400" b="1" dirty="0" smtClean="0">
              <a:solidFill>
                <a:srgbClr val="2D2D8B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2400" b="1" dirty="0">
              <a:solidFill>
                <a:srgbClr val="2D2D8B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sk-SK" altLang="sk-SK" sz="2400" b="1" dirty="0" smtClean="0">
                <a:solidFill>
                  <a:srgbClr val="2D2D8B"/>
                </a:solidFill>
              </a:rPr>
              <a:t>Nový zákon o finančnej kontrole a audite</a:t>
            </a:r>
          </a:p>
          <a:p>
            <a:pPr algn="ctr">
              <a:buFont typeface="Wingdings" pitchFamily="2" charset="2"/>
              <a:buNone/>
              <a:defRPr/>
            </a:pPr>
            <a:endParaRPr lang="sk-SK" altLang="sk-SK" sz="2400" b="1" dirty="0" smtClean="0">
              <a:solidFill>
                <a:srgbClr val="2D2D8B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sk-SK" altLang="sk-SK" sz="2400" b="1" dirty="0" smtClean="0">
                <a:solidFill>
                  <a:srgbClr val="2D2D8B"/>
                </a:solidFill>
              </a:rPr>
              <a:t>č. 357/2015 Z. z.</a:t>
            </a:r>
          </a:p>
          <a:p>
            <a:pPr algn="ctr">
              <a:buFont typeface="Wingdings" pitchFamily="2" charset="2"/>
              <a:buNone/>
              <a:defRPr/>
            </a:pPr>
            <a:endParaRPr lang="sk-SK" altLang="sk-SK" sz="2400" b="1" dirty="0" smtClean="0">
              <a:solidFill>
                <a:srgbClr val="2D2D8B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sk-SK" altLang="sk-SK" sz="2400" b="1" dirty="0" smtClean="0">
                <a:solidFill>
                  <a:srgbClr val="2D2D8B"/>
                </a:solidFill>
              </a:rPr>
              <a:t>(účinný od 1.1.2016)</a:t>
            </a:r>
            <a:endParaRPr lang="sk-SK" altLang="sk-SK" sz="2400" b="1" dirty="0">
              <a:solidFill>
                <a:srgbClr val="2D2D8B"/>
              </a:solidFill>
            </a:endParaRPr>
          </a:p>
          <a:p>
            <a:pPr algn="just">
              <a:defRPr/>
            </a:pPr>
            <a:endParaRPr lang="sk-SK" dirty="0" smtClean="0"/>
          </a:p>
          <a:p>
            <a:pPr algn="just">
              <a:defRPr/>
            </a:pPr>
            <a:endParaRPr lang="sk-SK" dirty="0"/>
          </a:p>
          <a:p>
            <a:pPr algn="just">
              <a:defRPr/>
            </a:pPr>
            <a:endParaRPr lang="sk-SK" dirty="0" smtClean="0"/>
          </a:p>
          <a:p>
            <a:pPr algn="just">
              <a:defRPr/>
            </a:pPr>
            <a:endParaRPr lang="sk-SK" dirty="0"/>
          </a:p>
          <a:p>
            <a:pPr algn="just">
              <a:defRPr/>
            </a:pPr>
            <a:endParaRPr lang="sk-SK" dirty="0" smtClean="0"/>
          </a:p>
          <a:p>
            <a:pPr algn="just">
              <a:defRPr/>
            </a:pPr>
            <a:endParaRPr lang="sk-SK" dirty="0"/>
          </a:p>
          <a:p>
            <a:pPr algn="just">
              <a:defRPr/>
            </a:pPr>
            <a:endParaRPr lang="sk-SK" dirty="0" smtClean="0"/>
          </a:p>
          <a:p>
            <a:pPr algn="just">
              <a:defRPr/>
            </a:pPr>
            <a:r>
              <a:rPr lang="sk-SK" sz="1600" dirty="0" smtClean="0"/>
              <a:t>Martin </a:t>
            </a:r>
            <a:r>
              <a:rPr lang="sk-SK" sz="1600" dirty="0" err="1" smtClean="0"/>
              <a:t>Pavluvčík</a:t>
            </a:r>
            <a:endParaRPr lang="sk-SK" sz="1600" dirty="0"/>
          </a:p>
          <a:p>
            <a:pPr algn="just">
              <a:defRPr/>
            </a:pPr>
            <a:r>
              <a:rPr lang="sk-SK" dirty="0" smtClean="0"/>
              <a:t> </a:t>
            </a:r>
            <a:endParaRPr lang="sk-SK" altLang="sk-SK" dirty="0"/>
          </a:p>
          <a:p>
            <a:pPr algn="just">
              <a:buFont typeface="Wingdings" pitchFamily="2" charset="2"/>
              <a:buNone/>
              <a:defRPr/>
            </a:pPr>
            <a:endParaRPr lang="sk-SK" altLang="sk-SK" dirty="0"/>
          </a:p>
          <a:p>
            <a:pPr algn="just">
              <a:buFont typeface="Wingdings" pitchFamily="2" charset="2"/>
              <a:buNone/>
              <a:defRPr/>
            </a:pPr>
            <a:endParaRPr lang="sk-SK" altLang="sk-SK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7614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Vytvorenie Úradu vládneho auditu</a:t>
            </a:r>
          </a:p>
          <a:p>
            <a:pPr algn="ctr">
              <a:defRPr/>
            </a:pPr>
            <a:endParaRPr lang="sk-SK" altLang="sk-SK" sz="2000" b="1" dirty="0"/>
          </a:p>
          <a:p>
            <a:pPr algn="just">
              <a:defRPr/>
            </a:pPr>
            <a:endParaRPr lang="sk-SK" alt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kompetencie ako SFK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rozšírená pôsobnosť </a:t>
            </a:r>
            <a:r>
              <a:rPr lang="sk-SK" dirty="0"/>
              <a:t>vykonávať vládny audit aj na ústredných orgánoch štátnej správy</a:t>
            </a:r>
            <a:endParaRPr lang="sk-SK" altLang="sk-SK" dirty="0"/>
          </a:p>
          <a:p>
            <a:pPr algn="just">
              <a:defRPr/>
            </a:pPr>
            <a:endParaRPr lang="sk-SK" dirty="0"/>
          </a:p>
          <a:p>
            <a:pPr algn="just">
              <a:defRPr/>
            </a:pPr>
            <a:endParaRPr lang="sk-SK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2373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778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dirty="0"/>
          </a:p>
          <a:p>
            <a:pPr algn="just">
              <a:defRPr/>
            </a:pPr>
            <a:endParaRPr lang="sk-SK" altLang="sk-SK" dirty="0" smtClean="0"/>
          </a:p>
          <a:p>
            <a:pPr algn="just">
              <a:defRPr/>
            </a:pPr>
            <a:r>
              <a:rPr lang="sk-SK" dirty="0" smtClean="0"/>
              <a:t>Zjednodušenie oproti predchádzajúcemu režimu (predbežná, priebežná, následná, administratívna, vnútorná administratívna, administratívna kontrolovanej osoby, kontrola na mieste)</a:t>
            </a:r>
          </a:p>
          <a:p>
            <a:pPr algn="just">
              <a:defRPr/>
            </a:pPr>
            <a:endParaRPr lang="sk-SK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b="1" dirty="0" smtClean="0"/>
              <a:t>Základná finančná kontrola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b="1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b="1" dirty="0" smtClean="0"/>
              <a:t>Administratívna finančná kontrola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b="1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b="1" dirty="0" smtClean="0"/>
              <a:t>Finančná kontrola na mieste</a:t>
            </a:r>
          </a:p>
          <a:p>
            <a:pPr algn="just">
              <a:defRPr/>
            </a:pPr>
            <a:endParaRPr lang="sk-SK" b="1" dirty="0"/>
          </a:p>
          <a:p>
            <a:pPr algn="just">
              <a:defRPr/>
            </a:pPr>
            <a:endParaRPr lang="sk-SK" b="1" dirty="0" smtClean="0"/>
          </a:p>
          <a:p>
            <a:pPr algn="just">
              <a:defRPr/>
            </a:pPr>
            <a:r>
              <a:rPr lang="sk-SK" dirty="0" smtClean="0"/>
              <a:t>Za riadne vykonávanie zodpovedá štatutárny orgán OVS</a:t>
            </a:r>
            <a:endParaRPr lang="sk-SK" dirty="0"/>
          </a:p>
          <a:p>
            <a:pPr algn="just">
              <a:defRPr/>
            </a:pPr>
            <a:endParaRPr lang="sk-SK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0235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u="sng" dirty="0"/>
          </a:p>
          <a:p>
            <a:pPr algn="just">
              <a:defRPr/>
            </a:pPr>
            <a:r>
              <a:rPr lang="sk-SK" u="sng" dirty="0" smtClean="0"/>
              <a:t>Spoločné pre všetky typy FK</a:t>
            </a:r>
          </a:p>
          <a:p>
            <a:pPr algn="just">
              <a:defRPr/>
            </a:pPr>
            <a:endParaRPr lang="sk-SK" dirty="0" smtClean="0"/>
          </a:p>
          <a:p>
            <a:pPr algn="just">
              <a:defRPr/>
            </a:pPr>
            <a:r>
              <a:rPr lang="sk-SK" dirty="0" smtClean="0"/>
              <a:t>Cieľom FK je zabezpečiť dodržiavanie:</a:t>
            </a:r>
          </a:p>
          <a:p>
            <a:pPr algn="just">
              <a:defRPr/>
            </a:pPr>
            <a:endParaRPr lang="sk-SK" dirty="0" smtClean="0"/>
          </a:p>
          <a:p>
            <a:pPr algn="just"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hospodárnosti</a:t>
            </a:r>
            <a:r>
              <a:rPr lang="sk-SK" dirty="0"/>
              <a:t>, efektívnosti, účinnosti a účelnosti pri hospodárení s </a:t>
            </a:r>
            <a:r>
              <a:rPr lang="sk-SK" dirty="0" smtClean="0"/>
              <a:t>VF</a:t>
            </a:r>
            <a:endParaRPr lang="sk-SK" dirty="0"/>
          </a:p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/>
              <a:t>rozpočtu orgánu verejnej </a:t>
            </a:r>
            <a:r>
              <a:rPr lang="sk-SK" dirty="0" smtClean="0"/>
              <a:t>správy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altLang="sk-SK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/>
              <a:t>tohto </a:t>
            </a:r>
            <a:r>
              <a:rPr lang="sk-SK" dirty="0" smtClean="0"/>
              <a:t>zákona, osobitných predpisov (zák. č. 523/2004, 25/2006, 528/2008), </a:t>
            </a:r>
            <a:r>
              <a:rPr lang="sk-SK" dirty="0"/>
              <a:t>medzinárodných </a:t>
            </a:r>
            <a:r>
              <a:rPr lang="sk-SK" dirty="0" smtClean="0"/>
              <a:t>zmlúv (NFM, EHP...)</a:t>
            </a: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8025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6032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dirty="0"/>
          </a:p>
          <a:p>
            <a:pPr algn="just">
              <a:defRPr/>
            </a:pPr>
            <a:r>
              <a:rPr lang="sk-SK" dirty="0" smtClean="0"/>
              <a:t>OVS (s prihliadnutím na ciele) overuje </a:t>
            </a:r>
            <a:r>
              <a:rPr lang="sk-SK" u="sng" dirty="0" smtClean="0"/>
              <a:t>podľa povahy fin. operácie</a:t>
            </a:r>
            <a:r>
              <a:rPr lang="sk-SK" dirty="0" smtClean="0"/>
              <a:t> súlad FO s:</a:t>
            </a:r>
          </a:p>
          <a:p>
            <a:pPr algn="just">
              <a:defRPr/>
            </a:pPr>
            <a:endParaRPr lang="sk-SK" altLang="sk-SK" sz="2000" b="1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/>
              <a:t>rozpočtom orgánu verejnej správy na príslušný rozpočtový </a:t>
            </a:r>
            <a:r>
              <a:rPr lang="sk-SK" dirty="0" smtClean="0"/>
              <a:t>rok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altLang="sk-SK" b="1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/>
              <a:t>rozpočtom orgánu verejnej správy na dva rozpočtové roky nasledujúce po rozpočtovom </a:t>
            </a:r>
            <a:r>
              <a:rPr lang="sk-SK" dirty="0" smtClean="0"/>
              <a:t>roku ak ide o realizáciu VO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altLang="sk-SK" b="1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/>
              <a:t>osobitnými predpismi alebo medzinárodnými </a:t>
            </a:r>
            <a:r>
              <a:rPr lang="sk-SK" dirty="0" smtClean="0"/>
              <a:t>zmluvami</a:t>
            </a:r>
          </a:p>
          <a:p>
            <a:pPr algn="just"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/>
              <a:t>zmluvami uzatvorenými orgánom verejnej správy (napr. Obč. Obch. zákonník)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altLang="sk-SK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1889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dirty="0"/>
          </a:p>
          <a:p>
            <a:pPr algn="just">
              <a:defRPr/>
            </a:pPr>
            <a:r>
              <a:rPr lang="sk-SK" dirty="0" smtClean="0"/>
              <a:t>OVS (s prihliadnutím na ciele) overuje </a:t>
            </a:r>
            <a:r>
              <a:rPr lang="sk-SK" u="sng" dirty="0" smtClean="0"/>
              <a:t>podľa povahy fin. operácie</a:t>
            </a:r>
            <a:r>
              <a:rPr lang="sk-SK" dirty="0" smtClean="0"/>
              <a:t> súlad FO s:</a:t>
            </a:r>
          </a:p>
          <a:p>
            <a:pPr algn="just">
              <a:defRPr/>
            </a:pPr>
            <a:endParaRPr lang="sk-SK" altLang="sk-SK" sz="2000" b="1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rozhodnutiami </a:t>
            </a:r>
            <a:r>
              <a:rPr lang="sk-SK" dirty="0"/>
              <a:t>vydanými na základe osobitných </a:t>
            </a:r>
            <a:r>
              <a:rPr lang="sk-SK" dirty="0" smtClean="0"/>
              <a:t>predpisov</a:t>
            </a:r>
          </a:p>
          <a:p>
            <a:pPr algn="just">
              <a:defRPr/>
            </a:pPr>
            <a:endParaRPr lang="sk-SK" altLang="sk-SK" b="1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sk-SK" dirty="0"/>
              <a:t>vnútornými predpismi </a:t>
            </a:r>
            <a:r>
              <a:rPr lang="sk-SK" dirty="0" smtClean="0"/>
              <a:t>alebo</a:t>
            </a:r>
          </a:p>
          <a:p>
            <a:pPr lvl="0" algn="just"/>
            <a:endParaRPr lang="sk-SK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k-SK" dirty="0"/>
              <a:t>inými podmienkami poskytnutia </a:t>
            </a:r>
            <a:endParaRPr lang="sk-SK" altLang="sk-SK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just">
              <a:buFont typeface="Wingdings" pitchFamily="2" charset="2"/>
              <a:buNone/>
              <a:defRPr/>
            </a:pPr>
            <a:endParaRPr lang="sk-SK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sk-SK" dirty="0" smtClean="0"/>
              <a:t>nie </a:t>
            </a:r>
            <a:r>
              <a:rPr lang="sk-SK" dirty="0"/>
              <a:t>je nutné overovať pri všetkých finančných operáciách súlad so všetkými skutočnosťami </a:t>
            </a:r>
            <a:r>
              <a:rPr lang="sk-SK" dirty="0" smtClean="0"/>
              <a:t>(ak FO nesúvisí s VO, vnútorným predpisom, zmluvou...)</a:t>
            </a:r>
            <a:endParaRPr lang="sk-SK" altLang="sk-SK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8414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dirty="0"/>
          </a:p>
          <a:p>
            <a:pPr algn="just">
              <a:defRPr/>
            </a:pPr>
            <a:endParaRPr lang="sk-SK" altLang="sk-SK" dirty="0" smtClean="0">
              <a:cs typeface="Arial" charset="0"/>
            </a:endParaRPr>
          </a:p>
          <a:p>
            <a:pPr algn="just">
              <a:defRPr/>
            </a:pPr>
            <a:endParaRPr lang="sk-SK" altLang="sk-SK" dirty="0">
              <a:cs typeface="Arial" charset="0"/>
            </a:endParaRPr>
          </a:p>
          <a:p>
            <a:pPr algn="just">
              <a:defRPr/>
            </a:pPr>
            <a:r>
              <a:rPr lang="sk-SK" altLang="sk-SK" dirty="0" smtClean="0">
                <a:cs typeface="Arial" charset="0"/>
              </a:rPr>
              <a:t>FK </a:t>
            </a:r>
            <a:r>
              <a:rPr lang="sk-SK" altLang="sk-SK" dirty="0">
                <a:cs typeface="Arial" charset="0"/>
              </a:rPr>
              <a:t>je potrebné vykonávať počas celej doby trvania FO až do naplnenia všetkých podmienok, za ktorých boli </a:t>
            </a:r>
            <a:r>
              <a:rPr lang="sk-SK" altLang="sk-SK" dirty="0" smtClean="0">
                <a:cs typeface="Arial" charset="0"/>
              </a:rPr>
              <a:t>VF poskytnuté</a:t>
            </a:r>
            <a:r>
              <a:rPr lang="sk-SK" altLang="sk-SK" dirty="0">
                <a:cs typeface="Arial" charset="0"/>
              </a:rPr>
              <a:t>, použité alebo majú byť prijaté</a:t>
            </a:r>
            <a:endParaRPr lang="sk-SK" altLang="sk-SK" b="1" dirty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None/>
              <a:defRPr/>
            </a:pPr>
            <a:endParaRPr lang="sk-SK" altLang="sk-SK" dirty="0" smtClean="0">
              <a:cs typeface="Arial" charset="0"/>
            </a:endParaRPr>
          </a:p>
          <a:p>
            <a:pPr algn="just">
              <a:buFont typeface="Wingdings" pitchFamily="2" charset="2"/>
              <a:buNone/>
              <a:defRPr/>
            </a:pPr>
            <a:endParaRPr lang="sk-SK" altLang="sk-SK" dirty="0">
              <a:cs typeface="Arial" charset="0"/>
            </a:endParaRPr>
          </a:p>
          <a:p>
            <a:pPr algn="just">
              <a:defRPr/>
            </a:pPr>
            <a:r>
              <a:rPr lang="sk-SK" altLang="sk-SK" dirty="0">
                <a:cs typeface="Arial" charset="0"/>
              </a:rPr>
              <a:t>FO sa realizuje vo viacerých fázach (pred vstupom do záväzku, pred uskutočnením platby, ale aj po vstupe do záväzku, po platbe)</a:t>
            </a: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6327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5029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dirty="0"/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sk-SK" altLang="sk-SK" dirty="0" smtClean="0">
                <a:cs typeface="Arial" pitchFamily="34" charset="0"/>
              </a:rPr>
              <a:t>Časti/fázy </a:t>
            </a:r>
            <a:r>
              <a:rPr lang="sk-SK" altLang="sk-SK" dirty="0">
                <a:cs typeface="Arial" pitchFamily="34" charset="0"/>
              </a:rPr>
              <a:t>finančnej operácie pri dotáciách: 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sk-SK" altLang="sk-SK" dirty="0"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sk-SK" altLang="sk-SK" dirty="0"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sk-SK" altLang="sk-SK" b="1" dirty="0">
                <a:cs typeface="Arial" pitchFamily="34" charset="0"/>
              </a:rPr>
              <a:t>vyhlásenie </a:t>
            </a:r>
            <a:r>
              <a:rPr lang="sk-SK" altLang="sk-SK" b="1" dirty="0" smtClean="0">
                <a:cs typeface="Arial" pitchFamily="34" charset="0"/>
              </a:rPr>
              <a:t>výzvy </a:t>
            </a:r>
            <a:r>
              <a:rPr lang="sk-SK" altLang="sk-SK" dirty="0" smtClean="0">
                <a:cs typeface="Arial" pitchFamily="34" charset="0"/>
              </a:rPr>
              <a:t>(napr. kontrola efektívnosti, účinnosti, dostatku VF, správnosti definovania podmienok)</a:t>
            </a:r>
            <a:endParaRPr lang="sk-SK" altLang="sk-SK" dirty="0"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sk-SK" altLang="sk-SK" dirty="0"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sk-SK" altLang="sk-SK" dirty="0"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sk-SK" altLang="sk-SK" b="1" dirty="0">
                <a:cs typeface="Arial" pitchFamily="34" charset="0"/>
              </a:rPr>
              <a:t>rozhodovanie o pridelení </a:t>
            </a:r>
            <a:r>
              <a:rPr lang="sk-SK" altLang="sk-SK" b="1" dirty="0" smtClean="0">
                <a:cs typeface="Arial" pitchFamily="34" charset="0"/>
              </a:rPr>
              <a:t>dotácie </a:t>
            </a:r>
            <a:r>
              <a:rPr lang="sk-SK" altLang="sk-SK" dirty="0" smtClean="0">
                <a:cs typeface="Arial" pitchFamily="34" charset="0"/>
              </a:rPr>
              <a:t>(zisťovanie či záujemca spĺňa kritériá)</a:t>
            </a:r>
            <a:endParaRPr lang="sk-SK" altLang="sk-SK" dirty="0"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sk-SK" altLang="sk-SK" dirty="0"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sk-SK" altLang="sk-SK" dirty="0"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sk-SK" altLang="sk-SK" b="1" dirty="0">
                <a:cs typeface="Arial" pitchFamily="34" charset="0"/>
              </a:rPr>
              <a:t>uzatváranie </a:t>
            </a:r>
            <a:r>
              <a:rPr lang="sk-SK" altLang="sk-SK" b="1" dirty="0" smtClean="0">
                <a:cs typeface="Arial" pitchFamily="34" charset="0"/>
              </a:rPr>
              <a:t>zmluvy </a:t>
            </a:r>
            <a:r>
              <a:rPr lang="sk-SK" altLang="sk-SK" dirty="0" smtClean="0">
                <a:cs typeface="Arial" pitchFamily="34" charset="0"/>
              </a:rPr>
              <a:t>(kontrola súladu s relevantnými právnymi predpismi)</a:t>
            </a:r>
            <a:endParaRPr lang="sk-SK" altLang="sk-SK" dirty="0"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sk-SK" altLang="sk-SK" b="1" dirty="0"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sk-SK" altLang="sk-SK" b="1" dirty="0"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sk-SK" altLang="sk-SK" b="1" dirty="0">
                <a:cs typeface="Arial" pitchFamily="34" charset="0"/>
              </a:rPr>
              <a:t>kontrola žiadostí o platbu </a:t>
            </a:r>
            <a:r>
              <a:rPr lang="sk-SK" altLang="sk-SK" dirty="0" smtClean="0">
                <a:cs typeface="Arial" pitchFamily="34" charset="0"/>
              </a:rPr>
              <a:t>(súlad so zmluvou, oprávnenosť výdavkov)</a:t>
            </a:r>
            <a:endParaRPr lang="sk-SK" altLang="sk-SK" dirty="0"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sk-SK" altLang="sk-SK" b="1" dirty="0"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sk-SK" altLang="sk-SK" b="1" dirty="0"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sk-SK" altLang="sk-SK" b="1" dirty="0" smtClean="0">
                <a:cs typeface="Arial" pitchFamily="34" charset="0"/>
              </a:rPr>
              <a:t>udržateľnosť </a:t>
            </a:r>
            <a:r>
              <a:rPr lang="sk-SK" altLang="sk-SK" dirty="0" smtClean="0">
                <a:cs typeface="Arial" pitchFamily="34" charset="0"/>
              </a:rPr>
              <a:t>(kontroluje sa napr. či projekt funguje aj po určitom čase)</a:t>
            </a:r>
            <a:endParaRPr lang="sk-SK" altLang="sk-SK" dirty="0">
              <a:cs typeface="Arial" pitchFamily="34" charset="0"/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374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8094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dirty="0"/>
          </a:p>
          <a:p>
            <a:pPr algn="just">
              <a:defRPr/>
            </a:pPr>
            <a:r>
              <a:rPr lang="sk-SK" b="1" dirty="0" smtClean="0"/>
              <a:t>Základná finančná kontrola</a:t>
            </a:r>
          </a:p>
          <a:p>
            <a:pPr algn="just">
              <a:defRPr/>
            </a:pPr>
            <a:endParaRPr lang="sk-SK" b="1" dirty="0"/>
          </a:p>
          <a:p>
            <a:pPr algn="just">
              <a:defRPr/>
            </a:pPr>
            <a:r>
              <a:rPr lang="sk-SK" dirty="0" smtClean="0"/>
              <a:t>(v podstate predchádzajúca predbežná finančná kontrola(pred1.11.2014) / vnútorná administratívna kontrola (po 1.11.2014)</a:t>
            </a:r>
          </a:p>
          <a:p>
            <a:pPr algn="just">
              <a:defRPr/>
            </a:pPr>
            <a:endParaRPr lang="sk-SK" dirty="0"/>
          </a:p>
          <a:p>
            <a:pPr algn="just">
              <a:defRPr/>
            </a:pPr>
            <a:r>
              <a:rPr lang="sk-SK" dirty="0" smtClean="0"/>
              <a:t>Vykonávajú ju všetky orgány verejnej správy pri všetkých finančných operáciách</a:t>
            </a:r>
            <a:endParaRPr lang="sk-SK" dirty="0"/>
          </a:p>
          <a:p>
            <a:pPr algn="just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sk-SK" altLang="sk-SK" dirty="0" smtClean="0"/>
              <a:t>Vykonávajú ju štatutárny orgán resp. ním určený vedúci zamestnanec + zamestnanec </a:t>
            </a:r>
            <a:r>
              <a:rPr lang="sk-SK" dirty="0" smtClean="0"/>
              <a:t>zodpovedný za</a:t>
            </a:r>
          </a:p>
          <a:p>
            <a:pPr algn="just">
              <a:buFont typeface="Wingdings" pitchFamily="2" charset="2"/>
              <a:buNone/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rozpočet</a:t>
            </a:r>
            <a:r>
              <a:rPr lang="sk-SK" dirty="0"/>
              <a:t>, </a:t>
            </a: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verejné </a:t>
            </a:r>
            <a:r>
              <a:rPr lang="sk-SK" dirty="0"/>
              <a:t>obstarávanie, </a:t>
            </a: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správu </a:t>
            </a:r>
            <a:r>
              <a:rPr lang="sk-SK" dirty="0"/>
              <a:t>majetku </a:t>
            </a:r>
            <a:r>
              <a:rPr lang="sk-SK" dirty="0" smtClean="0"/>
              <a:t>alebo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za </a:t>
            </a:r>
            <a:r>
              <a:rPr lang="sk-SK" dirty="0"/>
              <a:t>iné odborné činnosti podľa povahy finančnej operácie</a:t>
            </a:r>
            <a:endParaRPr lang="sk-SK" altLang="sk-SK" dirty="0" smtClean="0"/>
          </a:p>
          <a:p>
            <a:pPr algn="just">
              <a:buFont typeface="Wingdings" pitchFamily="2" charset="2"/>
              <a:buNone/>
              <a:defRPr/>
            </a:pPr>
            <a:endParaRPr lang="sk-SK" altLang="sk-SK" dirty="0" smtClean="0"/>
          </a:p>
          <a:p>
            <a:pPr algn="just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0911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609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dirty="0"/>
          </a:p>
          <a:p>
            <a:pPr algn="just">
              <a:defRPr/>
            </a:pPr>
            <a:r>
              <a:rPr lang="sk-SK" b="1" dirty="0" smtClean="0"/>
              <a:t>Základná finančná kontrola</a:t>
            </a:r>
          </a:p>
          <a:p>
            <a:pPr algn="just">
              <a:defRPr/>
            </a:pPr>
            <a:endParaRPr lang="sk-SK" altLang="sk-SK" b="1" dirty="0" smtClean="0"/>
          </a:p>
          <a:p>
            <a:pPr algn="just">
              <a:defRPr/>
            </a:pPr>
            <a:endParaRPr lang="sk-SK" altLang="sk-SK" b="1" dirty="0"/>
          </a:p>
          <a:p>
            <a:pPr algn="just">
              <a:defRPr/>
            </a:pPr>
            <a:r>
              <a:rPr lang="sk-SK" altLang="sk-SK" dirty="0" smtClean="0"/>
              <a:t>Zachovanie princípu 4 očí</a:t>
            </a:r>
          </a:p>
          <a:p>
            <a:pPr algn="just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sk-SK" altLang="sk-SK" dirty="0" smtClean="0"/>
              <a:t>Umožnenie výkonu ZFK aj v malých obciach bez zamestnancov (v takomto prípade ZFK vykoná starosta a fyzická osoba určená obecným zastupiteľstvom napr. poslanec)</a:t>
            </a:r>
          </a:p>
          <a:p>
            <a:pPr algn="just">
              <a:buFont typeface="Wingdings" pitchFamily="2" charset="2"/>
              <a:buNone/>
              <a:defRPr/>
            </a:pPr>
            <a:endParaRPr lang="sk-SK" altLang="sk-SK" dirty="0"/>
          </a:p>
          <a:p>
            <a:pPr algn="just">
              <a:buFont typeface="Wingdings" pitchFamily="2" charset="2"/>
              <a:buNone/>
              <a:defRPr/>
            </a:pPr>
            <a:r>
              <a:rPr lang="sk-SK" altLang="sk-SK" dirty="0" smtClean="0"/>
              <a:t>Práva a povinnosti nie sú v zákone uvedené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98885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dirty="0"/>
          </a:p>
          <a:p>
            <a:pPr algn="just">
              <a:defRPr/>
            </a:pPr>
            <a:r>
              <a:rPr lang="sk-SK" b="1" dirty="0" smtClean="0"/>
              <a:t>Základná finančná kontrola</a:t>
            </a:r>
          </a:p>
          <a:p>
            <a:pPr algn="just">
              <a:defRPr/>
            </a:pPr>
            <a:endParaRPr lang="sk-SK" altLang="sk-SK" b="1" dirty="0" smtClean="0"/>
          </a:p>
          <a:p>
            <a:pPr algn="just">
              <a:defRPr/>
            </a:pPr>
            <a:r>
              <a:rPr lang="sk-SK" dirty="0" smtClean="0"/>
              <a:t>Súlad FO so skutočnosťami potvrdzujú </a:t>
            </a:r>
            <a:r>
              <a:rPr lang="sk-SK" dirty="0"/>
              <a:t>na doklade súvisiacom s </a:t>
            </a:r>
            <a:r>
              <a:rPr lang="sk-SK" dirty="0" smtClean="0"/>
              <a:t>FO +</a:t>
            </a:r>
          </a:p>
          <a:p>
            <a:pPr algn="just"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mená </a:t>
            </a:r>
            <a:r>
              <a:rPr lang="sk-SK" dirty="0"/>
              <a:t>a </a:t>
            </a:r>
            <a:r>
              <a:rPr lang="sk-SK" dirty="0" smtClean="0"/>
              <a:t>priezviská,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podpisy,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dátum </a:t>
            </a:r>
            <a:r>
              <a:rPr lang="sk-SK" dirty="0"/>
              <a:t>vykonania </a:t>
            </a:r>
            <a:r>
              <a:rPr lang="sk-SK" dirty="0" smtClean="0"/>
              <a:t>ZFK </a:t>
            </a:r>
            <a:r>
              <a:rPr lang="sk-SK" dirty="0"/>
              <a:t>a </a:t>
            </a: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vyjadrenie, </a:t>
            </a:r>
            <a:r>
              <a:rPr lang="sk-SK" dirty="0"/>
              <a:t>či je alebo nie je možné finančnú operáciu alebo jej časť vykonať, v nej pokračovať </a:t>
            </a:r>
            <a:r>
              <a:rPr lang="sk-SK" dirty="0" smtClean="0"/>
              <a:t>alebo vymáhať </a:t>
            </a:r>
            <a:r>
              <a:rPr lang="sk-SK" dirty="0"/>
              <a:t>poskytnuté plnenie, ak sa finančná operácia alebo jej časť už vykonala.</a:t>
            </a:r>
            <a:endParaRPr lang="sk-SK" altLang="sk-SK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sk-SK" altLang="sk-SK" dirty="0" smtClean="0"/>
              <a:t>Dokladom môže byť krycí list, kontrolný list (aj spoločný), cestovný príkaz, ZKO, faktúra a pod.</a:t>
            </a:r>
            <a:endParaRPr lang="sk-SK" altLang="sk-SK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071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9541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400" b="1" dirty="0">
                <a:latin typeface="+mj-lt"/>
              </a:rPr>
              <a:t>Nový zákon o finančnej kontrole a audite</a:t>
            </a:r>
          </a:p>
          <a:p>
            <a:pPr algn="ctr">
              <a:defRPr/>
            </a:pPr>
            <a:endParaRPr lang="sk-SK" dirty="0" smtClean="0"/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sk-SK" altLang="sk-SK" b="1" dirty="0"/>
              <a:t>Úvod </a:t>
            </a:r>
            <a:endParaRPr lang="sk-SK" altLang="sk-SK" dirty="0"/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sk-SK" altLang="sk-SK" dirty="0"/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sk-SK" altLang="sk-SK" b="1" dirty="0"/>
              <a:t>Predmet zákona, kľúčové </a:t>
            </a:r>
            <a:r>
              <a:rPr lang="sk-SK" altLang="sk-SK" b="1" dirty="0" smtClean="0"/>
              <a:t>pojmy, Úrad vládneho auditu</a:t>
            </a:r>
          </a:p>
          <a:p>
            <a:pPr algn="just">
              <a:defRPr/>
            </a:pPr>
            <a:endParaRPr lang="sk-SK" altLang="sk-SK" b="1" dirty="0" smtClean="0"/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sk-SK" altLang="sk-SK" b="1" dirty="0" smtClean="0"/>
              <a:t>Finančná  kontrola </a:t>
            </a:r>
            <a:r>
              <a:rPr lang="sk-SK" altLang="sk-SK" dirty="0" smtClean="0"/>
              <a:t>(základná, administratívna, na mieste)</a:t>
            </a:r>
          </a:p>
          <a:p>
            <a:pPr algn="just">
              <a:defRPr/>
            </a:pPr>
            <a:endParaRPr lang="sk-SK" altLang="sk-SK" b="1" dirty="0" smtClean="0"/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sk-SK" altLang="sk-SK" b="1" dirty="0" smtClean="0"/>
              <a:t>Základné pravidlá finančnej kontroly a auditu</a:t>
            </a:r>
          </a:p>
          <a:p>
            <a:pPr algn="just">
              <a:defRPr/>
            </a:pPr>
            <a:endParaRPr lang="sk-SK" altLang="sk-SK" b="1" dirty="0" smtClean="0"/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sk-SK" altLang="sk-SK" b="1" dirty="0" smtClean="0"/>
              <a:t>Prechodné ustanovenia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sk-SK" altLang="sk-SK" b="1" dirty="0" smtClean="0"/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sk-SK" altLang="sk-SK" b="1" dirty="0"/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sk-SK" altLang="sk-SK" b="1" dirty="0"/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sk-SK" altLang="sk-SK" dirty="0"/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sk-SK" altLang="sk-SK" dirty="0"/>
          </a:p>
          <a:p>
            <a:pPr algn="just">
              <a:defRPr/>
            </a:pPr>
            <a:endParaRPr lang="sk-SK" dirty="0"/>
          </a:p>
          <a:p>
            <a:pPr algn="just">
              <a:defRPr/>
            </a:pPr>
            <a:r>
              <a:rPr lang="sk-SK" dirty="0" smtClean="0"/>
              <a:t> </a:t>
            </a:r>
            <a:endParaRPr lang="sk-SK" altLang="sk-SK" dirty="0"/>
          </a:p>
          <a:p>
            <a:pPr algn="just">
              <a:buFont typeface="Wingdings" pitchFamily="2" charset="2"/>
              <a:buNone/>
              <a:defRPr/>
            </a:pPr>
            <a:endParaRPr lang="sk-SK" altLang="sk-SK" dirty="0"/>
          </a:p>
          <a:p>
            <a:pPr algn="just">
              <a:buFont typeface="Wingdings" pitchFamily="2" charset="2"/>
              <a:buNone/>
              <a:defRPr/>
            </a:pPr>
            <a:endParaRPr lang="sk-SK" altLang="sk-SK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38148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dirty="0"/>
          </a:p>
          <a:p>
            <a:pPr algn="just">
              <a:defRPr/>
            </a:pPr>
            <a:r>
              <a:rPr lang="sk-SK" b="1" dirty="0" smtClean="0"/>
              <a:t>Základná finančná kontrola</a:t>
            </a:r>
          </a:p>
          <a:p>
            <a:pPr algn="just">
              <a:defRPr/>
            </a:pPr>
            <a:endParaRPr lang="sk-SK" altLang="sk-SK" b="1" dirty="0" smtClean="0"/>
          </a:p>
          <a:p>
            <a:pPr algn="just">
              <a:defRPr/>
            </a:pPr>
            <a:r>
              <a:rPr lang="sk-SK" dirty="0" smtClean="0"/>
              <a:t>Výnimka z povinnosti </a:t>
            </a:r>
          </a:p>
          <a:p>
            <a:pPr algn="just"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pre OVS špecificky uvedené v zákone (PZ, sprav. služby, has. Zbor atď. pri plnení úloh ktoré neznesú odklad)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a pre všetky OVS pri havarijných situáciách.</a:t>
            </a:r>
            <a:endParaRPr lang="sk-SK" altLang="sk-SK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70820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21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775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dirty="0" smtClean="0"/>
          </a:p>
          <a:p>
            <a:pPr algn="just">
              <a:defRPr/>
            </a:pPr>
            <a:r>
              <a:rPr lang="sk-SK" altLang="sk-SK" b="1" dirty="0" smtClean="0"/>
              <a:t>Administratívna finančná kontrola </a:t>
            </a:r>
          </a:p>
          <a:p>
            <a:pPr algn="just">
              <a:defRPr/>
            </a:pPr>
            <a:endParaRPr lang="sk-SK" altLang="sk-SK" dirty="0" smtClean="0"/>
          </a:p>
          <a:p>
            <a:pPr algn="just">
              <a:defRPr/>
            </a:pPr>
            <a:endParaRPr lang="sk-SK" altLang="sk-SK" dirty="0" smtClean="0"/>
          </a:p>
          <a:p>
            <a:pPr algn="just">
              <a:defRPr/>
            </a:pPr>
            <a:r>
              <a:rPr lang="sk-SK" altLang="sk-SK" dirty="0" smtClean="0"/>
              <a:t>V podstate predchádzajúca administratívna kontrola kontrolovanej osoby</a:t>
            </a:r>
          </a:p>
          <a:p>
            <a:pPr algn="just">
              <a:defRPr/>
            </a:pPr>
            <a:endParaRPr lang="sk-SK" altLang="sk-SK" dirty="0"/>
          </a:p>
          <a:p>
            <a:pPr algn="just">
              <a:defRPr/>
            </a:pPr>
            <a:endParaRPr lang="sk-SK" altLang="sk-SK" dirty="0" smtClean="0"/>
          </a:p>
          <a:p>
            <a:pPr algn="just">
              <a:defRPr/>
            </a:pPr>
            <a:r>
              <a:rPr lang="sk-SK" altLang="sk-SK" dirty="0" smtClean="0"/>
              <a:t>Práva a povinnosti uvedené v zákone (základné pravidlá FK a auditu)</a:t>
            </a:r>
          </a:p>
          <a:p>
            <a:pPr algn="just">
              <a:defRPr/>
            </a:pPr>
            <a:endParaRPr lang="sk-SK" altLang="sk-SK" dirty="0" smtClean="0"/>
          </a:p>
          <a:p>
            <a:pPr algn="just">
              <a:defRPr/>
            </a:pPr>
            <a:r>
              <a:rPr lang="sk-SK" altLang="sk-SK" dirty="0" smtClean="0"/>
              <a:t>OVS má povinnosť vykonávať AFK </a:t>
            </a:r>
            <a:r>
              <a:rPr lang="sk-SK" dirty="0"/>
              <a:t>ak </a:t>
            </a:r>
            <a:r>
              <a:rPr lang="sk-SK" dirty="0" smtClean="0"/>
              <a:t>poskytne/poskytol </a:t>
            </a:r>
            <a:r>
              <a:rPr lang="sk-SK" dirty="0"/>
              <a:t>verejné financie inej </a:t>
            </a:r>
            <a:r>
              <a:rPr lang="sk-SK" dirty="0" smtClean="0"/>
              <a:t>osobe (mimo OVS, FO súvisiace so zabezpečením vlastnej prevádzky nie je potrebné overovať AFK)</a:t>
            </a:r>
          </a:p>
          <a:p>
            <a:pPr algn="just">
              <a:defRPr/>
            </a:pPr>
            <a:endParaRPr lang="sk-SK" dirty="0"/>
          </a:p>
          <a:p>
            <a:pPr algn="just">
              <a:defRPr/>
            </a:pPr>
            <a:r>
              <a:rPr lang="sk-SK" dirty="0" smtClean="0"/>
              <a:t>Vykonávajú ju tie isté osoby ako ZFK</a:t>
            </a:r>
          </a:p>
          <a:p>
            <a:pPr algn="just">
              <a:defRPr/>
            </a:pPr>
            <a:endParaRPr lang="sk-SK" altLang="sk-SK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44730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6924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dirty="0" smtClean="0"/>
          </a:p>
          <a:p>
            <a:pPr algn="just">
              <a:defRPr/>
            </a:pPr>
            <a:r>
              <a:rPr lang="sk-SK" altLang="sk-SK" b="1" dirty="0" smtClean="0"/>
              <a:t>Administratívna finančná kontrola </a:t>
            </a:r>
          </a:p>
          <a:p>
            <a:pPr algn="just">
              <a:defRPr/>
            </a:pPr>
            <a:endParaRPr lang="sk-SK" altLang="sk-SK" dirty="0" smtClean="0"/>
          </a:p>
          <a:p>
            <a:pPr algn="just">
              <a:defRPr/>
            </a:pPr>
            <a:endParaRPr lang="sk-SK" altLang="sk-SK" dirty="0" smtClean="0"/>
          </a:p>
          <a:p>
            <a:pPr algn="just">
              <a:defRPr/>
            </a:pPr>
            <a:r>
              <a:rPr lang="sk-SK" altLang="sk-SK" dirty="0" smtClean="0"/>
              <a:t>Výnimka z povinnosti AFK vykonávať: </a:t>
            </a:r>
          </a:p>
          <a:p>
            <a:pPr algn="just">
              <a:defRPr/>
            </a:pPr>
            <a:endParaRPr lang="sk-SK" altLang="sk-SK" u="sng" dirty="0"/>
          </a:p>
          <a:p>
            <a:pPr algn="just">
              <a:defRPr/>
            </a:pPr>
            <a:r>
              <a:rPr lang="sk-SK" altLang="sk-SK" u="sng" dirty="0" smtClean="0"/>
              <a:t>ak sa FO vykonáva na základe správneho/súdneho/iného konania a </a:t>
            </a:r>
            <a:r>
              <a:rPr lang="sk-SK" altLang="sk-SK" u="sng" dirty="0" err="1" smtClean="0"/>
              <a:t>certif</a:t>
            </a:r>
            <a:r>
              <a:rPr lang="sk-SK" altLang="sk-SK" u="sng" dirty="0" smtClean="0"/>
              <a:t>. overovania, nie je potrebné AFK vykonať</a:t>
            </a:r>
          </a:p>
          <a:p>
            <a:pPr algn="just">
              <a:defRPr/>
            </a:pPr>
            <a:endParaRPr lang="sk-SK" altLang="sk-SK" u="sng" dirty="0"/>
          </a:p>
          <a:p>
            <a:pPr algn="just">
              <a:defRPr/>
            </a:pPr>
            <a:endParaRPr lang="sk-SK" altLang="sk-SK" dirty="0" smtClean="0"/>
          </a:p>
          <a:p>
            <a:pPr algn="just">
              <a:defRPr/>
            </a:pPr>
            <a:endParaRPr lang="sk-SK" altLang="sk-SK" dirty="0"/>
          </a:p>
          <a:p>
            <a:pPr algn="just">
              <a:defRPr/>
            </a:pPr>
            <a:r>
              <a:rPr lang="sk-SK" altLang="sk-SK" dirty="0" smtClean="0"/>
              <a:t>Vykonaním AFK nezaniká povinnosť vykonať ZFK (avšak správu z AFK možno považovať za doklad súvisiaci s FO, pokiaľ spĺňa náležitosti zákona)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21778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23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7201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dirty="0" smtClean="0"/>
          </a:p>
          <a:p>
            <a:pPr algn="just">
              <a:defRPr/>
            </a:pPr>
            <a:r>
              <a:rPr lang="sk-SK" altLang="sk-SK" b="1" dirty="0" smtClean="0"/>
              <a:t>Finančná kontrola na mieste</a:t>
            </a:r>
          </a:p>
          <a:p>
            <a:pPr algn="just">
              <a:defRPr/>
            </a:pPr>
            <a:endParaRPr lang="sk-SK" altLang="sk-SK" sz="2000" b="1" dirty="0"/>
          </a:p>
          <a:p>
            <a:pPr algn="just">
              <a:defRPr/>
            </a:pPr>
            <a:r>
              <a:rPr lang="sk-SK" altLang="sk-SK" dirty="0" smtClean="0"/>
              <a:t>OVS má možnosť (nie povinnosť ju vykonať) – pozor RO podľa </a:t>
            </a:r>
            <a:r>
              <a:rPr lang="sk-SK" altLang="sk-SK" dirty="0" err="1" smtClean="0"/>
              <a:t>nar</a:t>
            </a:r>
            <a:r>
              <a:rPr lang="sk-SK" altLang="sk-SK" dirty="0" smtClean="0"/>
              <a:t>. 1303/2013 v inom režime</a:t>
            </a:r>
          </a:p>
          <a:p>
            <a:pPr algn="just">
              <a:defRPr/>
            </a:pPr>
            <a:endParaRPr lang="sk-SK" altLang="sk-SK" dirty="0" smtClean="0"/>
          </a:p>
          <a:p>
            <a:pPr algn="just">
              <a:defRPr/>
            </a:pPr>
            <a:r>
              <a:rPr lang="sk-SK" altLang="sk-SK" dirty="0" smtClean="0"/>
              <a:t>Podobne ako zrušená NFK sa vykoná len na základe poverenia (rozdiel oproti NFK, vykonáva sa nie len ex post, ale počas celého priebehu fin. operácie)</a:t>
            </a:r>
          </a:p>
          <a:p>
            <a:pPr algn="just">
              <a:defRPr/>
            </a:pPr>
            <a:endParaRPr lang="sk-SK" altLang="sk-SK" dirty="0"/>
          </a:p>
          <a:p>
            <a:pPr algn="just">
              <a:defRPr/>
            </a:pPr>
            <a:r>
              <a:rPr lang="sk-SK" altLang="sk-SK" dirty="0" smtClean="0"/>
              <a:t>Poverenie vydáva štatutárny orgán (vedúci OVS) alebo ním splnomocnený vedúci zamestnanec</a:t>
            </a:r>
          </a:p>
          <a:p>
            <a:pPr algn="just">
              <a:defRPr/>
            </a:pPr>
            <a:endParaRPr lang="sk-SK" altLang="sk-SK" dirty="0"/>
          </a:p>
          <a:p>
            <a:pPr algn="just">
              <a:defRPr/>
            </a:pPr>
            <a:r>
              <a:rPr lang="sk-SK" altLang="sk-SK" dirty="0" smtClean="0"/>
              <a:t>Zamestnanci vykonávajúci </a:t>
            </a:r>
            <a:r>
              <a:rPr lang="sk-SK" altLang="sk-SK" dirty="0" err="1" smtClean="0"/>
              <a:t>FKnM</a:t>
            </a:r>
            <a:r>
              <a:rPr lang="sk-SK" altLang="sk-SK" dirty="0" smtClean="0"/>
              <a:t> môžu ísť overiť skutočnosti „na miesto“</a:t>
            </a:r>
          </a:p>
          <a:p>
            <a:pPr algn="just">
              <a:defRPr/>
            </a:pPr>
            <a:endParaRPr lang="sk-SK" altLang="sk-SK" dirty="0"/>
          </a:p>
          <a:p>
            <a:pPr algn="just">
              <a:defRPr/>
            </a:pPr>
            <a:endParaRPr lang="sk-SK" altLang="sk-SK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46913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24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6617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dirty="0" smtClean="0"/>
          </a:p>
          <a:p>
            <a:pPr algn="just">
              <a:defRPr/>
            </a:pPr>
            <a:r>
              <a:rPr lang="sk-SK" altLang="sk-SK" b="1" dirty="0" smtClean="0"/>
              <a:t>Finančná kontrola na mieste</a:t>
            </a:r>
          </a:p>
          <a:p>
            <a:pPr algn="just">
              <a:defRPr/>
            </a:pPr>
            <a:endParaRPr lang="sk-SK" altLang="sk-SK" sz="2000" b="1" dirty="0" smtClean="0"/>
          </a:p>
          <a:p>
            <a:pPr algn="just">
              <a:defRPr/>
            </a:pPr>
            <a:r>
              <a:rPr lang="sk-SK" altLang="sk-SK" dirty="0" err="1" smtClean="0"/>
              <a:t>FKnM</a:t>
            </a:r>
            <a:r>
              <a:rPr lang="sk-SK" altLang="sk-SK" dirty="0" smtClean="0"/>
              <a:t> vykonávajú aspoň 2 zamestnanci (nie je špecifikované akí) </a:t>
            </a:r>
          </a:p>
          <a:p>
            <a:pPr algn="just">
              <a:defRPr/>
            </a:pPr>
            <a:endParaRPr lang="sk-SK" altLang="sk-SK" dirty="0"/>
          </a:p>
          <a:p>
            <a:pPr algn="just">
              <a:defRPr/>
            </a:pPr>
            <a:endParaRPr lang="sk-SK" altLang="sk-SK" dirty="0" smtClean="0"/>
          </a:p>
          <a:p>
            <a:pPr algn="just">
              <a:defRPr/>
            </a:pPr>
            <a:r>
              <a:rPr lang="sk-SK" dirty="0"/>
              <a:t>Je na rozhodnutí štatutárneho orgánu OVS ako organizačne usporiada výkon finančnej kontroly na mieste </a:t>
            </a:r>
            <a:r>
              <a:rPr lang="sk-SK" dirty="0" smtClean="0"/>
              <a:t>(bude to samostatný útvar, alebo budú </a:t>
            </a:r>
            <a:r>
              <a:rPr lang="sk-SK" dirty="0" err="1" smtClean="0"/>
              <a:t>FKnM</a:t>
            </a:r>
            <a:r>
              <a:rPr lang="sk-SK" dirty="0" smtClean="0"/>
              <a:t> vykonávať „ad hoc“ zamestnanci)</a:t>
            </a:r>
          </a:p>
          <a:p>
            <a:pPr algn="just">
              <a:defRPr/>
            </a:pPr>
            <a:endParaRPr lang="sk-SK" altLang="sk-SK" dirty="0"/>
          </a:p>
          <a:p>
            <a:pPr algn="just">
              <a:defRPr/>
            </a:pPr>
            <a:endParaRPr lang="sk-SK" dirty="0" smtClean="0"/>
          </a:p>
          <a:p>
            <a:pPr algn="just">
              <a:defRPr/>
            </a:pPr>
            <a:r>
              <a:rPr lang="sk-SK" dirty="0" smtClean="0"/>
              <a:t>OVS, </a:t>
            </a:r>
            <a:r>
              <a:rPr lang="sk-SK" dirty="0"/>
              <a:t>ktoré využívali inštitút </a:t>
            </a:r>
            <a:r>
              <a:rPr lang="sk-SK" dirty="0" smtClean="0"/>
              <a:t>NFK, </a:t>
            </a:r>
            <a:r>
              <a:rPr lang="sk-SK" dirty="0"/>
              <a:t>môžu využívať pre potreby kontroly inštitút finančnej kontroly na mieste</a:t>
            </a:r>
            <a:r>
              <a:rPr lang="sk-SK" dirty="0" smtClean="0"/>
              <a:t>.</a:t>
            </a:r>
          </a:p>
          <a:p>
            <a:pPr algn="just">
              <a:defRPr/>
            </a:pPr>
            <a:endParaRPr lang="sk-SK" altLang="sk-SK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35383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25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606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dirty="0" smtClean="0"/>
          </a:p>
          <a:p>
            <a:pPr algn="just">
              <a:defRPr/>
            </a:pPr>
            <a:r>
              <a:rPr lang="sk-SK" altLang="sk-SK" b="1" dirty="0" smtClean="0"/>
              <a:t>Finančná kontrola na mieste</a:t>
            </a:r>
          </a:p>
          <a:p>
            <a:pPr algn="just">
              <a:defRPr/>
            </a:pPr>
            <a:endParaRPr lang="sk-SK" altLang="sk-SK" sz="2000" b="1" dirty="0" smtClean="0"/>
          </a:p>
          <a:p>
            <a:pPr algn="just">
              <a:defRPr/>
            </a:pPr>
            <a:endParaRPr lang="sk-SK" dirty="0" smtClean="0"/>
          </a:p>
          <a:p>
            <a:pPr algn="just">
              <a:defRPr/>
            </a:pPr>
            <a:r>
              <a:rPr lang="sk-SK" dirty="0"/>
              <a:t>Spravidla sa </a:t>
            </a:r>
            <a:r>
              <a:rPr lang="sk-SK" dirty="0" err="1" smtClean="0"/>
              <a:t>FKnM</a:t>
            </a:r>
            <a:r>
              <a:rPr lang="sk-SK" dirty="0" smtClean="0"/>
              <a:t> </a:t>
            </a:r>
            <a:r>
              <a:rPr lang="sk-SK" dirty="0"/>
              <a:t>overuje skutočné dodanie tovarov, služieb a prác, overuje sa účtovníctvo povinnej osoby, personálne </a:t>
            </a:r>
            <a:r>
              <a:rPr lang="sk-SK" dirty="0" smtClean="0"/>
              <a:t>výdavky, </a:t>
            </a:r>
            <a:r>
              <a:rPr lang="sk-SK" dirty="0"/>
              <a:t>súlad realizácie finančnej operácie s podmienkami dohodnutými v zmluve a pod</a:t>
            </a:r>
            <a:r>
              <a:rPr lang="sk-SK" dirty="0" smtClean="0"/>
              <a:t>.</a:t>
            </a:r>
          </a:p>
          <a:p>
            <a:pPr algn="just">
              <a:defRPr/>
            </a:pPr>
            <a:endParaRPr lang="sk-SK" dirty="0"/>
          </a:p>
          <a:p>
            <a:pPr algn="just">
              <a:defRPr/>
            </a:pPr>
            <a:r>
              <a:rPr lang="sk-SK" dirty="0" err="1" smtClean="0"/>
              <a:t>FKnM</a:t>
            </a:r>
            <a:r>
              <a:rPr lang="sk-SK" dirty="0" smtClean="0"/>
              <a:t> je OVS oprávnený </a:t>
            </a:r>
            <a:r>
              <a:rPr lang="sk-SK" dirty="0"/>
              <a:t>overovať finančnú </a:t>
            </a:r>
            <a:r>
              <a:rPr lang="sk-SK" dirty="0" smtClean="0"/>
              <a:t>operáciu aj opakovane (podozrenie </a:t>
            </a:r>
            <a:r>
              <a:rPr lang="sk-SK" dirty="0"/>
              <a:t>z podvodu, nezrovnalosti, žiadosť Európskej komisie, vnútroštátnych </a:t>
            </a:r>
            <a:r>
              <a:rPr lang="sk-SK" dirty="0" smtClean="0"/>
              <a:t>orgánov a pod.)</a:t>
            </a:r>
            <a:endParaRPr lang="sk-SK" dirty="0"/>
          </a:p>
          <a:p>
            <a:pPr algn="just">
              <a:defRPr/>
            </a:pPr>
            <a:endParaRPr lang="sk-SK" altLang="sk-SK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4350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26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7140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dirty="0" smtClean="0"/>
          </a:p>
          <a:p>
            <a:pPr algn="just">
              <a:defRPr/>
            </a:pPr>
            <a:r>
              <a:rPr lang="sk-SK" altLang="sk-SK" b="1" dirty="0" smtClean="0"/>
              <a:t>Finančná kontrola na mieste</a:t>
            </a:r>
          </a:p>
          <a:p>
            <a:pPr algn="just">
              <a:defRPr/>
            </a:pPr>
            <a:r>
              <a:rPr lang="sk-SK" altLang="sk-SK" dirty="0" smtClean="0"/>
              <a:t>sa môže vykonať  </a:t>
            </a:r>
            <a:r>
              <a:rPr lang="sk-SK" altLang="sk-SK" dirty="0"/>
              <a:t>vykonáva v</a:t>
            </a:r>
            <a:r>
              <a:rPr lang="sk-SK" altLang="sk-SK" dirty="0" smtClean="0"/>
              <a:t>:</a:t>
            </a:r>
          </a:p>
          <a:p>
            <a:pPr algn="just">
              <a:defRPr/>
            </a:pPr>
            <a:endParaRPr lang="sk-SK" altLang="sk-SK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sk-SK" dirty="0"/>
              <a:t>organizačných útvaroch </a:t>
            </a:r>
            <a:r>
              <a:rPr lang="sk-SK" dirty="0" smtClean="0"/>
              <a:t>OVS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sk-SK" dirty="0"/>
              <a:t>PO (v zriaďovateľskej alebo zakladateľskej pôsobnosti alebo v </a:t>
            </a:r>
            <a:r>
              <a:rPr lang="sk-SK" dirty="0" smtClean="0"/>
              <a:t>ktorom OVS </a:t>
            </a:r>
            <a:r>
              <a:rPr lang="sk-SK" dirty="0"/>
              <a:t>vykonáva akcionárske práva/práva vyplývajúce z vlastníctva majetkových podielov)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b="1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sk-SK" dirty="0"/>
              <a:t>právnickej osobe, prostredníctvom ktorej sa poskytujú verejné financie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alt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/>
              <a:t>inej osobe (PO/FO), ktorej boli poskytnuté verejné financie </a:t>
            </a:r>
            <a:endParaRPr lang="sk-SK" dirty="0" smtClean="0"/>
          </a:p>
          <a:p>
            <a:pPr algn="just">
              <a:defRPr/>
            </a:pPr>
            <a:endParaRPr lang="sk-SK" dirty="0"/>
          </a:p>
          <a:p>
            <a:pPr algn="just">
              <a:defRPr/>
            </a:pPr>
            <a:r>
              <a:rPr lang="sk-SK" dirty="0" smtClean="0"/>
              <a:t>(</a:t>
            </a:r>
            <a:r>
              <a:rPr lang="sk-SK" smtClean="0"/>
              <a:t>verejné financie musia </a:t>
            </a:r>
            <a:r>
              <a:rPr lang="sk-SK" dirty="0"/>
              <a:t>byť napojené na </a:t>
            </a:r>
            <a:r>
              <a:rPr lang="sk-SK" dirty="0" smtClean="0"/>
              <a:t>OVS </a:t>
            </a:r>
            <a:r>
              <a:rPr lang="sk-SK"/>
              <a:t>– </a:t>
            </a:r>
            <a:r>
              <a:rPr lang="sk-SK" smtClean="0"/>
              <a:t>rozpočet/zodpovednosť za VF)</a:t>
            </a:r>
            <a:endParaRPr lang="sk-SK" altLang="sk-SK" b="1" dirty="0"/>
          </a:p>
          <a:p>
            <a:pPr algn="just">
              <a:defRPr/>
            </a:pPr>
            <a:endParaRPr lang="sk-SK" altLang="sk-SK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58115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27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6340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Finančná kontrola</a:t>
            </a:r>
          </a:p>
          <a:p>
            <a:pPr algn="ctr">
              <a:defRPr/>
            </a:pPr>
            <a:endParaRPr lang="sk-SK" altLang="sk-SK" sz="2000" b="1" dirty="0" smtClean="0"/>
          </a:p>
          <a:p>
            <a:pPr algn="just">
              <a:defRPr/>
            </a:pPr>
            <a:r>
              <a:rPr lang="sk-SK" altLang="sk-SK" b="1" dirty="0" smtClean="0"/>
              <a:t>Finančná kontrola na mieste</a:t>
            </a:r>
          </a:p>
          <a:p>
            <a:pPr algn="just">
              <a:defRPr/>
            </a:pPr>
            <a:endParaRPr lang="sk-SK" altLang="sk-SK" sz="2000" b="1" dirty="0" smtClean="0"/>
          </a:p>
          <a:p>
            <a:pPr algn="just">
              <a:defRPr/>
            </a:pPr>
            <a:r>
              <a:rPr lang="sk-SK" altLang="sk-SK" dirty="0" smtClean="0"/>
              <a:t>Sa môže vykonať  </a:t>
            </a:r>
            <a:r>
              <a:rPr lang="sk-SK" altLang="sk-SK" dirty="0"/>
              <a:t>vykonáva v</a:t>
            </a:r>
            <a:r>
              <a:rPr lang="sk-SK" altLang="sk-SK" dirty="0" smtClean="0"/>
              <a:t>:</a:t>
            </a:r>
          </a:p>
          <a:p>
            <a:pPr algn="just">
              <a:defRPr/>
            </a:pPr>
            <a:endParaRPr lang="sk-SK" altLang="sk-SK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sk-SK" dirty="0"/>
              <a:t>organizačných útvaroch </a:t>
            </a:r>
            <a:r>
              <a:rPr lang="sk-SK" dirty="0" smtClean="0"/>
              <a:t>OVS</a:t>
            </a:r>
          </a:p>
          <a:p>
            <a:pPr algn="just">
              <a:defRPr/>
            </a:pPr>
            <a:endParaRPr lang="sk-SK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sk-SK" dirty="0"/>
              <a:t>PO (v zriaďovateľskej alebo zakladateľskej pôsobnosti alebo v </a:t>
            </a:r>
            <a:r>
              <a:rPr lang="sk-SK" dirty="0" smtClean="0"/>
              <a:t>ktorom OVS </a:t>
            </a:r>
            <a:r>
              <a:rPr lang="sk-SK" dirty="0"/>
              <a:t>vykonáva akcionárske práva/práva vyplývajúce z vlastníctva majetkových podielov)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b="1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sk-SK" dirty="0"/>
              <a:t>právnickej osobe, prostredníctvom ktorej sa poskytujú verejné financie</a:t>
            </a:r>
          </a:p>
          <a:p>
            <a:pPr algn="just">
              <a:defRPr/>
            </a:pPr>
            <a:endParaRPr lang="sk-SK" altLang="sk-SK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10474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28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sk-SK" altLang="sk-SK" sz="2000" b="1" dirty="0" smtClean="0"/>
              <a:t>Základné pravidlá finančnej kontroly a auditu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altLang="sk-SK" dirty="0"/>
          </a:p>
          <a:p>
            <a:pPr algn="just">
              <a:defRPr/>
            </a:pPr>
            <a:r>
              <a:rPr lang="sk-SK" b="1" dirty="0" smtClean="0"/>
              <a:t>Výstupy - Správy</a:t>
            </a:r>
            <a:endParaRPr lang="sk-SK" alt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alt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nedostatky: návrh čiastkovej správy/správy              čiastková správa/správa</a:t>
            </a:r>
            <a:endParaRPr lang="sk-SK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bez nedostatkov: len čiastková správa/správa</a:t>
            </a:r>
          </a:p>
          <a:p>
            <a:pPr algn="just">
              <a:defRPr/>
            </a:pPr>
            <a:endParaRPr lang="sk-SK" dirty="0" smtClean="0"/>
          </a:p>
          <a:p>
            <a:pPr algn="just">
              <a:defRPr/>
            </a:pPr>
            <a:r>
              <a:rPr lang="sk-SK" dirty="0" smtClean="0"/>
              <a:t>Čiastková správa:</a:t>
            </a:r>
          </a:p>
          <a:p>
            <a:pPr algn="just">
              <a:defRPr/>
            </a:pPr>
            <a:endParaRPr lang="sk-SK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/>
              <a:t>je potrebné skončiť </a:t>
            </a:r>
            <a:r>
              <a:rPr lang="sk-SK" dirty="0" smtClean="0"/>
              <a:t>AFK, KNM, audit v časti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/>
              <a:t>je potrebné bez zbytočného odkladu prijať </a:t>
            </a:r>
            <a:r>
              <a:rPr lang="sk-SK" dirty="0" smtClean="0"/>
              <a:t>opatrenia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/>
              <a:t>sa vykonáva vo viacerých povinných osobách</a:t>
            </a:r>
            <a:endParaRPr lang="sk-SK" dirty="0" smtClean="0"/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Šípka doprava 12"/>
          <p:cNvSpPr/>
          <p:nvPr/>
        </p:nvSpPr>
        <p:spPr>
          <a:xfrm>
            <a:off x="5004048" y="2884712"/>
            <a:ext cx="6378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200" dirty="0"/>
          </a:p>
        </p:txBody>
      </p:sp>
    </p:spTree>
    <p:extLst>
      <p:ext uri="{BB962C8B-B14F-4D97-AF65-F5344CB8AC3E}">
        <p14:creationId xmlns:p14="http://schemas.microsoft.com/office/powerpoint/2010/main" val="6304614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29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437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sk-SK" altLang="sk-SK" sz="2000" b="1" dirty="0" smtClean="0"/>
              <a:t>Prechodné ustanovenia</a:t>
            </a:r>
          </a:p>
          <a:p>
            <a:pPr lvl="0"/>
            <a:endParaRPr lang="sk-SK" b="1" dirty="0" smtClean="0"/>
          </a:p>
          <a:p>
            <a:pPr lvl="0" algn="just"/>
            <a:r>
              <a:rPr lang="sk-SK" b="1" dirty="0" smtClean="0"/>
              <a:t>Finančná kontrola</a:t>
            </a:r>
            <a:endParaRPr lang="sk-SK" b="1" dirty="0"/>
          </a:p>
          <a:p>
            <a:pPr lvl="0" algn="just"/>
            <a:r>
              <a:rPr lang="sk-SK" dirty="0" smtClean="0"/>
              <a:t>Programové </a:t>
            </a:r>
            <a:r>
              <a:rPr lang="sk-SK" dirty="0"/>
              <a:t>obdobie 2007 – 2013 </a:t>
            </a:r>
            <a:r>
              <a:rPr lang="sk-SK" dirty="0" smtClean="0"/>
              <a:t> (len </a:t>
            </a:r>
            <a:r>
              <a:rPr lang="sk-SK" b="1" dirty="0" smtClean="0"/>
              <a:t>prostriedky </a:t>
            </a:r>
            <a:r>
              <a:rPr lang="sk-SK" b="1" dirty="0"/>
              <a:t>podľa </a:t>
            </a:r>
            <a:r>
              <a:rPr lang="sk-SK" b="1" dirty="0" smtClean="0"/>
              <a:t>528/2008 Z. z.)</a:t>
            </a:r>
            <a:endParaRPr lang="sk-SK" dirty="0"/>
          </a:p>
          <a:p>
            <a:pPr algn="just"/>
            <a:r>
              <a:rPr lang="sk-SK" dirty="0"/>
              <a:t> </a:t>
            </a:r>
          </a:p>
          <a:p>
            <a:pPr algn="just"/>
            <a:r>
              <a:rPr lang="sk-SK" u="sng" dirty="0" smtClean="0"/>
              <a:t>predbežná </a:t>
            </a:r>
            <a:r>
              <a:rPr lang="sk-SK" u="sng" dirty="0"/>
              <a:t>finančná kontrola </a:t>
            </a:r>
            <a:r>
              <a:rPr lang="sk-SK" dirty="0"/>
              <a:t>podľa zákona č. 502/2001 Z. z. </a:t>
            </a:r>
            <a:r>
              <a:rPr lang="sk-SK" dirty="0" smtClean="0"/>
              <a:t>účinného </a:t>
            </a:r>
            <a:r>
              <a:rPr lang="sk-SK" dirty="0"/>
              <a:t>do 31.10.2014 </a:t>
            </a:r>
            <a:endParaRPr lang="sk-SK" dirty="0" smtClean="0"/>
          </a:p>
          <a:p>
            <a:pPr algn="just"/>
            <a:r>
              <a:rPr lang="sk-SK" dirty="0" smtClean="0"/>
              <a:t>(„stará“ predbežná </a:t>
            </a:r>
            <a:r>
              <a:rPr lang="sk-SK" dirty="0"/>
              <a:t>finančná kontrola) bez ohľadu na to kedy sa kontrola týchto prostriedkov začne</a:t>
            </a:r>
          </a:p>
          <a:p>
            <a:pPr algn="just"/>
            <a:r>
              <a:rPr lang="sk-SK" dirty="0"/>
              <a:t> </a:t>
            </a:r>
          </a:p>
          <a:p>
            <a:pPr algn="just"/>
            <a:endParaRPr lang="sk-SK" u="sng" dirty="0" smtClean="0"/>
          </a:p>
          <a:p>
            <a:pPr algn="just"/>
            <a:r>
              <a:rPr lang="sk-SK" u="sng" dirty="0" smtClean="0"/>
              <a:t>administratívna </a:t>
            </a:r>
            <a:r>
              <a:rPr lang="sk-SK" u="sng" dirty="0"/>
              <a:t>kontrola/kontrola na </a:t>
            </a:r>
            <a:r>
              <a:rPr lang="sk-SK" u="sng" dirty="0" smtClean="0"/>
              <a:t>mieste:</a:t>
            </a:r>
            <a:r>
              <a:rPr lang="sk-SK" dirty="0" smtClean="0"/>
              <a:t> podľa </a:t>
            </a:r>
            <a:r>
              <a:rPr lang="sk-SK" dirty="0"/>
              <a:t>zák. č. 528/2008 Z. z. (teda </a:t>
            </a:r>
            <a:r>
              <a:rPr lang="sk-SK" dirty="0" smtClean="0"/>
              <a:t>vykonávajú len riadiace orgány, </a:t>
            </a:r>
            <a:r>
              <a:rPr lang="sk-SK" u="sng" dirty="0"/>
              <a:t>nikto iný</a:t>
            </a:r>
            <a:r>
              <a:rPr lang="sk-SK" dirty="0"/>
              <a:t>) bez ohľadu na to kedy sa kontrola týchto prostriedkov začne</a:t>
            </a:r>
          </a:p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endParaRPr lang="sk-SK" altLang="sk-SK" sz="2400" b="1" dirty="0"/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8236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9233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sk-SK" altLang="sk-SK" sz="2000" b="1" dirty="0" smtClean="0"/>
              <a:t>Úvod</a:t>
            </a:r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just">
              <a:buFont typeface="Wingdings" pitchFamily="2" charset="2"/>
              <a:buNone/>
              <a:defRPr/>
            </a:pPr>
            <a:r>
              <a:rPr lang="sk-SK" altLang="sk-SK" dirty="0" smtClean="0"/>
              <a:t>Nový zákon ruší: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altLang="sk-SK" dirty="0" smtClean="0"/>
              <a:t>zákon č. 502/2001 Z. z. o finančnej kontrole a vnútornom audite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altLang="sk-SK" dirty="0" smtClean="0"/>
              <a:t>zákon č. </a:t>
            </a:r>
            <a:r>
              <a:rPr lang="sk-SK" dirty="0" smtClean="0"/>
              <a:t>440/2000 </a:t>
            </a:r>
            <a:r>
              <a:rPr lang="sk-SK" dirty="0"/>
              <a:t>Z. z. o správach finančnej </a:t>
            </a:r>
            <a:r>
              <a:rPr lang="sk-SK" dirty="0" smtClean="0"/>
              <a:t>kontroly</a:t>
            </a:r>
          </a:p>
          <a:p>
            <a:pPr algn="just">
              <a:defRPr/>
            </a:pPr>
            <a:endParaRPr lang="sk-SK" dirty="0"/>
          </a:p>
          <a:p>
            <a:pPr algn="just">
              <a:defRPr/>
            </a:pPr>
            <a:r>
              <a:rPr lang="sk-SK" dirty="0" smtClean="0"/>
              <a:t>Hlavné dôvody prijatia:</a:t>
            </a:r>
          </a:p>
          <a:p>
            <a:pPr algn="just"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zjednodušenie výkonu finančnej kontroly (ZFK, AFK, </a:t>
            </a:r>
            <a:r>
              <a:rPr lang="sk-SK" dirty="0" err="1" smtClean="0"/>
              <a:t>FKnM</a:t>
            </a:r>
            <a:r>
              <a:rPr lang="sk-SK" dirty="0" smtClean="0"/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zefektívnenie systému </a:t>
            </a:r>
            <a:r>
              <a:rPr lang="sk-SK" dirty="0"/>
              <a:t>verejnej vnútornej kontroly </a:t>
            </a:r>
            <a:r>
              <a:rPr lang="sk-SK" dirty="0" smtClean="0"/>
              <a:t>(</a:t>
            </a:r>
            <a:r>
              <a:rPr lang="sk-SK" dirty="0" err="1" smtClean="0"/>
              <a:t>vnút</a:t>
            </a:r>
            <a:r>
              <a:rPr lang="sk-SK" dirty="0" smtClean="0"/>
              <a:t>. audit preberie funkciu NFK)</a:t>
            </a:r>
          </a:p>
          <a:p>
            <a:pPr algn="just"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posilnenie inštitútu vnútorného auditu (výbor, kvalifikačné predpoklady, sankcie, kompetencie)</a:t>
            </a:r>
          </a:p>
          <a:p>
            <a:pPr algn="just">
              <a:defRPr/>
            </a:pPr>
            <a:endParaRPr lang="sk-SK" dirty="0"/>
          </a:p>
          <a:p>
            <a:pPr algn="just">
              <a:defRPr/>
            </a:pPr>
            <a:r>
              <a:rPr lang="sk-SK" dirty="0" smtClean="0"/>
              <a:t> </a:t>
            </a:r>
            <a:endParaRPr lang="sk-SK" altLang="sk-SK" dirty="0"/>
          </a:p>
          <a:p>
            <a:pPr algn="just">
              <a:buFont typeface="Wingdings" pitchFamily="2" charset="2"/>
              <a:buNone/>
              <a:defRPr/>
            </a:pPr>
            <a:endParaRPr lang="sk-SK" altLang="sk-SK" dirty="0"/>
          </a:p>
          <a:p>
            <a:pPr algn="just">
              <a:buFont typeface="Wingdings" pitchFamily="2" charset="2"/>
              <a:buNone/>
              <a:defRPr/>
            </a:pPr>
            <a:endParaRPr lang="sk-SK" altLang="sk-SK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58781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30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sk-SK" altLang="sk-SK" sz="2000" b="1" dirty="0" smtClean="0"/>
              <a:t>Prechodné ustanovenia</a:t>
            </a:r>
          </a:p>
          <a:p>
            <a:pPr lvl="0"/>
            <a:endParaRPr lang="sk-SK" b="1" dirty="0" smtClean="0"/>
          </a:p>
          <a:p>
            <a:pPr lvl="0"/>
            <a:r>
              <a:rPr lang="sk-SK" b="1" dirty="0" smtClean="0"/>
              <a:t>Finančná kontrola</a:t>
            </a:r>
            <a:endParaRPr lang="sk-SK" b="1" dirty="0"/>
          </a:p>
          <a:p>
            <a:pPr lvl="0" algn="just"/>
            <a:r>
              <a:rPr lang="sk-SK" dirty="0"/>
              <a:t>Všetky ostatné prostriedky (</a:t>
            </a:r>
            <a:r>
              <a:rPr lang="sk-SK" b="1" dirty="0"/>
              <a:t>iné </a:t>
            </a:r>
            <a:r>
              <a:rPr lang="sk-SK" b="1" dirty="0" smtClean="0"/>
              <a:t>ako podľa </a:t>
            </a:r>
            <a:r>
              <a:rPr lang="sk-SK" b="1" dirty="0"/>
              <a:t>528/2008</a:t>
            </a:r>
            <a:r>
              <a:rPr lang="sk-SK" dirty="0"/>
              <a:t>, </a:t>
            </a:r>
            <a:r>
              <a:rPr lang="sk-SK" dirty="0" smtClean="0"/>
              <a:t>teda podľa </a:t>
            </a:r>
            <a:r>
              <a:rPr lang="sk-SK" dirty="0"/>
              <a:t>292/2014, </a:t>
            </a:r>
            <a:r>
              <a:rPr lang="sk-SK" dirty="0" smtClean="0"/>
              <a:t>št</a:t>
            </a:r>
            <a:r>
              <a:rPr lang="sk-SK" dirty="0"/>
              <a:t>. </a:t>
            </a:r>
            <a:r>
              <a:rPr lang="sk-SK" dirty="0" smtClean="0"/>
              <a:t>rozpočet, NFM, </a:t>
            </a:r>
            <a:r>
              <a:rPr lang="sk-SK" dirty="0"/>
              <a:t>EHP,...atď.)</a:t>
            </a:r>
          </a:p>
          <a:p>
            <a:pPr algn="just"/>
            <a:r>
              <a:rPr lang="sk-SK" b="1" dirty="0"/>
              <a:t> </a:t>
            </a:r>
            <a:endParaRPr lang="sk-SK" dirty="0"/>
          </a:p>
          <a:p>
            <a:pPr algn="just"/>
            <a:r>
              <a:rPr lang="sk-SK" dirty="0"/>
              <a:t>Dôležitý je čas kedy finančná kontrola </a:t>
            </a:r>
            <a:r>
              <a:rPr lang="sk-SK" dirty="0" smtClean="0"/>
              <a:t>začala</a:t>
            </a:r>
            <a:endParaRPr lang="sk-SK" dirty="0"/>
          </a:p>
          <a:p>
            <a:pPr algn="just"/>
            <a:r>
              <a:rPr lang="sk-SK" dirty="0"/>
              <a:t> 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sk-SK" dirty="0" smtClean="0"/>
              <a:t>ak začala </a:t>
            </a:r>
            <a:r>
              <a:rPr lang="sk-SK" u="sng" dirty="0" smtClean="0"/>
              <a:t>pred </a:t>
            </a:r>
            <a:r>
              <a:rPr lang="sk-SK" u="sng" dirty="0"/>
              <a:t>1.1.2016</a:t>
            </a:r>
            <a:r>
              <a:rPr lang="sk-SK" dirty="0"/>
              <a:t> postupuje sa podľa 502/2001 Z. z. účinnej od </a:t>
            </a:r>
            <a:r>
              <a:rPr lang="sk-SK" dirty="0" smtClean="0"/>
              <a:t>1.1.2014:</a:t>
            </a:r>
            <a:endParaRPr lang="sk-SK" dirty="0"/>
          </a:p>
          <a:p>
            <a:pPr algn="just"/>
            <a:r>
              <a:rPr lang="sk-SK" dirty="0"/>
              <a:t> </a:t>
            </a:r>
          </a:p>
          <a:p>
            <a:pPr algn="just"/>
            <a:r>
              <a:rPr lang="sk-SK" dirty="0"/>
              <a:t>povinne: vnútorná administratívna kontrola („stará“ predbežná finančná kontrola)</a:t>
            </a:r>
          </a:p>
          <a:p>
            <a:pPr algn="just"/>
            <a:r>
              <a:rPr lang="sk-SK" dirty="0"/>
              <a:t>         </a:t>
            </a:r>
            <a:r>
              <a:rPr lang="sk-SK" dirty="0" smtClean="0"/>
              <a:t>	administratívna </a:t>
            </a:r>
            <a:r>
              <a:rPr lang="sk-SK" dirty="0"/>
              <a:t>kontrola kontrolovanej </a:t>
            </a:r>
            <a:r>
              <a:rPr lang="sk-SK" dirty="0" smtClean="0"/>
              <a:t>osoby</a:t>
            </a:r>
            <a:endParaRPr lang="sk-SK" dirty="0"/>
          </a:p>
          <a:p>
            <a:pPr algn="just"/>
            <a:r>
              <a:rPr lang="sk-SK" dirty="0"/>
              <a:t> </a:t>
            </a:r>
          </a:p>
          <a:p>
            <a:pPr algn="just"/>
            <a:r>
              <a:rPr lang="sk-SK" dirty="0"/>
              <a:t>nepovinne: priebežná finančná kontrola, následná finančná kontrola, kontrola na mieste (pokiaľ sa začali pred 1.1.2016, dokončia sa)</a:t>
            </a:r>
          </a:p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endParaRPr lang="sk-SK" altLang="sk-SK" sz="2400" b="1" dirty="0"/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38529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31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437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sk-SK" altLang="sk-SK" sz="2000" b="1" dirty="0" smtClean="0"/>
              <a:t>Prechodné ustanovenia</a:t>
            </a:r>
          </a:p>
          <a:p>
            <a:pPr lvl="0" algn="just"/>
            <a:endParaRPr lang="sk-SK" b="1" dirty="0" smtClean="0"/>
          </a:p>
          <a:p>
            <a:pPr lvl="0" algn="just"/>
            <a:r>
              <a:rPr lang="sk-SK" b="1" dirty="0" smtClean="0"/>
              <a:t>Finančná kontrola</a:t>
            </a:r>
            <a:endParaRPr lang="sk-SK" b="1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sk-SK" dirty="0" smtClean="0"/>
              <a:t>ak začala </a:t>
            </a:r>
            <a:r>
              <a:rPr lang="sk-SK" u="sng" dirty="0"/>
              <a:t>po </a:t>
            </a:r>
            <a:r>
              <a:rPr lang="sk-SK" u="sng" dirty="0" smtClean="0"/>
              <a:t>1. 1. 2016</a:t>
            </a:r>
            <a:r>
              <a:rPr lang="sk-SK" dirty="0" smtClean="0"/>
              <a:t> podľa </a:t>
            </a:r>
            <a:r>
              <a:rPr lang="sk-SK" dirty="0"/>
              <a:t>nového zákona o finančnej kontrole a </a:t>
            </a:r>
            <a:r>
              <a:rPr lang="sk-SK" dirty="0" smtClean="0"/>
              <a:t>audite</a:t>
            </a:r>
            <a:endParaRPr lang="sk-SK" dirty="0"/>
          </a:p>
          <a:p>
            <a:pPr algn="just"/>
            <a:r>
              <a:rPr lang="sk-SK" dirty="0"/>
              <a:t> </a:t>
            </a:r>
          </a:p>
          <a:p>
            <a:pPr algn="just"/>
            <a:r>
              <a:rPr lang="sk-SK" dirty="0"/>
              <a:t>povinne: základná finančná kontrola („stará“ predbežná finančná kontrola a „stará“ vnútorná administratívna kontrola)</a:t>
            </a:r>
          </a:p>
          <a:p>
            <a:pPr algn="just"/>
            <a:r>
              <a:rPr lang="sk-SK" dirty="0"/>
              <a:t>      </a:t>
            </a:r>
            <a:r>
              <a:rPr lang="sk-SK" dirty="0" smtClean="0"/>
              <a:t>administratívna </a:t>
            </a:r>
            <a:r>
              <a:rPr lang="sk-SK" dirty="0"/>
              <a:t>finančná kontrola </a:t>
            </a:r>
            <a:r>
              <a:rPr lang="sk-SK" dirty="0" smtClean="0"/>
              <a:t>(„</a:t>
            </a:r>
            <a:r>
              <a:rPr lang="sk-SK" dirty="0"/>
              <a:t>stará“ administratívna kontrola kontrolovanej osoby)  </a:t>
            </a:r>
          </a:p>
          <a:p>
            <a:pPr algn="just"/>
            <a:endParaRPr lang="sk-SK" dirty="0" smtClean="0"/>
          </a:p>
          <a:p>
            <a:pPr algn="just"/>
            <a:r>
              <a:rPr lang="sk-SK" dirty="0" smtClean="0"/>
              <a:t>nepovinne</a:t>
            </a:r>
            <a:r>
              <a:rPr lang="sk-SK" dirty="0"/>
              <a:t>: </a:t>
            </a:r>
            <a:r>
              <a:rPr lang="sk-SK" dirty="0" smtClean="0"/>
              <a:t>finančná kontrola </a:t>
            </a:r>
            <a:r>
              <a:rPr lang="sk-SK" dirty="0"/>
              <a:t>na mieste </a:t>
            </a:r>
          </a:p>
          <a:p>
            <a:pPr algn="just"/>
            <a:r>
              <a:rPr lang="sk-SK" dirty="0"/>
              <a:t> </a:t>
            </a:r>
          </a:p>
          <a:p>
            <a:pPr algn="just"/>
            <a:r>
              <a:rPr lang="sk-SK" dirty="0" smtClean="0"/>
              <a:t>Priebežná finančná kontrola, následná finančná kontrola sa od 1.1.2016 nevykonávajú</a:t>
            </a:r>
            <a:endParaRPr lang="sk-SK" dirty="0"/>
          </a:p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endParaRPr lang="sk-SK" altLang="sk-SK" sz="2400" b="1" dirty="0"/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48150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32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387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endParaRPr lang="sk-SK" altLang="sk-SK" sz="4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4000" b="1" dirty="0"/>
          </a:p>
          <a:p>
            <a:pPr algn="ctr">
              <a:buFont typeface="Wingdings" pitchFamily="2" charset="2"/>
              <a:buNone/>
              <a:defRPr/>
            </a:pPr>
            <a:r>
              <a:rPr lang="sk-SK" altLang="sk-SK" sz="4000" b="1" dirty="0" smtClean="0"/>
              <a:t>Ďakujem za pozornosť</a:t>
            </a:r>
          </a:p>
          <a:p>
            <a:pPr algn="ctr">
              <a:buFont typeface="Wingdings" pitchFamily="2" charset="2"/>
              <a:buNone/>
              <a:defRPr/>
            </a:pPr>
            <a:endParaRPr lang="sk-SK" sz="4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sz="4000" b="1" dirty="0"/>
          </a:p>
          <a:p>
            <a:pPr algn="just">
              <a:buFont typeface="Wingdings" pitchFamily="2" charset="2"/>
              <a:buNone/>
              <a:defRPr/>
            </a:pPr>
            <a:r>
              <a:rPr lang="sk-SK" sz="2000" dirty="0" smtClean="0"/>
              <a:t>Martin </a:t>
            </a:r>
            <a:r>
              <a:rPr lang="sk-SK" sz="2000" dirty="0" err="1" smtClean="0"/>
              <a:t>Pavluvčík</a:t>
            </a:r>
            <a:endParaRPr lang="sk-SK" sz="2000" dirty="0" smtClean="0"/>
          </a:p>
          <a:p>
            <a:pPr algn="just">
              <a:buFont typeface="Wingdings" pitchFamily="2" charset="2"/>
              <a:buNone/>
              <a:defRPr/>
            </a:pPr>
            <a:endParaRPr lang="sk-SK" dirty="0" smtClean="0"/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5525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8125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Predmet zákona</a:t>
            </a:r>
            <a:endParaRPr lang="sk-SK" dirty="0"/>
          </a:p>
          <a:p>
            <a:pPr algn="just">
              <a:defRPr/>
            </a:pPr>
            <a:endParaRPr lang="sk-SK" dirty="0"/>
          </a:p>
          <a:p>
            <a:pPr algn="just">
              <a:defRPr/>
            </a:pPr>
            <a:r>
              <a:rPr lang="sk-SK" dirty="0" smtClean="0"/>
              <a:t>Štruktúra zákona - </a:t>
            </a:r>
            <a:r>
              <a:rPr lang="sk-SK" dirty="0"/>
              <a:t>prehľadnejšia, ucelenejšia a systematickejšia</a:t>
            </a:r>
          </a:p>
          <a:p>
            <a:pPr algn="just">
              <a:defRPr/>
            </a:pPr>
            <a:endParaRPr lang="sk-SK" dirty="0" smtClean="0"/>
          </a:p>
          <a:p>
            <a:pPr algn="just">
              <a:defRPr/>
            </a:pPr>
            <a:endParaRPr lang="sk-SK" dirty="0"/>
          </a:p>
          <a:p>
            <a:pPr algn="just">
              <a:defRPr/>
            </a:pPr>
            <a:r>
              <a:rPr lang="sk-SK" dirty="0" smtClean="0"/>
              <a:t>Predmet zákona - </a:t>
            </a:r>
            <a:r>
              <a:rPr lang="sk-SK" dirty="0"/>
              <a:t>pravidlá, ciele a spôsob </a:t>
            </a:r>
            <a:r>
              <a:rPr lang="sk-SK" dirty="0" smtClean="0"/>
              <a:t>vykonávania:</a:t>
            </a:r>
          </a:p>
          <a:p>
            <a:pPr algn="just"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finančnej kontroly (základná finančná kontrola, administratívna finančná kontrola, kontrola na mieste)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auditu (vnútorného auditu a vládneho auditu)</a:t>
            </a:r>
            <a:endParaRPr lang="sk-SK" dirty="0"/>
          </a:p>
          <a:p>
            <a:pPr algn="just">
              <a:defRPr/>
            </a:pPr>
            <a:r>
              <a:rPr lang="sk-SK" dirty="0" smtClean="0"/>
              <a:t> </a:t>
            </a:r>
            <a:endParaRPr lang="sk-SK" altLang="sk-SK" dirty="0"/>
          </a:p>
          <a:p>
            <a:pPr algn="just">
              <a:buFont typeface="Wingdings" pitchFamily="2" charset="2"/>
              <a:buNone/>
              <a:defRPr/>
            </a:pPr>
            <a:endParaRPr lang="sk-SK" altLang="sk-SK" dirty="0"/>
          </a:p>
          <a:p>
            <a:pPr algn="just">
              <a:buFont typeface="Wingdings" pitchFamily="2" charset="2"/>
              <a:buNone/>
              <a:defRPr/>
            </a:pPr>
            <a:endParaRPr lang="sk-SK" altLang="sk-SK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4896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6678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Kľúčové pojmy</a:t>
            </a: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algn="just">
              <a:defRPr/>
            </a:pPr>
            <a:endParaRPr lang="sk-SK" dirty="0" smtClean="0"/>
          </a:p>
          <a:p>
            <a:pPr algn="just">
              <a:defRPr/>
            </a:pPr>
            <a:r>
              <a:rPr lang="sk-SK" b="1" dirty="0" smtClean="0"/>
              <a:t>Finančná operácia alebo jej časť: </a:t>
            </a:r>
          </a:p>
          <a:p>
            <a:pPr algn="just"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príjem</a:t>
            </a:r>
            <a:r>
              <a:rPr lang="sk-SK" dirty="0"/>
              <a:t>, </a:t>
            </a: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poskytnutie </a:t>
            </a:r>
            <a:r>
              <a:rPr lang="sk-SK" dirty="0"/>
              <a:t>alebo </a:t>
            </a: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použitie: verejných </a:t>
            </a:r>
            <a:r>
              <a:rPr lang="sk-SK" dirty="0"/>
              <a:t>financií, právny úkon alebo iný úkon majetkovej povahy,</a:t>
            </a:r>
          </a:p>
          <a:p>
            <a:pPr algn="just">
              <a:defRPr/>
            </a:pPr>
            <a:endParaRPr lang="sk-SK" dirty="0"/>
          </a:p>
          <a:p>
            <a:pPr algn="just">
              <a:buFont typeface="Wingdings" pitchFamily="2" charset="2"/>
              <a:buNone/>
              <a:defRPr/>
            </a:pPr>
            <a:endParaRPr lang="sk-SK" altLang="sk-SK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5581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8063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Kľúčové pojmy</a:t>
            </a: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algn="just">
              <a:defRPr/>
            </a:pPr>
            <a:r>
              <a:rPr lang="sk-SK" b="1" dirty="0" smtClean="0"/>
              <a:t>Nový pojem verejné financie (nahrádza verejné prostriedky)</a:t>
            </a:r>
            <a:endParaRPr lang="sk-SK" dirty="0"/>
          </a:p>
          <a:p>
            <a:pPr algn="just">
              <a:defRPr/>
            </a:pPr>
            <a:endParaRPr lang="sk-SK" dirty="0"/>
          </a:p>
          <a:p>
            <a:pPr algn="just">
              <a:buFont typeface="Wingdings" pitchFamily="2" charset="2"/>
              <a:buNone/>
              <a:defRPr/>
            </a:pPr>
            <a:r>
              <a:rPr lang="sk-SK" b="1" dirty="0" smtClean="0"/>
              <a:t>Verejné financie:</a:t>
            </a:r>
          </a:p>
          <a:p>
            <a:pPr algn="just"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finančné </a:t>
            </a:r>
            <a:r>
              <a:rPr lang="sk-SK" dirty="0"/>
              <a:t>prostriedky podľa osobitného </a:t>
            </a:r>
            <a:r>
              <a:rPr lang="sk-SK" dirty="0" smtClean="0"/>
              <a:t>predpisu;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finančné </a:t>
            </a:r>
            <a:r>
              <a:rPr lang="sk-SK" dirty="0"/>
              <a:t>prostriedky zo zahraničia poskytnuté na základe medzinárodných </a:t>
            </a:r>
            <a:r>
              <a:rPr lang="sk-SK" dirty="0" smtClean="0"/>
              <a:t>zmlúv;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finančné </a:t>
            </a:r>
            <a:r>
              <a:rPr lang="sk-SK" dirty="0"/>
              <a:t>prostriedky z rozpočtov členských štátov </a:t>
            </a:r>
            <a:r>
              <a:rPr lang="sk-SK" dirty="0" smtClean="0"/>
              <a:t>EÚ/iných štátov (určené </a:t>
            </a:r>
            <a:r>
              <a:rPr lang="sk-SK" dirty="0"/>
              <a:t>na financovanie alebo spolufinancovanie programov Európskej </a:t>
            </a:r>
            <a:r>
              <a:rPr lang="sk-SK" dirty="0" smtClean="0"/>
              <a:t>únie);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vlastné </a:t>
            </a:r>
            <a:r>
              <a:rPr lang="sk-SK" dirty="0"/>
              <a:t>finančné prostriedky osoby určené na financovanie programov realizovaných na základe medzinárodných </a:t>
            </a:r>
            <a:r>
              <a:rPr lang="sk-SK" dirty="0" smtClean="0"/>
              <a:t>zmlúv / </a:t>
            </a:r>
            <a:r>
              <a:rPr lang="sk-SK" dirty="0"/>
              <a:t>programov Európskej </a:t>
            </a:r>
            <a:r>
              <a:rPr lang="sk-SK" dirty="0" smtClean="0"/>
              <a:t>únie  </a:t>
            </a:r>
          </a:p>
          <a:p>
            <a:pPr algn="just">
              <a:buFont typeface="Wingdings" pitchFamily="2" charset="2"/>
              <a:buNone/>
              <a:defRPr/>
            </a:pPr>
            <a:endParaRPr lang="sk-SK" altLang="sk-SK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647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7171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Kľúčové pojmy</a:t>
            </a: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algn="just">
              <a:defRPr/>
            </a:pPr>
            <a:r>
              <a:rPr lang="sk-SK" b="1" dirty="0" smtClean="0"/>
              <a:t>finančné </a:t>
            </a:r>
            <a:r>
              <a:rPr lang="sk-SK" b="1" dirty="0"/>
              <a:t>prostriedky podľa osobitného </a:t>
            </a:r>
            <a:r>
              <a:rPr lang="sk-SK" b="1" dirty="0" smtClean="0"/>
              <a:t>predpisu</a:t>
            </a:r>
            <a:r>
              <a:rPr lang="sk-SK" dirty="0" smtClean="0"/>
              <a:t>, </a:t>
            </a:r>
            <a:r>
              <a:rPr lang="sk-SK" sz="1400" dirty="0" smtClean="0"/>
              <a:t>(§2 písm. a), e) a f) a § 35a zákona č. 523/2004 Z. z.</a:t>
            </a:r>
            <a:r>
              <a:rPr lang="sk-SK" dirty="0" smtClean="0"/>
              <a:t>) </a:t>
            </a:r>
          </a:p>
          <a:p>
            <a:pPr algn="just"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finančné prostriedky, s </a:t>
            </a:r>
            <a:r>
              <a:rPr lang="sk-SK" dirty="0"/>
              <a:t>ktorými hospodária právnické osoby verejnej </a:t>
            </a:r>
            <a:r>
              <a:rPr lang="sk-SK" dirty="0" smtClean="0"/>
              <a:t>správy(uvedené v zozname štatistického úradu)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prostriedky </a:t>
            </a:r>
            <a:r>
              <a:rPr lang="sk-SK" dirty="0"/>
              <a:t>Európskej </a:t>
            </a:r>
            <a:r>
              <a:rPr lang="sk-SK" dirty="0" smtClean="0"/>
              <a:t>únie,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odvody </a:t>
            </a:r>
            <a:r>
              <a:rPr lang="sk-SK" dirty="0"/>
              <a:t>Európskej únii, </a:t>
            </a:r>
            <a:endParaRPr lang="sk-SK" dirty="0" smtClean="0"/>
          </a:p>
          <a:p>
            <a:pPr algn="just">
              <a:buFont typeface="Wingdings" pitchFamily="2" charset="2"/>
              <a:buNone/>
              <a:defRPr/>
            </a:pPr>
            <a:endParaRPr lang="sk-SK" altLang="sk-SK" dirty="0"/>
          </a:p>
          <a:p>
            <a:pPr algn="just">
              <a:defRPr/>
            </a:pPr>
            <a:r>
              <a:rPr lang="sk-SK" dirty="0" smtClean="0"/>
              <a:t>!!! za verejné financie/prostriedky sa považujú až </a:t>
            </a:r>
            <a:r>
              <a:rPr lang="sk-SK" dirty="0"/>
              <a:t>do ich použitia na určený účel, </a:t>
            </a:r>
            <a:r>
              <a:rPr lang="sk-SK" dirty="0" smtClean="0"/>
              <a:t>aj ak </a:t>
            </a:r>
            <a:r>
              <a:rPr lang="sk-SK" dirty="0"/>
              <a:t>sa poskytujú prostredníctvom inej právnickej </a:t>
            </a:r>
            <a:r>
              <a:rPr lang="sk-SK" dirty="0" smtClean="0"/>
              <a:t>osoby (novela zák. č. 523/2004 Z. z. §35a)!!! pre prípad fin. tokov cez viaceré subjekty ktoré nie sú OVS</a:t>
            </a:r>
            <a:endParaRPr lang="sk-SK" altLang="sk-SK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9308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Kľúčové pojmy</a:t>
            </a: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k-SK" b="1" dirty="0" smtClean="0"/>
              <a:t>Orgán </a:t>
            </a:r>
            <a:r>
              <a:rPr lang="sk-SK" b="1" dirty="0"/>
              <a:t>verejnej </a:t>
            </a:r>
            <a:r>
              <a:rPr lang="sk-SK" b="1" dirty="0" smtClean="0"/>
              <a:t>správy: </a:t>
            </a:r>
            <a:r>
              <a:rPr lang="sk-SK" dirty="0"/>
              <a:t>subjekt verejnej správy podľa osobitného </a:t>
            </a:r>
            <a:r>
              <a:rPr lang="sk-SK" dirty="0" smtClean="0"/>
              <a:t>predpisu (§ </a:t>
            </a:r>
            <a:r>
              <a:rPr lang="sk-SK" dirty="0"/>
              <a:t>3 ods. 1 zákona č. 523/2004 Z. z.</a:t>
            </a:r>
            <a:r>
              <a:rPr lang="sk-SK" dirty="0" smtClean="0"/>
              <a:t>) </a:t>
            </a:r>
            <a:r>
              <a:rPr lang="sk-SK" dirty="0"/>
              <a:t>a právnická</a:t>
            </a:r>
            <a:r>
              <a:rPr lang="sk-SK" baseline="30000" dirty="0"/>
              <a:t> </a:t>
            </a:r>
            <a:r>
              <a:rPr lang="sk-SK" dirty="0"/>
              <a:t>osoba, prostredníctvom ktorej sa poskytujú verejné financie,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altLang="sk-SK" b="1" dirty="0" smtClean="0"/>
              <a:t>Oprávnená </a:t>
            </a:r>
            <a:r>
              <a:rPr lang="sk-SK" altLang="sk-SK" b="1" dirty="0"/>
              <a:t>osoba: </a:t>
            </a:r>
            <a:r>
              <a:rPr lang="sk-SK" altLang="sk-SK" dirty="0"/>
              <a:t>aktívny </a:t>
            </a:r>
            <a:r>
              <a:rPr lang="sk-SK" altLang="sk-SK" dirty="0" smtClean="0"/>
              <a:t>subjekt, vykonávajúci administratívnu finančnú kontrolu, kontrolu na mieste, alebo audit </a:t>
            </a:r>
            <a:r>
              <a:rPr lang="sk-SK" altLang="sk-SK" dirty="0"/>
              <a:t>(kontrolór, audítor) – vypúšťa sa kontrolný orgán, </a:t>
            </a:r>
            <a:r>
              <a:rPr lang="sk-SK" altLang="sk-SK" dirty="0" err="1"/>
              <a:t>auditujúci</a:t>
            </a:r>
            <a:r>
              <a:rPr lang="sk-SK" altLang="sk-SK" dirty="0"/>
              <a:t> </a:t>
            </a:r>
            <a:r>
              <a:rPr lang="sk-SK" altLang="sk-SK" dirty="0" smtClean="0"/>
              <a:t>subjekt,</a:t>
            </a:r>
            <a:endParaRPr lang="sk-SK" altLang="sk-SK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altLang="sk-SK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sk-SK" altLang="sk-SK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altLang="sk-SK" b="1" dirty="0" smtClean="0"/>
              <a:t>Povinná </a:t>
            </a:r>
            <a:r>
              <a:rPr lang="sk-SK" altLang="sk-SK" b="1" dirty="0"/>
              <a:t>osoba: </a:t>
            </a:r>
            <a:r>
              <a:rPr lang="sk-SK" altLang="sk-SK" dirty="0"/>
              <a:t>pasívny subjekt</a:t>
            </a:r>
            <a:r>
              <a:rPr lang="sk-SK" altLang="sk-SK" dirty="0" smtClean="0"/>
              <a:t>, ak sa u nej vykonáva AFK, </a:t>
            </a:r>
            <a:r>
              <a:rPr lang="sk-SK" altLang="sk-SK" dirty="0" err="1" smtClean="0"/>
              <a:t>FKnM</a:t>
            </a:r>
            <a:r>
              <a:rPr lang="sk-SK" altLang="sk-SK" dirty="0" smtClean="0"/>
              <a:t>, audit </a:t>
            </a:r>
            <a:r>
              <a:rPr lang="sk-SK" altLang="sk-SK" dirty="0"/>
              <a:t>kontrolovaný/auditovaný </a:t>
            </a:r>
            <a:r>
              <a:rPr lang="sk-SK" altLang="sk-SK" dirty="0" smtClean="0"/>
              <a:t>subjekt - osoba</a:t>
            </a:r>
            <a:endParaRPr lang="sk-SK" altLang="sk-SK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6698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r>
              <a:rPr lang="sk-SK" smtClean="0">
                <a:latin typeface="Arial Narrow" pitchFamily="34" charset="0"/>
              </a:rPr>
              <a:t/>
            </a:r>
            <a:br>
              <a:rPr lang="sk-SK" smtClean="0">
                <a:latin typeface="Arial Narrow" pitchFamily="34" charset="0"/>
              </a:rPr>
            </a:br>
            <a:endParaRPr lang="en-US" dirty="0">
              <a:latin typeface="Arial Narrow" pitchFamily="34" charset="0"/>
            </a:endParaRP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CC7F31-8ACA-4047-ACA0-A8202216667A}" type="slidenum">
              <a:rPr lang="sk-SK" altLang="sk-SK" sz="1400" smtClean="0"/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sk-SK" altLang="sk-SK" sz="1400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sk-SK" altLang="sk-SK" sz="1400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-107950" y="100013"/>
            <a:ext cx="9144000" cy="6757987"/>
            <a:chOff x="0" y="0"/>
            <a:chExt cx="5760" cy="425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00" y="990"/>
              <a:ext cx="4218" cy="2767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0" y="0"/>
              <a:ext cx="5760" cy="4257"/>
              <a:chOff x="0" y="0"/>
              <a:chExt cx="5760" cy="4257"/>
            </a:xfrm>
          </p:grpSpPr>
          <p:pic>
            <p:nvPicPr>
              <p:cNvPr id="8" name="Picture 2" descr="peniaz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775"/>
                <a:ext cx="1497" cy="4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3" descr="logoMF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" y="0"/>
                <a:ext cx="1866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0" y="3702"/>
                <a:ext cx="5760" cy="0"/>
              </a:xfrm>
              <a:prstGeom prst="line">
                <a:avLst/>
              </a:prstGeom>
              <a:noFill/>
              <a:ln w="31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79388" y="1677988"/>
            <a:ext cx="8353425" cy="778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sk-SK" altLang="sk-SK" sz="2000" b="1" dirty="0" smtClean="0"/>
              <a:t>Vytvorenie Úradu vládneho auditu</a:t>
            </a:r>
          </a:p>
          <a:p>
            <a:pPr algn="ctr">
              <a:defRPr/>
            </a:pPr>
            <a:endParaRPr lang="sk-SK" altLang="sk-SK" sz="2000" b="1" dirty="0"/>
          </a:p>
          <a:p>
            <a:pPr algn="just">
              <a:defRPr/>
            </a:pPr>
            <a:r>
              <a:rPr lang="sk-SK" altLang="sk-SK" dirty="0" smtClean="0"/>
              <a:t>„Zrušili“ sa správy finančnej kontroly a vytvoril sa jeden Úrad vládneho auditu</a:t>
            </a:r>
          </a:p>
          <a:p>
            <a:pPr algn="just">
              <a:defRPr/>
            </a:pPr>
            <a:endParaRPr lang="sk-SK" altLang="sk-SK" dirty="0"/>
          </a:p>
          <a:p>
            <a:pPr algn="just">
              <a:defRPr/>
            </a:pPr>
            <a:r>
              <a:rPr lang="sk-SK" altLang="sk-SK" dirty="0" smtClean="0"/>
              <a:t>SFK Ba, SFK </a:t>
            </a:r>
            <a:r>
              <a:rPr lang="sk-SK" altLang="sk-SK" dirty="0" err="1" smtClean="0"/>
              <a:t>Zv</a:t>
            </a:r>
            <a:r>
              <a:rPr lang="sk-SK" altLang="sk-SK" dirty="0" smtClean="0"/>
              <a:t>, SFK </a:t>
            </a:r>
            <a:r>
              <a:rPr lang="sk-SK" altLang="sk-SK" dirty="0" err="1" smtClean="0"/>
              <a:t>Ke</a:t>
            </a:r>
            <a:r>
              <a:rPr lang="sk-SK" altLang="sk-SK" dirty="0" smtClean="0"/>
              <a:t> (určená územná pôsobnosť)</a:t>
            </a:r>
          </a:p>
          <a:p>
            <a:pPr algn="just">
              <a:defRPr/>
            </a:pPr>
            <a:endParaRPr lang="sk-SK" altLang="sk-SK" dirty="0"/>
          </a:p>
          <a:p>
            <a:pPr algn="just">
              <a:defRPr/>
            </a:pPr>
            <a:r>
              <a:rPr lang="sk-SK" altLang="sk-SK" b="1" dirty="0" smtClean="0"/>
              <a:t>ÚVA </a:t>
            </a:r>
            <a:r>
              <a:rPr lang="sk-SK" altLang="sk-SK" dirty="0" smtClean="0"/>
              <a:t>(sídlo vo Zvolene): </a:t>
            </a:r>
          </a:p>
          <a:p>
            <a:pPr algn="just">
              <a:defRPr/>
            </a:pPr>
            <a:endParaRPr lang="sk-SK" altLang="sk-SK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s</a:t>
            </a:r>
            <a:r>
              <a:rPr lang="sk-SK" dirty="0"/>
              <a:t> pôsobnosťou pre celé územie </a:t>
            </a:r>
            <a:r>
              <a:rPr lang="sk-SK" dirty="0" smtClean="0"/>
              <a:t>SR</a:t>
            </a:r>
          </a:p>
          <a:p>
            <a:pPr algn="just"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so súhlasom MF SR si môže zriaďovať pracoviská</a:t>
            </a:r>
          </a:p>
          <a:p>
            <a:pPr algn="just">
              <a:defRPr/>
            </a:pPr>
            <a:endParaRPr lang="sk-SK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sk-SK" dirty="0" smtClean="0"/>
              <a:t>na čele riaditeľ, ktorého vymenúva/odvoláva minister financií </a:t>
            </a:r>
          </a:p>
          <a:p>
            <a:pPr algn="just">
              <a:defRPr/>
            </a:pPr>
            <a:endParaRPr lang="sk-SK" altLang="sk-SK" dirty="0"/>
          </a:p>
          <a:p>
            <a:pPr algn="just">
              <a:defRPr/>
            </a:pPr>
            <a:endParaRPr lang="sk-SK" dirty="0"/>
          </a:p>
          <a:p>
            <a:pPr algn="just">
              <a:defRPr/>
            </a:pPr>
            <a:endParaRPr lang="sk-SK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sk-SK" altLang="sk-SK" sz="2000" b="1" dirty="0" smtClean="0"/>
          </a:p>
          <a:p>
            <a:pPr algn="ctr">
              <a:buFont typeface="Wingdings" pitchFamily="2" charset="2"/>
              <a:buNone/>
              <a:defRPr/>
            </a:pPr>
            <a:endParaRPr lang="sk-SK" altLang="sk-SK" sz="2000" b="1" dirty="0"/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sk-SK" altLang="sk-SK" sz="3600" b="1" dirty="0">
              <a:solidFill>
                <a:srgbClr val="002060"/>
              </a:solidFill>
            </a:endParaRPr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88925"/>
            <a:ext cx="115252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076054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</TotalTime>
  <Words>1201</Words>
  <Application>Microsoft Office PowerPoint</Application>
  <PresentationFormat>Prezentácia na obrazovke (4:3)</PresentationFormat>
  <Paragraphs>578</Paragraphs>
  <Slides>32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32</vt:i4>
      </vt:variant>
    </vt:vector>
  </HeadingPairs>
  <TitlesOfParts>
    <vt:vector size="33" baseType="lpstr">
      <vt:lpstr>Blank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>MF SR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MF_SR_MP</dc:creator>
  <cp:lastModifiedBy>MF_SR_MP</cp:lastModifiedBy>
  <cp:revision>2</cp:revision>
  <dcterms:created xsi:type="dcterms:W3CDTF">2016-02-19T08:43:08Z</dcterms:created>
  <dcterms:modified xsi:type="dcterms:W3CDTF">2016-03-22T20:23:04Z</dcterms:modified>
</cp:coreProperties>
</file>