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3"/>
  </p:notesMasterIdLst>
  <p:sldIdLst>
    <p:sldId id="320" r:id="rId2"/>
    <p:sldId id="347" r:id="rId3"/>
    <p:sldId id="321" r:id="rId4"/>
    <p:sldId id="322" r:id="rId5"/>
    <p:sldId id="323" r:id="rId6"/>
    <p:sldId id="348" r:id="rId7"/>
    <p:sldId id="324" r:id="rId8"/>
    <p:sldId id="327" r:id="rId9"/>
    <p:sldId id="328" r:id="rId10"/>
    <p:sldId id="344" r:id="rId11"/>
    <p:sldId id="346" r:id="rId12"/>
    <p:sldId id="331" r:id="rId13"/>
    <p:sldId id="343" r:id="rId14"/>
    <p:sldId id="333" r:id="rId15"/>
    <p:sldId id="334" r:id="rId16"/>
    <p:sldId id="335" r:id="rId17"/>
    <p:sldId id="337" r:id="rId18"/>
    <p:sldId id="338" r:id="rId19"/>
    <p:sldId id="349" r:id="rId20"/>
    <p:sldId id="339" r:id="rId21"/>
    <p:sldId id="341" r:id="rId2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5AA"/>
    <a:srgbClr val="FF3737"/>
    <a:srgbClr val="FF9900"/>
    <a:srgbClr val="F8C15E"/>
    <a:srgbClr val="FF9393"/>
    <a:srgbClr val="7ECF73"/>
    <a:srgbClr val="6FB0EB"/>
    <a:srgbClr val="9DAFE7"/>
    <a:srgbClr val="92D2F2"/>
    <a:srgbClr val="B9E9D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řední styl 1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86" autoAdjust="0"/>
    <p:restoredTop sz="93529" autoAdjust="0"/>
  </p:normalViewPr>
  <p:slideViewPr>
    <p:cSldViewPr>
      <p:cViewPr varScale="1">
        <p:scale>
          <a:sx n="79" d="100"/>
          <a:sy n="79" d="100"/>
        </p:scale>
        <p:origin x="-8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9162A92-5560-4FD6-B45E-AF8908D7AF98}" type="datetimeFigureOut">
              <a:rPr lang="cs-CZ"/>
              <a:pPr>
                <a:defRPr/>
              </a:pPr>
              <a:t>21.3.2016</a:t>
            </a:fld>
            <a:endParaRPr lang="cs-C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DD596EB-549A-4119-A811-10782106E08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78760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8000" y="1619250"/>
            <a:ext cx="6408000" cy="4320000"/>
          </a:xfrm>
        </p:spPr>
        <p:txBody>
          <a:bodyPr/>
          <a:lstStyle>
            <a:lvl2pPr marL="0" marR="0" indent="-179388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bg1"/>
              </a:buClr>
              <a:buSzTx/>
              <a:buFont typeface="Arial" pitchFamily="34" charset="0"/>
              <a:buChar char="•"/>
              <a:tabLst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cs-CZ" dirty="0"/>
              <a:t>název oddílu</a:t>
            </a:r>
            <a:endParaRPr lang="en-US" dirty="0"/>
          </a:p>
          <a:p>
            <a:pPr lvl="2"/>
            <a:r>
              <a:rPr lang="cs-CZ" dirty="0"/>
              <a:t>doplňující text</a:t>
            </a:r>
            <a:endParaRPr lang="en-US" dirty="0"/>
          </a:p>
          <a:p>
            <a:pPr lvl="1"/>
            <a:r>
              <a:rPr lang="cs-CZ" dirty="0"/>
              <a:t>název oddílu</a:t>
            </a:r>
            <a:endParaRPr lang="en-US" dirty="0"/>
          </a:p>
          <a:p>
            <a:pPr lvl="2"/>
            <a:r>
              <a:rPr lang="cs-CZ" dirty="0"/>
              <a:t>doplňující text</a:t>
            </a:r>
            <a:endParaRPr lang="en-US" dirty="0"/>
          </a:p>
          <a:p>
            <a:pPr lvl="1"/>
            <a:r>
              <a:rPr lang="cs-CZ" dirty="0"/>
              <a:t>název oddílu</a:t>
            </a:r>
            <a:endParaRPr lang="en-US" dirty="0"/>
          </a:p>
          <a:p>
            <a:pPr lvl="2"/>
            <a:r>
              <a:rPr lang="cs-CZ" dirty="0"/>
              <a:t>doplňující text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4000"/>
            <a:ext cx="8280400" cy="8286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TOTO JE NADPIS PŘEDĚLOVÉ STRANY NEBO OBSAHU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6000" y="1620000"/>
            <a:ext cx="5256000" cy="4104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32000" y="1620000"/>
            <a:ext cx="2592000" cy="1584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432000" y="3636000"/>
            <a:ext cx="2592000" cy="1584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cs-CZ" dirty="0"/>
              <a:t>8.3.2012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chemeClr val="tx2"/>
                </a:solidFill>
              </a:rPr>
              <a:t>ZÁPATÍ PREZENTACE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with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2000" y="1620000"/>
            <a:ext cx="8280000" cy="3672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2000" y="5508000"/>
            <a:ext cx="6840000" cy="43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8.3.2012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chemeClr val="tx2"/>
                </a:solidFill>
              </a:rPr>
              <a:t>ZÁPATÍ PREZENTACE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431800" y="414000"/>
            <a:ext cx="8280400" cy="8286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673" r:id="rId12"/>
    <p:sldLayoutId id="2147483682" r:id="rId13"/>
    <p:sldLayoutId id="2147483679" r:id="rId14"/>
  </p:sldLayoutIdLst>
  <p:transition>
    <p:fade/>
  </p:transition>
  <p:hf hdr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416" y="1"/>
            <a:ext cx="9168415" cy="6920308"/>
          </a:xfr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44554" y="6165304"/>
            <a:ext cx="792784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defRPr/>
            </a:pPr>
            <a:r>
              <a:rPr lang="cs-CZ" sz="2000" b="1" dirty="0">
                <a:solidFill>
                  <a:srgbClr val="0070C0"/>
                </a:solidFill>
                <a:ea typeface="+mj-ea"/>
              </a:rPr>
              <a:t>Ing. Ivana Kupčová, Ing. Renáta  Šrámková 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279" y="1"/>
            <a:ext cx="7517019" cy="1995749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427" y="2510292"/>
            <a:ext cx="8382727" cy="1347333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4554" y="4598629"/>
            <a:ext cx="527959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88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10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44624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3D city model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miest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– zástavby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51520" y="764704"/>
            <a:ext cx="842486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r>
              <a:rPr lang="sk-SK" sz="1600" b="1" dirty="0">
                <a:solidFill>
                  <a:schemeClr val="tx2"/>
                </a:solidFill>
              </a:rPr>
              <a:t>Virtuálny 3D model mesta môžeme teda charakterizovať ako digitálny 3D model urbanizovanej krajiny s rôznou podrobnosťou 3D modelu budov (zástavby). Osobitné postavenie medzi databázami má vektorový 3D model reálneho stavu budov. Miera detailnosti mapovania objektov je vyjadrená </a:t>
            </a:r>
            <a:r>
              <a:rPr lang="sk-SK" sz="1600" b="1" u="sng" dirty="0">
                <a:solidFill>
                  <a:schemeClr val="tx2"/>
                </a:solidFill>
              </a:rPr>
              <a:t>úrovňami detailnosti </a:t>
            </a:r>
            <a:r>
              <a:rPr lang="sk-SK" sz="1600" b="1" dirty="0">
                <a:solidFill>
                  <a:schemeClr val="tx2"/>
                </a:solidFill>
              </a:rPr>
              <a:t>(</a:t>
            </a:r>
            <a:r>
              <a:rPr lang="sk-SK" sz="1600" b="1" u="sng" dirty="0">
                <a:solidFill>
                  <a:schemeClr val="tx2"/>
                </a:solidFill>
              </a:rPr>
              <a:t>LOD</a:t>
            </a:r>
            <a:r>
              <a:rPr lang="sk-SK" sz="1600" b="1" dirty="0">
                <a:solidFill>
                  <a:schemeClr val="tx2"/>
                </a:solidFill>
              </a:rPr>
              <a:t> - </a:t>
            </a:r>
            <a:r>
              <a:rPr lang="sk-SK" sz="1600" b="1" dirty="0" err="1">
                <a:solidFill>
                  <a:schemeClr val="tx2"/>
                </a:solidFill>
              </a:rPr>
              <a:t>level</a:t>
            </a:r>
            <a:r>
              <a:rPr lang="sk-SK" sz="1600" b="1" dirty="0">
                <a:solidFill>
                  <a:schemeClr val="tx2"/>
                </a:solidFill>
              </a:rPr>
              <a:t> </a:t>
            </a:r>
            <a:r>
              <a:rPr lang="sk-SK" sz="1600" b="1" dirty="0" err="1">
                <a:solidFill>
                  <a:schemeClr val="tx2"/>
                </a:solidFill>
              </a:rPr>
              <a:t>of</a:t>
            </a:r>
            <a:r>
              <a:rPr lang="sk-SK" sz="1600" b="1" dirty="0">
                <a:solidFill>
                  <a:schemeClr val="tx2"/>
                </a:solidFill>
              </a:rPr>
              <a:t> detail). LOD-0 vyjadruje tzv. regionálny model obsahujúci len digitálny model terénu, LOD-1 obsahuje tzv. blokový model mesta bez špecifikácie tvaru strechy, LOD-2 obsahuje informácie aj o tvare strechy a textúry, LOD-3 obsahuje kompletné informácie o geometrii (architektúre) objektov, LOD-4 a LOD-5 obsahuje aj informácie o vnútorných priestoroch objektov podľa detailu spracovania.</a:t>
            </a:r>
          </a:p>
          <a:p>
            <a:r>
              <a:rPr lang="sk-SK" sz="1600" b="1" dirty="0">
                <a:solidFill>
                  <a:srgbClr val="C00000"/>
                </a:solidFill>
              </a:rPr>
              <a:t>V súčasnosti je k dispozícii 3D model zástavby  v úrovni LOD1 pre všetky krajské mestá a cca. 20% územia s hustejšou zástavbou v úrovni LOD2</a:t>
            </a:r>
            <a:r>
              <a:rPr lang="sk-SK" sz="1600" b="1" dirty="0">
                <a:solidFill>
                  <a:srgbClr val="FF0000"/>
                </a:solidFill>
              </a:rPr>
              <a:t>.</a:t>
            </a:r>
          </a:p>
          <a:p>
            <a:endParaRPr lang="cs-CZ" sz="1600" b="1" dirty="0">
              <a:solidFill>
                <a:schemeClr val="tx2"/>
              </a:solidFill>
            </a:endParaRPr>
          </a:p>
        </p:txBody>
      </p:sp>
      <p:pic>
        <p:nvPicPr>
          <p:cNvPr id="14" name="Obrázok 13" descr="TatryU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941168"/>
            <a:ext cx="3456384" cy="1667991"/>
          </a:xfrm>
          <a:prstGeom prst="rect">
            <a:avLst/>
          </a:prstGeom>
        </p:spPr>
      </p:pic>
      <p:pic>
        <p:nvPicPr>
          <p:cNvPr id="15" name="Obrázok 14" descr="KV_3D-2 V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1680" y="4005064"/>
            <a:ext cx="2817269" cy="2584174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236690" y="3573016"/>
            <a:ext cx="53434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3">
                    <a:lumMod val="75000"/>
                  </a:schemeClr>
                </a:solidFill>
              </a:rPr>
              <a:t>ukážky LOD1, LOD2-3 a textúrovaný 3Dmodel budov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9248" y="4032769"/>
            <a:ext cx="3841648" cy="257638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4005870"/>
            <a:ext cx="2793901" cy="26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71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11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44624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3D city model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miest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– krajiny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3040" y="1076634"/>
            <a:ext cx="8640960" cy="72008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endParaRPr lang="cs-CZ" sz="2400" dirty="0"/>
          </a:p>
        </p:txBody>
      </p:sp>
      <p:pic>
        <p:nvPicPr>
          <p:cNvPr id="18" name="Obrázok 17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144000" cy="523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1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12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998" y="-18096"/>
            <a:ext cx="9144000" cy="6876096"/>
          </a:xfr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79512" y="175399"/>
            <a:ext cx="8964488" cy="56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A5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Mobiln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mapova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nie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kompletné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informácie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z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uličného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pásu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1641800"/>
            <a:ext cx="9273246" cy="5216200"/>
          </a:xfrm>
          <a:prstGeom prst="rect">
            <a:avLst/>
          </a:prstGeom>
        </p:spPr>
      </p:pic>
      <p:pic>
        <p:nvPicPr>
          <p:cNvPr id="13" name="Obrázok 12" descr="Obrázok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367" y="908720"/>
            <a:ext cx="2806452" cy="18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13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998" y="-18096"/>
            <a:ext cx="9144000" cy="6876096"/>
          </a:xfr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79512" y="175399"/>
            <a:ext cx="8964488" cy="56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A5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Mobiln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mapova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nie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kompletné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informácie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z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uličného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pásu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9512" y="692696"/>
            <a:ext cx="4896544" cy="25052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indent="-285750" fontAlgn="auto">
              <a:buFont typeface="Arial" panose="020B0604020202020204" pitchFamily="34" charset="0"/>
              <a:buChar char="•"/>
            </a:pPr>
            <a:endParaRPr lang="sk-SK" sz="1800" dirty="0"/>
          </a:p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sk-SK" sz="1600" b="1" dirty="0">
                <a:solidFill>
                  <a:srgbClr val="C00000"/>
                </a:solidFill>
              </a:rPr>
              <a:t>Mobilný </a:t>
            </a:r>
            <a:r>
              <a:rPr lang="sk-SK" sz="1600" b="1" dirty="0" err="1">
                <a:solidFill>
                  <a:srgbClr val="C00000"/>
                </a:solidFill>
              </a:rPr>
              <a:t>mapovací</a:t>
            </a:r>
            <a:r>
              <a:rPr lang="sk-SK" sz="1600" b="1" dirty="0">
                <a:solidFill>
                  <a:srgbClr val="C00000"/>
                </a:solidFill>
              </a:rPr>
              <a:t> systém – spojenie nasledujúceho technického vybavenia</a:t>
            </a:r>
          </a:p>
          <a:p>
            <a:pPr marL="285750" indent="-285750" fontAlgn="auto"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chemeClr val="tx2"/>
                </a:solidFill>
              </a:rPr>
              <a:t>GNSS </a:t>
            </a:r>
            <a:r>
              <a:rPr lang="cs-CZ" sz="1400" b="1" dirty="0" err="1">
                <a:solidFill>
                  <a:schemeClr val="tx2"/>
                </a:solidFill>
              </a:rPr>
              <a:t>prijímač</a:t>
            </a:r>
            <a:r>
              <a:rPr lang="cs-CZ" sz="1400" b="1" dirty="0">
                <a:solidFill>
                  <a:schemeClr val="tx2"/>
                </a:solidFill>
              </a:rPr>
              <a:t>, IMU</a:t>
            </a:r>
            <a:r>
              <a:rPr lang="cs-CZ" sz="1400" b="1" i="1" dirty="0">
                <a:solidFill>
                  <a:schemeClr val="tx2"/>
                </a:solidFill>
              </a:rPr>
              <a:t> - </a:t>
            </a:r>
            <a:r>
              <a:rPr lang="cs-CZ" sz="1400" b="1" dirty="0" err="1">
                <a:solidFill>
                  <a:schemeClr val="tx2"/>
                </a:solidFill>
              </a:rPr>
              <a:t>Inerciálna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meracia</a:t>
            </a:r>
            <a:r>
              <a:rPr lang="cs-CZ" sz="1400" b="1" dirty="0">
                <a:solidFill>
                  <a:schemeClr val="tx2"/>
                </a:solidFill>
              </a:rPr>
              <a:t> jednotka, </a:t>
            </a:r>
            <a:r>
              <a:rPr lang="cs-CZ" sz="1400" b="1" dirty="0" err="1">
                <a:solidFill>
                  <a:schemeClr val="tx2"/>
                </a:solidFill>
              </a:rPr>
              <a:t>externý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odometer</a:t>
            </a:r>
            <a:r>
              <a:rPr lang="cs-CZ" sz="1400" b="1" dirty="0">
                <a:solidFill>
                  <a:schemeClr val="tx2"/>
                </a:solidFill>
              </a:rPr>
              <a:t>, laserové skenery (3x), sférická </a:t>
            </a:r>
            <a:r>
              <a:rPr lang="cs-CZ" sz="1400" b="1" dirty="0" err="1">
                <a:solidFill>
                  <a:schemeClr val="tx2"/>
                </a:solidFill>
              </a:rPr>
              <a:t>digitálna</a:t>
            </a:r>
            <a:r>
              <a:rPr lang="cs-CZ" sz="1400" b="1" dirty="0">
                <a:solidFill>
                  <a:schemeClr val="tx2"/>
                </a:solidFill>
              </a:rPr>
              <a:t> kamera</a:t>
            </a:r>
            <a:r>
              <a:rPr lang="cs-CZ" sz="1400" b="1" i="1" dirty="0">
                <a:solidFill>
                  <a:schemeClr val="tx2"/>
                </a:solidFill>
              </a:rPr>
              <a:t>, </a:t>
            </a:r>
            <a:r>
              <a:rPr lang="cs-CZ" sz="1400" b="1" dirty="0">
                <a:solidFill>
                  <a:schemeClr val="tx2"/>
                </a:solidFill>
              </a:rPr>
              <a:t>(6 </a:t>
            </a:r>
            <a:r>
              <a:rPr lang="cs-CZ" sz="1400" b="1" dirty="0" err="1">
                <a:solidFill>
                  <a:schemeClr val="tx2"/>
                </a:solidFill>
              </a:rPr>
              <a:t>digitálnych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kamier</a:t>
            </a:r>
            <a:r>
              <a:rPr lang="cs-CZ" sz="1400" b="1" dirty="0">
                <a:solidFill>
                  <a:schemeClr val="tx2"/>
                </a:solidFill>
              </a:rPr>
              <a:t>)</a:t>
            </a:r>
            <a:r>
              <a:rPr lang="cs-CZ" sz="1400" b="1" i="1" dirty="0">
                <a:solidFill>
                  <a:schemeClr val="tx2"/>
                </a:solidFill>
              </a:rPr>
              <a:t>, </a:t>
            </a:r>
            <a:r>
              <a:rPr lang="cs-CZ" sz="1400" b="1" i="1" dirty="0" err="1">
                <a:solidFill>
                  <a:schemeClr val="tx2"/>
                </a:solidFill>
              </a:rPr>
              <a:t>e</a:t>
            </a:r>
            <a:r>
              <a:rPr lang="cs-CZ" sz="1400" b="1" dirty="0" err="1">
                <a:solidFill>
                  <a:schemeClr val="tx2"/>
                </a:solidFill>
              </a:rPr>
              <a:t>xterná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digitálna</a:t>
            </a:r>
            <a:r>
              <a:rPr lang="cs-CZ" sz="1400" b="1" dirty="0">
                <a:solidFill>
                  <a:schemeClr val="tx2"/>
                </a:solidFill>
              </a:rPr>
              <a:t> kamera s vysokým </a:t>
            </a:r>
            <a:r>
              <a:rPr lang="cs-CZ" sz="1400" b="1" dirty="0" err="1">
                <a:solidFill>
                  <a:schemeClr val="tx2"/>
                </a:solidFill>
              </a:rPr>
              <a:t>rozlíšením</a:t>
            </a:r>
            <a:r>
              <a:rPr lang="cs-CZ" sz="1400" b="1" dirty="0">
                <a:solidFill>
                  <a:schemeClr val="tx2"/>
                </a:solidFill>
              </a:rPr>
              <a:t> (2x) a pod.</a:t>
            </a:r>
          </a:p>
          <a:p>
            <a:pPr marL="285750" indent="-285750" fontAlgn="auto">
              <a:buFont typeface="Arial" panose="020B0604020202020204" pitchFamily="34" charset="0"/>
              <a:buChar char="•"/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Zaznamenáva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predmetné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územie</a:t>
            </a:r>
            <a:r>
              <a:rPr lang="cs-CZ" sz="1400" b="1" dirty="0">
                <a:solidFill>
                  <a:schemeClr val="tx2"/>
                </a:solidFill>
              </a:rPr>
              <a:t>  s vysokým </a:t>
            </a:r>
            <a:r>
              <a:rPr lang="cs-CZ" sz="1400" b="1" dirty="0" err="1">
                <a:solidFill>
                  <a:schemeClr val="tx2"/>
                </a:solidFill>
              </a:rPr>
              <a:t>rozlíšením</a:t>
            </a:r>
            <a:r>
              <a:rPr lang="cs-CZ" sz="1400" b="1" dirty="0">
                <a:solidFill>
                  <a:schemeClr val="tx2"/>
                </a:solidFill>
              </a:rPr>
              <a:t> detailu, </a:t>
            </a:r>
            <a:r>
              <a:rPr lang="cs-CZ" sz="1400" b="1" dirty="0" err="1">
                <a:solidFill>
                  <a:schemeClr val="tx2"/>
                </a:solidFill>
              </a:rPr>
              <a:t>ktoré</a:t>
            </a:r>
            <a:r>
              <a:rPr lang="cs-CZ" sz="1400" b="1" dirty="0">
                <a:solidFill>
                  <a:schemeClr val="tx2"/>
                </a:solidFill>
              </a:rPr>
              <a:t> realisticky </a:t>
            </a:r>
            <a:r>
              <a:rPr lang="cs-CZ" sz="1400" b="1" dirty="0" err="1">
                <a:solidFill>
                  <a:schemeClr val="tx2"/>
                </a:solidFill>
              </a:rPr>
              <a:t>dokumentujú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záujmové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územi</a:t>
            </a:r>
            <a:r>
              <a:rPr lang="sk-SK" sz="1400" b="1" dirty="0">
                <a:solidFill>
                  <a:schemeClr val="tx2"/>
                </a:solidFill>
              </a:rPr>
              <a:t>e</a:t>
            </a:r>
          </a:p>
        </p:txBody>
      </p:sp>
      <p:sp>
        <p:nvSpPr>
          <p:cNvPr id="11" name="Obdélník 5"/>
          <p:cNvSpPr/>
          <p:nvPr/>
        </p:nvSpPr>
        <p:spPr>
          <a:xfrm>
            <a:off x="97229" y="3284984"/>
            <a:ext cx="454677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dirty="0">
                <a:solidFill>
                  <a:schemeClr val="tx2"/>
                </a:solidFill>
              </a:rPr>
              <a:t>Mapovanie priestoru ulíc, námestí a iných verejne prístupných miest (dopravné značky, verejná zeleň, chodníky, </a:t>
            </a:r>
            <a:r>
              <a:rPr lang="sk-SK" sz="1400" b="1" i="1" dirty="0" err="1">
                <a:solidFill>
                  <a:schemeClr val="tx2"/>
                </a:solidFill>
              </a:rPr>
              <a:t>mobiliáre</a:t>
            </a:r>
            <a:r>
              <a:rPr lang="sk-SK" sz="1400" b="1" i="1" dirty="0">
                <a:solidFill>
                  <a:schemeClr val="tx2"/>
                </a:solidFill>
              </a:rPr>
              <a:t>, stĺpy, kanálové vpuste, šachty...)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dirty="0" err="1">
                <a:solidFill>
                  <a:schemeClr val="tx2"/>
                </a:solidFill>
              </a:rPr>
              <a:t>Pasport</a:t>
            </a:r>
            <a:r>
              <a:rPr lang="sk-SK" sz="1400" b="1" i="1" dirty="0">
                <a:solidFill>
                  <a:schemeClr val="tx2"/>
                </a:solidFill>
              </a:rPr>
              <a:t> a inventarizácia  dopravného značenia, zelene, verejného osvetlenia, informačných tabúľ ...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dirty="0">
                <a:solidFill>
                  <a:schemeClr val="tx2"/>
                </a:solidFill>
              </a:rPr>
              <a:t>Dokumentácia  fasád  budov, 3D modely miest a ich vizualizácia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dirty="0">
                <a:solidFill>
                  <a:schemeClr val="tx2"/>
                </a:solidFill>
              </a:rPr>
              <a:t>Lokalizácia a monitorovanie stavu objektov (nehnuteľností) na predmetnom území, monitorovanie stavu ciest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dirty="0">
                <a:solidFill>
                  <a:schemeClr val="tx2"/>
                </a:solidFill>
              </a:rPr>
              <a:t>Podklady pre integrované záchranné systémy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dirty="0">
                <a:solidFill>
                  <a:schemeClr val="tx2"/>
                </a:solidFill>
              </a:rPr>
              <a:t>Správa inžinierskych sietí a infraštruktúry</a:t>
            </a:r>
          </a:p>
        </p:txBody>
      </p:sp>
      <p:pic>
        <p:nvPicPr>
          <p:cNvPr id="12" name="Obrázek 11" descr="7_Snímka7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9638" y="764704"/>
            <a:ext cx="4194362" cy="2399350"/>
          </a:xfrm>
          <a:prstGeom prst="rect">
            <a:avLst/>
          </a:prstGeom>
        </p:spPr>
      </p:pic>
      <p:pic>
        <p:nvPicPr>
          <p:cNvPr id="14" name="Obrázek 13" descr="8_Snímka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276872"/>
            <a:ext cx="4211960" cy="2212110"/>
          </a:xfrm>
          <a:prstGeom prst="rect">
            <a:avLst/>
          </a:prstGeom>
        </p:spPr>
      </p:pic>
      <p:pic>
        <p:nvPicPr>
          <p:cNvPr id="16" name="Obrázek 15" descr="8_Snímka6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5122" y="4223553"/>
            <a:ext cx="4608878" cy="26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71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14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Nadpis 11"/>
          <p:cNvSpPr txBox="1">
            <a:spLocks/>
          </p:cNvSpPr>
          <p:nvPr/>
        </p:nvSpPr>
        <p:spPr bwMode="auto">
          <a:xfrm>
            <a:off x="465138" y="0"/>
            <a:ext cx="86788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k-SK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Šikmé snímkovanie alebo budovy zo všetkých strán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7504" y="1106307"/>
            <a:ext cx="34194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400" b="1" dirty="0" err="1">
                <a:solidFill>
                  <a:schemeClr val="tx2"/>
                </a:solidFill>
              </a:rPr>
              <a:t>Ponúka</a:t>
            </a:r>
            <a:r>
              <a:rPr lang="cs-CZ" altLang="cs-CZ" sz="1400" b="1" dirty="0">
                <a:solidFill>
                  <a:schemeClr val="tx2"/>
                </a:solidFill>
              </a:rPr>
              <a:t> </a:t>
            </a:r>
            <a:r>
              <a:rPr lang="cs-CZ" altLang="cs-CZ" sz="1400" b="1" dirty="0" err="1">
                <a:solidFill>
                  <a:schemeClr val="tx2"/>
                </a:solidFill>
              </a:rPr>
              <a:t>unikátny</a:t>
            </a:r>
            <a:r>
              <a:rPr lang="cs-CZ" altLang="cs-CZ" sz="1400" b="1" dirty="0">
                <a:solidFill>
                  <a:schemeClr val="tx2"/>
                </a:solidFill>
              </a:rPr>
              <a:t> </a:t>
            </a:r>
            <a:r>
              <a:rPr lang="cs-CZ" altLang="cs-CZ" sz="1400" b="1" dirty="0" err="1">
                <a:solidFill>
                  <a:schemeClr val="tx2"/>
                </a:solidFill>
              </a:rPr>
              <a:t>pohľad</a:t>
            </a:r>
            <a:r>
              <a:rPr lang="cs-CZ" altLang="cs-CZ" sz="1400" b="1" dirty="0">
                <a:solidFill>
                  <a:schemeClr val="tx2"/>
                </a:solidFill>
              </a:rPr>
              <a:t>  </a:t>
            </a:r>
            <a:r>
              <a:rPr lang="cs-CZ" altLang="cs-CZ" sz="1400" b="1" dirty="0" err="1">
                <a:solidFill>
                  <a:schemeClr val="tx2"/>
                </a:solidFill>
              </a:rPr>
              <a:t>zo</a:t>
            </a:r>
            <a:r>
              <a:rPr lang="cs-CZ" altLang="cs-CZ" sz="1400" b="1" dirty="0">
                <a:solidFill>
                  <a:schemeClr val="tx2"/>
                </a:solidFill>
              </a:rPr>
              <a:t> </a:t>
            </a:r>
            <a:r>
              <a:rPr lang="cs-CZ" altLang="cs-CZ" sz="1400" b="1" dirty="0" err="1">
                <a:solidFill>
                  <a:schemeClr val="tx2"/>
                </a:solidFill>
              </a:rPr>
              <a:t>všetkých</a:t>
            </a:r>
            <a:r>
              <a:rPr lang="cs-CZ" altLang="cs-CZ" sz="1400" b="1" dirty="0">
                <a:solidFill>
                  <a:schemeClr val="tx2"/>
                </a:solidFill>
              </a:rPr>
              <a:t> </a:t>
            </a:r>
            <a:r>
              <a:rPr lang="cs-CZ" altLang="cs-CZ" sz="1400" b="1" dirty="0" err="1">
                <a:solidFill>
                  <a:schemeClr val="tx2"/>
                </a:solidFill>
              </a:rPr>
              <a:t>strán</a:t>
            </a:r>
            <a:r>
              <a:rPr lang="cs-CZ" altLang="cs-CZ" sz="1400" b="1" dirty="0">
                <a:solidFill>
                  <a:schemeClr val="tx2"/>
                </a:solidFill>
              </a:rPr>
              <a:t> na </a:t>
            </a:r>
            <a:r>
              <a:rPr lang="cs-CZ" altLang="cs-CZ" sz="1400" b="1" dirty="0" err="1">
                <a:solidFill>
                  <a:schemeClr val="tx2"/>
                </a:solidFill>
              </a:rPr>
              <a:t>záujmové</a:t>
            </a:r>
            <a:r>
              <a:rPr lang="cs-CZ" altLang="cs-CZ" sz="1400" b="1" dirty="0">
                <a:solidFill>
                  <a:schemeClr val="tx2"/>
                </a:solidFill>
              </a:rPr>
              <a:t> </a:t>
            </a:r>
            <a:r>
              <a:rPr lang="cs-CZ" altLang="cs-CZ" sz="1400" b="1" dirty="0" err="1">
                <a:solidFill>
                  <a:schemeClr val="tx2"/>
                </a:solidFill>
              </a:rPr>
              <a:t>územie</a:t>
            </a:r>
            <a:r>
              <a:rPr lang="cs-CZ" altLang="cs-CZ" sz="1400" b="1" dirty="0">
                <a:solidFill>
                  <a:schemeClr val="tx2"/>
                </a:solidFill>
              </a:rPr>
              <a:t>.</a:t>
            </a:r>
            <a:r>
              <a:rPr lang="sk-SK" altLang="cs-CZ" sz="1400" b="1" dirty="0">
                <a:solidFill>
                  <a:schemeClr val="tx2"/>
                </a:solidFill>
              </a:rPr>
              <a:t> </a:t>
            </a:r>
          </a:p>
          <a:p>
            <a:pPr eaLnBrk="1" hangingPunct="1"/>
            <a:endParaRPr lang="sk-SK" altLang="cs-CZ" sz="1400" b="1" dirty="0">
              <a:solidFill>
                <a:schemeClr val="tx2"/>
              </a:solidFill>
            </a:endParaRPr>
          </a:p>
          <a:p>
            <a:pPr eaLnBrk="1" hangingPunct="1"/>
            <a:r>
              <a:rPr lang="cs-CZ" altLang="cs-CZ" sz="1600" dirty="0">
                <a:solidFill>
                  <a:schemeClr val="tx2"/>
                </a:solidFill>
              </a:rPr>
              <a:t>Šikmé </a:t>
            </a:r>
            <a:r>
              <a:rPr lang="cs-CZ" altLang="cs-CZ" sz="1600" dirty="0" err="1">
                <a:solidFill>
                  <a:schemeClr val="tx2"/>
                </a:solidFill>
              </a:rPr>
              <a:t>snímkovanie</a:t>
            </a:r>
            <a:r>
              <a:rPr lang="cs-CZ" altLang="cs-CZ" sz="1600" dirty="0">
                <a:solidFill>
                  <a:schemeClr val="tx2"/>
                </a:solidFill>
              </a:rPr>
              <a:t> je plánované tak, aby každý objekt na teréne </a:t>
            </a:r>
            <a:r>
              <a:rPr lang="cs-CZ" altLang="cs-CZ" sz="1600" dirty="0">
                <a:solidFill>
                  <a:schemeClr val="bg1"/>
                </a:solidFill>
              </a:rPr>
              <a:t>bol </a:t>
            </a:r>
            <a:r>
              <a:rPr lang="cs-CZ" altLang="cs-CZ" sz="1600" b="1" u="sng" dirty="0">
                <a:solidFill>
                  <a:srgbClr val="C00000"/>
                </a:solidFill>
              </a:rPr>
              <a:t>zobrazený </a:t>
            </a:r>
            <a:r>
              <a:rPr lang="cs-CZ" altLang="cs-CZ" sz="1600" b="1" u="sng" dirty="0" err="1">
                <a:solidFill>
                  <a:srgbClr val="C00000"/>
                </a:solidFill>
              </a:rPr>
              <a:t>minimálne</a:t>
            </a:r>
            <a:r>
              <a:rPr lang="cs-CZ" altLang="cs-CZ" sz="1600" b="1" u="sng" dirty="0">
                <a:solidFill>
                  <a:srgbClr val="C00000"/>
                </a:solidFill>
              </a:rPr>
              <a:t> </a:t>
            </a:r>
            <a:r>
              <a:rPr lang="cs-CZ" altLang="cs-CZ" sz="1600" b="1" u="sng" dirty="0" err="1">
                <a:solidFill>
                  <a:srgbClr val="C00000"/>
                </a:solidFill>
              </a:rPr>
              <a:t>zo</a:t>
            </a:r>
            <a:r>
              <a:rPr lang="cs-CZ" altLang="cs-CZ" sz="1600" b="1" u="sng" dirty="0">
                <a:solidFill>
                  <a:srgbClr val="C00000"/>
                </a:solidFill>
              </a:rPr>
              <a:t> 4 </a:t>
            </a:r>
            <a:r>
              <a:rPr lang="cs-CZ" altLang="cs-CZ" sz="1600" b="1" u="sng" dirty="0" err="1">
                <a:solidFill>
                  <a:srgbClr val="C00000"/>
                </a:solidFill>
              </a:rPr>
              <a:t>smerov</a:t>
            </a:r>
            <a:endParaRPr lang="sk-SK" altLang="cs-CZ" sz="1600" b="1" dirty="0">
              <a:solidFill>
                <a:srgbClr val="C00000"/>
              </a:solidFill>
            </a:endParaRPr>
          </a:p>
          <a:p>
            <a:pPr eaLnBrk="1" hangingPunct="1"/>
            <a:endParaRPr lang="cs-CZ" altLang="cs-CZ" sz="1400" b="1" dirty="0">
              <a:solidFill>
                <a:srgbClr val="FF33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222" y="3245802"/>
            <a:ext cx="4533900" cy="3108960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6345" y="1764453"/>
            <a:ext cx="4666869" cy="50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15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pic>
        <p:nvPicPr>
          <p:cNvPr id="9" name="Obrázok 8" descr="Obrázok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836712"/>
            <a:ext cx="4637336" cy="324763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9699" y="1124744"/>
            <a:ext cx="3112181" cy="510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63888" y="4149080"/>
            <a:ext cx="5652120" cy="1656184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1925" fontAlgn="auto">
              <a:buFont typeface="Arial" pitchFamily="34" charset="0"/>
              <a:buChar char="•"/>
            </a:pPr>
            <a:r>
              <a:rPr lang="sk-SK" sz="1400" b="1" dirty="0">
                <a:solidFill>
                  <a:schemeClr val="tx2"/>
                </a:solidFill>
              </a:rPr>
              <a:t>Snímanie termovíznou kamerou pre sledovanie tepelných únikov</a:t>
            </a:r>
          </a:p>
          <a:p>
            <a:pPr indent="-161925" fontAlgn="auto">
              <a:buFont typeface="Arial" pitchFamily="34" charset="0"/>
              <a:buChar char="•"/>
            </a:pPr>
            <a:r>
              <a:rPr lang="sk-SK" sz="1400" b="1" dirty="0">
                <a:solidFill>
                  <a:schemeClr val="tx2"/>
                </a:solidFill>
              </a:rPr>
              <a:t>Tepelné straty budov – zaznamenávanie únikov tepla zo striech a obvodových plášťov budov</a:t>
            </a:r>
          </a:p>
          <a:p>
            <a:pPr indent="-161925" fontAlgn="auto">
              <a:buFont typeface="Arial" pitchFamily="34" charset="0"/>
              <a:buChar char="•"/>
            </a:pPr>
            <a:r>
              <a:rPr lang="sk-SK" sz="1400" b="1" dirty="0">
                <a:solidFill>
                  <a:schemeClr val="tx2"/>
                </a:solidFill>
              </a:rPr>
              <a:t>Detekcia tepelných rozvodov a únikov z nich</a:t>
            </a:r>
          </a:p>
          <a:p>
            <a:pPr indent="-161925" fontAlgn="auto">
              <a:buFont typeface="Arial" pitchFamily="34" charset="0"/>
              <a:buChar char="•"/>
            </a:pPr>
            <a:r>
              <a:rPr lang="sk-SK" sz="1400" b="1" dirty="0">
                <a:solidFill>
                  <a:schemeClr val="tx2"/>
                </a:solidFill>
              </a:rPr>
              <a:t>Monitorovanie znečistenia vodných tokov</a:t>
            </a:r>
          </a:p>
          <a:p>
            <a:pPr indent="-161925" fontAlgn="auto">
              <a:buFont typeface="Arial" pitchFamily="34" charset="0"/>
              <a:buChar char="•"/>
            </a:pPr>
            <a:r>
              <a:rPr lang="sk-SK" sz="1400" b="1" dirty="0">
                <a:solidFill>
                  <a:schemeClr val="tx2"/>
                </a:solidFill>
              </a:rPr>
              <a:t>Skládky odpadov, haldy, výsypky – skryté horenie</a:t>
            </a:r>
          </a:p>
          <a:p>
            <a:pPr indent="-161925" fontAlgn="auto">
              <a:buFont typeface="Arial" pitchFamily="34" charset="0"/>
              <a:buChar char="•"/>
            </a:pPr>
            <a:endParaRPr lang="sk-SK" sz="1400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79512" y="175399"/>
            <a:ext cx="8964488" cy="56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A5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Termovízne snímkovanie 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– služba sebe a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občanom</a:t>
            </a:r>
            <a:endParaRPr lang="cs-CZ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16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80846" y="57409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 err="1" smtClean="0">
                <a:solidFill>
                  <a:schemeClr val="accent6">
                    <a:lumMod val="75000"/>
                  </a:schemeClr>
                </a:solidFill>
              </a:rPr>
              <a:t>Dátové</a:t>
            </a:r>
            <a:r>
              <a:rPr lang="cs-CZ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 časové sady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68871" y="849604"/>
            <a:ext cx="8915648" cy="20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sz="2400" b="1" u="sng" dirty="0">
                <a:solidFill>
                  <a:srgbClr val="C00000"/>
                </a:solidFill>
              </a:rPr>
              <a:t>5 celoplošných </a:t>
            </a:r>
            <a:r>
              <a:rPr lang="cs-CZ" sz="2400" b="1" u="sng" dirty="0" err="1">
                <a:solidFill>
                  <a:srgbClr val="C00000"/>
                </a:solidFill>
              </a:rPr>
              <a:t>dátových</a:t>
            </a:r>
            <a:r>
              <a:rPr lang="cs-CZ" sz="2400" b="1" u="sng" dirty="0">
                <a:solidFill>
                  <a:srgbClr val="C00000"/>
                </a:solidFill>
              </a:rPr>
              <a:t> </a:t>
            </a:r>
            <a:r>
              <a:rPr lang="cs-CZ" sz="2400" b="1" u="sng" dirty="0" err="1">
                <a:solidFill>
                  <a:srgbClr val="C00000"/>
                </a:solidFill>
              </a:rPr>
              <a:t>sád</a:t>
            </a:r>
            <a:r>
              <a:rPr lang="cs-CZ" sz="2400" b="1" u="sng" dirty="0">
                <a:solidFill>
                  <a:srgbClr val="C00000"/>
                </a:solidFill>
              </a:rPr>
              <a:t> </a:t>
            </a:r>
            <a:r>
              <a:rPr lang="cs-CZ" sz="2400" b="1" u="sng" dirty="0" err="1">
                <a:solidFill>
                  <a:srgbClr val="C00000"/>
                </a:solidFill>
              </a:rPr>
              <a:t>celej</a:t>
            </a:r>
            <a:r>
              <a:rPr lang="cs-CZ" sz="2400" b="1" u="sng" dirty="0">
                <a:solidFill>
                  <a:srgbClr val="C00000"/>
                </a:solidFill>
              </a:rPr>
              <a:t> SR RGB a </a:t>
            </a:r>
            <a:r>
              <a:rPr lang="cs-CZ" sz="2400" b="1" u="sng" dirty="0" err="1">
                <a:solidFill>
                  <a:srgbClr val="C00000"/>
                </a:solidFill>
              </a:rPr>
              <a:t>ich</a:t>
            </a:r>
            <a:r>
              <a:rPr lang="cs-CZ" sz="2400" b="1" u="sng" dirty="0">
                <a:solidFill>
                  <a:srgbClr val="C00000"/>
                </a:solidFill>
              </a:rPr>
              <a:t> </a:t>
            </a:r>
            <a:r>
              <a:rPr lang="cs-CZ" sz="2400" b="1" u="sng" dirty="0" err="1">
                <a:solidFill>
                  <a:srgbClr val="C00000"/>
                </a:solidFill>
              </a:rPr>
              <a:t>aktualizácie</a:t>
            </a:r>
            <a:endParaRPr lang="cs-CZ" sz="2400" b="1" u="sng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2002 - 2003 – základná sada, </a:t>
            </a:r>
            <a:r>
              <a:rPr lang="cs-CZ" sz="2000" b="1" dirty="0" err="1">
                <a:solidFill>
                  <a:schemeClr val="tx2"/>
                </a:solidFill>
              </a:rPr>
              <a:t>rozlíšenie</a:t>
            </a:r>
            <a:r>
              <a:rPr lang="cs-CZ" sz="2000" b="1" dirty="0">
                <a:solidFill>
                  <a:schemeClr val="tx2"/>
                </a:solidFill>
              </a:rPr>
              <a:t> GE 50 cm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2005 - 2006 – </a:t>
            </a:r>
            <a:r>
              <a:rPr lang="en-US" sz="2000" b="1" dirty="0">
                <a:solidFill>
                  <a:schemeClr val="tx2"/>
                </a:solidFill>
              </a:rPr>
              <a:t>1.</a:t>
            </a:r>
            <a:r>
              <a:rPr lang="cs-CZ" sz="2000" b="1" dirty="0">
                <a:solidFill>
                  <a:schemeClr val="tx2"/>
                </a:solidFill>
              </a:rPr>
              <a:t> aktualizácia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2008 - 2010 – </a:t>
            </a:r>
            <a:r>
              <a:rPr lang="en-US" sz="2000" b="1" dirty="0">
                <a:solidFill>
                  <a:schemeClr val="tx2"/>
                </a:solidFill>
              </a:rPr>
              <a:t>2.</a:t>
            </a:r>
            <a:r>
              <a:rPr lang="cs-CZ" sz="2000" b="1" dirty="0">
                <a:solidFill>
                  <a:schemeClr val="tx2"/>
                </a:solidFill>
              </a:rPr>
              <a:t> aktualizácia GE 25 cm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2011 - 2013 – </a:t>
            </a:r>
            <a:r>
              <a:rPr lang="en-US" sz="2000" b="1" dirty="0">
                <a:solidFill>
                  <a:schemeClr val="tx2"/>
                </a:solidFill>
              </a:rPr>
              <a:t>3.</a:t>
            </a:r>
            <a:r>
              <a:rPr lang="cs-CZ" sz="2000" b="1" dirty="0">
                <a:solidFill>
                  <a:schemeClr val="tx2"/>
                </a:solidFill>
              </a:rPr>
              <a:t> aktualizácia GE 25 cm</a:t>
            </a:r>
            <a:endParaRPr lang="en-US" sz="20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r. 201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4 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- 201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6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 – 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4.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000" b="1" u="sng" dirty="0" err="1">
                <a:solidFill>
                  <a:schemeClr val="accent3">
                    <a:lumMod val="75000"/>
                  </a:schemeClr>
                </a:solidFill>
              </a:rPr>
              <a:t>aktualizácia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 GE 2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 cm</a:t>
            </a:r>
            <a:endParaRPr lang="en-US" sz="2000" b="1" u="sng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22872" y="2942374"/>
            <a:ext cx="8915648" cy="20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sz="2400" b="1" u="sng" dirty="0" err="1">
                <a:solidFill>
                  <a:srgbClr val="C00000"/>
                </a:solidFill>
              </a:rPr>
              <a:t>Dátová</a:t>
            </a:r>
            <a:r>
              <a:rPr lang="cs-CZ" sz="2400" b="1" u="sng" dirty="0">
                <a:solidFill>
                  <a:srgbClr val="C00000"/>
                </a:solidFill>
              </a:rPr>
              <a:t> sada </a:t>
            </a:r>
            <a:r>
              <a:rPr lang="cs-CZ" sz="2400" b="1" u="sng" dirty="0" err="1">
                <a:solidFill>
                  <a:srgbClr val="C00000"/>
                </a:solidFill>
              </a:rPr>
              <a:t>celej</a:t>
            </a:r>
            <a:r>
              <a:rPr lang="cs-CZ" sz="2400" b="1" u="sng" dirty="0">
                <a:solidFill>
                  <a:srgbClr val="C00000"/>
                </a:solidFill>
              </a:rPr>
              <a:t> SR CIR od 3. </a:t>
            </a:r>
            <a:r>
              <a:rPr lang="cs-CZ" sz="2400" b="1" u="sng" dirty="0" err="1">
                <a:solidFill>
                  <a:srgbClr val="C00000"/>
                </a:solidFill>
              </a:rPr>
              <a:t>aktualizácie</a:t>
            </a:r>
            <a:endParaRPr lang="cs-CZ" sz="2400" b="1" u="sng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2002 - 2003 – základná sada, </a:t>
            </a:r>
            <a:r>
              <a:rPr lang="cs-CZ" sz="2000" b="1" dirty="0" err="1">
                <a:solidFill>
                  <a:schemeClr val="tx2"/>
                </a:solidFill>
              </a:rPr>
              <a:t>rozlíšenie</a:t>
            </a:r>
            <a:r>
              <a:rPr lang="cs-CZ" sz="2000" b="1" dirty="0">
                <a:solidFill>
                  <a:schemeClr val="tx2"/>
                </a:solidFill>
              </a:rPr>
              <a:t> GE 50 cm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2005 - 2006 – </a:t>
            </a:r>
            <a:r>
              <a:rPr lang="en-US" sz="2000" b="1" dirty="0">
                <a:solidFill>
                  <a:schemeClr val="tx2"/>
                </a:solidFill>
              </a:rPr>
              <a:t>1.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aktualizácia</a:t>
            </a:r>
            <a:endParaRPr lang="cs-CZ" sz="20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2008 - 2010 – </a:t>
            </a:r>
            <a:r>
              <a:rPr lang="en-US" sz="2000" b="1" dirty="0">
                <a:solidFill>
                  <a:schemeClr val="tx2"/>
                </a:solidFill>
              </a:rPr>
              <a:t>2.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aktualizácia</a:t>
            </a:r>
            <a:r>
              <a:rPr lang="cs-CZ" sz="2000" b="1" dirty="0">
                <a:solidFill>
                  <a:schemeClr val="tx2"/>
                </a:solidFill>
              </a:rPr>
              <a:t> GE 25 cm</a:t>
            </a:r>
            <a:endParaRPr lang="cs-CZ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r. 2011 - 2013 – 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3.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 aktualizácia GE 25 cm CIR</a:t>
            </a:r>
            <a:endParaRPr lang="en-US" sz="2000" b="1" u="sng" dirty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r. 201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4 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- 201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6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 – 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4.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000" b="1" u="sng" dirty="0" err="1">
                <a:solidFill>
                  <a:schemeClr val="accent3">
                    <a:lumMod val="75000"/>
                  </a:schemeClr>
                </a:solidFill>
              </a:rPr>
              <a:t>aktualizácia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 GE 2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 cm CIR</a:t>
            </a:r>
            <a:endParaRPr lang="en-US" sz="2000" b="1" u="sng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68871" y="4941168"/>
            <a:ext cx="8915648" cy="135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r>
              <a:rPr lang="cs-CZ" altLang="cs-CZ" b="1" u="sng" dirty="0">
                <a:solidFill>
                  <a:srgbClr val="C00000"/>
                </a:solidFill>
              </a:rPr>
              <a:t>Historická </a:t>
            </a:r>
            <a:r>
              <a:rPr lang="cs-CZ" altLang="cs-CZ" b="1" u="sng" dirty="0" err="1">
                <a:solidFill>
                  <a:srgbClr val="C00000"/>
                </a:solidFill>
              </a:rPr>
              <a:t>ortofotomapa</a:t>
            </a:r>
            <a:r>
              <a:rPr lang="cs-CZ" altLang="cs-CZ" b="1" u="sng" dirty="0">
                <a:solidFill>
                  <a:srgbClr val="C00000"/>
                </a:solidFill>
              </a:rPr>
              <a:t> SR ČB – 50 cm/pixel</a:t>
            </a:r>
            <a:endParaRPr lang="cs-CZ" b="1" u="sng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b="1" dirty="0" err="1">
                <a:solidFill>
                  <a:schemeClr val="tx2"/>
                </a:solidFill>
              </a:rPr>
              <a:t>Prevažne</a:t>
            </a:r>
            <a:r>
              <a:rPr lang="cs-CZ" b="1" dirty="0">
                <a:solidFill>
                  <a:schemeClr val="tx2"/>
                </a:solidFill>
              </a:rPr>
              <a:t> r. 1949 (len okrajové časti </a:t>
            </a:r>
            <a:r>
              <a:rPr lang="cs-CZ" b="1" dirty="0" err="1">
                <a:solidFill>
                  <a:schemeClr val="tx2"/>
                </a:solidFill>
              </a:rPr>
              <a:t>územia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iné</a:t>
            </a:r>
            <a:r>
              <a:rPr lang="cs-CZ" b="1" dirty="0">
                <a:solidFill>
                  <a:schemeClr val="tx2"/>
                </a:solidFill>
              </a:rPr>
              <a:t> roky) </a:t>
            </a:r>
            <a:r>
              <a:rPr lang="cs-CZ" b="1" dirty="0" err="1">
                <a:solidFill>
                  <a:schemeClr val="tx2"/>
                </a:solidFill>
              </a:rPr>
              <a:t>rozlíšenie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sk-SK" b="1" dirty="0">
                <a:solidFill>
                  <a:schemeClr val="tx2"/>
                </a:solidFill>
              </a:rPr>
              <a:t>G</a:t>
            </a:r>
            <a:r>
              <a:rPr lang="cs-CZ" b="1" dirty="0">
                <a:solidFill>
                  <a:schemeClr val="tx2"/>
                </a:solidFill>
              </a:rPr>
              <a:t>E 50 cm</a:t>
            </a:r>
          </a:p>
          <a:p>
            <a:r>
              <a:rPr lang="cs-CZ" altLang="cs-CZ" sz="2000" b="1" u="sng" dirty="0" err="1">
                <a:solidFill>
                  <a:srgbClr val="C00000"/>
                </a:solidFill>
              </a:rPr>
              <a:t>Orientačná</a:t>
            </a:r>
            <a:r>
              <a:rPr lang="cs-CZ" altLang="cs-CZ" sz="2000" b="1" u="sng" dirty="0">
                <a:solidFill>
                  <a:srgbClr val="C00000"/>
                </a:solidFill>
              </a:rPr>
              <a:t> rastrová mapa SR 1 : 10 000</a:t>
            </a:r>
            <a:endParaRPr lang="cs-CZ" sz="20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17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95536" y="1196752"/>
            <a:ext cx="842486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r>
              <a:rPr lang="sk-SK" b="1" dirty="0">
                <a:solidFill>
                  <a:schemeClr val="tx2"/>
                </a:solidFill>
              </a:rPr>
              <a:t>Na základe takto aktualizovaných podkladov (spomínaných databáz), ktoré sú  v 3 ročnom cykle pre celé územie, je možné </a:t>
            </a:r>
            <a:r>
              <a:rPr lang="sk-SK" b="1" u="sng" dirty="0">
                <a:solidFill>
                  <a:srgbClr val="C00000"/>
                </a:solidFill>
              </a:rPr>
              <a:t>garantovať pravidelnú aktualizáciu obsahu </a:t>
            </a:r>
            <a:r>
              <a:rPr lang="sk-SK" b="1" dirty="0">
                <a:solidFill>
                  <a:schemeClr val="tx2"/>
                </a:solidFill>
              </a:rPr>
              <a:t>digitálnej vektorovej </a:t>
            </a:r>
            <a:r>
              <a:rPr lang="sk-SK" b="1" dirty="0" err="1">
                <a:solidFill>
                  <a:schemeClr val="tx2"/>
                </a:solidFill>
              </a:rPr>
              <a:t>geodatabázy</a:t>
            </a:r>
            <a:r>
              <a:rPr lang="sk-SK" b="1" dirty="0">
                <a:solidFill>
                  <a:schemeClr val="tx2"/>
                </a:solidFill>
              </a:rPr>
              <a:t> CPD (Centrálna priestorová databáza) resp. ZBGIS (Základná báza údajov pre geografický informačný systém). Existencia databáz zo 4 časových období vykonaných v pravidelnom cykle umožňuje na ľubovoľnom, resp. celom </a:t>
            </a:r>
            <a:r>
              <a:rPr lang="sk-SK" b="1" u="sng" dirty="0">
                <a:solidFill>
                  <a:srgbClr val="C00000"/>
                </a:solidFill>
              </a:rPr>
              <a:t>území SR monitoring zmien od r. 2002 resp. 2003</a:t>
            </a:r>
            <a:r>
              <a:rPr lang="sk-SK" b="1" dirty="0">
                <a:solidFill>
                  <a:schemeClr val="tx2"/>
                </a:solidFill>
              </a:rPr>
              <a:t>, čo poskytuje mimoriadne možnosti pre </a:t>
            </a:r>
            <a:r>
              <a:rPr lang="sk-SK" b="1" u="sng" dirty="0">
                <a:solidFill>
                  <a:srgbClr val="C00000"/>
                </a:solidFill>
              </a:rPr>
              <a:t>„</a:t>
            </a:r>
            <a:r>
              <a:rPr lang="sk-SK" b="1" u="sng" dirty="0" err="1">
                <a:solidFill>
                  <a:srgbClr val="C00000"/>
                </a:solidFill>
              </a:rPr>
              <a:t>change</a:t>
            </a:r>
            <a:r>
              <a:rPr lang="sk-SK" b="1" u="sng" dirty="0">
                <a:solidFill>
                  <a:srgbClr val="C00000"/>
                </a:solidFill>
              </a:rPr>
              <a:t> </a:t>
            </a:r>
            <a:r>
              <a:rPr lang="sk-SK" b="1" u="sng" dirty="0" err="1">
                <a:solidFill>
                  <a:srgbClr val="C00000"/>
                </a:solidFill>
              </a:rPr>
              <a:t>detection</a:t>
            </a:r>
            <a:r>
              <a:rPr lang="sk-SK" b="1" u="sng" dirty="0">
                <a:solidFill>
                  <a:srgbClr val="C00000"/>
                </a:solidFill>
              </a:rPr>
              <a:t>“</a:t>
            </a:r>
            <a:r>
              <a:rPr lang="sk-SK" b="1" dirty="0">
                <a:solidFill>
                  <a:schemeClr val="tx2"/>
                </a:solidFill>
              </a:rPr>
              <a:t>, dokazovanie stavu a simulácie vývoja pre aplikácie životného prostredia, poľnohospodárstva, hospodárstva, dopravy, urbanizmu a ďalšie</a:t>
            </a:r>
            <a:r>
              <a:rPr lang="sk-SK" sz="1600" b="1" dirty="0">
                <a:solidFill>
                  <a:schemeClr val="tx2"/>
                </a:solidFill>
              </a:rPr>
              <a:t>.</a:t>
            </a:r>
            <a:endParaRPr lang="cs-CZ" sz="1600" b="1" dirty="0">
              <a:solidFill>
                <a:schemeClr val="tx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95536" y="116632"/>
            <a:ext cx="7488832" cy="78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A5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Časové sady – </a:t>
            </a:r>
          </a:p>
          <a:p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aktualizácia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databáz a monitoring zmien</a:t>
            </a:r>
            <a:endParaRPr lang="cs-CZ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18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096"/>
          </a:xfrm>
        </p:spPr>
      </p:pic>
      <p:sp>
        <p:nvSpPr>
          <p:cNvPr id="11" name="BlokTextu 10"/>
          <p:cNvSpPr txBox="1"/>
          <p:nvPr/>
        </p:nvSpPr>
        <p:spPr>
          <a:xfrm>
            <a:off x="195794" y="562989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2005</a:t>
            </a:r>
          </a:p>
        </p:txBody>
      </p:sp>
      <p:pic>
        <p:nvPicPr>
          <p:cNvPr id="15" name="Obrázek 14" descr="1999_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196752"/>
            <a:ext cx="2593176" cy="4149081"/>
          </a:xfrm>
          <a:prstGeom prst="rect">
            <a:avLst/>
          </a:prstGeom>
        </p:spPr>
      </p:pic>
      <p:pic>
        <p:nvPicPr>
          <p:cNvPr id="16" name="Obrázek 15" descr="1949_Pezinok_8-6_U_ore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96752"/>
            <a:ext cx="2664296" cy="4142959"/>
          </a:xfrm>
          <a:prstGeom prst="rect">
            <a:avLst/>
          </a:prstGeom>
        </p:spPr>
      </p:pic>
      <p:pic>
        <p:nvPicPr>
          <p:cNvPr id="17" name="Obrázek 16" descr="2005_Pezinok_8-6_vyre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35725" y="836712"/>
            <a:ext cx="3608275" cy="2956925"/>
          </a:xfrm>
          <a:prstGeom prst="rect">
            <a:avLst/>
          </a:prstGeom>
        </p:spPr>
      </p:pic>
      <p:pic>
        <p:nvPicPr>
          <p:cNvPr id="18" name="Obrázek 17" descr="2014Pezinok_8-6-4_vyre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47566" y="3905672"/>
            <a:ext cx="3596434" cy="295232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107504" y="260648"/>
            <a:ext cx="7488832" cy="56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A5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Časové sady – </a:t>
            </a:r>
          </a:p>
          <a:p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aktualizácia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databáz a monitoring zmien</a:t>
            </a:r>
            <a:endParaRPr lang="cs-CZ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51520" y="13407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FF00"/>
                </a:solidFill>
              </a:rPr>
              <a:t>1949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2915816" y="12687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FF00"/>
                </a:solidFill>
              </a:rPr>
              <a:t>1999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652120" y="9087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FF00"/>
                </a:solidFill>
              </a:rPr>
              <a:t>2005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724128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FF00"/>
                </a:solidFill>
              </a:rPr>
              <a:t>2014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28" name="Rámeček 27"/>
          <p:cNvSpPr/>
          <p:nvPr/>
        </p:nvSpPr>
        <p:spPr>
          <a:xfrm>
            <a:off x="2987824" y="3284984"/>
            <a:ext cx="2736304" cy="2304256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30" name="Rámeček 29"/>
          <p:cNvSpPr/>
          <p:nvPr/>
        </p:nvSpPr>
        <p:spPr>
          <a:xfrm>
            <a:off x="323528" y="3284984"/>
            <a:ext cx="2736304" cy="2304256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cxnSp>
        <p:nvCxnSpPr>
          <p:cNvPr id="36" name="Přímá spojovací šipka 35"/>
          <p:cNvCxnSpPr/>
          <p:nvPr/>
        </p:nvCxnSpPr>
        <p:spPr>
          <a:xfrm>
            <a:off x="4499992" y="4509120"/>
            <a:ext cx="3168352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V="1">
            <a:off x="4499992" y="2204864"/>
            <a:ext cx="3096344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 flipV="1">
            <a:off x="1979712" y="2204864"/>
            <a:ext cx="5616624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>
            <a:off x="1979712" y="4509120"/>
            <a:ext cx="5616624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3" grpId="0"/>
      <p:bldP spid="28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19</a:t>
            </a:fld>
            <a:endParaRPr lang="cs-CZ" dirty="0"/>
          </a:p>
        </p:txBody>
      </p:sp>
      <p:sp>
        <p:nvSpPr>
          <p:cNvPr id="10" name="TextovéPole 6"/>
          <p:cNvSpPr txBox="1"/>
          <p:nvPr/>
        </p:nvSpPr>
        <p:spPr>
          <a:xfrm>
            <a:off x="5436096" y="623731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CIR </a:t>
            </a:r>
            <a:r>
              <a:rPr lang="cs-CZ" dirty="0" smtClean="0">
                <a:solidFill>
                  <a:schemeClr val="bg1"/>
                </a:solidFill>
              </a:rPr>
              <a:t>20cm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Obrázek 15" descr="RGB_vyre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5766" cy="3024336"/>
          </a:xfrm>
          <a:prstGeom prst="rect">
            <a:avLst/>
          </a:prstGeom>
        </p:spPr>
      </p:pic>
      <p:pic>
        <p:nvPicPr>
          <p:cNvPr id="17" name="Obrázek 16" descr="CIR_vyre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92696"/>
            <a:ext cx="4511031" cy="3024336"/>
          </a:xfrm>
          <a:prstGeom prst="rect">
            <a:avLst/>
          </a:prstGeom>
        </p:spPr>
      </p:pic>
      <p:pic>
        <p:nvPicPr>
          <p:cNvPr id="21" name="Obrázek 20" descr="5_Orientacna_Stupava_1-9_Orez2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717032"/>
            <a:ext cx="4536505" cy="2830440"/>
          </a:xfrm>
          <a:prstGeom prst="rect">
            <a:avLst/>
          </a:prstGeom>
        </p:spPr>
      </p:pic>
      <p:pic>
        <p:nvPicPr>
          <p:cNvPr id="26" name="Zástupný symbol pro obsah 25" descr="1_CB_Stupava_1-9_Orez_oprava.jpg"/>
          <p:cNvPicPr>
            <a:picLocks noGrp="1" noChangeAspect="1"/>
          </p:cNvPicPr>
          <p:nvPr>
            <p:ph sz="quarter" idx="13"/>
          </p:nvPr>
        </p:nvPicPr>
        <p:blipFill>
          <a:blip r:embed="rId5" cstate="print"/>
          <a:stretch>
            <a:fillRect/>
          </a:stretch>
        </p:blipFill>
        <p:spPr>
          <a:xfrm>
            <a:off x="107504" y="3717032"/>
            <a:ext cx="4396533" cy="2852258"/>
          </a:xfrm>
        </p:spPr>
      </p:pic>
      <p:cxnSp>
        <p:nvCxnSpPr>
          <p:cNvPr id="29" name="Přímá spojovací šipka 28"/>
          <p:cNvCxnSpPr/>
          <p:nvPr/>
        </p:nvCxnSpPr>
        <p:spPr>
          <a:xfrm flipV="1">
            <a:off x="3707904" y="2132856"/>
            <a:ext cx="2736304" cy="39604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H="1" flipV="1">
            <a:off x="1979712" y="2132856"/>
            <a:ext cx="1728192" cy="39604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1"/>
          <p:cNvSpPr txBox="1">
            <a:spLocks/>
          </p:cNvSpPr>
          <p:nvPr/>
        </p:nvSpPr>
        <p:spPr bwMode="auto">
          <a:xfrm>
            <a:off x="180846" y="57409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Základná </a:t>
            </a:r>
            <a:r>
              <a:rPr lang="cs-CZ" altLang="cs-CZ" sz="3200" b="1" dirty="0" err="1" smtClean="0">
                <a:solidFill>
                  <a:schemeClr val="accent6">
                    <a:lumMod val="75000"/>
                  </a:schemeClr>
                </a:solidFill>
              </a:rPr>
              <a:t>dátová</a:t>
            </a:r>
            <a:r>
              <a:rPr lang="cs-CZ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 aj časová sada o území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2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19" y="692696"/>
            <a:ext cx="864096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93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A5AA"/>
              </a:buClr>
              <a:buFont typeface="Arial" charset="0"/>
              <a:buChar char="•"/>
              <a:defRPr sz="2000" kern="1200">
                <a:solidFill>
                  <a:srgbClr val="00A5A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9388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9138" indent="-179388" algn="l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8525" indent="-179388" algn="l" rtl="0" eaLnBrk="1" fontAlgn="base" hangingPunct="1">
              <a:spcBef>
                <a:spcPts val="200"/>
              </a:spcBef>
              <a:spcAft>
                <a:spcPct val="0"/>
              </a:spcAft>
              <a:defRPr sz="16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sk-SK" altLang="cs-CZ" b="1" dirty="0">
              <a:solidFill>
                <a:srgbClr val="C00000"/>
              </a:solidFill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-297990"/>
            <a:ext cx="7517019" cy="1981372"/>
          </a:xfrm>
          <a:prstGeom prst="rect">
            <a:avLst/>
          </a:prstGeom>
        </p:spPr>
      </p:pic>
      <p:sp>
        <p:nvSpPr>
          <p:cNvPr id="14" name="Obdĺžnik 13"/>
          <p:cNvSpPr/>
          <p:nvPr/>
        </p:nvSpPr>
        <p:spPr>
          <a:xfrm>
            <a:off x="467544" y="1484784"/>
            <a:ext cx="79417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Spoločnosť </a:t>
            </a:r>
            <a:r>
              <a:rPr lang="sk-SK" altLang="cs-CZ" sz="2400" b="1" dirty="0">
                <a:solidFill>
                  <a:schemeClr val="accent1">
                    <a:lumMod val="75000"/>
                  </a:schemeClr>
                </a:solidFill>
              </a:rPr>
              <a:t>SURV</a:t>
            </a: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EYE, </a:t>
            </a:r>
            <a:r>
              <a:rPr lang="sk-SK" altLang="cs-CZ" sz="2400" b="1" dirty="0" err="1">
                <a:solidFill>
                  <a:schemeClr val="accent3">
                    <a:lumMod val="75000"/>
                  </a:schemeClr>
                </a:solidFill>
              </a:rPr>
              <a:t>s.r.o</a:t>
            </a: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. je nová progresívna firma, ktorá má špecialistov s dlhoročnými skúsenosťami so zberom a spracovaním dát predovšetkým z leteckých snímok a diaľkového prieskumu Zeme. </a:t>
            </a:r>
            <a:endParaRPr lang="sk-SK" altLang="cs-CZ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just">
              <a:buFont typeface="Wingdings" pitchFamily="2" charset="2"/>
              <a:buNone/>
            </a:pPr>
            <a:endParaRPr lang="sk-SK" altLang="cs-CZ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just">
              <a:buFont typeface="Wingdings" pitchFamily="2" charset="2"/>
              <a:buNone/>
            </a:pPr>
            <a:r>
              <a:rPr lang="sk-SK" altLang="cs-CZ" sz="2400" b="1" dirty="0" smtClean="0">
                <a:solidFill>
                  <a:schemeClr val="accent3">
                    <a:lumMod val="75000"/>
                  </a:schemeClr>
                </a:solidFill>
              </a:rPr>
              <a:t>Súčasťou </a:t>
            </a: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našej ponuky je </a:t>
            </a:r>
            <a:r>
              <a:rPr lang="sk-SK" altLang="cs-CZ" sz="2400" b="1" u="sng" dirty="0">
                <a:solidFill>
                  <a:schemeClr val="accent6">
                    <a:lumMod val="75000"/>
                  </a:schemeClr>
                </a:solidFill>
              </a:rPr>
              <a:t>komplexná dodávka archívnych aj nových dát, </a:t>
            </a: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ktoré  zabezpečujeme v maximálnej miere z vlastných zdrojov a vlastnými aktivitami, prípadne v spolupráci s partnermi z oblasti súkromného ako aj štátneho sektoru. </a:t>
            </a:r>
            <a:endParaRPr lang="sk-SK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10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20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49263" y="116632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Prečo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sú dobré </a:t>
            </a:r>
            <a:r>
              <a:rPr lang="cs-CZ" altLang="cs-CZ" sz="3200" b="1" u="sng" dirty="0">
                <a:solidFill>
                  <a:srgbClr val="FF0000"/>
                </a:solidFill>
              </a:rPr>
              <a:t>časové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cs-CZ" altLang="cs-CZ" sz="3200" b="1" dirty="0" err="1" smtClean="0">
                <a:solidFill>
                  <a:srgbClr val="FF0000"/>
                </a:solidFill>
              </a:rPr>
              <a:t>dátové</a:t>
            </a:r>
            <a:r>
              <a:rPr lang="cs-CZ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sady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89223" y="908720"/>
            <a:ext cx="8854777" cy="318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Pravidelná </a:t>
            </a:r>
            <a:r>
              <a:rPr lang="cs-CZ" sz="2000" b="1" dirty="0" err="1">
                <a:solidFill>
                  <a:schemeClr val="tx2"/>
                </a:solidFill>
              </a:rPr>
              <a:t>aktualizácia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vášho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územia</a:t>
            </a:r>
            <a:r>
              <a:rPr lang="cs-CZ" sz="2000" b="1" dirty="0">
                <a:solidFill>
                  <a:schemeClr val="tx2"/>
                </a:solidFill>
              </a:rPr>
              <a:t> a kontrola </a:t>
            </a:r>
            <a:r>
              <a:rPr lang="cs-CZ" sz="2000" b="1" dirty="0" err="1">
                <a:solidFill>
                  <a:schemeClr val="tx2"/>
                </a:solidFill>
              </a:rPr>
              <a:t>predmetov</a:t>
            </a:r>
            <a:r>
              <a:rPr lang="cs-CZ" sz="2000" b="1" dirty="0">
                <a:solidFill>
                  <a:schemeClr val="tx2"/>
                </a:solidFill>
              </a:rPr>
              <a:t> a </a:t>
            </a:r>
            <a:r>
              <a:rPr lang="cs-CZ" sz="2000" b="1" dirty="0" err="1">
                <a:solidFill>
                  <a:schemeClr val="tx2"/>
                </a:solidFill>
              </a:rPr>
              <a:t>javov</a:t>
            </a:r>
            <a:endParaRPr lang="cs-CZ" sz="20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Dodávka dát </a:t>
            </a:r>
            <a:r>
              <a:rPr lang="cs-CZ" sz="2000" b="1" dirty="0" err="1">
                <a:solidFill>
                  <a:schemeClr val="tx2"/>
                </a:solidFill>
              </a:rPr>
              <a:t>pre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informačné</a:t>
            </a:r>
            <a:r>
              <a:rPr lang="cs-CZ" sz="2000" b="1" dirty="0">
                <a:solidFill>
                  <a:schemeClr val="tx2"/>
                </a:solidFill>
              </a:rPr>
              <a:t> systémy v požadovaných technických </a:t>
            </a:r>
            <a:r>
              <a:rPr lang="cs-CZ" sz="2000" b="1" dirty="0" err="1">
                <a:solidFill>
                  <a:schemeClr val="tx2"/>
                </a:solidFill>
              </a:rPr>
              <a:t>parametroch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b="1" dirty="0" err="1">
                <a:solidFill>
                  <a:schemeClr val="tx2"/>
                </a:solidFill>
              </a:rPr>
              <a:t>Garancia</a:t>
            </a:r>
            <a:r>
              <a:rPr lang="cs-CZ" sz="2000" b="1" dirty="0">
                <a:solidFill>
                  <a:schemeClr val="tx2"/>
                </a:solidFill>
              </a:rPr>
              <a:t> dodávky v </a:t>
            </a:r>
            <a:r>
              <a:rPr lang="cs-CZ" sz="2000" b="1" dirty="0" err="1">
                <a:solidFill>
                  <a:schemeClr val="tx2"/>
                </a:solidFill>
              </a:rPr>
              <a:t>súlade</a:t>
            </a:r>
            <a:r>
              <a:rPr lang="cs-CZ" sz="2000" b="1" dirty="0">
                <a:solidFill>
                  <a:schemeClr val="tx2"/>
                </a:solidFill>
              </a:rPr>
              <a:t> so </a:t>
            </a:r>
            <a:r>
              <a:rPr lang="cs-CZ" sz="2000" b="1" dirty="0" err="1">
                <a:solidFill>
                  <a:schemeClr val="tx2"/>
                </a:solidFill>
              </a:rPr>
              <a:t>zákonom</a:t>
            </a:r>
            <a:endParaRPr lang="cs-CZ" sz="20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u="sng" dirty="0">
                <a:solidFill>
                  <a:srgbClr val="C00000"/>
                </a:solidFill>
              </a:rPr>
              <a:t>Výhodné cenové </a:t>
            </a:r>
            <a:r>
              <a:rPr lang="cs-CZ" sz="2000" b="1" u="sng" dirty="0" err="1">
                <a:solidFill>
                  <a:srgbClr val="C00000"/>
                </a:solidFill>
              </a:rPr>
              <a:t>podmienky</a:t>
            </a:r>
            <a:r>
              <a:rPr lang="cs-CZ" sz="2000" b="1" u="sng" dirty="0">
                <a:solidFill>
                  <a:srgbClr val="C00000"/>
                </a:solidFill>
              </a:rPr>
              <a:t> </a:t>
            </a:r>
            <a:r>
              <a:rPr lang="cs-CZ" sz="2000" b="1" u="sng" dirty="0" err="1">
                <a:solidFill>
                  <a:srgbClr val="C00000"/>
                </a:solidFill>
              </a:rPr>
              <a:t>pre</a:t>
            </a:r>
            <a:r>
              <a:rPr lang="cs-CZ" sz="2000" b="1" u="sng" dirty="0">
                <a:solidFill>
                  <a:srgbClr val="C00000"/>
                </a:solidFill>
              </a:rPr>
              <a:t> </a:t>
            </a:r>
            <a:r>
              <a:rPr lang="cs-CZ" sz="2000" b="1" u="sng" dirty="0" err="1">
                <a:solidFill>
                  <a:srgbClr val="C00000"/>
                </a:solidFill>
              </a:rPr>
              <a:t>dátové</a:t>
            </a:r>
            <a:r>
              <a:rPr lang="cs-CZ" sz="2000" b="1" u="sng" dirty="0">
                <a:solidFill>
                  <a:srgbClr val="C00000"/>
                </a:solidFill>
              </a:rPr>
              <a:t> sady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chemeClr val="tx2"/>
                </a:solidFill>
              </a:rPr>
              <a:t>Možnosť doplnenia chýbajúcej časovej sady RGB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chemeClr val="tx2"/>
                </a:solidFill>
              </a:rPr>
              <a:t>Doplnenie dátovej sady RGB o sadu CIR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chemeClr val="tx2"/>
                </a:solidFill>
              </a:rPr>
              <a:t>Doplnenie dátovej sady RGB o podrobnú </a:t>
            </a:r>
            <a:r>
              <a:rPr lang="sk-SK" sz="2000" b="1" dirty="0" err="1">
                <a:solidFill>
                  <a:schemeClr val="tx2"/>
                </a:solidFill>
              </a:rPr>
              <a:t>ortofotomapu</a:t>
            </a:r>
            <a:r>
              <a:rPr lang="sk-SK" sz="2000" b="1" dirty="0">
                <a:solidFill>
                  <a:schemeClr val="tx2"/>
                </a:solidFill>
              </a:rPr>
              <a:t> GE 10cm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chemeClr val="tx2"/>
                </a:solidFill>
              </a:rPr>
              <a:t>Doplnenie dátovej sady RGB o sadu historickej </a:t>
            </a:r>
            <a:r>
              <a:rPr lang="sk-SK" sz="2000" b="1" dirty="0" err="1">
                <a:solidFill>
                  <a:schemeClr val="tx2"/>
                </a:solidFill>
              </a:rPr>
              <a:t>ortofotomapy</a:t>
            </a:r>
            <a:endParaRPr lang="cs-CZ" sz="20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Obrázek 12" descr="RGB_vyre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4941168"/>
            <a:ext cx="2622480" cy="1800200"/>
          </a:xfrm>
          <a:prstGeom prst="rect">
            <a:avLst/>
          </a:prstGeom>
        </p:spPr>
      </p:pic>
      <p:pic>
        <p:nvPicPr>
          <p:cNvPr id="14" name="Obrázek 13" descr="5_Orientacna_Stupava_1-9_Orez2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229200"/>
            <a:ext cx="2308224" cy="1440160"/>
          </a:xfrm>
          <a:prstGeom prst="rect">
            <a:avLst/>
          </a:prstGeom>
        </p:spPr>
      </p:pic>
      <p:pic>
        <p:nvPicPr>
          <p:cNvPr id="15" name="Zástupný symbol pro obsah 25" descr="1_CB_Stupava_1-9_Orez_opra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4221088"/>
            <a:ext cx="2232248" cy="1448175"/>
          </a:xfrm>
          <a:prstGeom prst="rect">
            <a:avLst/>
          </a:prstGeom>
        </p:spPr>
      </p:pic>
      <p:pic>
        <p:nvPicPr>
          <p:cNvPr id="16" name="Obrázek 15" descr="CIR_vyre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3861048"/>
            <a:ext cx="2470327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21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8415" cy="6920308"/>
          </a:xfrm>
        </p:spPr>
      </p:pic>
      <p:sp>
        <p:nvSpPr>
          <p:cNvPr id="11" name="Obdĺžnik 10"/>
          <p:cNvSpPr/>
          <p:nvPr/>
        </p:nvSpPr>
        <p:spPr>
          <a:xfrm>
            <a:off x="6156176" y="4712387"/>
            <a:ext cx="25955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Ing. Ivana Kupčová</a:t>
            </a:r>
          </a:p>
          <a:p>
            <a:r>
              <a:rPr lang="cs-CZ" b="1" dirty="0">
                <a:solidFill>
                  <a:schemeClr val="tx2"/>
                </a:solidFill>
              </a:rPr>
              <a:t>Ing. Renáta Šrámková</a:t>
            </a:r>
          </a:p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588532" y="188640"/>
            <a:ext cx="782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Ďakujem</a:t>
            </a:r>
            <a:r>
              <a:rPr lang="cs-CZ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za </a:t>
            </a:r>
            <a:r>
              <a:rPr lang="cs-CZ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pozornosť</a:t>
            </a:r>
            <a:r>
              <a:rPr lang="cs-CZ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sk-SK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803" y="4862401"/>
            <a:ext cx="5279594" cy="1938696"/>
          </a:xfrm>
          <a:prstGeom prst="rect">
            <a:avLst/>
          </a:prstGeom>
        </p:spPr>
      </p:pic>
      <p:pic>
        <p:nvPicPr>
          <p:cNvPr id="10" name="Obrázek 9" descr="5_Orientacna_Stupava_1-9_Orez2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84784"/>
            <a:ext cx="2308224" cy="1440160"/>
          </a:xfrm>
          <a:prstGeom prst="rect">
            <a:avLst/>
          </a:prstGeom>
        </p:spPr>
      </p:pic>
      <p:pic>
        <p:nvPicPr>
          <p:cNvPr id="12" name="Zástupný symbol pro obsah 25" descr="1_CB_Stupava_1-9_Orez_opra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1438070"/>
            <a:ext cx="2304256" cy="1494890"/>
          </a:xfrm>
          <a:prstGeom prst="rect">
            <a:avLst/>
          </a:prstGeom>
        </p:spPr>
      </p:pic>
      <p:pic>
        <p:nvPicPr>
          <p:cNvPr id="14" name="Obrázek 13" descr="RGB_vyre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2996952"/>
            <a:ext cx="2267744" cy="1556692"/>
          </a:xfrm>
          <a:prstGeom prst="rect">
            <a:avLst/>
          </a:prstGeom>
        </p:spPr>
      </p:pic>
      <p:pic>
        <p:nvPicPr>
          <p:cNvPr id="15" name="Obrázek 14" descr="CIR_vyre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2996952"/>
            <a:ext cx="2304256" cy="154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79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3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51520" y="62955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Dáta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ich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aktualizácia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7544" y="836712"/>
            <a:ext cx="8064896" cy="591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93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A5AA"/>
              </a:buClr>
              <a:buFont typeface="Arial" charset="0"/>
              <a:buChar char="•"/>
              <a:defRPr sz="2000" kern="1200">
                <a:solidFill>
                  <a:srgbClr val="00A5A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9388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9138" indent="-179388" algn="l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8525" indent="-179388" algn="l" rtl="0" eaLnBrk="1" fontAlgn="base" hangingPunct="1">
              <a:spcBef>
                <a:spcPts val="200"/>
              </a:spcBef>
              <a:spcAft>
                <a:spcPct val="0"/>
              </a:spcAft>
              <a:defRPr sz="16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sk-SK" altLang="cs-CZ" b="1" u="sng" dirty="0">
                <a:solidFill>
                  <a:schemeClr val="accent3">
                    <a:lumMod val="75000"/>
                  </a:schemeClr>
                </a:solidFill>
              </a:rPr>
              <a:t>Celoplošné dáta – celé územie SR </a:t>
            </a:r>
            <a:r>
              <a:rPr lang="sk-SK" altLang="cs-CZ" b="1" dirty="0">
                <a:solidFill>
                  <a:schemeClr val="tx2"/>
                </a:solidFill>
              </a:rPr>
              <a:t>	</a:t>
            </a:r>
          </a:p>
          <a:p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1. digitálna </a:t>
            </a:r>
            <a:r>
              <a:rPr lang="sk-SK" altLang="cs-CZ" b="1" dirty="0" err="1">
                <a:solidFill>
                  <a:schemeClr val="accent6">
                    <a:lumMod val="75000"/>
                  </a:schemeClr>
                </a:solidFill>
              </a:rPr>
              <a:t>ortofotomapa</a:t>
            </a: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RGB a CIR</a:t>
            </a:r>
          </a:p>
          <a:p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2. digitálny terénny model – DTM </a:t>
            </a:r>
          </a:p>
          <a:p>
            <a:r>
              <a:rPr lang="sk-SK" altLang="cs-CZ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 a 2 sú aktualizované v intervale cca. 3 rokov</a:t>
            </a:r>
            <a:endParaRPr lang="sk-SK" alt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pt-BR" altLang="cs-CZ" b="1" dirty="0">
                <a:solidFill>
                  <a:schemeClr val="accent6">
                    <a:lumMod val="75000"/>
                  </a:schemeClr>
                </a:solidFill>
              </a:rPr>
              <a:t>historická ortofotomapa SR rok 1949,</a:t>
            </a:r>
            <a:endParaRPr lang="sk-SK" alt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4. orientačná mapa 1 : 10 000 (aktuálna).</a:t>
            </a:r>
          </a:p>
          <a:p>
            <a:pPr>
              <a:buFont typeface="Wingdings" pitchFamily="2" charset="2"/>
              <a:buNone/>
            </a:pPr>
            <a:endParaRPr lang="sk-SK" altLang="cs-CZ" b="1" u="sng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sk-SK" altLang="cs-CZ" b="1" u="sng" dirty="0">
                <a:solidFill>
                  <a:schemeClr val="accent3">
                    <a:lumMod val="75000"/>
                  </a:schemeClr>
                </a:solidFill>
              </a:rPr>
              <a:t>Ďalšie dáta</a:t>
            </a:r>
            <a:r>
              <a:rPr lang="en-US" altLang="cs-CZ" b="1" u="sng" dirty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sk-SK" altLang="cs-CZ" b="1" u="sng" dirty="0">
                <a:solidFill>
                  <a:schemeClr val="accent3">
                    <a:lumMod val="75000"/>
                  </a:schemeClr>
                </a:solidFill>
              </a:rPr>
              <a:t>služby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podrobné </a:t>
            </a:r>
            <a:r>
              <a:rPr lang="sk-SK" altLang="cs-CZ" b="1" dirty="0" err="1">
                <a:solidFill>
                  <a:schemeClr val="accent6">
                    <a:lumMod val="75000"/>
                  </a:schemeClr>
                </a:solidFill>
              </a:rPr>
              <a:t>ortofotomapy</a:t>
            </a: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3D modely miest,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laserové skenovanie,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mobilné mapovanie,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šikmé snímkovanie,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termovízne snímkovanie.</a:t>
            </a:r>
            <a:endParaRPr lang="sk-SK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/>
            <a:endParaRPr lang="sk-SK" altLang="cs-CZ" sz="1200" b="1" u="sng" dirty="0">
              <a:solidFill>
                <a:schemeClr val="tx2"/>
              </a:solidFill>
            </a:endParaRPr>
          </a:p>
          <a:p>
            <a:pPr marL="0" indent="0"/>
            <a:r>
              <a:rPr lang="sk-SK" altLang="cs-CZ" b="1" u="sng" dirty="0">
                <a:solidFill>
                  <a:schemeClr val="accent3">
                    <a:lumMod val="75000"/>
                  </a:schemeClr>
                </a:solidFill>
              </a:rPr>
              <a:t>Časové sady</a:t>
            </a:r>
          </a:p>
          <a:p>
            <a:pPr marL="0" indent="0"/>
            <a:endParaRPr lang="sk-SK" altLang="cs-CZ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8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4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49263" y="116632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en-US" altLang="cs-CZ" sz="3200" b="1" dirty="0" err="1">
                <a:solidFill>
                  <a:schemeClr val="accent6">
                    <a:lumMod val="75000"/>
                  </a:schemeClr>
                </a:solidFill>
              </a:rPr>
              <a:t>Kontinu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á</a:t>
            </a:r>
            <a:r>
              <a:rPr lang="en-US" altLang="cs-CZ" sz="3200" b="1" dirty="0" err="1">
                <a:solidFill>
                  <a:schemeClr val="accent6">
                    <a:lumMod val="75000"/>
                  </a:schemeClr>
                </a:solidFill>
              </a:rPr>
              <a:t>lna</a:t>
            </a:r>
            <a:r>
              <a:rPr lang="en-US" altLang="cs-C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cs-CZ" sz="3200" b="1" dirty="0" err="1">
                <a:solidFill>
                  <a:schemeClr val="accent6">
                    <a:lumMod val="75000"/>
                  </a:schemeClr>
                </a:solidFill>
              </a:rPr>
              <a:t>ortofotomapa</a:t>
            </a:r>
            <a:r>
              <a:rPr lang="en-US" altLang="cs-CZ" sz="3200" b="1" dirty="0">
                <a:solidFill>
                  <a:schemeClr val="accent6">
                    <a:lumMod val="75000"/>
                  </a:schemeClr>
                </a:solidFill>
              </a:rPr>
              <a:t> SR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– RGB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28167" y="980728"/>
            <a:ext cx="8424863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LOŠNÉ SNÍMKOVANIE CELEJ SR</a:t>
            </a:r>
            <a:endParaRPr lang="cs-CZ" sz="24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2002 - 2003 – základná sada, </a:t>
            </a:r>
            <a:r>
              <a:rPr lang="cs-CZ" sz="2000" b="1" dirty="0" err="1">
                <a:solidFill>
                  <a:schemeClr val="tx2"/>
                </a:solidFill>
              </a:rPr>
              <a:t>rozlíšenie</a:t>
            </a:r>
            <a:r>
              <a:rPr lang="cs-CZ" sz="2000" b="1" dirty="0">
                <a:solidFill>
                  <a:schemeClr val="tx2"/>
                </a:solidFill>
              </a:rPr>
              <a:t> GE 50 cm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2005 - 2006 – </a:t>
            </a:r>
            <a:r>
              <a:rPr lang="en-US" sz="2000" b="1" dirty="0">
                <a:solidFill>
                  <a:schemeClr val="tx2"/>
                </a:solidFill>
              </a:rPr>
              <a:t>1.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aktualizácia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cs-CZ" sz="2000" b="1" dirty="0" err="1">
                <a:solidFill>
                  <a:schemeClr val="tx2"/>
                </a:solidFill>
              </a:rPr>
              <a:t>rozlíšenie</a:t>
            </a:r>
            <a:r>
              <a:rPr lang="cs-CZ" sz="2000" b="1" dirty="0">
                <a:solidFill>
                  <a:schemeClr val="tx2"/>
                </a:solidFill>
              </a:rPr>
              <a:t> GE 50 cm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2008 - 2010 – </a:t>
            </a:r>
            <a:r>
              <a:rPr lang="en-US" sz="2000" b="1" dirty="0">
                <a:solidFill>
                  <a:schemeClr val="tx2"/>
                </a:solidFill>
              </a:rPr>
              <a:t>2.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aktualizácia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cs-CZ" sz="2000" b="1" dirty="0" err="1">
                <a:solidFill>
                  <a:schemeClr val="tx2"/>
                </a:solidFill>
              </a:rPr>
              <a:t>rozlíšenie</a:t>
            </a:r>
            <a:r>
              <a:rPr lang="cs-CZ" sz="2000" b="1" dirty="0">
                <a:solidFill>
                  <a:schemeClr val="tx2"/>
                </a:solidFill>
              </a:rPr>
              <a:t> GE 25 cm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chemeClr val="tx2"/>
                </a:solidFill>
              </a:rPr>
              <a:t>r. 2011 - 2013 – </a:t>
            </a:r>
            <a:r>
              <a:rPr lang="en-US" sz="2000" b="1" dirty="0">
                <a:solidFill>
                  <a:schemeClr val="tx2"/>
                </a:solidFill>
              </a:rPr>
              <a:t>3.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aktualizácia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cs-CZ" sz="2000" b="1" dirty="0" err="1">
                <a:solidFill>
                  <a:schemeClr val="tx2"/>
                </a:solidFill>
              </a:rPr>
              <a:t>rozlíšenie</a:t>
            </a:r>
            <a:r>
              <a:rPr lang="cs-CZ" sz="2000" b="1" dirty="0">
                <a:solidFill>
                  <a:schemeClr val="tx2"/>
                </a:solidFill>
              </a:rPr>
              <a:t> GE 25 cm</a:t>
            </a:r>
            <a:endParaRPr lang="en-US" sz="20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rgbClr val="C00000"/>
                </a:solidFill>
              </a:rPr>
              <a:t>r. 201</a:t>
            </a:r>
            <a:r>
              <a:rPr lang="en-US" sz="2000" b="1" dirty="0">
                <a:solidFill>
                  <a:srgbClr val="C00000"/>
                </a:solidFill>
              </a:rPr>
              <a:t>4 </a:t>
            </a:r>
            <a:r>
              <a:rPr lang="cs-CZ" sz="2000" b="1" dirty="0">
                <a:solidFill>
                  <a:srgbClr val="C00000"/>
                </a:solidFill>
              </a:rPr>
              <a:t>- 201</a:t>
            </a:r>
            <a:r>
              <a:rPr lang="en-US" sz="2000" b="1" dirty="0">
                <a:solidFill>
                  <a:srgbClr val="C00000"/>
                </a:solidFill>
              </a:rPr>
              <a:t>6</a:t>
            </a:r>
            <a:r>
              <a:rPr lang="cs-CZ" sz="2000" b="1" dirty="0">
                <a:solidFill>
                  <a:srgbClr val="C00000"/>
                </a:solidFill>
              </a:rPr>
              <a:t> – </a:t>
            </a:r>
            <a:r>
              <a:rPr lang="en-US" sz="2000" b="1" dirty="0">
                <a:solidFill>
                  <a:srgbClr val="C00000"/>
                </a:solidFill>
              </a:rPr>
              <a:t>4.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aktualizácia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cs-CZ" sz="2000" b="1" dirty="0" err="1">
                <a:solidFill>
                  <a:srgbClr val="C00000"/>
                </a:solidFill>
              </a:rPr>
              <a:t>rozlíšenie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u="sng" dirty="0">
                <a:solidFill>
                  <a:srgbClr val="C00000"/>
                </a:solidFill>
              </a:rPr>
              <a:t>GE 2</a:t>
            </a:r>
            <a:r>
              <a:rPr lang="en-US" sz="2000" b="1" u="sng" dirty="0">
                <a:solidFill>
                  <a:srgbClr val="C00000"/>
                </a:solidFill>
              </a:rPr>
              <a:t>0</a:t>
            </a:r>
            <a:r>
              <a:rPr lang="cs-CZ" sz="2000" b="1" u="sng" dirty="0">
                <a:solidFill>
                  <a:srgbClr val="C00000"/>
                </a:solidFill>
              </a:rPr>
              <a:t> cm</a:t>
            </a:r>
            <a:endParaRPr lang="en-US" sz="2000" b="1" u="sng" dirty="0">
              <a:solidFill>
                <a:srgbClr val="C0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" name="Obrázok 13" descr="1 ortofoto_SR_50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128592"/>
            <a:ext cx="7624564" cy="372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5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62980" y="62955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en-US" altLang="cs-CZ" sz="3200" b="1" dirty="0" err="1">
                <a:solidFill>
                  <a:schemeClr val="accent6">
                    <a:lumMod val="75000"/>
                  </a:schemeClr>
                </a:solidFill>
              </a:rPr>
              <a:t>Kontinu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á</a:t>
            </a:r>
            <a:r>
              <a:rPr lang="en-US" altLang="cs-CZ" sz="3200" b="1" dirty="0" err="1">
                <a:solidFill>
                  <a:schemeClr val="accent6">
                    <a:lumMod val="75000"/>
                  </a:schemeClr>
                </a:solidFill>
              </a:rPr>
              <a:t>lna</a:t>
            </a:r>
            <a:r>
              <a:rPr lang="en-US" altLang="cs-C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cs-CZ" sz="3200" b="1" dirty="0" err="1">
                <a:solidFill>
                  <a:schemeClr val="accent6">
                    <a:lumMod val="75000"/>
                  </a:schemeClr>
                </a:solidFill>
              </a:rPr>
              <a:t>ortofotomapa</a:t>
            </a:r>
            <a:r>
              <a:rPr lang="en-US" altLang="cs-CZ" sz="3200" b="1" dirty="0">
                <a:solidFill>
                  <a:schemeClr val="accent6">
                    <a:lumMod val="75000"/>
                  </a:schemeClr>
                </a:solidFill>
              </a:rPr>
              <a:t> SR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– CIR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30554" y="680413"/>
            <a:ext cx="8424863" cy="86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sz="2400" b="1" dirty="0">
                <a:solidFill>
                  <a:srgbClr val="00A5AA"/>
                </a:solidFill>
              </a:rPr>
              <a:t> </a:t>
            </a:r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chemeClr val="tx2"/>
                </a:solidFill>
              </a:rPr>
              <a:t>r. 2011 – 2013 – </a:t>
            </a:r>
            <a:r>
              <a:rPr lang="en-US" sz="2000" b="1" dirty="0">
                <a:solidFill>
                  <a:schemeClr val="tx2"/>
                </a:solidFill>
              </a:rPr>
              <a:t>3.</a:t>
            </a:r>
            <a:r>
              <a:rPr lang="cs-CZ" sz="2000" b="1" dirty="0">
                <a:solidFill>
                  <a:schemeClr val="tx2"/>
                </a:solidFill>
              </a:rPr>
              <a:t> aktualizácia GE 25 cm</a:t>
            </a:r>
            <a:endParaRPr lang="en-US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rgbClr val="C00000"/>
                </a:solidFill>
              </a:rPr>
              <a:t>r. 201</a:t>
            </a:r>
            <a:r>
              <a:rPr lang="en-US" sz="2000" b="1" dirty="0">
                <a:solidFill>
                  <a:srgbClr val="C00000"/>
                </a:solidFill>
              </a:rPr>
              <a:t>4 </a:t>
            </a:r>
            <a:r>
              <a:rPr lang="cs-CZ" sz="2000" b="1" dirty="0">
                <a:solidFill>
                  <a:srgbClr val="C00000"/>
                </a:solidFill>
              </a:rPr>
              <a:t>– 201</a:t>
            </a:r>
            <a:r>
              <a:rPr lang="en-US" sz="2000" b="1" dirty="0">
                <a:solidFill>
                  <a:srgbClr val="C00000"/>
                </a:solidFill>
              </a:rPr>
              <a:t>6</a:t>
            </a:r>
            <a:r>
              <a:rPr lang="cs-CZ" sz="2000" b="1" dirty="0">
                <a:solidFill>
                  <a:srgbClr val="C00000"/>
                </a:solidFill>
              </a:rPr>
              <a:t> – </a:t>
            </a:r>
            <a:r>
              <a:rPr lang="en-US" sz="2000" b="1" dirty="0">
                <a:solidFill>
                  <a:srgbClr val="C00000"/>
                </a:solidFill>
              </a:rPr>
              <a:t>4.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aktualizácia</a:t>
            </a:r>
            <a:r>
              <a:rPr lang="cs-CZ" sz="2000" b="1" dirty="0">
                <a:solidFill>
                  <a:srgbClr val="C00000"/>
                </a:solidFill>
              </a:rPr>
              <a:t> GE 2</a:t>
            </a:r>
            <a:r>
              <a:rPr lang="en-US" sz="2000" b="1" dirty="0">
                <a:solidFill>
                  <a:srgbClr val="C00000"/>
                </a:solidFill>
              </a:rPr>
              <a:t>0</a:t>
            </a:r>
            <a:r>
              <a:rPr lang="cs-CZ" sz="2000" b="1" dirty="0">
                <a:solidFill>
                  <a:srgbClr val="C00000"/>
                </a:solidFill>
              </a:rPr>
              <a:t> cm</a:t>
            </a:r>
            <a:endParaRPr lang="en-US" sz="2000" b="1" dirty="0">
              <a:solidFill>
                <a:srgbClr val="C0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844824"/>
            <a:ext cx="9144000" cy="43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6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62980" y="62955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sk-SK" altLang="cs-CZ" sz="2800" b="1" dirty="0" smtClean="0">
                <a:solidFill>
                  <a:schemeClr val="accent6">
                    <a:lumMod val="75000"/>
                  </a:schemeClr>
                </a:solidFill>
              </a:rPr>
              <a:t>Ortofotomapa z historických snímok </a:t>
            </a:r>
            <a:r>
              <a:rPr lang="sk-SK" altLang="cs-CZ" sz="2800" b="1" dirty="0">
                <a:solidFill>
                  <a:schemeClr val="accent6">
                    <a:lumMod val="75000"/>
                  </a:schemeClr>
                </a:solidFill>
              </a:rPr>
              <a:t>1 : </a:t>
            </a:r>
            <a:r>
              <a:rPr lang="sk-SK" altLang="cs-CZ" sz="2800" b="1" dirty="0" smtClean="0">
                <a:solidFill>
                  <a:schemeClr val="accent6">
                    <a:lumMod val="75000"/>
                  </a:schemeClr>
                </a:solidFill>
              </a:rPr>
              <a:t>5 </a:t>
            </a:r>
            <a:r>
              <a:rPr lang="sk-SK" altLang="cs-CZ" sz="2800" b="1" dirty="0">
                <a:solidFill>
                  <a:schemeClr val="accent6">
                    <a:lumMod val="75000"/>
                  </a:schemeClr>
                </a:solidFill>
              </a:rPr>
              <a:t>000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51520" y="836712"/>
            <a:ext cx="8136904" cy="5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sz="2400" b="1" dirty="0">
                <a:solidFill>
                  <a:srgbClr val="00A5AA"/>
                </a:solidFill>
              </a:rPr>
              <a:t> </a:t>
            </a:r>
            <a:endParaRPr lang="cs-CZ" sz="2000" b="1" dirty="0">
              <a:solidFill>
                <a:srgbClr val="00A5AA"/>
              </a:solidFill>
            </a:endParaRPr>
          </a:p>
          <a:p>
            <a:r>
              <a:rPr lang="sk-SK" sz="2000" b="1" dirty="0" smtClean="0">
                <a:solidFill>
                  <a:schemeClr val="tx2"/>
                </a:solidFill>
              </a:rPr>
              <a:t>Historický podklad </a:t>
            </a:r>
            <a:r>
              <a:rPr lang="sk-SK" sz="2000" b="1" dirty="0">
                <a:solidFill>
                  <a:schemeClr val="tx2"/>
                </a:solidFill>
              </a:rPr>
              <a:t>o území </a:t>
            </a:r>
            <a:r>
              <a:rPr lang="sk-SK" sz="2000" b="1" dirty="0" smtClean="0">
                <a:solidFill>
                  <a:schemeClr val="tx2"/>
                </a:solidFill>
              </a:rPr>
              <a:t>prevažne z roku 1949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" name="Obrázek 9" descr="1_CB_Stupava_1-9_Ore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124744"/>
            <a:ext cx="6728717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7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62980" y="62955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sk-SK" altLang="cs-CZ" sz="3200" b="1" dirty="0">
                <a:solidFill>
                  <a:schemeClr val="accent6">
                    <a:lumMod val="75000"/>
                  </a:schemeClr>
                </a:solidFill>
              </a:rPr>
              <a:t>Orientačná mapa 1 : 10 000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58444" y="648646"/>
            <a:ext cx="8136904" cy="5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sz="2400" b="1" dirty="0">
                <a:solidFill>
                  <a:srgbClr val="00A5AA"/>
                </a:solidFill>
              </a:rPr>
              <a:t> </a:t>
            </a:r>
            <a:endParaRPr lang="cs-CZ" sz="2000" b="1" dirty="0">
              <a:solidFill>
                <a:srgbClr val="00A5AA"/>
              </a:solidFill>
            </a:endParaRPr>
          </a:p>
          <a:p>
            <a:r>
              <a:rPr lang="sk-SK" sz="2000" b="1" dirty="0">
                <a:solidFill>
                  <a:schemeClr val="tx2"/>
                </a:solidFill>
              </a:rPr>
              <a:t>Základný orientačný podklad o území s názvami ulíc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" name="Obrázek 9" descr="5_Orientacna_Stupava_1-9_Ore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980728"/>
            <a:ext cx="7201011" cy="56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8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51520" y="277069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Digitálny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terénny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model </a:t>
            </a:r>
            <a:r>
              <a:rPr lang="en-US" altLang="cs-CZ" sz="3200" b="1" dirty="0">
                <a:solidFill>
                  <a:schemeClr val="accent6">
                    <a:lumMod val="75000"/>
                  </a:schemeClr>
                </a:solidFill>
              </a:rPr>
              <a:t>SR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0527" y="982788"/>
            <a:ext cx="9001000" cy="2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cs-CZ" sz="1600" dirty="0">
                <a:solidFill>
                  <a:schemeClr val="tx2"/>
                </a:solidFill>
              </a:rPr>
              <a:t>V etape fotogrametrického spracovania lokalít SR od r. 1997 až 2005 bol vytvorený </a:t>
            </a:r>
            <a:r>
              <a:rPr lang="sk-SK" altLang="cs-CZ" sz="1600" u="sng" dirty="0">
                <a:solidFill>
                  <a:schemeClr val="tx2"/>
                </a:solidFill>
              </a:rPr>
              <a:t>novo zameraný DTM</a:t>
            </a:r>
            <a:r>
              <a:rPr lang="sk-SK" altLang="cs-CZ" sz="1600" dirty="0">
                <a:solidFill>
                  <a:schemeClr val="tx2"/>
                </a:solidFill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cs-CZ" sz="1600" u="sng" dirty="0">
                <a:solidFill>
                  <a:schemeClr val="tx2"/>
                </a:solidFill>
              </a:rPr>
              <a:t>DTM sa neustále spresňuje a aktualizuje novým snímkovaním</a:t>
            </a:r>
            <a:r>
              <a:rPr lang="sk-SK" altLang="cs-CZ" sz="1600" dirty="0">
                <a:solidFill>
                  <a:schemeClr val="tx2"/>
                </a:solidFill>
              </a:rPr>
              <a:t> (napr. v rokoch 2012 a 2013  v údoliach a intravilánoch miest) a </a:t>
            </a:r>
            <a:r>
              <a:rPr lang="sk-SK" altLang="cs-CZ" sz="1600" u="sng" dirty="0">
                <a:solidFill>
                  <a:srgbClr val="C00000"/>
                </a:solidFill>
              </a:rPr>
              <a:t>bol použitý ako podklad pre „Povodňové mapy“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cs-CZ" sz="1600" dirty="0">
                <a:solidFill>
                  <a:schemeClr val="tx2"/>
                </a:solidFill>
              </a:rPr>
              <a:t>Tento DTM je k dispozícii </a:t>
            </a:r>
            <a:r>
              <a:rPr lang="sk-SK" altLang="cs-CZ" sz="1600" u="sng" dirty="0">
                <a:solidFill>
                  <a:schemeClr val="tx2"/>
                </a:solidFill>
              </a:rPr>
              <a:t>pre celé územie SR.</a:t>
            </a:r>
            <a:r>
              <a:rPr lang="sk-SK" altLang="cs-CZ" sz="1600" dirty="0">
                <a:solidFill>
                  <a:schemeClr val="tx2"/>
                </a:solidFill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cs-CZ" sz="1600" u="sng" dirty="0">
                <a:solidFill>
                  <a:schemeClr val="tx2"/>
                </a:solidFill>
              </a:rPr>
              <a:t>V porovnaní</a:t>
            </a:r>
            <a:r>
              <a:rPr lang="sk-SK" altLang="cs-CZ" sz="1600" dirty="0">
                <a:solidFill>
                  <a:schemeClr val="tx2"/>
                </a:solidFill>
              </a:rPr>
              <a:t> s dostupným výškopisom  </a:t>
            </a:r>
            <a:r>
              <a:rPr lang="sk-SK" altLang="cs-CZ" sz="1600" u="sng" dirty="0">
                <a:solidFill>
                  <a:schemeClr val="tx2"/>
                </a:solidFill>
              </a:rPr>
              <a:t>zo ZM 1: 10 000 platí, že na väčšine územia SR</a:t>
            </a:r>
            <a:r>
              <a:rPr lang="sk-SK" altLang="cs-CZ" sz="1600" dirty="0">
                <a:solidFill>
                  <a:schemeClr val="tx2"/>
                </a:solidFill>
              </a:rPr>
              <a:t> je jeho presnosť a podrobnosť</a:t>
            </a:r>
            <a:r>
              <a:rPr lang="sk-SK" altLang="cs-CZ" sz="1600" u="sng" dirty="0">
                <a:solidFill>
                  <a:schemeClr val="tx2"/>
                </a:solidFill>
              </a:rPr>
              <a:t> podstatne presnejšia</a:t>
            </a:r>
            <a:r>
              <a:rPr lang="sk-SK" altLang="cs-CZ" sz="1600" dirty="0">
                <a:solidFill>
                  <a:schemeClr val="tx2"/>
                </a:solidFill>
              </a:rPr>
              <a:t> a len na niektorých málo územiach sú jeho parametre rovnaké.</a:t>
            </a:r>
          </a:p>
          <a:p>
            <a:pPr>
              <a:defRPr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.</a:t>
            </a:r>
            <a:endParaRPr lang="sk-SK" sz="16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cs-CZ" sz="1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Obrázek 14" descr="DTM_nove_mesto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077072"/>
            <a:ext cx="4367864" cy="2296029"/>
          </a:xfrm>
          <a:prstGeom prst="rect">
            <a:avLst/>
          </a:prstGeom>
        </p:spPr>
      </p:pic>
      <p:pic>
        <p:nvPicPr>
          <p:cNvPr id="16" name="Obrázek 15" descr="DTM_nove_mesto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068960"/>
            <a:ext cx="450435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9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4787" y="116632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Podrobná ortofotomapa – </a:t>
            </a:r>
            <a:r>
              <a:rPr lang="cs-CZ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0,05m/pixel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Obrázek 11" descr="Orto_s_vysokym_vyre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980728"/>
            <a:ext cx="7092280" cy="566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dynamik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MotívSurvey2</Template>
  <TotalTime>2873</TotalTime>
  <Words>885</Words>
  <Application>Microsoft Office PowerPoint</Application>
  <PresentationFormat>Předvádění na obrazovce (4:3)</PresentationFormat>
  <Paragraphs>174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Aerodynamika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GEOINFORMATIKA  JAKO NÁSTROJ  PRO ROZHODOVÁNÍ</dc:title>
  <dc:creator>Jan Sirotek</dc:creator>
  <cp:lastModifiedBy>admin</cp:lastModifiedBy>
  <cp:revision>375</cp:revision>
  <dcterms:created xsi:type="dcterms:W3CDTF">2012-04-10T07:16:03Z</dcterms:created>
  <dcterms:modified xsi:type="dcterms:W3CDTF">2016-03-21T12:32:15Z</dcterms:modified>
</cp:coreProperties>
</file>