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88" r:id="rId4"/>
    <p:sldId id="349" r:id="rId5"/>
    <p:sldId id="351" r:id="rId6"/>
    <p:sldId id="274" r:id="rId7"/>
    <p:sldId id="280" r:id="rId8"/>
    <p:sldId id="311" r:id="rId9"/>
    <p:sldId id="352" r:id="rId10"/>
    <p:sldId id="350" r:id="rId11"/>
    <p:sldId id="353" r:id="rId12"/>
    <p:sldId id="316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7990" autoAdjust="0"/>
  </p:normalViewPr>
  <p:slideViewPr>
    <p:cSldViewPr>
      <p:cViewPr>
        <p:scale>
          <a:sx n="60" d="100"/>
          <a:sy n="60" d="100"/>
        </p:scale>
        <p:origin x="-16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7EC54-77C4-431E-9D3F-CC4FA30935BC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0C73-A5DF-4538-BBBA-571CE5091DB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5F4B29-AEDB-491D-AF7F-CEDBCD8AB481}" type="datetimeFigureOut">
              <a:rPr lang="sk-SK" smtClean="0"/>
              <a:pPr/>
              <a:t>13. 3. 2015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D2975E-487A-405B-8F9F-C93957485975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63080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66725252"/>
              </p:ext>
            </p:extLst>
          </p:nvPr>
        </p:nvGraphicFramePr>
        <p:xfrm>
          <a:off x="1619672" y="0"/>
          <a:ext cx="5751357" cy="2276872"/>
        </p:xfrm>
        <a:graphic>
          <a:graphicData uri="http://schemas.openxmlformats.org/presentationml/2006/ole">
            <p:oleObj spid="_x0000_s7287" name="Acrobat Document" r:id="rId3" imgW="11847960" imgH="8692560" progId="AcroExch.Document.11">
              <p:embed/>
            </p:oleObj>
          </a:graphicData>
        </a:graphic>
      </p:graphicFrame>
      <p:sp>
        <p:nvSpPr>
          <p:cNvPr id="9" name="Nadpis 1"/>
          <p:cNvSpPr txBox="1">
            <a:spLocks/>
          </p:cNvSpPr>
          <p:nvPr/>
        </p:nvSpPr>
        <p:spPr>
          <a:xfrm>
            <a:off x="589045" y="2204864"/>
            <a:ext cx="8229600" cy="23042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z="4000" dirty="0" smtClean="0"/>
              <a:t>Výstavba nájomných bytov </a:t>
            </a:r>
          </a:p>
          <a:p>
            <a:r>
              <a:rPr lang="sk-SK" sz="4000" dirty="0" smtClean="0"/>
              <a:t>pre mestá a obce</a:t>
            </a:r>
            <a:endParaRPr lang="sk-SK" sz="4000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589045" y="4898809"/>
            <a:ext cx="8229600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sk-SK" sz="2000" dirty="0" smtClean="0"/>
              <a:t>Podbanské</a:t>
            </a:r>
          </a:p>
          <a:p>
            <a:pPr algn="l"/>
            <a:r>
              <a:rPr lang="sk-SK" sz="2000" dirty="0" smtClean="0"/>
              <a:t>13.03.2015                                                                     Ing. Miroslav Laurinc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dirty="0" smtClean="0"/>
              <a:t>Bodovacie kritériá MDV RR SR</a:t>
            </a:r>
            <a:endParaRPr lang="sk-SK" sz="32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1124744"/>
            <a:ext cx="7911358" cy="5304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• priemerná podlahová plocha bytov</a:t>
            </a:r>
          </a:p>
          <a:p>
            <a:pPr marL="0" indent="0">
              <a:buNone/>
            </a:pPr>
            <a:endParaRPr lang="sk-SK" sz="1800" dirty="0" smtClean="0"/>
          </a:p>
          <a:p>
            <a:pPr lvl="0">
              <a:buNone/>
            </a:pPr>
            <a:r>
              <a:rPr lang="sk-SK" sz="1800" dirty="0" smtClean="0"/>
              <a:t>			+4 body za každý m</a:t>
            </a:r>
            <a:r>
              <a:rPr lang="sk-SK" sz="1800" baseline="30000" dirty="0" smtClean="0"/>
              <a:t>2  </a:t>
            </a:r>
            <a:r>
              <a:rPr lang="sk-SK" sz="1800" dirty="0" smtClean="0"/>
              <a:t>pod 56 m</a:t>
            </a:r>
            <a:r>
              <a:rPr lang="sk-SK" sz="1800" baseline="30000" dirty="0" smtClean="0"/>
              <a:t>2</a:t>
            </a:r>
            <a:r>
              <a:rPr lang="sk-SK" sz="1800" dirty="0" smtClean="0"/>
              <a:t> </a:t>
            </a:r>
          </a:p>
          <a:p>
            <a:pPr lvl="0">
              <a:buNone/>
            </a:pPr>
            <a:r>
              <a:rPr lang="sk-SK" sz="1800" dirty="0" smtClean="0"/>
              <a:t>			0 bodov priemernej podlahovej ploche rovnej 56 m</a:t>
            </a:r>
            <a:endParaRPr lang="sk-SK" sz="1800" baseline="30000" dirty="0" smtClean="0"/>
          </a:p>
          <a:p>
            <a:pPr lvl="0">
              <a:buNone/>
            </a:pPr>
            <a:r>
              <a:rPr lang="sk-SK" sz="1800" dirty="0" smtClean="0"/>
              <a:t>			- 4 body za každý m</a:t>
            </a:r>
            <a:r>
              <a:rPr lang="sk-SK" sz="1800" baseline="30000" dirty="0" smtClean="0"/>
              <a:t>2   </a:t>
            </a:r>
            <a:r>
              <a:rPr lang="sk-SK" sz="1800" dirty="0" smtClean="0"/>
              <a:t>nad 56 m</a:t>
            </a:r>
            <a:r>
              <a:rPr lang="sk-SK" sz="1800" baseline="30000" dirty="0" smtClean="0"/>
              <a:t>2</a:t>
            </a: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r>
              <a:rPr lang="sk-SK" sz="1800" dirty="0" smtClean="0"/>
              <a:t>• počet bj k počtu obyvateľov – 12, 24, 48, 96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		+2 body za každý byt pod </a:t>
            </a:r>
            <a:r>
              <a:rPr lang="sk-SK" sz="1800" b="1" dirty="0" smtClean="0"/>
              <a:t>x</a:t>
            </a:r>
            <a:r>
              <a:rPr lang="sk-SK" sz="1800" dirty="0" smtClean="0"/>
              <a:t> bytov</a:t>
            </a:r>
          </a:p>
          <a:p>
            <a:pPr>
              <a:buNone/>
            </a:pPr>
            <a:r>
              <a:rPr lang="sk-SK" sz="1800" dirty="0" smtClean="0"/>
              <a:t>			0 bodov za</a:t>
            </a:r>
            <a:r>
              <a:rPr lang="sk-SK" sz="1800" b="1" dirty="0" smtClean="0"/>
              <a:t> x</a:t>
            </a:r>
            <a:r>
              <a:rPr lang="sk-SK" sz="1800" dirty="0" smtClean="0"/>
              <a:t> bytov</a:t>
            </a:r>
          </a:p>
          <a:p>
            <a:pPr>
              <a:buNone/>
            </a:pPr>
            <a:r>
              <a:rPr lang="sk-SK" sz="1800" dirty="0" smtClean="0"/>
              <a:t>			- 1 bod za každý byt nad </a:t>
            </a:r>
            <a:r>
              <a:rPr lang="sk-SK" sz="1800" b="1" dirty="0" smtClean="0"/>
              <a:t>x</a:t>
            </a:r>
            <a:r>
              <a:rPr lang="sk-SK" sz="1800" dirty="0" smtClean="0"/>
              <a:t> bytov</a:t>
            </a:r>
          </a:p>
          <a:p>
            <a:pPr marL="0" indent="0">
              <a:buNone/>
            </a:pP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• skoré podanie žiadosti v čase  15.01.-28.02.</a:t>
            </a:r>
          </a:p>
          <a:p>
            <a:pPr marL="0" indent="0"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			+1 bod za každý pracovný deň  pred 28.2.</a:t>
            </a:r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89089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0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dirty="0" smtClean="0"/>
              <a:t>Komplexný balík služieb</a:t>
            </a:r>
            <a:endParaRPr lang="sk-SK" sz="32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85786" y="1124744"/>
            <a:ext cx="7911358" cy="53046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Osobný prístup ku klientovi </a:t>
            </a:r>
            <a:endParaRPr lang="sk-SK" sz="1800" dirty="0" smtClean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 KVALITA ponúkaných služieb</a:t>
            </a:r>
            <a:endParaRPr lang="sk-SK" sz="1800" dirty="0" smtClean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Výstavba na kľúč </a:t>
            </a:r>
            <a:endParaRPr lang="sk-SK" sz="1800" dirty="0" smtClean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Finančná stabilita a nezávislosť spoločnosti</a:t>
            </a:r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Dlhoročné skúsenosti a  </a:t>
            </a:r>
            <a:r>
              <a:rPr lang="sk-SK" sz="1800" dirty="0" smtClean="0"/>
              <a:t>pôsobnosť na </a:t>
            </a:r>
            <a:r>
              <a:rPr lang="sk-SK" sz="1800" dirty="0" smtClean="0"/>
              <a:t>trhu</a:t>
            </a:r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PHSR, alebo </a:t>
            </a:r>
            <a:r>
              <a:rPr lang="sk-SK" sz="1800" b="1" dirty="0" smtClean="0"/>
              <a:t>Program rozvoja bývania</a:t>
            </a:r>
            <a:endParaRPr lang="sk-SK" sz="1800" b="1" dirty="0" smtClean="0"/>
          </a:p>
          <a:p>
            <a:pPr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</p:txBody>
      </p:sp>
      <p:graphicFrame>
        <p:nvGraphicFramePr>
          <p:cNvPr id="89089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104450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0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045" y="2204864"/>
            <a:ext cx="8229600" cy="2664296"/>
          </a:xfrm>
        </p:spPr>
        <p:txBody>
          <a:bodyPr>
            <a:noAutofit/>
          </a:bodyPr>
          <a:lstStyle/>
          <a:p>
            <a:r>
              <a:rPr lang="sk-SK" dirty="0" smtClean="0"/>
              <a:t>Ďakujem za pozornosť.</a:t>
            </a:r>
            <a:endParaRPr lang="sk-SK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6725252"/>
              </p:ext>
            </p:extLst>
          </p:nvPr>
        </p:nvGraphicFramePr>
        <p:xfrm>
          <a:off x="1556675" y="0"/>
          <a:ext cx="5751357" cy="2276872"/>
        </p:xfrm>
        <a:graphic>
          <a:graphicData uri="http://schemas.openxmlformats.org/presentationml/2006/ole">
            <p:oleObj spid="_x0000_s51203" name="Acrobat Document" r:id="rId3" imgW="11847960" imgH="8692560" progId="AcroExch.Document.11">
              <p:embed/>
            </p:oleObj>
          </a:graphicData>
        </a:graphic>
      </p:graphicFrame>
      <p:sp>
        <p:nvSpPr>
          <p:cNvPr id="8" name="Nadpis 1"/>
          <p:cNvSpPr txBox="1">
            <a:spLocks/>
          </p:cNvSpPr>
          <p:nvPr/>
        </p:nvSpPr>
        <p:spPr>
          <a:xfrm>
            <a:off x="539552" y="414908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xmlns="" val="296818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b="1" dirty="0" smtClean="0">
                <a:effectLst/>
              </a:rPr>
              <a:t>Kto je Innovia?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algn="just">
              <a:buNone/>
            </a:pPr>
            <a:r>
              <a:rPr lang="sk-SK" sz="1800" b="1" dirty="0" smtClean="0"/>
              <a:t>História</a:t>
            </a:r>
            <a:r>
              <a:rPr lang="sk-SK" sz="1800" dirty="0" smtClean="0"/>
              <a:t> </a:t>
            </a:r>
            <a:r>
              <a:rPr lang="sk-SK" sz="1800" dirty="0" smtClean="0"/>
              <a:t>– v roku 2006 začala transformácia spoločnosti na spoločnosť s   </a:t>
            </a:r>
          </a:p>
          <a:p>
            <a:pPr algn="just">
              <a:buNone/>
            </a:pPr>
            <a:r>
              <a:rPr lang="sk-SK" sz="1800" dirty="0" smtClean="0"/>
              <a:t> </a:t>
            </a:r>
            <a:r>
              <a:rPr lang="sk-SK" sz="1800" dirty="0" smtClean="0"/>
              <a:t>                </a:t>
            </a:r>
            <a:r>
              <a:rPr lang="sk-SK" sz="1800" dirty="0" smtClean="0"/>
              <a:t>ručením obmedzeným</a:t>
            </a:r>
            <a:endParaRPr lang="sk-SK" sz="1800" dirty="0" smtClean="0"/>
          </a:p>
          <a:p>
            <a:pPr marL="0" indent="0" algn="just">
              <a:buNone/>
            </a:pPr>
            <a:endParaRPr lang="sk-SK" sz="1800" dirty="0"/>
          </a:p>
          <a:p>
            <a:pPr>
              <a:buNone/>
            </a:pPr>
            <a:r>
              <a:rPr lang="sk-SK" sz="1800" b="1" dirty="0" smtClean="0"/>
              <a:t>Činnosť</a:t>
            </a:r>
            <a:r>
              <a:rPr lang="sk-SK" sz="1800" dirty="0" smtClean="0"/>
              <a:t> - výstavba  a renovácia bytových domov, priemyselných a </a:t>
            </a:r>
            <a:r>
              <a:rPr lang="sk-SK" sz="1800" dirty="0" smtClean="0"/>
              <a:t>  </a:t>
            </a:r>
          </a:p>
          <a:p>
            <a:pPr>
              <a:buNone/>
            </a:pPr>
            <a:r>
              <a:rPr lang="sk-SK" sz="1800" dirty="0" smtClean="0"/>
              <a:t> </a:t>
            </a:r>
            <a:r>
              <a:rPr lang="sk-SK" sz="1800" dirty="0" smtClean="0"/>
              <a:t>                </a:t>
            </a:r>
            <a:r>
              <a:rPr lang="sk-SK" sz="1800" dirty="0" smtClean="0"/>
              <a:t>firemných </a:t>
            </a:r>
            <a:r>
              <a:rPr lang="sk-SK" sz="1800" dirty="0" smtClean="0"/>
              <a:t>budov</a:t>
            </a:r>
          </a:p>
          <a:p>
            <a:pPr marL="0" indent="0" algn="just"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b="1" dirty="0" smtClean="0"/>
              <a:t>Pôsobnosť</a:t>
            </a:r>
            <a:r>
              <a:rPr lang="sk-SK" sz="1800" dirty="0" smtClean="0"/>
              <a:t> </a:t>
            </a:r>
            <a:r>
              <a:rPr lang="sk-SK" sz="1800" dirty="0" smtClean="0"/>
              <a:t>- v rámci celej SR - </a:t>
            </a:r>
            <a:r>
              <a:rPr lang="sk-SK" sz="1800" dirty="0" smtClean="0"/>
              <a:t>sídlo spoločnosti  je v Trnave, </a:t>
            </a:r>
            <a:br>
              <a:rPr lang="sk-SK" sz="1800" dirty="0" smtClean="0"/>
            </a:br>
            <a:r>
              <a:rPr lang="sk-SK" sz="1800" dirty="0" smtClean="0"/>
              <a:t>                 pobočky - Liptovský Mikuláš a Košice</a:t>
            </a:r>
          </a:p>
          <a:p>
            <a:pPr algn="just">
              <a:buNone/>
            </a:pPr>
            <a:endParaRPr lang="sk-SK" sz="1800" dirty="0"/>
          </a:p>
          <a:p>
            <a:pPr algn="just">
              <a:buNone/>
            </a:pPr>
            <a:r>
              <a:rPr lang="sk-SK" sz="1800" b="1" dirty="0" smtClean="0"/>
              <a:t>Počet pracovníkov  </a:t>
            </a:r>
            <a:r>
              <a:rPr lang="sk-SK" sz="1800" dirty="0" smtClean="0"/>
              <a:t>-  </a:t>
            </a:r>
            <a:r>
              <a:rPr lang="sk-SK" sz="1800" dirty="0" smtClean="0"/>
              <a:t>600</a:t>
            </a: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algn="just">
              <a:buNone/>
            </a:pPr>
            <a:r>
              <a:rPr lang="sk-SK" sz="1800" b="1" dirty="0" smtClean="0"/>
              <a:t>Kvalita </a:t>
            </a:r>
            <a:r>
              <a:rPr lang="sk-SK" sz="1800" b="1" dirty="0" smtClean="0"/>
              <a:t>a dôveryhodnosť  </a:t>
            </a:r>
            <a:r>
              <a:rPr lang="sk-SK" sz="1800" dirty="0" smtClean="0"/>
              <a:t>-   člen Zväzu stavebných podnikateľov</a:t>
            </a:r>
          </a:p>
          <a:p>
            <a:pPr algn="just">
              <a:buNone/>
            </a:pPr>
            <a:r>
              <a:rPr lang="sk-SK" sz="1800" dirty="0" smtClean="0"/>
              <a:t>                                                 ISO 9001  medzinárodný štandard kvality</a:t>
            </a:r>
          </a:p>
          <a:p>
            <a:pPr algn="just">
              <a:buNone/>
            </a:pPr>
            <a:r>
              <a:rPr lang="sk-SK" sz="1800" dirty="0" smtClean="0"/>
              <a:t>                                                 OHSAS 18001   ochrana a zdravie zamestnancov</a:t>
            </a:r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86018" name="Acrobat Document" r:id="rId3" imgW="8877275" imgH="652456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b="1" dirty="0" smtClean="0">
                <a:effectLst/>
              </a:rPr>
              <a:t>Legislatíva</a:t>
            </a:r>
            <a:endParaRPr lang="sk-SK" sz="32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endParaRPr lang="sk-SK" sz="1800" b="1" dirty="0" smtClean="0"/>
          </a:p>
          <a:p>
            <a:pPr marL="0" indent="0" algn="just">
              <a:buNone/>
            </a:pPr>
            <a:endParaRPr lang="sk-SK" sz="1800" b="1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Zákon č. 150/2013 – o štátnom fonde rozvoja bývania</a:t>
            </a:r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Zákon č. 443/2010 – o dotáciách na rozvoj bývania a o sociálnom bývaní</a:t>
            </a:r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Zákon č. 134/2013 –  ktorým s mení a dopĺňa zákon o dotáciách na rozvoj bývania a o sociálnom bývaní</a:t>
            </a:r>
          </a:p>
          <a:p>
            <a:pPr algn="just">
              <a:buNone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Vyhláška č. 284/2013 MDV RR SR o podrobnostiach o výške poskytovanej podpory zo ŠFRB a o všeobecných podmienkach poskytnutia podpory a o obsahu žiadosti</a:t>
            </a:r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r>
              <a:rPr lang="sk-SK" sz="1800" dirty="0" smtClean="0"/>
              <a:t>Nariadenie vlády SR č. 228/2013, ktorým sa stanovuje výška dotácie na obstaranie nájomného bytu, obstaranie technickej vybavenosti a odstránenie systémovej poruchy a výška oprávnených nákladov na obstaranie nájomného bytu</a:t>
            </a:r>
          </a:p>
          <a:p>
            <a:pPr algn="just">
              <a:buFontTx/>
              <a:buChar char="-"/>
            </a:pPr>
            <a:endParaRPr lang="sk-SK" sz="1800" dirty="0"/>
          </a:p>
          <a:p>
            <a:pPr algn="just">
              <a:buFontTx/>
              <a:buChar char="-"/>
            </a:pPr>
            <a:endParaRPr lang="sk-SK" sz="1800" dirty="0" smtClean="0"/>
          </a:p>
        </p:txBody>
      </p:sp>
      <p:graphicFrame>
        <p:nvGraphicFramePr>
          <p:cNvPr id="94209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94209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038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b="1" dirty="0" smtClean="0">
                <a:effectLst/>
              </a:rPr>
              <a:t>Legislatíva</a:t>
            </a:r>
            <a:endParaRPr lang="sk-SK" sz="32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9294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sk-SK" sz="1800" b="1" dirty="0" smtClean="0"/>
          </a:p>
          <a:p>
            <a:pPr marL="400050" lvl="1" indent="0" algn="just">
              <a:buNone/>
            </a:pPr>
            <a:r>
              <a:rPr lang="sk-SK" sz="1800" b="1" dirty="0" smtClean="0"/>
              <a:t>NIŽŠIE SPLÁTKY</a:t>
            </a:r>
          </a:p>
          <a:p>
            <a:pPr marL="400050" lvl="1" indent="0" algn="just">
              <a:buFontTx/>
              <a:buChar char="-"/>
            </a:pPr>
            <a:endParaRPr lang="sk-SK" sz="1000" b="1" dirty="0" smtClean="0"/>
          </a:p>
          <a:p>
            <a:pPr algn="just">
              <a:buNone/>
            </a:pPr>
            <a:r>
              <a:rPr lang="sk-SK" sz="1800" dirty="0" smtClean="0"/>
              <a:t>                       - Zvýšenie % podielu dotácie</a:t>
            </a:r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None/>
            </a:pPr>
            <a:r>
              <a:rPr lang="sk-SK" sz="1800" dirty="0" smtClean="0"/>
              <a:t>                       - Predĺženie lehoty splácania úveru </a:t>
            </a:r>
          </a:p>
          <a:p>
            <a:pPr algn="just">
              <a:buNone/>
            </a:pPr>
            <a:endParaRPr lang="sk-SK" sz="1800" dirty="0" smtClean="0"/>
          </a:p>
          <a:p>
            <a:pPr algn="just">
              <a:buNone/>
            </a:pPr>
            <a:endParaRPr lang="sk-SK" sz="1800" dirty="0" smtClean="0"/>
          </a:p>
          <a:p>
            <a:pPr algn="just">
              <a:buNone/>
            </a:pPr>
            <a:r>
              <a:rPr lang="sk-SK" sz="1800" b="1" dirty="0" smtClean="0"/>
              <a:t>	NIŽŠIE REŽIJNÉ NÁKLADY</a:t>
            </a:r>
          </a:p>
          <a:p>
            <a:pPr algn="just">
              <a:buNone/>
            </a:pPr>
            <a:endParaRPr lang="sk-SK" sz="1800" dirty="0" smtClean="0"/>
          </a:p>
          <a:p>
            <a:pPr algn="just">
              <a:buNone/>
            </a:pPr>
            <a:r>
              <a:rPr lang="sk-SK" sz="1800" dirty="0" smtClean="0"/>
              <a:t>                        - Potreba tepla na vykurovanie  =  do 50 kWh / (m</a:t>
            </a:r>
            <a:r>
              <a:rPr lang="sk-SK" sz="1800" baseline="30000" dirty="0" smtClean="0"/>
              <a:t>2</a:t>
            </a:r>
            <a:r>
              <a:rPr lang="sk-SK" sz="1800" dirty="0" smtClean="0"/>
              <a:t> . rok)</a:t>
            </a:r>
          </a:p>
          <a:p>
            <a:pPr algn="just">
              <a:buNone/>
            </a:pPr>
            <a:endParaRPr lang="sk-SK" sz="1800" dirty="0" smtClean="0"/>
          </a:p>
          <a:p>
            <a:pPr algn="just">
              <a:buNone/>
            </a:pPr>
            <a:endParaRPr lang="sk-SK" sz="1800" dirty="0" smtClean="0"/>
          </a:p>
          <a:p>
            <a:pPr algn="just">
              <a:buNone/>
            </a:pPr>
            <a:r>
              <a:rPr lang="sk-SK" sz="1800" b="1" dirty="0" smtClean="0"/>
              <a:t>	ISTOTA PRE MESTO/OBEC </a:t>
            </a:r>
          </a:p>
          <a:p>
            <a:pPr algn="just">
              <a:buNone/>
            </a:pPr>
            <a:endParaRPr lang="sk-SK" sz="1800" dirty="0" smtClean="0"/>
          </a:p>
          <a:p>
            <a:pPr algn="just">
              <a:buNone/>
            </a:pPr>
            <a:r>
              <a:rPr lang="sk-SK" sz="1800" dirty="0" smtClean="0"/>
              <a:t>                        - Istota získania finančných prostriedkov</a:t>
            </a:r>
          </a:p>
          <a:p>
            <a:pPr algn="just">
              <a:buFontTx/>
              <a:buChar char="-"/>
            </a:pPr>
            <a:endParaRPr lang="sk-SK" sz="1800" dirty="0" smtClean="0"/>
          </a:p>
        </p:txBody>
      </p:sp>
      <p:graphicFrame>
        <p:nvGraphicFramePr>
          <p:cNvPr id="93185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93185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80388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b="1" dirty="0" smtClean="0">
                <a:effectLst/>
              </a:rPr>
              <a:t>Možnosti nadobudnutia nájomného bytu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dirty="0" smtClean="0"/>
          </a:p>
          <a:p>
            <a:pPr algn="just">
              <a:buNone/>
            </a:pPr>
            <a:r>
              <a:rPr lang="sk-SK" sz="1800" b="1" dirty="0" smtClean="0"/>
              <a:t>Výstavba</a:t>
            </a:r>
            <a:endParaRPr lang="sk-SK" sz="1800" dirty="0" smtClean="0"/>
          </a:p>
          <a:p>
            <a:pPr marL="0" indent="0" algn="just">
              <a:buNone/>
            </a:pPr>
            <a:endParaRPr lang="sk-SK" sz="1800" dirty="0"/>
          </a:p>
          <a:p>
            <a:pPr algn="just">
              <a:buNone/>
            </a:pPr>
            <a:r>
              <a:rPr lang="sk-SK" sz="1800" b="1" dirty="0" smtClean="0"/>
              <a:t>Kúpa    -   existujúcej nehnuteľnosti</a:t>
            </a:r>
          </a:p>
          <a:p>
            <a:pPr algn="just">
              <a:buFontTx/>
              <a:buChar char="-"/>
            </a:pPr>
            <a:endParaRPr lang="sk-SK" sz="1800" b="1" dirty="0" smtClean="0"/>
          </a:p>
          <a:p>
            <a:pPr algn="just">
              <a:buNone/>
            </a:pPr>
            <a:r>
              <a:rPr lang="sk-SK" sz="1800" b="1" dirty="0" smtClean="0"/>
              <a:t>             -   neexistujúcej nehnuteľnosti</a:t>
            </a:r>
          </a:p>
          <a:p>
            <a:pPr algn="just">
              <a:buNone/>
            </a:pPr>
            <a:endParaRPr lang="sk-SK" sz="1800" b="1" dirty="0" smtClean="0"/>
          </a:p>
          <a:p>
            <a:pPr algn="just">
              <a:buNone/>
            </a:pPr>
            <a:r>
              <a:rPr lang="sk-SK" sz="1800" b="1" dirty="0" smtClean="0"/>
              <a:t>			</a:t>
            </a:r>
            <a:r>
              <a:rPr lang="sk-SK" sz="1400" b="1" dirty="0" smtClean="0"/>
              <a:t>- vypracovanie projektovej dokumentácie</a:t>
            </a:r>
          </a:p>
          <a:p>
            <a:pPr algn="just">
              <a:buNone/>
            </a:pPr>
            <a:r>
              <a:rPr lang="sk-SK" sz="1400" b="1" dirty="0" smtClean="0"/>
              <a:t>			- získanie UR, SP</a:t>
            </a:r>
          </a:p>
          <a:p>
            <a:pPr algn="just">
              <a:buNone/>
            </a:pPr>
            <a:r>
              <a:rPr lang="sk-SK" sz="1400" b="1" dirty="0" smtClean="0"/>
              <a:t>			- vypracovanie žiadostí na ŠFRB a MDV RR SR  (podanie 15.01.)</a:t>
            </a:r>
          </a:p>
          <a:p>
            <a:pPr algn="just">
              <a:buNone/>
            </a:pPr>
            <a:r>
              <a:rPr lang="sk-SK" sz="1400" b="1" dirty="0" smtClean="0"/>
              <a:t>			- schválenie žiadostí, rezervované finančné prostriedky (</a:t>
            </a:r>
            <a:r>
              <a:rPr lang="sk-SK" sz="1400" b="1" dirty="0" smtClean="0"/>
              <a:t>máj-júl</a:t>
            </a:r>
            <a:r>
              <a:rPr lang="sk-SK" sz="1400" b="1" dirty="0" smtClean="0"/>
              <a:t>)</a:t>
            </a:r>
          </a:p>
          <a:p>
            <a:pPr algn="just">
              <a:buNone/>
            </a:pPr>
            <a:r>
              <a:rPr lang="sk-SK" sz="1400" b="1" dirty="0" smtClean="0"/>
              <a:t>			- začiatok výstavby vlastnými finančnými prostriedkami (po schválení)</a:t>
            </a:r>
          </a:p>
          <a:p>
            <a:pPr>
              <a:buNone/>
            </a:pPr>
            <a:r>
              <a:rPr lang="sk-SK" sz="1400" b="1" dirty="0" smtClean="0"/>
              <a:t>			- ukončenie výstavby (cca do 12 mesiacov)</a:t>
            </a:r>
          </a:p>
          <a:p>
            <a:pPr>
              <a:buNone/>
            </a:pPr>
            <a:r>
              <a:rPr lang="sk-SK" sz="1400" b="1" dirty="0" smtClean="0"/>
              <a:t>			- uvoľnenie rezervovaných finančných prostriedkov</a:t>
            </a:r>
          </a:p>
          <a:p>
            <a:pPr>
              <a:buNone/>
            </a:pPr>
            <a:r>
              <a:rPr lang="sk-SK" sz="1400" b="1" dirty="0" smtClean="0"/>
              <a:t>					- právoplatné kolaudačné rozhodnutie</a:t>
            </a:r>
          </a:p>
          <a:p>
            <a:pPr>
              <a:buNone/>
            </a:pPr>
            <a:r>
              <a:rPr lang="sk-SK" sz="1400" b="1" dirty="0" smtClean="0"/>
              <a:t>					- kúpna zmluva</a:t>
            </a:r>
          </a:p>
          <a:p>
            <a:pPr>
              <a:buNone/>
            </a:pPr>
            <a:r>
              <a:rPr lang="sk-SK" sz="1400" b="1" dirty="0" smtClean="0"/>
              <a:t>					- faktúry</a:t>
            </a:r>
            <a:endParaRPr lang="sk-SK" sz="1400" dirty="0" smtClean="0"/>
          </a:p>
          <a:p>
            <a:pPr marL="0" indent="0" algn="just">
              <a:buNone/>
            </a:pPr>
            <a:endParaRPr lang="sk-SK" sz="1800" dirty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algn="just">
              <a:buFontTx/>
              <a:buChar char="-"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</p:txBody>
      </p:sp>
      <p:graphicFrame>
        <p:nvGraphicFramePr>
          <p:cNvPr id="92161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92161" name="Acrobat Document" r:id="rId3" imgW="8877275" imgH="6524565" progId="AcroExch.Document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b="1" dirty="0">
                <a:effectLst/>
              </a:rPr>
              <a:t>Rozdelenie zodpovednosti a kompetencií </a:t>
            </a:r>
            <a:r>
              <a:rPr lang="sk-SK" sz="3200" b="1" dirty="0" smtClean="0">
                <a:effectLst/>
              </a:rPr>
              <a:t>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2100" b="1" dirty="0" smtClean="0"/>
              <a:t>Mesto/obec:</a:t>
            </a:r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 smtClean="0"/>
              <a:t>   </a:t>
            </a:r>
            <a:r>
              <a:rPr lang="sk-SK" sz="1900" dirty="0" smtClean="0"/>
              <a:t>- žiadosti – potencionálni nájomníci</a:t>
            </a:r>
          </a:p>
          <a:p>
            <a:pPr marL="0" indent="0" algn="just">
              <a:buNone/>
            </a:pPr>
            <a:r>
              <a:rPr lang="sk-SK" sz="1900" dirty="0" smtClean="0"/>
              <a:t>   - pozemok</a:t>
            </a:r>
          </a:p>
          <a:p>
            <a:pPr marL="0" indent="0" algn="just">
              <a:buNone/>
            </a:pPr>
            <a:r>
              <a:rPr lang="sk-SK" sz="1900" dirty="0" smtClean="0"/>
              <a:t>   - odsúhlasenie výstavby NB zastupiteľstvom</a:t>
            </a:r>
          </a:p>
          <a:p>
            <a:pPr marL="0" indent="0" algn="just">
              <a:buNone/>
            </a:pPr>
            <a:r>
              <a:rPr lang="sk-SK" sz="1900" dirty="0" smtClean="0"/>
              <a:t>   - podpísanie ZoBKZ a NZ</a:t>
            </a:r>
          </a:p>
          <a:p>
            <a:pPr marL="0" indent="0" algn="just">
              <a:buNone/>
            </a:pPr>
            <a:r>
              <a:rPr lang="sk-SK" sz="1900" dirty="0" smtClean="0"/>
              <a:t>   - podanie žiadostí na ŠFRB a MDV RR SR</a:t>
            </a:r>
          </a:p>
          <a:p>
            <a:pPr marL="0" indent="0" algn="just">
              <a:buNone/>
            </a:pPr>
            <a:r>
              <a:rPr lang="sk-SK" sz="1900" dirty="0" smtClean="0"/>
              <a:t>   </a:t>
            </a:r>
          </a:p>
          <a:p>
            <a:pPr marL="0" indent="0" algn="just">
              <a:buNone/>
            </a:pPr>
            <a:endParaRPr lang="sk-SK" sz="1900" dirty="0" smtClean="0"/>
          </a:p>
          <a:p>
            <a:pPr marL="0" indent="0" algn="just">
              <a:buNone/>
            </a:pPr>
            <a:r>
              <a:rPr lang="sk-SK" sz="2100" b="1" dirty="0" smtClean="0"/>
              <a:t>Innovia:</a:t>
            </a:r>
          </a:p>
          <a:p>
            <a:pPr marL="0" indent="0" algn="just">
              <a:buNone/>
            </a:pPr>
            <a:endParaRPr lang="sk-SK" sz="1900" dirty="0" smtClean="0"/>
          </a:p>
          <a:p>
            <a:pPr marL="0" indent="0" algn="just">
              <a:buNone/>
            </a:pPr>
            <a:r>
              <a:rPr lang="sk-SK" sz="1900" dirty="0" smtClean="0"/>
              <a:t>   - dodanie projektu</a:t>
            </a:r>
          </a:p>
          <a:p>
            <a:pPr marL="0" indent="0" algn="just">
              <a:buNone/>
            </a:pPr>
            <a:r>
              <a:rPr lang="sk-SK" sz="1900" dirty="0" smtClean="0"/>
              <a:t>   - získanie UR a SP</a:t>
            </a:r>
          </a:p>
          <a:p>
            <a:pPr marL="0" indent="0" algn="just">
              <a:buNone/>
            </a:pPr>
            <a:r>
              <a:rPr lang="sk-SK" sz="1900" dirty="0" smtClean="0"/>
              <a:t>   - spolupráca na kompletizácií žiadostí</a:t>
            </a:r>
          </a:p>
          <a:p>
            <a:pPr marL="0" indent="0" algn="just">
              <a:buNone/>
            </a:pPr>
            <a:r>
              <a:rPr lang="sk-SK" sz="1900" dirty="0" smtClean="0"/>
              <a:t>   - fyzické postavenie a financovanie stavby</a:t>
            </a:r>
          </a:p>
          <a:p>
            <a:pPr marL="0" indent="0" algn="just">
              <a:buNone/>
            </a:pPr>
            <a:r>
              <a:rPr lang="sk-SK" sz="1900" dirty="0" smtClean="0"/>
              <a:t>   - získanie kolaudačného rozhodnutia</a:t>
            </a:r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r>
              <a:rPr lang="sk-SK" sz="1800" dirty="0" smtClean="0"/>
              <a:t> </a:t>
            </a:r>
          </a:p>
          <a:p>
            <a:pPr marL="0" indent="0" algn="just">
              <a:buNone/>
            </a:pPr>
            <a:endParaRPr lang="sk-SK" sz="1800" dirty="0"/>
          </a:p>
        </p:txBody>
      </p:sp>
      <p:graphicFrame>
        <p:nvGraphicFramePr>
          <p:cNvPr id="91137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91137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5851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dirty="0" smtClean="0"/>
              <a:t>Nájomné byty bežného štandardu</a:t>
            </a:r>
            <a:endParaRPr lang="sk-SK" sz="32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8085584" cy="5304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500" dirty="0" smtClean="0"/>
          </a:p>
          <a:p>
            <a:pPr marL="0" indent="0">
              <a:buNone/>
            </a:pPr>
            <a:r>
              <a:rPr lang="sk-SK" sz="1500" dirty="0" smtClean="0"/>
              <a:t>• Výška dotácie z MDVRR SR = 30 – 40 %</a:t>
            </a:r>
          </a:p>
          <a:p>
            <a:pPr marL="0" indent="0">
              <a:buNone/>
            </a:pPr>
            <a:endParaRPr lang="sk-SK" sz="1500" dirty="0" smtClean="0"/>
          </a:p>
          <a:p>
            <a:pPr marL="0" indent="0">
              <a:buNone/>
            </a:pPr>
            <a:r>
              <a:rPr lang="sk-SK" sz="1500" dirty="0" smtClean="0"/>
              <a:t>• Výška úveru zo ŠFRB = 60 – 70 % 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Lehota splatnosti úveru = 40 rokov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Úroková sadzba = 1,00 %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Priemerná podlahová plocha bytov do 50, 56 alebo 60 m</a:t>
            </a:r>
            <a:r>
              <a:rPr lang="sk-SK" sz="1500" baseline="30000" dirty="0" smtClean="0"/>
              <a:t>2</a:t>
            </a:r>
            <a:r>
              <a:rPr lang="sk-SK" sz="1500" dirty="0" smtClean="0"/>
              <a:t>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Oprávnený náklad  je 880, 890, alebo 900 €/ m</a:t>
            </a:r>
            <a:r>
              <a:rPr lang="sk-SK" sz="1500" baseline="30000" dirty="0" smtClean="0"/>
              <a:t>2</a:t>
            </a:r>
            <a:r>
              <a:rPr lang="sk-SK" sz="1500" dirty="0" smtClean="0"/>
              <a:t> priemernej  podlahovej plochy  </a:t>
            </a:r>
          </a:p>
          <a:p>
            <a:pPr marL="0" indent="0">
              <a:buNone/>
            </a:pPr>
            <a:r>
              <a:rPr lang="sk-SK" sz="1500" dirty="0" smtClean="0"/>
              <a:t>   bytov</a:t>
            </a:r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90113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0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53774"/>
          </a:xfrm>
        </p:spPr>
        <p:txBody>
          <a:bodyPr/>
          <a:lstStyle/>
          <a:p>
            <a:r>
              <a:rPr lang="sk-SK" sz="3200" b="1" dirty="0" smtClean="0">
                <a:effectLst/>
              </a:rPr>
              <a:t>Základné technické informácie stavby</a:t>
            </a:r>
            <a:endParaRPr lang="sk-SK" sz="32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76090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vonkajšie  steny –  keramické tvarovky hrúbka 300mm zateplené                 </a:t>
            </a:r>
          </a:p>
          <a:p>
            <a:pPr>
              <a:buNone/>
            </a:pPr>
            <a:r>
              <a:rPr lang="sk-SK" sz="1800" dirty="0" smtClean="0"/>
              <a:t>                                 tepelným izolantom 100mm</a:t>
            </a:r>
            <a:br>
              <a:rPr lang="sk-SK" sz="1800" dirty="0" smtClean="0"/>
            </a:b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vnútorné steny –  nosné keramické tvarovky hrúbka 250mm</a:t>
            </a:r>
            <a:br>
              <a:rPr lang="sk-SK" sz="1800" dirty="0" smtClean="0"/>
            </a:br>
            <a:r>
              <a:rPr lang="sk-SK" sz="1800" dirty="0" smtClean="0"/>
              <a:t>                      –   nenosné priečkové priečne murivo z keramických     </a:t>
            </a:r>
          </a:p>
          <a:p>
            <a:pPr>
              <a:buNone/>
            </a:pPr>
            <a:r>
              <a:rPr lang="sk-SK" sz="1800" dirty="0" smtClean="0"/>
              <a:t>                                tvaroviek 100mm</a:t>
            </a:r>
            <a:br>
              <a:rPr lang="sk-SK" sz="1800" dirty="0" smtClean="0"/>
            </a:b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strecha  – sedlová s dreveným väzníkovým </a:t>
            </a:r>
            <a:r>
              <a:rPr lang="sk-SK" sz="1800" dirty="0" smtClean="0"/>
              <a:t>krovom</a:t>
            </a:r>
            <a:r>
              <a:rPr lang="sk-SK" sz="1800" dirty="0" smtClean="0"/>
              <a:t/>
            </a:r>
            <a:br>
              <a:rPr lang="sk-SK" sz="1800" dirty="0" smtClean="0"/>
            </a:b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podlahy  –  laminátová podlaha/keramická dlažba,</a:t>
            </a:r>
            <a:br>
              <a:rPr lang="sk-SK" sz="1800" dirty="0" smtClean="0"/>
            </a:b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prestup hluku – medzi bytovými jednotkami je vyriešený keramickými  </a:t>
            </a:r>
          </a:p>
          <a:p>
            <a:pPr>
              <a:buNone/>
            </a:pPr>
            <a:r>
              <a:rPr lang="sk-SK" sz="1800" dirty="0" smtClean="0"/>
              <a:t>                           tvarovkami AKU, zvuková nepriezvučnosť podľa STN</a:t>
            </a:r>
            <a:br>
              <a:rPr lang="sk-SK" sz="1800" dirty="0" smtClean="0"/>
            </a:br>
            <a:endParaRPr lang="sk-SK" sz="1800" dirty="0" smtClean="0"/>
          </a:p>
          <a:p>
            <a:pPr>
              <a:buNone/>
            </a:pPr>
            <a:r>
              <a:rPr lang="sk-SK" sz="1800" dirty="0" smtClean="0"/>
              <a:t>izolácia voči kročajovému hluku – je 30mm podľa STN</a:t>
            </a:r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 marL="0" indent="0" algn="just">
              <a:buNone/>
            </a:pPr>
            <a:endParaRPr lang="sk-SK" sz="1800" dirty="0" smtClean="0"/>
          </a:p>
          <a:p>
            <a:pPr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</p:txBody>
      </p:sp>
      <p:graphicFrame>
        <p:nvGraphicFramePr>
          <p:cNvPr id="102401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102401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28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/>
          <a:lstStyle/>
          <a:p>
            <a:r>
              <a:rPr lang="sk-SK" sz="3200" dirty="0" smtClean="0"/>
              <a:t>Nájomné byty nižšieho štandardu</a:t>
            </a:r>
            <a:endParaRPr lang="sk-SK" sz="3200" dirty="0">
              <a:effectLst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124744"/>
            <a:ext cx="8085584" cy="53046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500" dirty="0" smtClean="0"/>
          </a:p>
          <a:p>
            <a:pPr marL="0" indent="0">
              <a:buNone/>
            </a:pPr>
            <a:r>
              <a:rPr lang="sk-SK" sz="1500" dirty="0" smtClean="0"/>
              <a:t>• Výška dotácie z MDVRR SR = 70 – 75 %</a:t>
            </a:r>
          </a:p>
          <a:p>
            <a:pPr marL="0" indent="0">
              <a:buNone/>
            </a:pPr>
            <a:endParaRPr lang="sk-SK" sz="1500" dirty="0" smtClean="0"/>
          </a:p>
          <a:p>
            <a:pPr marL="0" indent="0">
              <a:buNone/>
            </a:pPr>
            <a:r>
              <a:rPr lang="sk-SK" sz="1500" dirty="0" smtClean="0"/>
              <a:t>• Výška úveru zo ŠFRB = </a:t>
            </a:r>
            <a:r>
              <a:rPr lang="sk-SK" sz="1500" dirty="0" smtClean="0"/>
              <a:t>25 </a:t>
            </a:r>
            <a:r>
              <a:rPr lang="sk-SK" sz="1500" dirty="0" smtClean="0"/>
              <a:t>– 30 % 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Lehota splatnosti úveru = 40 rokov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Úroková sadzba = 1,00 %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Priemerná podlahová plocha bytov do 45, alebo 55 m</a:t>
            </a:r>
            <a:r>
              <a:rPr lang="sk-SK" sz="1500" baseline="30000" dirty="0" smtClean="0"/>
              <a:t>2</a:t>
            </a:r>
            <a:r>
              <a:rPr lang="sk-SK" sz="1500" dirty="0" smtClean="0"/>
              <a:t> </a:t>
            </a:r>
          </a:p>
          <a:p>
            <a:pPr marL="0" indent="0">
              <a:buNone/>
            </a:pPr>
            <a:r>
              <a:rPr lang="sk-SK" sz="1500" dirty="0" smtClean="0"/>
              <a:t/>
            </a:r>
            <a:br>
              <a:rPr lang="sk-SK" sz="1500" dirty="0" smtClean="0"/>
            </a:br>
            <a:r>
              <a:rPr lang="sk-SK" sz="1500" dirty="0" smtClean="0"/>
              <a:t>• Oprávnený náklad je 585, alebo 605 €/ m</a:t>
            </a:r>
            <a:r>
              <a:rPr lang="sk-SK" sz="1500" baseline="30000" dirty="0" smtClean="0"/>
              <a:t>2</a:t>
            </a:r>
            <a:r>
              <a:rPr lang="sk-SK" sz="1500" dirty="0" smtClean="0"/>
              <a:t> priemernej  podlahovej plochy bytov</a:t>
            </a:r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7472363" y="6175375"/>
          <a:ext cx="1671637" cy="682625"/>
        </p:xfrm>
        <a:graphic>
          <a:graphicData uri="http://schemas.openxmlformats.org/presentationml/2006/ole">
            <p:oleObj spid="_x0000_s103426" name="Acrobat Document" r:id="rId3" imgW="8877275" imgH="6524565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04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5196</TotalTime>
  <Words>366</Words>
  <Application>Microsoft Office PowerPoint</Application>
  <PresentationFormat>Prezentácia na obrazovke (4:3)</PresentationFormat>
  <Paragraphs>166</Paragraphs>
  <Slides>12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4" baseType="lpstr">
      <vt:lpstr>Exekutíva</vt:lpstr>
      <vt:lpstr>Acrobat Document</vt:lpstr>
      <vt:lpstr>Snímka 1</vt:lpstr>
      <vt:lpstr>Kto je Innovia?</vt:lpstr>
      <vt:lpstr>Legislatíva</vt:lpstr>
      <vt:lpstr>Legislatíva</vt:lpstr>
      <vt:lpstr>Možnosti nadobudnutia nájomného bytu</vt:lpstr>
      <vt:lpstr>Rozdelenie zodpovednosti a kompetencií  </vt:lpstr>
      <vt:lpstr>Nájomné byty bežného štandardu</vt:lpstr>
      <vt:lpstr>Základné technické informácie stavby</vt:lpstr>
      <vt:lpstr>Nájomné byty nižšieho štandardu</vt:lpstr>
      <vt:lpstr>Bodovacie kritériá MDV RR SR</vt:lpstr>
      <vt:lpstr>Komplexný balík služieb</vt:lpstr>
      <vt:lpstr>Ďakujem za pozornosť.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Výstavba nájomných domov pre obce part: financovanie</dc:title>
  <dc:creator>innovia</dc:creator>
  <cp:lastModifiedBy>Miro</cp:lastModifiedBy>
  <cp:revision>259</cp:revision>
  <cp:lastPrinted>2012-05-03T10:58:10Z</cp:lastPrinted>
  <dcterms:created xsi:type="dcterms:W3CDTF">2011-12-12T15:34:21Z</dcterms:created>
  <dcterms:modified xsi:type="dcterms:W3CDTF">2015-03-13T06:58:25Z</dcterms:modified>
</cp:coreProperties>
</file>