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1" r:id="rId2"/>
    <p:sldId id="525" r:id="rId3"/>
    <p:sldId id="599" r:id="rId4"/>
    <p:sldId id="505" r:id="rId5"/>
    <p:sldId id="393" r:id="rId6"/>
    <p:sldId id="394" r:id="rId7"/>
    <p:sldId id="257" r:id="rId8"/>
    <p:sldId id="392" r:id="rId9"/>
    <p:sldId id="366" r:id="rId10"/>
    <p:sldId id="367" r:id="rId11"/>
    <p:sldId id="368" r:id="rId12"/>
    <p:sldId id="310" r:id="rId13"/>
    <p:sldId id="600" r:id="rId14"/>
    <p:sldId id="601" r:id="rId15"/>
    <p:sldId id="518" r:id="rId16"/>
    <p:sldId id="602" r:id="rId17"/>
    <p:sldId id="259" r:id="rId18"/>
    <p:sldId id="603" r:id="rId19"/>
    <p:sldId id="522" r:id="rId20"/>
    <p:sldId id="341" r:id="rId21"/>
    <p:sldId id="604" r:id="rId22"/>
    <p:sldId id="524" r:id="rId23"/>
    <p:sldId id="386" r:id="rId24"/>
    <p:sldId id="387" r:id="rId25"/>
    <p:sldId id="606" r:id="rId26"/>
    <p:sldId id="290" r:id="rId27"/>
    <p:sldId id="291" r:id="rId28"/>
    <p:sldId id="292" r:id="rId29"/>
    <p:sldId id="364" r:id="rId30"/>
    <p:sldId id="359" r:id="rId31"/>
    <p:sldId id="360" r:id="rId32"/>
    <p:sldId id="361" r:id="rId33"/>
    <p:sldId id="362" r:id="rId34"/>
    <p:sldId id="357" r:id="rId35"/>
    <p:sldId id="365" r:id="rId36"/>
    <p:sldId id="363" r:id="rId37"/>
    <p:sldId id="506" r:id="rId38"/>
    <p:sldId id="263" r:id="rId39"/>
    <p:sldId id="265" r:id="rId40"/>
    <p:sldId id="608" r:id="rId41"/>
    <p:sldId id="609" r:id="rId42"/>
    <p:sldId id="610" r:id="rId43"/>
    <p:sldId id="611" r:id="rId44"/>
    <p:sldId id="612" r:id="rId45"/>
    <p:sldId id="613" r:id="rId46"/>
    <p:sldId id="614" r:id="rId47"/>
    <p:sldId id="615" r:id="rId48"/>
    <p:sldId id="616" r:id="rId49"/>
    <p:sldId id="617" r:id="rId50"/>
    <p:sldId id="618" r:id="rId51"/>
    <p:sldId id="619" r:id="rId52"/>
    <p:sldId id="620" r:id="rId53"/>
    <p:sldId id="621" r:id="rId54"/>
    <p:sldId id="622" r:id="rId55"/>
    <p:sldId id="623" r:id="rId56"/>
    <p:sldId id="624" r:id="rId57"/>
    <p:sldId id="625" r:id="rId58"/>
    <p:sldId id="626" r:id="rId59"/>
    <p:sldId id="627" r:id="rId60"/>
    <p:sldId id="628" r:id="rId61"/>
    <p:sldId id="629" r:id="rId62"/>
    <p:sldId id="630" r:id="rId63"/>
    <p:sldId id="631" r:id="rId64"/>
    <p:sldId id="632" r:id="rId65"/>
    <p:sldId id="633" r:id="rId66"/>
    <p:sldId id="634" r:id="rId67"/>
    <p:sldId id="635" r:id="rId68"/>
    <p:sldId id="636" r:id="rId69"/>
    <p:sldId id="637" r:id="rId70"/>
    <p:sldId id="638" r:id="rId71"/>
    <p:sldId id="639" r:id="rId72"/>
    <p:sldId id="640" r:id="rId73"/>
    <p:sldId id="641" r:id="rId74"/>
    <p:sldId id="642" r:id="rId75"/>
    <p:sldId id="643" r:id="rId76"/>
    <p:sldId id="644" r:id="rId77"/>
    <p:sldId id="645" r:id="rId78"/>
    <p:sldId id="646" r:id="rId79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</p:showPr>
  <p:clrMru>
    <a:srgbClr val="1AC41E"/>
    <a:srgbClr val="29ED1F"/>
    <a:srgbClr val="29E32D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000" autoAdjust="0"/>
    <p:restoredTop sz="94624" autoAdjust="0"/>
  </p:normalViewPr>
  <p:slideViewPr>
    <p:cSldViewPr>
      <p:cViewPr>
        <p:scale>
          <a:sx n="70" d="100"/>
          <a:sy n="70" d="100"/>
        </p:scale>
        <p:origin x="-1410" y="-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Kliknite sem a upravte štýl predlohy podnadpisov.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29783-6A23-4BF0-B0F3-A89CCF6A6EC7}" type="datetimeFigureOut">
              <a:rPr lang="sk-SK" smtClean="0"/>
              <a:pPr/>
              <a:t>21. 3. 2016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0DE37-A817-48EC-8580-9E647E0EB056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29783-6A23-4BF0-B0F3-A89CCF6A6EC7}" type="datetimeFigureOut">
              <a:rPr lang="sk-SK" smtClean="0"/>
              <a:pPr/>
              <a:t>21. 3. 2016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0DE37-A817-48EC-8580-9E647E0EB056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29783-6A23-4BF0-B0F3-A89CCF6A6EC7}" type="datetimeFigureOut">
              <a:rPr lang="sk-SK" smtClean="0"/>
              <a:pPr/>
              <a:t>21. 3. 2016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0DE37-A817-48EC-8580-9E647E0EB056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29783-6A23-4BF0-B0F3-A89CCF6A6EC7}" type="datetimeFigureOut">
              <a:rPr lang="sk-SK" smtClean="0"/>
              <a:pPr/>
              <a:t>21. 3. 2016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0DE37-A817-48EC-8580-9E647E0EB056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29783-6A23-4BF0-B0F3-A89CCF6A6EC7}" type="datetimeFigureOut">
              <a:rPr lang="sk-SK" smtClean="0"/>
              <a:pPr/>
              <a:t>21. 3. 2016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0DE37-A817-48EC-8580-9E647E0EB056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29783-6A23-4BF0-B0F3-A89CCF6A6EC7}" type="datetimeFigureOut">
              <a:rPr lang="sk-SK" smtClean="0"/>
              <a:pPr/>
              <a:t>21. 3. 2016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0DE37-A817-48EC-8580-9E647E0EB056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29783-6A23-4BF0-B0F3-A89CCF6A6EC7}" type="datetimeFigureOut">
              <a:rPr lang="sk-SK" smtClean="0"/>
              <a:pPr/>
              <a:t>21. 3. 2016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0DE37-A817-48EC-8580-9E647E0EB056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29783-6A23-4BF0-B0F3-A89CCF6A6EC7}" type="datetimeFigureOut">
              <a:rPr lang="sk-SK" smtClean="0"/>
              <a:pPr/>
              <a:t>21. 3. 2016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0DE37-A817-48EC-8580-9E647E0EB056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29783-6A23-4BF0-B0F3-A89CCF6A6EC7}" type="datetimeFigureOut">
              <a:rPr lang="sk-SK" smtClean="0"/>
              <a:pPr/>
              <a:t>21. 3. 2016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0DE37-A817-48EC-8580-9E647E0EB056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29783-6A23-4BF0-B0F3-A89CCF6A6EC7}" type="datetimeFigureOut">
              <a:rPr lang="sk-SK" smtClean="0"/>
              <a:pPr/>
              <a:t>21. 3. 2016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0DE37-A817-48EC-8580-9E647E0EB056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29783-6A23-4BF0-B0F3-A89CCF6A6EC7}" type="datetimeFigureOut">
              <a:rPr lang="sk-SK" smtClean="0"/>
              <a:pPr/>
              <a:t>21. 3. 2016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0DE37-A817-48EC-8580-9E647E0EB056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C29783-6A23-4BF0-B0F3-A89CCF6A6EC7}" type="datetimeFigureOut">
              <a:rPr lang="sk-SK" smtClean="0"/>
              <a:pPr/>
              <a:t>21. 3. 2016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30DE37-A817-48EC-8580-9E647E0EB056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18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revuca.sk/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olnykubin.sk/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2.pn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93024" y="5929330"/>
            <a:ext cx="2879174" cy="509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0" y="5286388"/>
            <a:ext cx="9144000" cy="1571612"/>
          </a:xfrm>
        </p:spPr>
        <p:txBody>
          <a:bodyPr>
            <a:normAutofit/>
          </a:bodyPr>
          <a:lstStyle/>
          <a:p>
            <a:r>
              <a:rPr lang="sk-SK" sz="2400" i="1" dirty="0" smtClean="0">
                <a:solidFill>
                  <a:schemeClr val="tx2"/>
                </a:solidFill>
              </a:rPr>
              <a:t>Ing. Miloš  </a:t>
            </a:r>
            <a:r>
              <a:rPr lang="sk-SK" sz="2400" i="1" dirty="0" err="1" smtClean="0">
                <a:solidFill>
                  <a:schemeClr val="tx2"/>
                </a:solidFill>
              </a:rPr>
              <a:t>Šablatúra</a:t>
            </a:r>
            <a:r>
              <a:rPr lang="sk-SK" sz="2400" i="1" dirty="0" smtClean="0">
                <a:solidFill>
                  <a:schemeClr val="tx2"/>
                </a:solidFill>
              </a:rPr>
              <a:t>, výkonný riaditeľ</a:t>
            </a:r>
          </a:p>
        </p:txBody>
      </p:sp>
      <p:pic>
        <p:nvPicPr>
          <p:cNvPr id="7" name="Obrázok 6" descr="vlnovka_rg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24"/>
            <a:ext cx="9144000" cy="1928802"/>
          </a:xfrm>
          <a:prstGeom prst="rect">
            <a:avLst/>
          </a:prstGeom>
        </p:spPr>
      </p:pic>
      <p:sp>
        <p:nvSpPr>
          <p:cNvPr id="10" name="Nadpis 1"/>
          <p:cNvSpPr txBox="1">
            <a:spLocks/>
          </p:cNvSpPr>
          <p:nvPr/>
        </p:nvSpPr>
        <p:spPr>
          <a:xfrm>
            <a:off x="642910" y="142852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Moderná komunikácia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samosprávy s občanmi</a:t>
            </a:r>
            <a:endParaRPr kumimoji="0" lang="sk-SK" sz="40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00232" y="1714488"/>
            <a:ext cx="4852992" cy="3440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768" y="2071678"/>
            <a:ext cx="1042229" cy="1042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071546"/>
            <a:ext cx="1042229" cy="1042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1071546"/>
            <a:ext cx="1042229" cy="1042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9" name="Picture 1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28794" y="1586861"/>
            <a:ext cx="1056321" cy="105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5" name="Rovná spojnica 24"/>
          <p:cNvCxnSpPr/>
          <p:nvPr/>
        </p:nvCxnSpPr>
        <p:spPr>
          <a:xfrm>
            <a:off x="0" y="857232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1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5786" y="2071678"/>
            <a:ext cx="1071570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00760" y="1571612"/>
            <a:ext cx="1042229" cy="1042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7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43240" y="5121292"/>
            <a:ext cx="2857520" cy="1165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00" name="Rovná spojovacia šípka 99"/>
          <p:cNvCxnSpPr/>
          <p:nvPr/>
        </p:nvCxnSpPr>
        <p:spPr>
          <a:xfrm rot="5400000">
            <a:off x="3608381" y="2678107"/>
            <a:ext cx="642942" cy="1588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Rovná spojovacia šípka 101"/>
          <p:cNvCxnSpPr/>
          <p:nvPr/>
        </p:nvCxnSpPr>
        <p:spPr>
          <a:xfrm rot="5400000">
            <a:off x="4751389" y="2678107"/>
            <a:ext cx="642942" cy="1588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Rovná spojovacia šípka 103"/>
          <p:cNvCxnSpPr/>
          <p:nvPr/>
        </p:nvCxnSpPr>
        <p:spPr>
          <a:xfrm rot="5400000">
            <a:off x="5893603" y="2802717"/>
            <a:ext cx="500066" cy="428628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Rovná spojovacia šípka 105"/>
          <p:cNvCxnSpPr/>
          <p:nvPr/>
        </p:nvCxnSpPr>
        <p:spPr>
          <a:xfrm rot="10800000" flipV="1">
            <a:off x="6357950" y="3214686"/>
            <a:ext cx="642942" cy="481006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bdĺžniková bublina 22"/>
          <p:cNvSpPr/>
          <p:nvPr/>
        </p:nvSpPr>
        <p:spPr>
          <a:xfrm>
            <a:off x="3143240" y="3929066"/>
            <a:ext cx="2857520" cy="826962"/>
          </a:xfrm>
          <a:prstGeom prst="wedgeRectCallou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4" name="Podnadpis 2"/>
          <p:cNvSpPr txBox="1">
            <a:spLocks/>
          </p:cNvSpPr>
          <p:nvPr/>
        </p:nvSpPr>
        <p:spPr>
          <a:xfrm>
            <a:off x="3143240" y="4071942"/>
            <a:ext cx="2857520" cy="6429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sk-SK" sz="2800" b="1" dirty="0" smtClean="0">
                <a:solidFill>
                  <a:schemeClr val="bg1"/>
                </a:solidFill>
              </a:rPr>
              <a:t>Zmluvy, faktúry ... ...</a:t>
            </a:r>
            <a:endParaRPr kumimoji="0" lang="sk-SK" sz="2800" b="1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6" name="Nadpis 1"/>
          <p:cNvSpPr txBox="1">
            <a:spLocks/>
          </p:cNvSpPr>
          <p:nvPr/>
        </p:nvSpPr>
        <p:spPr>
          <a:xfrm>
            <a:off x="2643174" y="6215082"/>
            <a:ext cx="3857620" cy="642918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Úrad zverejňuje na</a:t>
            </a:r>
            <a:endParaRPr kumimoji="0" lang="sk-SK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8" name="Nadpis 1"/>
          <p:cNvSpPr txBox="1">
            <a:spLocks/>
          </p:cNvSpPr>
          <p:nvPr/>
        </p:nvSpPr>
        <p:spPr>
          <a:xfrm>
            <a:off x="0" y="1"/>
            <a:ext cx="9144000" cy="78579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Tradičná komunikácia samosprávy s občanmi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768" y="2071678"/>
            <a:ext cx="1042229" cy="1042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071546"/>
            <a:ext cx="1042229" cy="1042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1071546"/>
            <a:ext cx="1042229" cy="1042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9" name="Picture 1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28794" y="1586861"/>
            <a:ext cx="1056321" cy="105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5" name="Rovná spojnica 24"/>
          <p:cNvCxnSpPr/>
          <p:nvPr/>
        </p:nvCxnSpPr>
        <p:spPr>
          <a:xfrm>
            <a:off x="0" y="857232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1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5786" y="2071678"/>
            <a:ext cx="1071570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00760" y="1571612"/>
            <a:ext cx="1042229" cy="1042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7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43240" y="5121292"/>
            <a:ext cx="2857520" cy="1165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00" name="Rovná spojovacia šípka 99"/>
          <p:cNvCxnSpPr/>
          <p:nvPr/>
        </p:nvCxnSpPr>
        <p:spPr>
          <a:xfrm rot="5400000">
            <a:off x="3608381" y="2678107"/>
            <a:ext cx="642942" cy="1588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Rovná spojovacia šípka 101"/>
          <p:cNvCxnSpPr/>
          <p:nvPr/>
        </p:nvCxnSpPr>
        <p:spPr>
          <a:xfrm rot="5400000">
            <a:off x="4751389" y="2678107"/>
            <a:ext cx="642942" cy="1588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Rovná spojovacia šípka 103"/>
          <p:cNvCxnSpPr/>
          <p:nvPr/>
        </p:nvCxnSpPr>
        <p:spPr>
          <a:xfrm rot="5400000">
            <a:off x="5893603" y="2802717"/>
            <a:ext cx="500066" cy="428628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Rovná spojovacia šípka 105"/>
          <p:cNvCxnSpPr/>
          <p:nvPr/>
        </p:nvCxnSpPr>
        <p:spPr>
          <a:xfrm rot="10800000" flipV="1">
            <a:off x="6357950" y="3214686"/>
            <a:ext cx="642942" cy="481006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bdĺžniková bublina 25"/>
          <p:cNvSpPr/>
          <p:nvPr/>
        </p:nvSpPr>
        <p:spPr>
          <a:xfrm>
            <a:off x="3143240" y="3929066"/>
            <a:ext cx="2857520" cy="826962"/>
          </a:xfrm>
          <a:prstGeom prst="wedgeRectCallou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7" name="Podnadpis 2"/>
          <p:cNvSpPr txBox="1">
            <a:spLocks/>
          </p:cNvSpPr>
          <p:nvPr/>
        </p:nvSpPr>
        <p:spPr>
          <a:xfrm>
            <a:off x="3214678" y="4071942"/>
            <a:ext cx="2714644" cy="7858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k-SK" sz="2800" b="1" i="0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Kultúra, šport</a:t>
            </a:r>
            <a:endParaRPr kumimoji="0" lang="sk-SK" sz="2400" b="0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29" name="Rovná spojovacia šípka 28"/>
          <p:cNvCxnSpPr/>
          <p:nvPr/>
        </p:nvCxnSpPr>
        <p:spPr>
          <a:xfrm rot="16200000" flipH="1">
            <a:off x="2643174" y="2766998"/>
            <a:ext cx="428628" cy="428628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Rovná spojovacia šípka 30"/>
          <p:cNvCxnSpPr/>
          <p:nvPr/>
        </p:nvCxnSpPr>
        <p:spPr>
          <a:xfrm>
            <a:off x="1928794" y="3214686"/>
            <a:ext cx="928694" cy="481006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Nadpis 1"/>
          <p:cNvSpPr txBox="1">
            <a:spLocks/>
          </p:cNvSpPr>
          <p:nvPr/>
        </p:nvSpPr>
        <p:spPr>
          <a:xfrm>
            <a:off x="2643174" y="6215082"/>
            <a:ext cx="3857620" cy="642918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Úrad zverejňuje na</a:t>
            </a:r>
            <a:endParaRPr kumimoji="0" lang="sk-SK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6" name="Nadpis 1"/>
          <p:cNvSpPr txBox="1">
            <a:spLocks/>
          </p:cNvSpPr>
          <p:nvPr/>
        </p:nvSpPr>
        <p:spPr>
          <a:xfrm>
            <a:off x="0" y="1"/>
            <a:ext cx="9144000" cy="78579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Tradičná komunikácia samosprávy s občanmi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odnadpis 2"/>
          <p:cNvSpPr txBox="1">
            <a:spLocks/>
          </p:cNvSpPr>
          <p:nvPr/>
        </p:nvSpPr>
        <p:spPr>
          <a:xfrm>
            <a:off x="0" y="2071678"/>
            <a:ext cx="9144000" cy="24288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kumimoji="0" lang="sk-SK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Komunikácia a marketing</a:t>
            </a:r>
          </a:p>
        </p:txBody>
      </p:sp>
      <p:sp>
        <p:nvSpPr>
          <p:cNvPr id="13" name="Obdĺžnik 12"/>
          <p:cNvSpPr/>
          <p:nvPr/>
        </p:nvSpPr>
        <p:spPr>
          <a:xfrm>
            <a:off x="0" y="3286124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sk-SK" sz="4000" b="1" u="sng" dirty="0" smtClean="0">
                <a:solidFill>
                  <a:srgbClr val="FF0000"/>
                </a:solidFill>
              </a:rPr>
              <a:t>Najdôležitejšie je webové sídlo</a:t>
            </a:r>
          </a:p>
        </p:txBody>
      </p:sp>
      <p:sp>
        <p:nvSpPr>
          <p:cNvPr id="15" name="Nadpis 1"/>
          <p:cNvSpPr txBox="1">
            <a:spLocks/>
          </p:cNvSpPr>
          <p:nvPr/>
        </p:nvSpPr>
        <p:spPr>
          <a:xfrm>
            <a:off x="0" y="0"/>
            <a:ext cx="9144000" cy="171446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Moderná  komunikácia samosprávy s občanmi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Rovná spojnica 24"/>
          <p:cNvCxnSpPr/>
          <p:nvPr/>
        </p:nvCxnSpPr>
        <p:spPr>
          <a:xfrm>
            <a:off x="0" y="857232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Nadpis 1"/>
          <p:cNvSpPr txBox="1">
            <a:spLocks/>
          </p:cNvSpPr>
          <p:nvPr/>
        </p:nvSpPr>
        <p:spPr>
          <a:xfrm>
            <a:off x="3071802" y="5429264"/>
            <a:ext cx="2857520" cy="571480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Úrad</a:t>
            </a:r>
            <a:endParaRPr kumimoji="0" lang="sk-SK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0" name="Ovál 119"/>
          <p:cNvSpPr/>
          <p:nvPr/>
        </p:nvSpPr>
        <p:spPr>
          <a:xfrm>
            <a:off x="785786" y="4000504"/>
            <a:ext cx="285752" cy="28575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1" name="Ovál 120"/>
          <p:cNvSpPr/>
          <p:nvPr/>
        </p:nvSpPr>
        <p:spPr>
          <a:xfrm>
            <a:off x="2571736" y="4000504"/>
            <a:ext cx="285752" cy="28575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2" name="Ovál 121"/>
          <p:cNvSpPr/>
          <p:nvPr/>
        </p:nvSpPr>
        <p:spPr>
          <a:xfrm>
            <a:off x="4357686" y="4000504"/>
            <a:ext cx="285752" cy="28575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3" name="Ovál 122"/>
          <p:cNvSpPr/>
          <p:nvPr/>
        </p:nvSpPr>
        <p:spPr>
          <a:xfrm>
            <a:off x="6143636" y="4000504"/>
            <a:ext cx="285752" cy="28575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6" name="Ovál 125"/>
          <p:cNvSpPr/>
          <p:nvPr/>
        </p:nvSpPr>
        <p:spPr>
          <a:xfrm>
            <a:off x="7643834" y="4000504"/>
            <a:ext cx="285752" cy="28575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38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768" y="2071678"/>
            <a:ext cx="1042229" cy="1042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071546"/>
            <a:ext cx="1042229" cy="1042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1071546"/>
            <a:ext cx="1042229" cy="1042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" name="Picture 1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28794" y="1586861"/>
            <a:ext cx="1056321" cy="105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" name="Picture 1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5786" y="2071678"/>
            <a:ext cx="1071570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00760" y="1571612"/>
            <a:ext cx="1042229" cy="1042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Nadpis 1"/>
          <p:cNvSpPr txBox="1">
            <a:spLocks/>
          </p:cNvSpPr>
          <p:nvPr/>
        </p:nvSpPr>
        <p:spPr>
          <a:xfrm>
            <a:off x="0" y="1"/>
            <a:ext cx="9144000" cy="78579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Moderná  komunikácia samosprávy s občanmi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Rovná spojnica 24"/>
          <p:cNvCxnSpPr/>
          <p:nvPr/>
        </p:nvCxnSpPr>
        <p:spPr>
          <a:xfrm>
            <a:off x="0" y="857232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Nadpis 1"/>
          <p:cNvSpPr txBox="1">
            <a:spLocks/>
          </p:cNvSpPr>
          <p:nvPr/>
        </p:nvSpPr>
        <p:spPr>
          <a:xfrm>
            <a:off x="3071802" y="5429264"/>
            <a:ext cx="2857520" cy="571480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Úrad</a:t>
            </a:r>
            <a:endParaRPr kumimoji="0" lang="sk-SK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52" name="Rovná spojovacia šípka 51"/>
          <p:cNvCxnSpPr>
            <a:stCxn id="48" idx="2"/>
          </p:cNvCxnSpPr>
          <p:nvPr/>
        </p:nvCxnSpPr>
        <p:spPr>
          <a:xfrm rot="5400000">
            <a:off x="628736" y="3443175"/>
            <a:ext cx="992763" cy="392909"/>
          </a:xfrm>
          <a:prstGeom prst="straightConnector1">
            <a:avLst/>
          </a:prstGeom>
          <a:ln w="28575">
            <a:solidFill>
              <a:srgbClr val="00B05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Rovná spojovacia šípka 56"/>
          <p:cNvCxnSpPr>
            <a:stCxn id="47" idx="2"/>
          </p:cNvCxnSpPr>
          <p:nvPr/>
        </p:nvCxnSpPr>
        <p:spPr>
          <a:xfrm rot="5400000">
            <a:off x="946395" y="2625450"/>
            <a:ext cx="1492829" cy="1528293"/>
          </a:xfrm>
          <a:prstGeom prst="straightConnector1">
            <a:avLst/>
          </a:prstGeom>
          <a:ln w="28575">
            <a:solidFill>
              <a:srgbClr val="00B05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Rovná spojovacia šípka 59"/>
          <p:cNvCxnSpPr/>
          <p:nvPr/>
        </p:nvCxnSpPr>
        <p:spPr>
          <a:xfrm rot="10800000" flipV="1">
            <a:off x="928662" y="2143116"/>
            <a:ext cx="2786082" cy="1992894"/>
          </a:xfrm>
          <a:prstGeom prst="straightConnector1">
            <a:avLst/>
          </a:prstGeom>
          <a:ln w="28575">
            <a:solidFill>
              <a:srgbClr val="00B05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Rovná spojovacia šípka 61"/>
          <p:cNvCxnSpPr/>
          <p:nvPr/>
        </p:nvCxnSpPr>
        <p:spPr>
          <a:xfrm rot="10800000" flipV="1">
            <a:off x="928662" y="2143115"/>
            <a:ext cx="4000528" cy="1989737"/>
          </a:xfrm>
          <a:prstGeom prst="straightConnector1">
            <a:avLst/>
          </a:prstGeom>
          <a:ln w="28575">
            <a:solidFill>
              <a:srgbClr val="00B05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Obdĺžniková bublina 116"/>
          <p:cNvSpPr/>
          <p:nvPr/>
        </p:nvSpPr>
        <p:spPr>
          <a:xfrm>
            <a:off x="71438" y="4278887"/>
            <a:ext cx="1571604" cy="578873"/>
          </a:xfrm>
          <a:prstGeom prst="wedgeRectCallou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19" name="Podnadpis 2"/>
          <p:cNvSpPr txBox="1">
            <a:spLocks/>
          </p:cNvSpPr>
          <p:nvPr/>
        </p:nvSpPr>
        <p:spPr>
          <a:xfrm>
            <a:off x="0" y="4350325"/>
            <a:ext cx="1643042" cy="50006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lvl="0" algn="ctr">
              <a:spcBef>
                <a:spcPct val="20000"/>
              </a:spcBef>
            </a:pPr>
            <a:r>
              <a:rPr kumimoji="0" lang="sk-SK" sz="3200" b="1" i="0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</a:t>
            </a:r>
            <a:endParaRPr kumimoji="0" lang="sk-SK" sz="3200" b="1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0" name="Ovál 119"/>
          <p:cNvSpPr/>
          <p:nvPr/>
        </p:nvSpPr>
        <p:spPr>
          <a:xfrm>
            <a:off x="785786" y="4000504"/>
            <a:ext cx="285752" cy="28575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1" name="Ovál 120"/>
          <p:cNvSpPr/>
          <p:nvPr/>
        </p:nvSpPr>
        <p:spPr>
          <a:xfrm>
            <a:off x="2571736" y="4000504"/>
            <a:ext cx="285752" cy="28575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2" name="Ovál 121"/>
          <p:cNvSpPr/>
          <p:nvPr/>
        </p:nvSpPr>
        <p:spPr>
          <a:xfrm>
            <a:off x="4357686" y="4000504"/>
            <a:ext cx="285752" cy="28575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3" name="Ovál 122"/>
          <p:cNvSpPr/>
          <p:nvPr/>
        </p:nvSpPr>
        <p:spPr>
          <a:xfrm>
            <a:off x="6143636" y="4000504"/>
            <a:ext cx="285752" cy="28575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6" name="Ovál 125"/>
          <p:cNvSpPr/>
          <p:nvPr/>
        </p:nvSpPr>
        <p:spPr>
          <a:xfrm>
            <a:off x="7643834" y="4000504"/>
            <a:ext cx="285752" cy="28575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38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768" y="2071678"/>
            <a:ext cx="1042229" cy="1042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071546"/>
            <a:ext cx="1042229" cy="1042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1071546"/>
            <a:ext cx="1042229" cy="1042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" name="Picture 1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28794" y="1586861"/>
            <a:ext cx="1056321" cy="105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" name="Picture 1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5786" y="2071678"/>
            <a:ext cx="1071570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00760" y="1571612"/>
            <a:ext cx="1042229" cy="1042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1" name="Rovná spojovacia šípka 60"/>
          <p:cNvCxnSpPr/>
          <p:nvPr/>
        </p:nvCxnSpPr>
        <p:spPr>
          <a:xfrm rot="10800000" flipV="1">
            <a:off x="928662" y="2428868"/>
            <a:ext cx="5000660" cy="1714510"/>
          </a:xfrm>
          <a:prstGeom prst="straightConnector1">
            <a:avLst/>
          </a:prstGeom>
          <a:ln w="28575">
            <a:solidFill>
              <a:srgbClr val="00B05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Rovná spojovacia šípka 64"/>
          <p:cNvCxnSpPr/>
          <p:nvPr/>
        </p:nvCxnSpPr>
        <p:spPr>
          <a:xfrm rot="10800000" flipV="1">
            <a:off x="928662" y="2928934"/>
            <a:ext cx="6143668" cy="1214446"/>
          </a:xfrm>
          <a:prstGeom prst="straightConnector1">
            <a:avLst/>
          </a:prstGeom>
          <a:ln w="28575">
            <a:solidFill>
              <a:srgbClr val="00B05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Nadpis 1"/>
          <p:cNvSpPr txBox="1">
            <a:spLocks/>
          </p:cNvSpPr>
          <p:nvPr/>
        </p:nvSpPr>
        <p:spPr>
          <a:xfrm>
            <a:off x="0" y="1"/>
            <a:ext cx="9144000" cy="78579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Moderná  komunikácia samosprávy s občanmi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0" y="428604"/>
            <a:ext cx="9144000" cy="2786082"/>
          </a:xfrm>
        </p:spPr>
        <p:txBody>
          <a:bodyPr>
            <a:normAutofit/>
          </a:bodyPr>
          <a:lstStyle/>
          <a:p>
            <a:r>
              <a:rPr lang="sk-SK" b="1" dirty="0" smtClean="0">
                <a:solidFill>
                  <a:schemeClr val="tx2"/>
                </a:solidFill>
              </a:rPr>
              <a:t>Ako </a:t>
            </a:r>
            <a:r>
              <a:rPr lang="sk-SK" b="1" dirty="0" err="1" smtClean="0">
                <a:solidFill>
                  <a:schemeClr val="tx2"/>
                </a:solidFill>
              </a:rPr>
              <a:t>odkomunikovať</a:t>
            </a:r>
            <a:r>
              <a:rPr lang="sk-SK" b="1" dirty="0" smtClean="0">
                <a:solidFill>
                  <a:schemeClr val="tx2"/>
                </a:solidFill>
              </a:rPr>
              <a:t> informácie k občanom,          ktorí nechodia pravidelne na web samosprávy?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80585" y="4143380"/>
            <a:ext cx="5606059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Obdĺžniková bublina 5"/>
          <p:cNvSpPr/>
          <p:nvPr/>
        </p:nvSpPr>
        <p:spPr>
          <a:xfrm>
            <a:off x="214282" y="1928802"/>
            <a:ext cx="2857520" cy="826962"/>
          </a:xfrm>
          <a:prstGeom prst="wedgeRectCallou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Podnadpis 2"/>
          <p:cNvSpPr txBox="1">
            <a:spLocks/>
          </p:cNvSpPr>
          <p:nvPr/>
        </p:nvSpPr>
        <p:spPr>
          <a:xfrm>
            <a:off x="214282" y="2000240"/>
            <a:ext cx="2857520" cy="7858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</a:pPr>
            <a:r>
              <a:rPr lang="sk-SK" sz="3200" b="1" dirty="0" smtClean="0">
                <a:solidFill>
                  <a:schemeClr val="bg1"/>
                </a:solidFill>
              </a:rPr>
              <a:t>Oznamy</a:t>
            </a:r>
            <a:endParaRPr kumimoji="0" lang="sk-SK" sz="3200" b="1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sk-SK" sz="3200" b="0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sk-SK" sz="3200" b="0" i="0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Obdĺžniková bublina 7"/>
          <p:cNvSpPr/>
          <p:nvPr/>
        </p:nvSpPr>
        <p:spPr>
          <a:xfrm>
            <a:off x="3143240" y="1928802"/>
            <a:ext cx="2857520" cy="826962"/>
          </a:xfrm>
          <a:prstGeom prst="wedgeRectCallou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Podnadpis 2"/>
          <p:cNvSpPr txBox="1">
            <a:spLocks/>
          </p:cNvSpPr>
          <p:nvPr/>
        </p:nvSpPr>
        <p:spPr>
          <a:xfrm>
            <a:off x="3143240" y="2000240"/>
            <a:ext cx="2857520" cy="7858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</a:pPr>
            <a:r>
              <a:rPr lang="sk-SK" sz="3200" b="1" dirty="0" smtClean="0">
                <a:solidFill>
                  <a:schemeClr val="bg1"/>
                </a:solidFill>
              </a:rPr>
              <a:t>VZN</a:t>
            </a:r>
            <a:endParaRPr kumimoji="0" lang="sk-SK" sz="3200" b="1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sk-SK" sz="3200" b="0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sk-SK" sz="3200" b="0" i="0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Obdĺžniková bublina 9"/>
          <p:cNvSpPr/>
          <p:nvPr/>
        </p:nvSpPr>
        <p:spPr>
          <a:xfrm>
            <a:off x="6143636" y="1928802"/>
            <a:ext cx="2857520" cy="826962"/>
          </a:xfrm>
          <a:prstGeom prst="wedgeRectCallou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1" name="Podnadpis 2"/>
          <p:cNvSpPr txBox="1">
            <a:spLocks/>
          </p:cNvSpPr>
          <p:nvPr/>
        </p:nvSpPr>
        <p:spPr>
          <a:xfrm>
            <a:off x="6143636" y="2000240"/>
            <a:ext cx="2857520" cy="7858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</a:pPr>
            <a:r>
              <a:rPr lang="sk-SK" sz="3200" b="1" dirty="0" smtClean="0">
                <a:solidFill>
                  <a:schemeClr val="bg1"/>
                </a:solidFill>
              </a:rPr>
              <a:t>Dane</a:t>
            </a:r>
            <a:endParaRPr kumimoji="0" lang="sk-SK" sz="3200" b="1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sk-SK" sz="3200" b="0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sk-SK" sz="3200" b="0" i="0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Obdĺžniková bublina 13"/>
          <p:cNvSpPr/>
          <p:nvPr/>
        </p:nvSpPr>
        <p:spPr>
          <a:xfrm>
            <a:off x="3143240" y="3000372"/>
            <a:ext cx="2857520" cy="826962"/>
          </a:xfrm>
          <a:prstGeom prst="wedgeRectCallou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5" name="Podnadpis 2"/>
          <p:cNvSpPr txBox="1">
            <a:spLocks/>
          </p:cNvSpPr>
          <p:nvPr/>
        </p:nvSpPr>
        <p:spPr>
          <a:xfrm>
            <a:off x="3143240" y="3071810"/>
            <a:ext cx="2857520" cy="7858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</a:pPr>
            <a:r>
              <a:rPr kumimoji="0" lang="sk-SK" sz="3200" b="1" i="0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Poslancom</a:t>
            </a:r>
            <a:endParaRPr kumimoji="0" lang="sk-SK" sz="3200" b="0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sk-SK" sz="3200" b="0" i="0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  <p:bldP spid="7" grpId="0"/>
      <p:bldP spid="8" grpId="0" animBg="1"/>
      <p:bldP spid="9" grpId="0"/>
      <p:bldP spid="10" grpId="0" animBg="1"/>
      <p:bldP spid="11" grpId="0"/>
      <p:bldP spid="14" grpId="0" animBg="1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Rovná spojnica 24"/>
          <p:cNvCxnSpPr/>
          <p:nvPr/>
        </p:nvCxnSpPr>
        <p:spPr>
          <a:xfrm>
            <a:off x="0" y="857232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Nadpis 1"/>
          <p:cNvSpPr txBox="1">
            <a:spLocks/>
          </p:cNvSpPr>
          <p:nvPr/>
        </p:nvSpPr>
        <p:spPr>
          <a:xfrm>
            <a:off x="3071802" y="5429264"/>
            <a:ext cx="2857520" cy="571480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Úrad</a:t>
            </a:r>
            <a:endParaRPr kumimoji="0" lang="sk-SK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4" name="Obdĺžniková bublina 43"/>
          <p:cNvSpPr/>
          <p:nvPr/>
        </p:nvSpPr>
        <p:spPr>
          <a:xfrm>
            <a:off x="1714448" y="4286256"/>
            <a:ext cx="1785982" cy="578873"/>
          </a:xfrm>
          <a:prstGeom prst="wedgeRectCallou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5" name="Podnadpis 2"/>
          <p:cNvSpPr txBox="1">
            <a:spLocks/>
          </p:cNvSpPr>
          <p:nvPr/>
        </p:nvSpPr>
        <p:spPr>
          <a:xfrm>
            <a:off x="1714448" y="4357694"/>
            <a:ext cx="1785982" cy="50006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lvl="0" algn="ctr">
              <a:spcBef>
                <a:spcPct val="20000"/>
              </a:spcBef>
            </a:pPr>
            <a:r>
              <a:rPr kumimoji="0" lang="sk-SK" sz="3200" b="1" i="0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E-mail</a:t>
            </a:r>
          </a:p>
        </p:txBody>
      </p:sp>
      <p:cxnSp>
        <p:nvCxnSpPr>
          <p:cNvPr id="53" name="Rovná spojovacia šípka 52"/>
          <p:cNvCxnSpPr/>
          <p:nvPr/>
        </p:nvCxnSpPr>
        <p:spPr>
          <a:xfrm rot="5400000">
            <a:off x="2321703" y="2607463"/>
            <a:ext cx="1928826" cy="1143008"/>
          </a:xfrm>
          <a:prstGeom prst="straightConnector1">
            <a:avLst/>
          </a:prstGeom>
          <a:ln w="28575">
            <a:solidFill>
              <a:srgbClr val="FFC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Rovná spojovacia šípka 70"/>
          <p:cNvCxnSpPr/>
          <p:nvPr/>
        </p:nvCxnSpPr>
        <p:spPr>
          <a:xfrm rot="10800000" flipV="1">
            <a:off x="2643174" y="2643182"/>
            <a:ext cx="3286148" cy="1571636"/>
          </a:xfrm>
          <a:prstGeom prst="straightConnector1">
            <a:avLst/>
          </a:prstGeom>
          <a:ln w="28575">
            <a:solidFill>
              <a:srgbClr val="FFC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Rovná spojovacia šípka 102"/>
          <p:cNvCxnSpPr/>
          <p:nvPr/>
        </p:nvCxnSpPr>
        <p:spPr>
          <a:xfrm rot="16200000" flipH="1">
            <a:off x="1893075" y="3321843"/>
            <a:ext cx="1500198" cy="142876"/>
          </a:xfrm>
          <a:prstGeom prst="straightConnector1">
            <a:avLst/>
          </a:prstGeom>
          <a:ln w="28575">
            <a:solidFill>
              <a:srgbClr val="FFC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Obdĺžniková bublina 116"/>
          <p:cNvSpPr/>
          <p:nvPr/>
        </p:nvSpPr>
        <p:spPr>
          <a:xfrm>
            <a:off x="71438" y="4278887"/>
            <a:ext cx="1571604" cy="578873"/>
          </a:xfrm>
          <a:prstGeom prst="wedgeRectCallou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19" name="Podnadpis 2"/>
          <p:cNvSpPr txBox="1">
            <a:spLocks/>
          </p:cNvSpPr>
          <p:nvPr/>
        </p:nvSpPr>
        <p:spPr>
          <a:xfrm>
            <a:off x="0" y="4350325"/>
            <a:ext cx="1643042" cy="50006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lvl="0" algn="ctr">
              <a:spcBef>
                <a:spcPct val="20000"/>
              </a:spcBef>
            </a:pPr>
            <a:r>
              <a:rPr kumimoji="0" lang="sk-SK" sz="3200" b="1" i="0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</a:t>
            </a:r>
            <a:endParaRPr kumimoji="0" lang="sk-SK" sz="3200" b="1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0" name="Ovál 119"/>
          <p:cNvSpPr/>
          <p:nvPr/>
        </p:nvSpPr>
        <p:spPr>
          <a:xfrm>
            <a:off x="785786" y="4000504"/>
            <a:ext cx="285752" cy="28575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1" name="Ovál 120"/>
          <p:cNvSpPr/>
          <p:nvPr/>
        </p:nvSpPr>
        <p:spPr>
          <a:xfrm>
            <a:off x="2571736" y="4000504"/>
            <a:ext cx="285752" cy="28575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2" name="Ovál 121"/>
          <p:cNvSpPr/>
          <p:nvPr/>
        </p:nvSpPr>
        <p:spPr>
          <a:xfrm>
            <a:off x="4357686" y="4000504"/>
            <a:ext cx="285752" cy="28575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3" name="Ovál 122"/>
          <p:cNvSpPr/>
          <p:nvPr/>
        </p:nvSpPr>
        <p:spPr>
          <a:xfrm>
            <a:off x="6143636" y="4000504"/>
            <a:ext cx="285752" cy="28575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6" name="Ovál 125"/>
          <p:cNvSpPr/>
          <p:nvPr/>
        </p:nvSpPr>
        <p:spPr>
          <a:xfrm>
            <a:off x="7643834" y="4000504"/>
            <a:ext cx="285752" cy="28575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38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768" y="2071678"/>
            <a:ext cx="1042229" cy="1042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071546"/>
            <a:ext cx="1042229" cy="1042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1071546"/>
            <a:ext cx="1042229" cy="1042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" name="Picture 1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28794" y="1586861"/>
            <a:ext cx="1056321" cy="105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" name="Picture 1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5786" y="2071678"/>
            <a:ext cx="1071570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00760" y="1571612"/>
            <a:ext cx="1042229" cy="1042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Nadpis 1"/>
          <p:cNvSpPr txBox="1">
            <a:spLocks/>
          </p:cNvSpPr>
          <p:nvPr/>
        </p:nvSpPr>
        <p:spPr>
          <a:xfrm>
            <a:off x="0" y="1"/>
            <a:ext cx="9144000" cy="78579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Moderná  komunikácia samosprávy s občanmi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/>
      <p:bldP spid="1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0" y="928670"/>
            <a:ext cx="9144000" cy="2786082"/>
          </a:xfrm>
        </p:spPr>
        <p:txBody>
          <a:bodyPr>
            <a:normAutofit/>
          </a:bodyPr>
          <a:lstStyle/>
          <a:p>
            <a:r>
              <a:rPr lang="sk-SK" b="1" dirty="0" smtClean="0">
                <a:solidFill>
                  <a:schemeClr val="tx2"/>
                </a:solidFill>
              </a:rPr>
              <a:t>Ako dostať </a:t>
            </a:r>
            <a:r>
              <a:rPr lang="sk-SK" b="1" dirty="0" smtClean="0">
                <a:solidFill>
                  <a:srgbClr val="FF0000"/>
                </a:solidFill>
              </a:rPr>
              <a:t>súrne informácie okamžite </a:t>
            </a:r>
            <a:r>
              <a:rPr lang="sk-SK" b="1" dirty="0" smtClean="0">
                <a:solidFill>
                  <a:schemeClr val="tx2"/>
                </a:solidFill>
              </a:rPr>
              <a:t>k občanom?</a:t>
            </a: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80585" y="4143380"/>
            <a:ext cx="5606059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Obdĺžniková bublina 4"/>
          <p:cNvSpPr/>
          <p:nvPr/>
        </p:nvSpPr>
        <p:spPr>
          <a:xfrm>
            <a:off x="214282" y="2000240"/>
            <a:ext cx="2857520" cy="826962"/>
          </a:xfrm>
          <a:prstGeom prst="wedgeRectCallou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Podnadpis 2"/>
          <p:cNvSpPr txBox="1">
            <a:spLocks/>
          </p:cNvSpPr>
          <p:nvPr/>
        </p:nvSpPr>
        <p:spPr>
          <a:xfrm>
            <a:off x="214282" y="2071678"/>
            <a:ext cx="2857520" cy="7858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</a:pPr>
            <a:r>
              <a:rPr kumimoji="0" lang="sk-SK" sz="3200" b="1" i="0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Poruchy</a:t>
            </a:r>
            <a:endParaRPr kumimoji="0" lang="sk-SK" sz="3200" b="0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sk-SK" sz="3200" b="0" i="0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Obdĺžniková bublina 6"/>
          <p:cNvSpPr/>
          <p:nvPr/>
        </p:nvSpPr>
        <p:spPr>
          <a:xfrm>
            <a:off x="3143240" y="2000240"/>
            <a:ext cx="2857520" cy="826962"/>
          </a:xfrm>
          <a:prstGeom prst="wedgeRectCallou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" name="Podnadpis 2"/>
          <p:cNvSpPr txBox="1">
            <a:spLocks/>
          </p:cNvSpPr>
          <p:nvPr/>
        </p:nvSpPr>
        <p:spPr>
          <a:xfrm>
            <a:off x="3143240" y="2071678"/>
            <a:ext cx="2857520" cy="78581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lvl="0" algn="ctr">
              <a:spcBef>
                <a:spcPct val="20000"/>
              </a:spcBef>
            </a:pPr>
            <a:r>
              <a:rPr lang="sk-SK" sz="3200" b="1" dirty="0" smtClean="0">
                <a:solidFill>
                  <a:schemeClr val="bg1"/>
                </a:solidFill>
              </a:rPr>
              <a:t>Meteorologické výstrahy</a:t>
            </a:r>
            <a:endParaRPr kumimoji="0" lang="sk-SK" sz="3200" b="1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sk-SK" sz="3200" b="0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sk-SK" sz="3200" b="0" i="0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Obdĺžniková bublina 10"/>
          <p:cNvSpPr/>
          <p:nvPr/>
        </p:nvSpPr>
        <p:spPr>
          <a:xfrm>
            <a:off x="6072198" y="2000240"/>
            <a:ext cx="2857520" cy="826962"/>
          </a:xfrm>
          <a:prstGeom prst="wedgeRectCallou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" name="Podnadpis 2"/>
          <p:cNvSpPr txBox="1">
            <a:spLocks/>
          </p:cNvSpPr>
          <p:nvPr/>
        </p:nvSpPr>
        <p:spPr>
          <a:xfrm>
            <a:off x="6072198" y="2071678"/>
            <a:ext cx="2857520" cy="78581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lvl="0" algn="ctr">
              <a:spcBef>
                <a:spcPct val="20000"/>
              </a:spcBef>
            </a:pPr>
            <a:r>
              <a:rPr kumimoji="0" lang="sk-SK" sz="3200" b="1" i="0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Mimoriadne udalosti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sk-SK" sz="3200" b="0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sk-SK" sz="3200" b="0" i="0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Obdĺžniková bublina 12"/>
          <p:cNvSpPr/>
          <p:nvPr/>
        </p:nvSpPr>
        <p:spPr>
          <a:xfrm>
            <a:off x="3143240" y="3143248"/>
            <a:ext cx="2857520" cy="826962"/>
          </a:xfrm>
          <a:prstGeom prst="wedgeRectCallou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4" name="Podnadpis 2"/>
          <p:cNvSpPr txBox="1">
            <a:spLocks/>
          </p:cNvSpPr>
          <p:nvPr/>
        </p:nvSpPr>
        <p:spPr>
          <a:xfrm>
            <a:off x="3143240" y="3214686"/>
            <a:ext cx="2857520" cy="7858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</a:pPr>
            <a:r>
              <a:rPr lang="sk-SK" sz="3200" b="1" dirty="0" smtClean="0">
                <a:solidFill>
                  <a:schemeClr val="bg1"/>
                </a:solidFill>
              </a:rPr>
              <a:t>Poslancom</a:t>
            </a:r>
            <a:endParaRPr kumimoji="0" lang="sk-SK" sz="3200" b="1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sk-SK" sz="3200" b="0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sk-SK" sz="3200" b="0" i="0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P spid="7" grpId="0" animBg="1"/>
      <p:bldP spid="10" grpId="0"/>
      <p:bldP spid="11" grpId="0" animBg="1"/>
      <p:bldP spid="12" grpId="0"/>
      <p:bldP spid="13" grpId="0" animBg="1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Rovná spojnica 24"/>
          <p:cNvCxnSpPr/>
          <p:nvPr/>
        </p:nvCxnSpPr>
        <p:spPr>
          <a:xfrm>
            <a:off x="0" y="857232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Nadpis 1"/>
          <p:cNvSpPr txBox="1">
            <a:spLocks/>
          </p:cNvSpPr>
          <p:nvPr/>
        </p:nvSpPr>
        <p:spPr>
          <a:xfrm>
            <a:off x="3071802" y="5429264"/>
            <a:ext cx="2857520" cy="571480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Úrad</a:t>
            </a:r>
            <a:endParaRPr kumimoji="0" lang="sk-SK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2" name="Obdĺžniková bublina 41"/>
          <p:cNvSpPr/>
          <p:nvPr/>
        </p:nvSpPr>
        <p:spPr>
          <a:xfrm>
            <a:off x="3571836" y="4286256"/>
            <a:ext cx="1785982" cy="578873"/>
          </a:xfrm>
          <a:prstGeom prst="wedgeRectCallou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3" name="Podnadpis 2"/>
          <p:cNvSpPr txBox="1">
            <a:spLocks/>
          </p:cNvSpPr>
          <p:nvPr/>
        </p:nvSpPr>
        <p:spPr>
          <a:xfrm>
            <a:off x="3571836" y="4357694"/>
            <a:ext cx="1785982" cy="50006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lvl="0" algn="ctr">
              <a:spcBef>
                <a:spcPct val="20000"/>
              </a:spcBef>
            </a:pPr>
            <a:r>
              <a:rPr lang="sk-SK" sz="3200" b="1" dirty="0" smtClean="0">
                <a:solidFill>
                  <a:schemeClr val="bg1"/>
                </a:solidFill>
              </a:rPr>
              <a:t>SMS</a:t>
            </a:r>
            <a:endParaRPr kumimoji="0" lang="sk-SK" sz="3200" b="1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4" name="Obdĺžniková bublina 43"/>
          <p:cNvSpPr/>
          <p:nvPr/>
        </p:nvSpPr>
        <p:spPr>
          <a:xfrm>
            <a:off x="1714448" y="4286256"/>
            <a:ext cx="1785982" cy="578873"/>
          </a:xfrm>
          <a:prstGeom prst="wedgeRectCallou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5" name="Podnadpis 2"/>
          <p:cNvSpPr txBox="1">
            <a:spLocks/>
          </p:cNvSpPr>
          <p:nvPr/>
        </p:nvSpPr>
        <p:spPr>
          <a:xfrm>
            <a:off x="1714448" y="4357694"/>
            <a:ext cx="1785982" cy="50006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lvl="0" algn="ctr">
              <a:spcBef>
                <a:spcPct val="20000"/>
              </a:spcBef>
            </a:pPr>
            <a:r>
              <a:rPr kumimoji="0" lang="sk-SK" sz="3200" b="1" i="0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E-mail</a:t>
            </a:r>
          </a:p>
        </p:txBody>
      </p:sp>
      <p:cxnSp>
        <p:nvCxnSpPr>
          <p:cNvPr id="99" name="Rovná spojovacia šípka 98"/>
          <p:cNvCxnSpPr/>
          <p:nvPr/>
        </p:nvCxnSpPr>
        <p:spPr>
          <a:xfrm rot="5400000" flipH="1" flipV="1">
            <a:off x="3786182" y="2857496"/>
            <a:ext cx="2000264" cy="57150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Obdĺžniková bublina 116"/>
          <p:cNvSpPr/>
          <p:nvPr/>
        </p:nvSpPr>
        <p:spPr>
          <a:xfrm>
            <a:off x="71438" y="4278887"/>
            <a:ext cx="1571604" cy="578873"/>
          </a:xfrm>
          <a:prstGeom prst="wedgeRectCallou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19" name="Podnadpis 2"/>
          <p:cNvSpPr txBox="1">
            <a:spLocks/>
          </p:cNvSpPr>
          <p:nvPr/>
        </p:nvSpPr>
        <p:spPr>
          <a:xfrm>
            <a:off x="0" y="4350325"/>
            <a:ext cx="1643042" cy="50006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lvl="0" algn="ctr">
              <a:spcBef>
                <a:spcPct val="20000"/>
              </a:spcBef>
            </a:pPr>
            <a:r>
              <a:rPr kumimoji="0" lang="sk-SK" sz="3200" b="1" i="0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</a:t>
            </a:r>
            <a:endParaRPr kumimoji="0" lang="sk-SK" sz="3200" b="1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0" name="Ovál 119"/>
          <p:cNvSpPr/>
          <p:nvPr/>
        </p:nvSpPr>
        <p:spPr>
          <a:xfrm>
            <a:off x="785786" y="4000504"/>
            <a:ext cx="285752" cy="28575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1" name="Ovál 120"/>
          <p:cNvSpPr/>
          <p:nvPr/>
        </p:nvSpPr>
        <p:spPr>
          <a:xfrm>
            <a:off x="2571736" y="4000504"/>
            <a:ext cx="285752" cy="28575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2" name="Ovál 121"/>
          <p:cNvSpPr/>
          <p:nvPr/>
        </p:nvSpPr>
        <p:spPr>
          <a:xfrm>
            <a:off x="4357686" y="4000504"/>
            <a:ext cx="285752" cy="28575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3" name="Ovál 122"/>
          <p:cNvSpPr/>
          <p:nvPr/>
        </p:nvSpPr>
        <p:spPr>
          <a:xfrm>
            <a:off x="6143636" y="4000504"/>
            <a:ext cx="285752" cy="28575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6" name="Ovál 125"/>
          <p:cNvSpPr/>
          <p:nvPr/>
        </p:nvSpPr>
        <p:spPr>
          <a:xfrm>
            <a:off x="7643834" y="4000504"/>
            <a:ext cx="285752" cy="28575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38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768" y="2071678"/>
            <a:ext cx="1042229" cy="1042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071546"/>
            <a:ext cx="1042229" cy="1042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1071546"/>
            <a:ext cx="1042229" cy="1042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" name="Picture 1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28794" y="1586861"/>
            <a:ext cx="1056321" cy="105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" name="Picture 1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5786" y="2071678"/>
            <a:ext cx="1071570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00760" y="1571612"/>
            <a:ext cx="1042229" cy="1042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75" name="Rovná spojovacia šípka 74"/>
          <p:cNvCxnSpPr/>
          <p:nvPr/>
        </p:nvCxnSpPr>
        <p:spPr>
          <a:xfrm flipV="1">
            <a:off x="4500562" y="2714620"/>
            <a:ext cx="1714512" cy="142876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Rovná spojovacia šípka 80"/>
          <p:cNvCxnSpPr/>
          <p:nvPr/>
        </p:nvCxnSpPr>
        <p:spPr>
          <a:xfrm flipV="1">
            <a:off x="4500562" y="3071810"/>
            <a:ext cx="2643206" cy="107157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Rovná spojovacia šípka 83"/>
          <p:cNvCxnSpPr>
            <a:stCxn id="122" idx="4"/>
          </p:cNvCxnSpPr>
          <p:nvPr/>
        </p:nvCxnSpPr>
        <p:spPr>
          <a:xfrm rot="5400000" flipH="1">
            <a:off x="3214678" y="3000372"/>
            <a:ext cx="2071702" cy="50006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Rovná spojovacia šípka 86"/>
          <p:cNvCxnSpPr/>
          <p:nvPr/>
        </p:nvCxnSpPr>
        <p:spPr>
          <a:xfrm rot="10800000">
            <a:off x="2786050" y="2714620"/>
            <a:ext cx="1714512" cy="142876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Rovná spojovacia šípka 92"/>
          <p:cNvCxnSpPr/>
          <p:nvPr/>
        </p:nvCxnSpPr>
        <p:spPr>
          <a:xfrm rot="10800000">
            <a:off x="1857358" y="3071812"/>
            <a:ext cx="2643204" cy="1071569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Nadpis 1"/>
          <p:cNvSpPr txBox="1">
            <a:spLocks/>
          </p:cNvSpPr>
          <p:nvPr/>
        </p:nvSpPr>
        <p:spPr>
          <a:xfrm>
            <a:off x="0" y="1"/>
            <a:ext cx="9144000" cy="78579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Moderná  komunikácia samosprávy s občanmi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/>
      <p:bldP spid="1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0" y="1214422"/>
            <a:ext cx="9144000" cy="2786082"/>
          </a:xfrm>
        </p:spPr>
        <p:txBody>
          <a:bodyPr>
            <a:normAutofit/>
          </a:bodyPr>
          <a:lstStyle/>
          <a:p>
            <a:r>
              <a:rPr lang="sk-SK" b="1" dirty="0" smtClean="0">
                <a:solidFill>
                  <a:srgbClr val="FF0000"/>
                </a:solidFill>
              </a:rPr>
              <a:t>Ako moderne a marketingovo šíriť informácie </a:t>
            </a:r>
          </a:p>
          <a:p>
            <a:r>
              <a:rPr lang="sk-SK" b="1" dirty="0" smtClean="0">
                <a:solidFill>
                  <a:srgbClr val="FF0000"/>
                </a:solidFill>
              </a:rPr>
              <a:t>o činnosti samosprávy a živote v meste, </a:t>
            </a:r>
          </a:p>
          <a:p>
            <a:r>
              <a:rPr lang="sk-SK" b="1" dirty="0" smtClean="0">
                <a:solidFill>
                  <a:srgbClr val="FF0000"/>
                </a:solidFill>
              </a:rPr>
              <a:t>hlavne k mladým občanom?</a:t>
            </a:r>
            <a:endParaRPr lang="sk-SK" b="1" dirty="0" smtClean="0">
              <a:solidFill>
                <a:schemeClr val="tx2"/>
              </a:solidFill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80585" y="4000504"/>
            <a:ext cx="5606059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1285852" y="1500174"/>
            <a:ext cx="7858148" cy="4643470"/>
          </a:xfrm>
        </p:spPr>
        <p:txBody>
          <a:bodyPr>
            <a:normAutofit/>
          </a:bodyPr>
          <a:lstStyle/>
          <a:p>
            <a:pPr algn="l"/>
            <a:r>
              <a:rPr lang="sk-SK" i="1" dirty="0" smtClean="0">
                <a:solidFill>
                  <a:schemeClr val="tx2"/>
                </a:solidFill>
              </a:rPr>
              <a:t>Internet                                    </a:t>
            </a:r>
            <a:r>
              <a:rPr lang="sk-SK" dirty="0" smtClean="0">
                <a:solidFill>
                  <a:schemeClr val="tx2"/>
                </a:solidFill>
              </a:rPr>
              <a:t>1983 </a:t>
            </a:r>
            <a:endParaRPr lang="sk-SK" i="1" dirty="0" smtClean="0">
              <a:solidFill>
                <a:schemeClr val="tx2"/>
              </a:solidFill>
            </a:endParaRPr>
          </a:p>
          <a:p>
            <a:pPr algn="l"/>
            <a:r>
              <a:rPr lang="sk-SK" i="1" dirty="0" err="1" smtClean="0">
                <a:solidFill>
                  <a:schemeClr val="tx2"/>
                </a:solidFill>
              </a:rPr>
              <a:t>www</a:t>
            </a:r>
            <a:r>
              <a:rPr lang="sk-SK" i="1" dirty="0" smtClean="0">
                <a:solidFill>
                  <a:schemeClr val="tx2"/>
                </a:solidFill>
              </a:rPr>
              <a:t>                                         1989</a:t>
            </a:r>
          </a:p>
          <a:p>
            <a:pPr algn="l"/>
            <a:r>
              <a:rPr lang="sk-SK" i="1" dirty="0" err="1" smtClean="0">
                <a:solidFill>
                  <a:schemeClr val="tx2"/>
                </a:solidFill>
              </a:rPr>
              <a:t>Google</a:t>
            </a:r>
            <a:r>
              <a:rPr lang="sk-SK" i="1" dirty="0" smtClean="0">
                <a:solidFill>
                  <a:schemeClr val="tx2"/>
                </a:solidFill>
              </a:rPr>
              <a:t>                                      1998</a:t>
            </a:r>
          </a:p>
          <a:p>
            <a:pPr algn="l"/>
            <a:r>
              <a:rPr lang="sk-SK" i="1" dirty="0" err="1" smtClean="0">
                <a:solidFill>
                  <a:schemeClr val="tx2"/>
                </a:solidFill>
              </a:rPr>
              <a:t>Facebook</a:t>
            </a:r>
            <a:r>
              <a:rPr lang="sk-SK" i="1" dirty="0" smtClean="0">
                <a:solidFill>
                  <a:schemeClr val="tx2"/>
                </a:solidFill>
              </a:rPr>
              <a:t>                                  2004</a:t>
            </a:r>
          </a:p>
          <a:p>
            <a:pPr algn="l"/>
            <a:r>
              <a:rPr lang="sk-SK" i="1" dirty="0" err="1" smtClean="0">
                <a:solidFill>
                  <a:schemeClr val="tx2"/>
                </a:solidFill>
              </a:rPr>
              <a:t>You</a:t>
            </a:r>
            <a:r>
              <a:rPr lang="sk-SK" i="1" dirty="0" smtClean="0">
                <a:solidFill>
                  <a:schemeClr val="tx2"/>
                </a:solidFill>
              </a:rPr>
              <a:t> Tube                                   2005</a:t>
            </a:r>
          </a:p>
          <a:p>
            <a:pPr algn="l"/>
            <a:r>
              <a:rPr lang="sk-SK" i="1" dirty="0" smtClean="0">
                <a:solidFill>
                  <a:schemeClr val="tx2"/>
                </a:solidFill>
              </a:rPr>
              <a:t>... </a:t>
            </a:r>
          </a:p>
          <a:p>
            <a:pPr algn="l"/>
            <a:endParaRPr lang="sk-SK" i="1" dirty="0" smtClean="0">
              <a:solidFill>
                <a:srgbClr val="FF0000"/>
              </a:solidFill>
            </a:endParaRPr>
          </a:p>
        </p:txBody>
      </p:sp>
      <p:sp>
        <p:nvSpPr>
          <p:cNvPr id="9" name="Nadpis 1"/>
          <p:cNvSpPr txBox="1">
            <a:spLocks/>
          </p:cNvSpPr>
          <p:nvPr/>
        </p:nvSpPr>
        <p:spPr>
          <a:xfrm>
            <a:off x="642910" y="0"/>
            <a:ext cx="7772400" cy="9286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Trochu histórie</a:t>
            </a:r>
            <a:endParaRPr kumimoji="0" lang="sk-SK" sz="4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Nadpis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1142983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sk-SK" sz="2800" b="1" dirty="0" smtClean="0">
                <a:solidFill>
                  <a:schemeClr val="bg1"/>
                </a:solidFill>
              </a:rPr>
              <a:t>Trochu histórie – trendy v službách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Rovná spojnica 24"/>
          <p:cNvCxnSpPr/>
          <p:nvPr/>
        </p:nvCxnSpPr>
        <p:spPr>
          <a:xfrm>
            <a:off x="0" y="857232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bdĺžniková bublina 32"/>
          <p:cNvSpPr/>
          <p:nvPr/>
        </p:nvSpPr>
        <p:spPr>
          <a:xfrm>
            <a:off x="3143240" y="3929066"/>
            <a:ext cx="2857520" cy="826962"/>
          </a:xfrm>
          <a:prstGeom prst="wedgeRectCallou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8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240" y="5121292"/>
            <a:ext cx="2857520" cy="1165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9" name="Nadpis 1"/>
          <p:cNvSpPr txBox="1">
            <a:spLocks/>
          </p:cNvSpPr>
          <p:nvPr/>
        </p:nvSpPr>
        <p:spPr>
          <a:xfrm>
            <a:off x="3143240" y="6286520"/>
            <a:ext cx="2857520" cy="571480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Úrad</a:t>
            </a:r>
            <a:endParaRPr kumimoji="0" lang="sk-SK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http://static.itnews.sk/a501/image/file/22/0061/7Dcf.social_networking_copy_jp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928670"/>
            <a:ext cx="7453036" cy="4060237"/>
          </a:xfrm>
          <a:prstGeom prst="rect">
            <a:avLst/>
          </a:prstGeom>
          <a:noFill/>
        </p:spPr>
      </p:pic>
      <p:pic>
        <p:nvPicPr>
          <p:cNvPr id="72706" name="Picture 2" descr="https://encrypted-tbn2.gstatic.com/images?q=tbn:ANd9GcRlPrxqfEdYyYcind6QZG1T5P1kfk6pg9WjbZcbuXljS9oJo-Z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928934"/>
            <a:ext cx="2200275" cy="2066925"/>
          </a:xfrm>
          <a:prstGeom prst="rect">
            <a:avLst/>
          </a:prstGeom>
          <a:noFill/>
        </p:spPr>
      </p:pic>
      <p:pic>
        <p:nvPicPr>
          <p:cNvPr id="72708" name="Picture 4" descr="http://www.mamiphone.sk/wp-content/uploads/facebook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000108"/>
            <a:ext cx="2152650" cy="2066925"/>
          </a:xfrm>
          <a:prstGeom prst="rect">
            <a:avLst/>
          </a:prstGeom>
          <a:noFill/>
        </p:spPr>
      </p:pic>
      <p:pic>
        <p:nvPicPr>
          <p:cNvPr id="72710" name="Picture 6" descr="http://static.itnews.sk/a501/image/file/2/0061/6hW8.youtube_for_ios_app_icon_full_size_jp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15206" y="1142984"/>
            <a:ext cx="1671623" cy="1671623"/>
          </a:xfrm>
          <a:prstGeom prst="rect">
            <a:avLst/>
          </a:prstGeom>
          <a:noFill/>
        </p:spPr>
      </p:pic>
      <p:pic>
        <p:nvPicPr>
          <p:cNvPr id="72712" name="Picture 8" descr="Výsledok vyh&amp;lcaron;adávania obrázkov pre dopyt socialne siete log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43768" y="3071810"/>
            <a:ext cx="1785950" cy="1785950"/>
          </a:xfrm>
          <a:prstGeom prst="rect">
            <a:avLst/>
          </a:prstGeom>
          <a:noFill/>
        </p:spPr>
      </p:pic>
      <p:sp>
        <p:nvSpPr>
          <p:cNvPr id="13" name="Nadpis 1"/>
          <p:cNvSpPr txBox="1">
            <a:spLocks/>
          </p:cNvSpPr>
          <p:nvPr/>
        </p:nvSpPr>
        <p:spPr>
          <a:xfrm>
            <a:off x="0" y="1"/>
            <a:ext cx="9144000" cy="78579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Moderná  komunikácia samosprávy s občanmi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2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2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2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2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Rovná spojnica 24"/>
          <p:cNvCxnSpPr/>
          <p:nvPr/>
        </p:nvCxnSpPr>
        <p:spPr>
          <a:xfrm>
            <a:off x="0" y="857232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Nadpis 1"/>
          <p:cNvSpPr txBox="1">
            <a:spLocks/>
          </p:cNvSpPr>
          <p:nvPr/>
        </p:nvSpPr>
        <p:spPr>
          <a:xfrm>
            <a:off x="3071802" y="5429264"/>
            <a:ext cx="2857520" cy="571480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Úrad</a:t>
            </a:r>
            <a:endParaRPr kumimoji="0" lang="sk-SK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1" name="Obdĺžniková bublina 30"/>
          <p:cNvSpPr/>
          <p:nvPr/>
        </p:nvSpPr>
        <p:spPr>
          <a:xfrm>
            <a:off x="5429224" y="4278887"/>
            <a:ext cx="1785982" cy="578873"/>
          </a:xfrm>
          <a:prstGeom prst="wedgeRectCallou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1" name="Podnadpis 2"/>
          <p:cNvSpPr txBox="1">
            <a:spLocks/>
          </p:cNvSpPr>
          <p:nvPr/>
        </p:nvSpPr>
        <p:spPr>
          <a:xfrm>
            <a:off x="5429224" y="4350325"/>
            <a:ext cx="1785982" cy="50006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lvl="0" algn="ctr">
              <a:spcBef>
                <a:spcPct val="20000"/>
              </a:spcBef>
            </a:pPr>
            <a:r>
              <a:rPr lang="sk-SK" sz="3200" b="1" dirty="0" smtClean="0">
                <a:solidFill>
                  <a:schemeClr val="bg1"/>
                </a:solidFill>
              </a:rPr>
              <a:t>Sociálne siete</a:t>
            </a:r>
            <a:endParaRPr kumimoji="0" lang="sk-SK" sz="3200" b="1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2" name="Obdĺžniková bublina 41"/>
          <p:cNvSpPr/>
          <p:nvPr/>
        </p:nvSpPr>
        <p:spPr>
          <a:xfrm>
            <a:off x="3571836" y="4286256"/>
            <a:ext cx="1785982" cy="578873"/>
          </a:xfrm>
          <a:prstGeom prst="wedgeRectCallou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3" name="Podnadpis 2"/>
          <p:cNvSpPr txBox="1">
            <a:spLocks/>
          </p:cNvSpPr>
          <p:nvPr/>
        </p:nvSpPr>
        <p:spPr>
          <a:xfrm>
            <a:off x="3571836" y="4357694"/>
            <a:ext cx="1785982" cy="50006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lvl="0" algn="ctr">
              <a:spcBef>
                <a:spcPct val="20000"/>
              </a:spcBef>
            </a:pPr>
            <a:r>
              <a:rPr lang="sk-SK" sz="3200" b="1" dirty="0" smtClean="0">
                <a:solidFill>
                  <a:schemeClr val="bg1"/>
                </a:solidFill>
              </a:rPr>
              <a:t>SMS</a:t>
            </a:r>
            <a:endParaRPr kumimoji="0" lang="sk-SK" sz="3200" b="1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4" name="Obdĺžniková bublina 43"/>
          <p:cNvSpPr/>
          <p:nvPr/>
        </p:nvSpPr>
        <p:spPr>
          <a:xfrm>
            <a:off x="1714448" y="4286256"/>
            <a:ext cx="1785982" cy="578873"/>
          </a:xfrm>
          <a:prstGeom prst="wedgeRectCallou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5" name="Podnadpis 2"/>
          <p:cNvSpPr txBox="1">
            <a:spLocks/>
          </p:cNvSpPr>
          <p:nvPr/>
        </p:nvSpPr>
        <p:spPr>
          <a:xfrm>
            <a:off x="1714448" y="4357694"/>
            <a:ext cx="1785982" cy="50006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lvl="0" algn="ctr">
              <a:spcBef>
                <a:spcPct val="20000"/>
              </a:spcBef>
            </a:pPr>
            <a:r>
              <a:rPr kumimoji="0" lang="sk-SK" sz="3200" b="1" i="0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E-mail</a:t>
            </a:r>
          </a:p>
        </p:txBody>
      </p:sp>
      <p:cxnSp>
        <p:nvCxnSpPr>
          <p:cNvPr id="139" name="Rovná spojovacia šípka 138"/>
          <p:cNvCxnSpPr/>
          <p:nvPr/>
        </p:nvCxnSpPr>
        <p:spPr>
          <a:xfrm rot="5400000">
            <a:off x="5679290" y="3321842"/>
            <a:ext cx="1428760" cy="214316"/>
          </a:xfrm>
          <a:prstGeom prst="straightConnector1">
            <a:avLst/>
          </a:prstGeom>
          <a:ln w="28575">
            <a:solidFill>
              <a:schemeClr val="accent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Rovná spojovacia šípka 87"/>
          <p:cNvCxnSpPr/>
          <p:nvPr/>
        </p:nvCxnSpPr>
        <p:spPr>
          <a:xfrm>
            <a:off x="4214810" y="2214554"/>
            <a:ext cx="2071702" cy="1928826"/>
          </a:xfrm>
          <a:prstGeom prst="straightConnector1">
            <a:avLst/>
          </a:prstGeom>
          <a:ln w="28575">
            <a:solidFill>
              <a:schemeClr val="accent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Rovná spojovacia šípka 90"/>
          <p:cNvCxnSpPr/>
          <p:nvPr/>
        </p:nvCxnSpPr>
        <p:spPr>
          <a:xfrm>
            <a:off x="3071802" y="2428868"/>
            <a:ext cx="3286148" cy="1785950"/>
          </a:xfrm>
          <a:prstGeom prst="straightConnector1">
            <a:avLst/>
          </a:prstGeom>
          <a:ln w="28575">
            <a:solidFill>
              <a:schemeClr val="accent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Rovná spojovacia šípka 94"/>
          <p:cNvCxnSpPr/>
          <p:nvPr/>
        </p:nvCxnSpPr>
        <p:spPr>
          <a:xfrm>
            <a:off x="1928794" y="2928934"/>
            <a:ext cx="4429156" cy="1285884"/>
          </a:xfrm>
          <a:prstGeom prst="straightConnector1">
            <a:avLst/>
          </a:prstGeom>
          <a:ln w="28575">
            <a:solidFill>
              <a:schemeClr val="accent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Obdĺžniková bublina 116"/>
          <p:cNvSpPr/>
          <p:nvPr/>
        </p:nvSpPr>
        <p:spPr>
          <a:xfrm>
            <a:off x="71438" y="4278887"/>
            <a:ext cx="1571604" cy="578873"/>
          </a:xfrm>
          <a:prstGeom prst="wedgeRectCallou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19" name="Podnadpis 2"/>
          <p:cNvSpPr txBox="1">
            <a:spLocks/>
          </p:cNvSpPr>
          <p:nvPr/>
        </p:nvSpPr>
        <p:spPr>
          <a:xfrm>
            <a:off x="0" y="4350325"/>
            <a:ext cx="1643042" cy="50006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lvl="0" algn="ctr">
              <a:spcBef>
                <a:spcPct val="20000"/>
              </a:spcBef>
            </a:pPr>
            <a:r>
              <a:rPr kumimoji="0" lang="sk-SK" sz="3200" b="1" i="0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</a:t>
            </a:r>
            <a:endParaRPr kumimoji="0" lang="sk-SK" sz="3200" b="1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0" name="Ovál 119"/>
          <p:cNvSpPr/>
          <p:nvPr/>
        </p:nvSpPr>
        <p:spPr>
          <a:xfrm>
            <a:off x="785786" y="4000504"/>
            <a:ext cx="285752" cy="28575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1" name="Ovál 120"/>
          <p:cNvSpPr/>
          <p:nvPr/>
        </p:nvSpPr>
        <p:spPr>
          <a:xfrm>
            <a:off x="2571736" y="4000504"/>
            <a:ext cx="285752" cy="28575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2" name="Ovál 121"/>
          <p:cNvSpPr/>
          <p:nvPr/>
        </p:nvSpPr>
        <p:spPr>
          <a:xfrm>
            <a:off x="4357686" y="4000504"/>
            <a:ext cx="285752" cy="28575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3" name="Ovál 122"/>
          <p:cNvSpPr/>
          <p:nvPr/>
        </p:nvSpPr>
        <p:spPr>
          <a:xfrm>
            <a:off x="6143636" y="4000504"/>
            <a:ext cx="285752" cy="28575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6" name="Ovál 125"/>
          <p:cNvSpPr/>
          <p:nvPr/>
        </p:nvSpPr>
        <p:spPr>
          <a:xfrm>
            <a:off x="7643834" y="4000504"/>
            <a:ext cx="285752" cy="28575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38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768" y="2071678"/>
            <a:ext cx="1042229" cy="1042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071546"/>
            <a:ext cx="1042229" cy="1042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1071546"/>
            <a:ext cx="1042229" cy="1042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" name="Picture 1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28794" y="1586861"/>
            <a:ext cx="1056321" cy="105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" name="Picture 1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5786" y="2071678"/>
            <a:ext cx="1071570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00760" y="1571612"/>
            <a:ext cx="1042229" cy="1042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" name="Nadpis 1"/>
          <p:cNvSpPr txBox="1">
            <a:spLocks/>
          </p:cNvSpPr>
          <p:nvPr/>
        </p:nvSpPr>
        <p:spPr>
          <a:xfrm>
            <a:off x="0" y="1"/>
            <a:ext cx="9144000" cy="78579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Moderná  komunikácia samosprávy s občanmi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1" grpId="0"/>
      <p:bldP spid="12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0" y="500042"/>
            <a:ext cx="9144000" cy="2786082"/>
          </a:xfrm>
        </p:spPr>
        <p:txBody>
          <a:bodyPr>
            <a:normAutofit/>
          </a:bodyPr>
          <a:lstStyle/>
          <a:p>
            <a:r>
              <a:rPr lang="sk-SK" b="1" dirty="0" smtClean="0">
                <a:solidFill>
                  <a:schemeClr val="tx2"/>
                </a:solidFill>
              </a:rPr>
              <a:t>Ako moderne zjednodušiť a zrýchliť tok informácií pre občanov?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80585" y="4214818"/>
            <a:ext cx="5606059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Obdĺžniková bublina 5"/>
          <p:cNvSpPr/>
          <p:nvPr/>
        </p:nvSpPr>
        <p:spPr>
          <a:xfrm>
            <a:off x="214282" y="2071678"/>
            <a:ext cx="2857520" cy="826962"/>
          </a:xfrm>
          <a:prstGeom prst="wedgeRectCallou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Podnadpis 2"/>
          <p:cNvSpPr txBox="1">
            <a:spLocks/>
          </p:cNvSpPr>
          <p:nvPr/>
        </p:nvSpPr>
        <p:spPr>
          <a:xfrm>
            <a:off x="214282" y="2143116"/>
            <a:ext cx="2857520" cy="7858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</a:pPr>
            <a:r>
              <a:rPr lang="sk-SK" sz="3200" b="1" dirty="0" smtClean="0">
                <a:solidFill>
                  <a:schemeClr val="bg1"/>
                </a:solidFill>
              </a:rPr>
              <a:t>Kontakty</a:t>
            </a:r>
            <a:endParaRPr kumimoji="0" lang="sk-SK" sz="3200" b="1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sk-SK" sz="3200" b="0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sk-SK" sz="3200" b="0" i="0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Obdĺžniková bublina 7"/>
          <p:cNvSpPr/>
          <p:nvPr/>
        </p:nvSpPr>
        <p:spPr>
          <a:xfrm>
            <a:off x="3143240" y="3286124"/>
            <a:ext cx="2857520" cy="826962"/>
          </a:xfrm>
          <a:prstGeom prst="wedgeRectCallou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Podnadpis 2"/>
          <p:cNvSpPr txBox="1">
            <a:spLocks/>
          </p:cNvSpPr>
          <p:nvPr/>
        </p:nvSpPr>
        <p:spPr>
          <a:xfrm>
            <a:off x="3143240" y="3357562"/>
            <a:ext cx="2857520" cy="78581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lvl="0" algn="ctr">
              <a:spcBef>
                <a:spcPct val="20000"/>
              </a:spcBef>
            </a:pPr>
            <a:r>
              <a:rPr lang="sk-SK" sz="3200" b="1" dirty="0" smtClean="0">
                <a:solidFill>
                  <a:schemeClr val="bg1"/>
                </a:solidFill>
              </a:rPr>
              <a:t>Notifikácia informácii</a:t>
            </a:r>
            <a:endParaRPr kumimoji="0" lang="sk-SK" sz="3200" b="1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sk-SK" sz="3200" b="0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sk-SK" sz="3200" b="0" i="0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Obdĺžniková bublina 9"/>
          <p:cNvSpPr/>
          <p:nvPr/>
        </p:nvSpPr>
        <p:spPr>
          <a:xfrm>
            <a:off x="3143240" y="2071678"/>
            <a:ext cx="2857520" cy="826962"/>
          </a:xfrm>
          <a:prstGeom prst="wedgeRectCallou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1" name="Podnadpis 2"/>
          <p:cNvSpPr txBox="1">
            <a:spLocks/>
          </p:cNvSpPr>
          <p:nvPr/>
        </p:nvSpPr>
        <p:spPr>
          <a:xfrm>
            <a:off x="3143240" y="2143116"/>
            <a:ext cx="2857520" cy="7858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</a:pPr>
            <a:r>
              <a:rPr lang="sk-SK" sz="3200" b="1" dirty="0" smtClean="0">
                <a:solidFill>
                  <a:schemeClr val="bg1"/>
                </a:solidFill>
              </a:rPr>
              <a:t>Oznamy</a:t>
            </a:r>
            <a:endParaRPr kumimoji="0" lang="sk-SK" sz="3200" b="1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sk-SK" sz="3200" b="0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sk-SK" sz="3200" b="0" i="0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Obdĺžniková bublina 13"/>
          <p:cNvSpPr/>
          <p:nvPr/>
        </p:nvSpPr>
        <p:spPr>
          <a:xfrm>
            <a:off x="6072198" y="2071678"/>
            <a:ext cx="2857520" cy="826962"/>
          </a:xfrm>
          <a:prstGeom prst="wedgeRectCallou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5" name="Podnadpis 2"/>
          <p:cNvSpPr txBox="1">
            <a:spLocks/>
          </p:cNvSpPr>
          <p:nvPr/>
        </p:nvSpPr>
        <p:spPr>
          <a:xfrm>
            <a:off x="6072198" y="2143116"/>
            <a:ext cx="2857520" cy="7858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</a:pPr>
            <a:r>
              <a:rPr lang="sk-SK" sz="3200" b="1" dirty="0" smtClean="0">
                <a:solidFill>
                  <a:schemeClr val="bg1"/>
                </a:solidFill>
              </a:rPr>
              <a:t>Podujatia</a:t>
            </a:r>
            <a:endParaRPr kumimoji="0" lang="sk-SK" sz="3200" b="1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sk-SK" sz="3200" b="0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sk-SK" sz="3200" b="0" i="0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  <p:bldP spid="7" grpId="0"/>
      <p:bldP spid="8" grpId="0" animBg="1"/>
      <p:bldP spid="9" grpId="0"/>
      <p:bldP spid="10" grpId="0" animBg="1"/>
      <p:bldP spid="11" grpId="0"/>
      <p:bldP spid="14" grpId="0" animBg="1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Rovná spojnica 24"/>
          <p:cNvCxnSpPr/>
          <p:nvPr/>
        </p:nvCxnSpPr>
        <p:spPr>
          <a:xfrm>
            <a:off x="0" y="857232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bdĺžniková bublina 32"/>
          <p:cNvSpPr/>
          <p:nvPr/>
        </p:nvSpPr>
        <p:spPr>
          <a:xfrm>
            <a:off x="7286612" y="4278887"/>
            <a:ext cx="1785982" cy="578873"/>
          </a:xfrm>
          <a:prstGeom prst="wedgeRectCallou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4" name="Podnadpis 2"/>
          <p:cNvSpPr txBox="1">
            <a:spLocks/>
          </p:cNvSpPr>
          <p:nvPr/>
        </p:nvSpPr>
        <p:spPr>
          <a:xfrm>
            <a:off x="7286612" y="4286256"/>
            <a:ext cx="1785982" cy="53036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</a:pPr>
            <a:r>
              <a:rPr lang="sk-SK" sz="2000" b="1" dirty="0" err="1" smtClean="0">
                <a:solidFill>
                  <a:schemeClr val="bg1"/>
                </a:solidFill>
              </a:rPr>
              <a:t>Mob</a:t>
            </a:r>
            <a:r>
              <a:rPr lang="sk-SK" sz="2000" b="1" dirty="0" smtClean="0">
                <a:solidFill>
                  <a:schemeClr val="bg1"/>
                </a:solidFill>
              </a:rPr>
              <a:t>. aplikácia</a:t>
            </a:r>
            <a:endParaRPr kumimoji="0" lang="sk-SK" sz="2000" b="1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9" name="Nadpis 1"/>
          <p:cNvSpPr txBox="1">
            <a:spLocks/>
          </p:cNvSpPr>
          <p:nvPr/>
        </p:nvSpPr>
        <p:spPr>
          <a:xfrm>
            <a:off x="3071802" y="5429264"/>
            <a:ext cx="2857520" cy="571480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Úrad</a:t>
            </a:r>
            <a:endParaRPr kumimoji="0" lang="sk-SK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1" name="Obdĺžniková bublina 30"/>
          <p:cNvSpPr/>
          <p:nvPr/>
        </p:nvSpPr>
        <p:spPr>
          <a:xfrm>
            <a:off x="5429224" y="4278887"/>
            <a:ext cx="1785982" cy="578873"/>
          </a:xfrm>
          <a:prstGeom prst="wedgeRectCallou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1" name="Podnadpis 2"/>
          <p:cNvSpPr txBox="1">
            <a:spLocks/>
          </p:cNvSpPr>
          <p:nvPr/>
        </p:nvSpPr>
        <p:spPr>
          <a:xfrm>
            <a:off x="5429224" y="4350325"/>
            <a:ext cx="1785982" cy="50006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lvl="0" algn="ctr">
              <a:spcBef>
                <a:spcPct val="20000"/>
              </a:spcBef>
            </a:pPr>
            <a:r>
              <a:rPr lang="sk-SK" sz="3200" b="1" dirty="0" smtClean="0">
                <a:solidFill>
                  <a:schemeClr val="bg1"/>
                </a:solidFill>
              </a:rPr>
              <a:t>Sociálne siete</a:t>
            </a:r>
            <a:endParaRPr kumimoji="0" lang="sk-SK" sz="3200" b="1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2" name="Obdĺžniková bublina 41"/>
          <p:cNvSpPr/>
          <p:nvPr/>
        </p:nvSpPr>
        <p:spPr>
          <a:xfrm>
            <a:off x="3571836" y="4286256"/>
            <a:ext cx="1785982" cy="578873"/>
          </a:xfrm>
          <a:prstGeom prst="wedgeRectCallou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3" name="Podnadpis 2"/>
          <p:cNvSpPr txBox="1">
            <a:spLocks/>
          </p:cNvSpPr>
          <p:nvPr/>
        </p:nvSpPr>
        <p:spPr>
          <a:xfrm>
            <a:off x="3571836" y="4357694"/>
            <a:ext cx="1785982" cy="50006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lvl="0" algn="ctr">
              <a:spcBef>
                <a:spcPct val="20000"/>
              </a:spcBef>
            </a:pPr>
            <a:r>
              <a:rPr lang="sk-SK" sz="3200" b="1" dirty="0" smtClean="0">
                <a:solidFill>
                  <a:schemeClr val="bg1"/>
                </a:solidFill>
              </a:rPr>
              <a:t>SMS</a:t>
            </a:r>
            <a:endParaRPr kumimoji="0" lang="sk-SK" sz="3200" b="1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4" name="Obdĺžniková bublina 43"/>
          <p:cNvSpPr/>
          <p:nvPr/>
        </p:nvSpPr>
        <p:spPr>
          <a:xfrm>
            <a:off x="1714448" y="4286256"/>
            <a:ext cx="1785982" cy="578873"/>
          </a:xfrm>
          <a:prstGeom prst="wedgeRectCallou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5" name="Podnadpis 2"/>
          <p:cNvSpPr txBox="1">
            <a:spLocks/>
          </p:cNvSpPr>
          <p:nvPr/>
        </p:nvSpPr>
        <p:spPr>
          <a:xfrm>
            <a:off x="1714448" y="4357694"/>
            <a:ext cx="1785982" cy="50006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lvl="0" algn="ctr">
              <a:spcBef>
                <a:spcPct val="20000"/>
              </a:spcBef>
            </a:pPr>
            <a:r>
              <a:rPr kumimoji="0" lang="sk-SK" sz="3200" b="1" i="0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E-mail</a:t>
            </a:r>
          </a:p>
        </p:txBody>
      </p:sp>
      <p:cxnSp>
        <p:nvCxnSpPr>
          <p:cNvPr id="154" name="Rovná spojovacia šípka 153"/>
          <p:cNvCxnSpPr/>
          <p:nvPr/>
        </p:nvCxnSpPr>
        <p:spPr>
          <a:xfrm>
            <a:off x="3071802" y="2643182"/>
            <a:ext cx="4714908" cy="1500198"/>
          </a:xfrm>
          <a:prstGeom prst="straightConnector1">
            <a:avLst/>
          </a:prstGeom>
          <a:ln w="28575">
            <a:solidFill>
              <a:schemeClr val="accent2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Rovná spojovacia šípka 99"/>
          <p:cNvCxnSpPr/>
          <p:nvPr/>
        </p:nvCxnSpPr>
        <p:spPr>
          <a:xfrm>
            <a:off x="1928794" y="2786058"/>
            <a:ext cx="5857916" cy="1357322"/>
          </a:xfrm>
          <a:prstGeom prst="straightConnector1">
            <a:avLst/>
          </a:prstGeom>
          <a:ln w="28575">
            <a:solidFill>
              <a:schemeClr val="accent2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Obdĺžniková bublina 116"/>
          <p:cNvSpPr/>
          <p:nvPr/>
        </p:nvSpPr>
        <p:spPr>
          <a:xfrm>
            <a:off x="71438" y="4278887"/>
            <a:ext cx="1571604" cy="578873"/>
          </a:xfrm>
          <a:prstGeom prst="wedgeRectCallou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19" name="Podnadpis 2"/>
          <p:cNvSpPr txBox="1">
            <a:spLocks/>
          </p:cNvSpPr>
          <p:nvPr/>
        </p:nvSpPr>
        <p:spPr>
          <a:xfrm>
            <a:off x="0" y="4350325"/>
            <a:ext cx="1643042" cy="50006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lvl="0" algn="ctr">
              <a:spcBef>
                <a:spcPct val="20000"/>
              </a:spcBef>
            </a:pPr>
            <a:r>
              <a:rPr kumimoji="0" lang="sk-SK" sz="3200" b="1" i="0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</a:t>
            </a:r>
            <a:endParaRPr kumimoji="0" lang="sk-SK" sz="3200" b="1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0" name="Ovál 119"/>
          <p:cNvSpPr/>
          <p:nvPr/>
        </p:nvSpPr>
        <p:spPr>
          <a:xfrm>
            <a:off x="785786" y="4000504"/>
            <a:ext cx="285752" cy="28575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1" name="Ovál 120"/>
          <p:cNvSpPr/>
          <p:nvPr/>
        </p:nvSpPr>
        <p:spPr>
          <a:xfrm>
            <a:off x="2571736" y="4000504"/>
            <a:ext cx="285752" cy="28575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2" name="Ovál 121"/>
          <p:cNvSpPr/>
          <p:nvPr/>
        </p:nvSpPr>
        <p:spPr>
          <a:xfrm>
            <a:off x="4357686" y="4000504"/>
            <a:ext cx="285752" cy="28575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3" name="Ovál 122"/>
          <p:cNvSpPr/>
          <p:nvPr/>
        </p:nvSpPr>
        <p:spPr>
          <a:xfrm>
            <a:off x="6143636" y="4000504"/>
            <a:ext cx="285752" cy="28575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6" name="Ovál 125"/>
          <p:cNvSpPr/>
          <p:nvPr/>
        </p:nvSpPr>
        <p:spPr>
          <a:xfrm>
            <a:off x="7643834" y="4000504"/>
            <a:ext cx="285752" cy="28575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38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768" y="2071678"/>
            <a:ext cx="1042229" cy="1042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071546"/>
            <a:ext cx="1042229" cy="1042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1071546"/>
            <a:ext cx="1042229" cy="1042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" name="Picture 1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28794" y="1586861"/>
            <a:ext cx="1056321" cy="105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" name="Picture 1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5786" y="2071678"/>
            <a:ext cx="1071570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00760" y="1571612"/>
            <a:ext cx="1042229" cy="1042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14" name="Rovná spojovacia šípka 113"/>
          <p:cNvCxnSpPr/>
          <p:nvPr/>
        </p:nvCxnSpPr>
        <p:spPr>
          <a:xfrm rot="16200000" flipH="1">
            <a:off x="6500826" y="2857495"/>
            <a:ext cx="1428761" cy="1143008"/>
          </a:xfrm>
          <a:prstGeom prst="straightConnector1">
            <a:avLst/>
          </a:prstGeom>
          <a:ln w="28575">
            <a:solidFill>
              <a:schemeClr val="accent2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Rovná spojovacia šípka 123"/>
          <p:cNvCxnSpPr/>
          <p:nvPr/>
        </p:nvCxnSpPr>
        <p:spPr>
          <a:xfrm>
            <a:off x="4429126" y="2214556"/>
            <a:ext cx="3357584" cy="1928824"/>
          </a:xfrm>
          <a:prstGeom prst="straightConnector1">
            <a:avLst/>
          </a:prstGeom>
          <a:ln w="28575">
            <a:solidFill>
              <a:schemeClr val="accent2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Nadpis 1"/>
          <p:cNvSpPr txBox="1">
            <a:spLocks/>
          </p:cNvSpPr>
          <p:nvPr/>
        </p:nvSpPr>
        <p:spPr>
          <a:xfrm>
            <a:off x="0" y="1"/>
            <a:ext cx="9144000" cy="78579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Moderná  komunikácia samosprávy s občanmi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/>
      <p:bldP spid="12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Rovná spojnica 24"/>
          <p:cNvCxnSpPr/>
          <p:nvPr/>
        </p:nvCxnSpPr>
        <p:spPr>
          <a:xfrm>
            <a:off x="0" y="857232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bdĺžniková bublina 32"/>
          <p:cNvSpPr/>
          <p:nvPr/>
        </p:nvSpPr>
        <p:spPr>
          <a:xfrm>
            <a:off x="7286612" y="4278887"/>
            <a:ext cx="1785982" cy="578873"/>
          </a:xfrm>
          <a:prstGeom prst="wedgeRectCallou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4" name="Podnadpis 2"/>
          <p:cNvSpPr txBox="1">
            <a:spLocks/>
          </p:cNvSpPr>
          <p:nvPr/>
        </p:nvSpPr>
        <p:spPr>
          <a:xfrm>
            <a:off x="7286612" y="4286256"/>
            <a:ext cx="1785982" cy="53036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</a:pPr>
            <a:r>
              <a:rPr lang="sk-SK" sz="2000" b="1" dirty="0" err="1" smtClean="0">
                <a:solidFill>
                  <a:schemeClr val="bg1"/>
                </a:solidFill>
              </a:rPr>
              <a:t>Mob</a:t>
            </a:r>
            <a:r>
              <a:rPr lang="sk-SK" sz="2000" b="1" dirty="0" smtClean="0">
                <a:solidFill>
                  <a:schemeClr val="bg1"/>
                </a:solidFill>
              </a:rPr>
              <a:t>. aplikácia</a:t>
            </a:r>
            <a:endParaRPr kumimoji="0" lang="sk-SK" sz="2000" b="1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9" name="Nadpis 1"/>
          <p:cNvSpPr txBox="1">
            <a:spLocks/>
          </p:cNvSpPr>
          <p:nvPr/>
        </p:nvSpPr>
        <p:spPr>
          <a:xfrm>
            <a:off x="3071802" y="5429264"/>
            <a:ext cx="2857520" cy="571480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Úrad</a:t>
            </a:r>
            <a:endParaRPr kumimoji="0" lang="sk-SK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1" name="Obdĺžniková bublina 30"/>
          <p:cNvSpPr/>
          <p:nvPr/>
        </p:nvSpPr>
        <p:spPr>
          <a:xfrm>
            <a:off x="5429224" y="4278887"/>
            <a:ext cx="1785982" cy="578873"/>
          </a:xfrm>
          <a:prstGeom prst="wedgeRectCallou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1" name="Podnadpis 2"/>
          <p:cNvSpPr txBox="1">
            <a:spLocks/>
          </p:cNvSpPr>
          <p:nvPr/>
        </p:nvSpPr>
        <p:spPr>
          <a:xfrm>
            <a:off x="5429224" y="4350325"/>
            <a:ext cx="1785982" cy="50006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lvl="0" algn="ctr">
              <a:spcBef>
                <a:spcPct val="20000"/>
              </a:spcBef>
            </a:pPr>
            <a:r>
              <a:rPr lang="sk-SK" sz="3200" b="1" dirty="0" smtClean="0">
                <a:solidFill>
                  <a:schemeClr val="bg1"/>
                </a:solidFill>
              </a:rPr>
              <a:t>Sociálne siete</a:t>
            </a:r>
            <a:endParaRPr kumimoji="0" lang="sk-SK" sz="3200" b="1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2" name="Obdĺžniková bublina 41"/>
          <p:cNvSpPr/>
          <p:nvPr/>
        </p:nvSpPr>
        <p:spPr>
          <a:xfrm>
            <a:off x="3571836" y="4286256"/>
            <a:ext cx="1785982" cy="578873"/>
          </a:xfrm>
          <a:prstGeom prst="wedgeRectCallou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3" name="Podnadpis 2"/>
          <p:cNvSpPr txBox="1">
            <a:spLocks/>
          </p:cNvSpPr>
          <p:nvPr/>
        </p:nvSpPr>
        <p:spPr>
          <a:xfrm>
            <a:off x="3571836" y="4357694"/>
            <a:ext cx="1785982" cy="50006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lvl="0" algn="ctr">
              <a:spcBef>
                <a:spcPct val="20000"/>
              </a:spcBef>
            </a:pPr>
            <a:r>
              <a:rPr lang="sk-SK" sz="3200" b="1" dirty="0" smtClean="0">
                <a:solidFill>
                  <a:schemeClr val="bg1"/>
                </a:solidFill>
              </a:rPr>
              <a:t>SMS</a:t>
            </a:r>
            <a:endParaRPr kumimoji="0" lang="sk-SK" sz="3200" b="1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4" name="Obdĺžniková bublina 43"/>
          <p:cNvSpPr/>
          <p:nvPr/>
        </p:nvSpPr>
        <p:spPr>
          <a:xfrm>
            <a:off x="1714448" y="4286256"/>
            <a:ext cx="1785982" cy="578873"/>
          </a:xfrm>
          <a:prstGeom prst="wedgeRectCallou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5" name="Podnadpis 2"/>
          <p:cNvSpPr txBox="1">
            <a:spLocks/>
          </p:cNvSpPr>
          <p:nvPr/>
        </p:nvSpPr>
        <p:spPr>
          <a:xfrm>
            <a:off x="1714448" y="4357694"/>
            <a:ext cx="1785982" cy="50006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lvl="0" algn="ctr">
              <a:spcBef>
                <a:spcPct val="20000"/>
              </a:spcBef>
            </a:pPr>
            <a:r>
              <a:rPr kumimoji="0" lang="sk-SK" sz="3200" b="1" i="0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E-mail</a:t>
            </a:r>
          </a:p>
        </p:txBody>
      </p:sp>
      <p:cxnSp>
        <p:nvCxnSpPr>
          <p:cNvPr id="53" name="Rovná spojovacia šípka 52"/>
          <p:cNvCxnSpPr/>
          <p:nvPr/>
        </p:nvCxnSpPr>
        <p:spPr>
          <a:xfrm rot="5400000">
            <a:off x="2321703" y="2607463"/>
            <a:ext cx="1928826" cy="1143008"/>
          </a:xfrm>
          <a:prstGeom prst="straightConnector1">
            <a:avLst/>
          </a:prstGeom>
          <a:ln w="28575">
            <a:solidFill>
              <a:srgbClr val="FFC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Rovná spojovacia šípka 98"/>
          <p:cNvCxnSpPr/>
          <p:nvPr/>
        </p:nvCxnSpPr>
        <p:spPr>
          <a:xfrm rot="5400000" flipH="1" flipV="1">
            <a:off x="3786182" y="2857496"/>
            <a:ext cx="2000264" cy="57150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Rovná spojovacia šípka 138"/>
          <p:cNvCxnSpPr/>
          <p:nvPr/>
        </p:nvCxnSpPr>
        <p:spPr>
          <a:xfrm rot="5400000">
            <a:off x="5679290" y="3321842"/>
            <a:ext cx="1428760" cy="214316"/>
          </a:xfrm>
          <a:prstGeom prst="straightConnector1">
            <a:avLst/>
          </a:prstGeom>
          <a:ln w="28575">
            <a:solidFill>
              <a:schemeClr val="accent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Rovná spojovacia šípka 153"/>
          <p:cNvCxnSpPr/>
          <p:nvPr/>
        </p:nvCxnSpPr>
        <p:spPr>
          <a:xfrm>
            <a:off x="3071802" y="2643182"/>
            <a:ext cx="4714908" cy="1500198"/>
          </a:xfrm>
          <a:prstGeom prst="straightConnector1">
            <a:avLst/>
          </a:prstGeom>
          <a:ln w="28575">
            <a:solidFill>
              <a:schemeClr val="accent2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Rovná spojovacia šípka 51"/>
          <p:cNvCxnSpPr>
            <a:stCxn id="48" idx="2"/>
          </p:cNvCxnSpPr>
          <p:nvPr/>
        </p:nvCxnSpPr>
        <p:spPr>
          <a:xfrm rot="5400000">
            <a:off x="628736" y="3443175"/>
            <a:ext cx="992763" cy="392909"/>
          </a:xfrm>
          <a:prstGeom prst="straightConnector1">
            <a:avLst/>
          </a:prstGeom>
          <a:ln w="28575">
            <a:solidFill>
              <a:srgbClr val="00B05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Rovná spojovacia šípka 56"/>
          <p:cNvCxnSpPr>
            <a:stCxn id="47" idx="2"/>
          </p:cNvCxnSpPr>
          <p:nvPr/>
        </p:nvCxnSpPr>
        <p:spPr>
          <a:xfrm rot="5400000">
            <a:off x="946395" y="2625450"/>
            <a:ext cx="1492829" cy="1528293"/>
          </a:xfrm>
          <a:prstGeom prst="straightConnector1">
            <a:avLst/>
          </a:prstGeom>
          <a:ln w="28575">
            <a:solidFill>
              <a:srgbClr val="00B05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Rovná spojovacia šípka 59"/>
          <p:cNvCxnSpPr/>
          <p:nvPr/>
        </p:nvCxnSpPr>
        <p:spPr>
          <a:xfrm rot="10800000" flipV="1">
            <a:off x="928662" y="2143116"/>
            <a:ext cx="2786082" cy="1992894"/>
          </a:xfrm>
          <a:prstGeom prst="straightConnector1">
            <a:avLst/>
          </a:prstGeom>
          <a:ln w="28575">
            <a:solidFill>
              <a:srgbClr val="00B05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Rovná spojovacia šípka 61"/>
          <p:cNvCxnSpPr/>
          <p:nvPr/>
        </p:nvCxnSpPr>
        <p:spPr>
          <a:xfrm rot="10800000" flipV="1">
            <a:off x="928662" y="2143115"/>
            <a:ext cx="4000528" cy="1989737"/>
          </a:xfrm>
          <a:prstGeom prst="straightConnector1">
            <a:avLst/>
          </a:prstGeom>
          <a:ln w="28575">
            <a:solidFill>
              <a:srgbClr val="00B05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Rovná spojovacia šípka 70"/>
          <p:cNvCxnSpPr/>
          <p:nvPr/>
        </p:nvCxnSpPr>
        <p:spPr>
          <a:xfrm rot="10800000" flipV="1">
            <a:off x="2643174" y="2643182"/>
            <a:ext cx="3286148" cy="1571636"/>
          </a:xfrm>
          <a:prstGeom prst="straightConnector1">
            <a:avLst/>
          </a:prstGeom>
          <a:ln w="28575">
            <a:solidFill>
              <a:srgbClr val="FFC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Rovná spojovacia šípka 87"/>
          <p:cNvCxnSpPr/>
          <p:nvPr/>
        </p:nvCxnSpPr>
        <p:spPr>
          <a:xfrm>
            <a:off x="4214810" y="2214554"/>
            <a:ext cx="2071702" cy="1928826"/>
          </a:xfrm>
          <a:prstGeom prst="straightConnector1">
            <a:avLst/>
          </a:prstGeom>
          <a:ln w="28575">
            <a:solidFill>
              <a:schemeClr val="accent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Rovná spojovacia šípka 90"/>
          <p:cNvCxnSpPr/>
          <p:nvPr/>
        </p:nvCxnSpPr>
        <p:spPr>
          <a:xfrm>
            <a:off x="3071802" y="2428868"/>
            <a:ext cx="3286148" cy="1785950"/>
          </a:xfrm>
          <a:prstGeom prst="straightConnector1">
            <a:avLst/>
          </a:prstGeom>
          <a:ln w="28575">
            <a:solidFill>
              <a:schemeClr val="accent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Rovná spojovacia šípka 94"/>
          <p:cNvCxnSpPr/>
          <p:nvPr/>
        </p:nvCxnSpPr>
        <p:spPr>
          <a:xfrm>
            <a:off x="1928794" y="2928934"/>
            <a:ext cx="4429156" cy="1285884"/>
          </a:xfrm>
          <a:prstGeom prst="straightConnector1">
            <a:avLst/>
          </a:prstGeom>
          <a:ln w="28575">
            <a:solidFill>
              <a:schemeClr val="accent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Rovná spojovacia šípka 99"/>
          <p:cNvCxnSpPr/>
          <p:nvPr/>
        </p:nvCxnSpPr>
        <p:spPr>
          <a:xfrm>
            <a:off x="1928794" y="2786058"/>
            <a:ext cx="5857916" cy="1357322"/>
          </a:xfrm>
          <a:prstGeom prst="straightConnector1">
            <a:avLst/>
          </a:prstGeom>
          <a:ln w="28575">
            <a:solidFill>
              <a:schemeClr val="accent2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Rovná spojovacia šípka 102"/>
          <p:cNvCxnSpPr/>
          <p:nvPr/>
        </p:nvCxnSpPr>
        <p:spPr>
          <a:xfrm rot="16200000" flipH="1">
            <a:off x="1893075" y="3321843"/>
            <a:ext cx="1500198" cy="142876"/>
          </a:xfrm>
          <a:prstGeom prst="straightConnector1">
            <a:avLst/>
          </a:prstGeom>
          <a:ln w="28575">
            <a:solidFill>
              <a:srgbClr val="FFC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Obdĺžniková bublina 116"/>
          <p:cNvSpPr/>
          <p:nvPr/>
        </p:nvSpPr>
        <p:spPr>
          <a:xfrm>
            <a:off x="71438" y="4278887"/>
            <a:ext cx="1571604" cy="578873"/>
          </a:xfrm>
          <a:prstGeom prst="wedgeRectCallou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19" name="Podnadpis 2"/>
          <p:cNvSpPr txBox="1">
            <a:spLocks/>
          </p:cNvSpPr>
          <p:nvPr/>
        </p:nvSpPr>
        <p:spPr>
          <a:xfrm>
            <a:off x="0" y="4350325"/>
            <a:ext cx="1643042" cy="50006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lvl="0" algn="ctr">
              <a:spcBef>
                <a:spcPct val="20000"/>
              </a:spcBef>
            </a:pPr>
            <a:r>
              <a:rPr kumimoji="0" lang="sk-SK" sz="3200" b="1" i="0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</a:t>
            </a:r>
            <a:endParaRPr kumimoji="0" lang="sk-SK" sz="3200" b="1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0" name="Ovál 119"/>
          <p:cNvSpPr/>
          <p:nvPr/>
        </p:nvSpPr>
        <p:spPr>
          <a:xfrm>
            <a:off x="785786" y="4000504"/>
            <a:ext cx="285752" cy="28575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1" name="Ovál 120"/>
          <p:cNvSpPr/>
          <p:nvPr/>
        </p:nvSpPr>
        <p:spPr>
          <a:xfrm>
            <a:off x="2571736" y="4000504"/>
            <a:ext cx="285752" cy="28575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2" name="Ovál 121"/>
          <p:cNvSpPr/>
          <p:nvPr/>
        </p:nvSpPr>
        <p:spPr>
          <a:xfrm>
            <a:off x="4357686" y="4000504"/>
            <a:ext cx="285752" cy="28575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3" name="Ovál 122"/>
          <p:cNvSpPr/>
          <p:nvPr/>
        </p:nvSpPr>
        <p:spPr>
          <a:xfrm>
            <a:off x="6143636" y="4000504"/>
            <a:ext cx="285752" cy="28575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6" name="Ovál 125"/>
          <p:cNvSpPr/>
          <p:nvPr/>
        </p:nvSpPr>
        <p:spPr>
          <a:xfrm>
            <a:off x="7643834" y="4000504"/>
            <a:ext cx="285752" cy="28575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38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768" y="2071678"/>
            <a:ext cx="1042229" cy="1042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071546"/>
            <a:ext cx="1042229" cy="1042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1071546"/>
            <a:ext cx="1042229" cy="1042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" name="Picture 1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28794" y="1586861"/>
            <a:ext cx="1056321" cy="105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" name="Picture 1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5786" y="2071678"/>
            <a:ext cx="1071570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00760" y="1571612"/>
            <a:ext cx="1042229" cy="1042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1" name="Rovná spojovacia šípka 60"/>
          <p:cNvCxnSpPr/>
          <p:nvPr/>
        </p:nvCxnSpPr>
        <p:spPr>
          <a:xfrm rot="10800000" flipV="1">
            <a:off x="928662" y="2428868"/>
            <a:ext cx="5000660" cy="1714510"/>
          </a:xfrm>
          <a:prstGeom prst="straightConnector1">
            <a:avLst/>
          </a:prstGeom>
          <a:ln w="28575">
            <a:solidFill>
              <a:srgbClr val="00B05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Rovná spojovacia šípka 64"/>
          <p:cNvCxnSpPr/>
          <p:nvPr/>
        </p:nvCxnSpPr>
        <p:spPr>
          <a:xfrm rot="10800000" flipV="1">
            <a:off x="928662" y="2928934"/>
            <a:ext cx="6143668" cy="1214446"/>
          </a:xfrm>
          <a:prstGeom prst="straightConnector1">
            <a:avLst/>
          </a:prstGeom>
          <a:ln w="28575">
            <a:solidFill>
              <a:srgbClr val="00B05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Rovná spojovacia šípka 74"/>
          <p:cNvCxnSpPr/>
          <p:nvPr/>
        </p:nvCxnSpPr>
        <p:spPr>
          <a:xfrm flipV="1">
            <a:off x="4500562" y="2714620"/>
            <a:ext cx="1714512" cy="142876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Rovná spojovacia šípka 80"/>
          <p:cNvCxnSpPr/>
          <p:nvPr/>
        </p:nvCxnSpPr>
        <p:spPr>
          <a:xfrm flipV="1">
            <a:off x="4500562" y="3071810"/>
            <a:ext cx="2643206" cy="107157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Rovná spojovacia šípka 83"/>
          <p:cNvCxnSpPr>
            <a:stCxn id="122" idx="4"/>
          </p:cNvCxnSpPr>
          <p:nvPr/>
        </p:nvCxnSpPr>
        <p:spPr>
          <a:xfrm rot="5400000" flipH="1">
            <a:off x="3214678" y="3000372"/>
            <a:ext cx="2071702" cy="50006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Rovná spojovacia šípka 86"/>
          <p:cNvCxnSpPr/>
          <p:nvPr/>
        </p:nvCxnSpPr>
        <p:spPr>
          <a:xfrm rot="10800000">
            <a:off x="2786050" y="2714620"/>
            <a:ext cx="1714512" cy="142876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Rovná spojovacia šípka 92"/>
          <p:cNvCxnSpPr/>
          <p:nvPr/>
        </p:nvCxnSpPr>
        <p:spPr>
          <a:xfrm rot="10800000">
            <a:off x="1857358" y="3071812"/>
            <a:ext cx="2643204" cy="1071569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Rovná spojovacia šípka 113"/>
          <p:cNvCxnSpPr/>
          <p:nvPr/>
        </p:nvCxnSpPr>
        <p:spPr>
          <a:xfrm rot="16200000" flipH="1">
            <a:off x="6500826" y="2857495"/>
            <a:ext cx="1428761" cy="1143008"/>
          </a:xfrm>
          <a:prstGeom prst="straightConnector1">
            <a:avLst/>
          </a:prstGeom>
          <a:ln w="28575">
            <a:solidFill>
              <a:schemeClr val="accent2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Rovná spojovacia šípka 123"/>
          <p:cNvCxnSpPr/>
          <p:nvPr/>
        </p:nvCxnSpPr>
        <p:spPr>
          <a:xfrm>
            <a:off x="4429126" y="2214556"/>
            <a:ext cx="3357584" cy="1928824"/>
          </a:xfrm>
          <a:prstGeom prst="straightConnector1">
            <a:avLst/>
          </a:prstGeom>
          <a:ln w="28575">
            <a:solidFill>
              <a:schemeClr val="accent2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Nadpis 1"/>
          <p:cNvSpPr txBox="1">
            <a:spLocks/>
          </p:cNvSpPr>
          <p:nvPr/>
        </p:nvSpPr>
        <p:spPr>
          <a:xfrm>
            <a:off x="0" y="1"/>
            <a:ext cx="9144000" cy="78579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Moderná  komunikácia samosprávy s občanmi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500066" y="1857364"/>
            <a:ext cx="8715404" cy="3143272"/>
          </a:xfrm>
        </p:spPr>
        <p:txBody>
          <a:bodyPr>
            <a:normAutofit/>
          </a:bodyPr>
          <a:lstStyle/>
          <a:p>
            <a:pPr marL="514350" indent="-514350" algn="l">
              <a:buAutoNum type="arabicPeriod"/>
            </a:pPr>
            <a:r>
              <a:rPr lang="sk-SK" b="1" i="1" dirty="0" smtClean="0">
                <a:solidFill>
                  <a:srgbClr val="FF0000"/>
                </a:solidFill>
              </a:rPr>
              <a:t>Moderné trendové služby pre samosprávy</a:t>
            </a:r>
          </a:p>
          <a:p>
            <a:pPr marL="514350" indent="-514350" algn="l">
              <a:buAutoNum type="arabicPeriod"/>
            </a:pPr>
            <a:endParaRPr lang="sk-SK" i="1" dirty="0" smtClean="0">
              <a:solidFill>
                <a:srgbClr val="FF0000"/>
              </a:solidFill>
            </a:endParaRPr>
          </a:p>
          <a:p>
            <a:pPr marL="514350" indent="-514350" algn="l">
              <a:buAutoNum type="arabicPeriod"/>
            </a:pPr>
            <a:r>
              <a:rPr lang="sk-SK" b="1" i="1" dirty="0" smtClean="0">
                <a:solidFill>
                  <a:srgbClr val="FF0000"/>
                </a:solidFill>
              </a:rPr>
              <a:t>Bezbariérový prístup pre všetky </a:t>
            </a:r>
            <a:r>
              <a:rPr lang="sk-SK" b="1" i="1" dirty="0" smtClean="0">
                <a:solidFill>
                  <a:srgbClr val="FF0000"/>
                </a:solidFill>
              </a:rPr>
              <a:t>zariadenia   (PC</a:t>
            </a:r>
            <a:r>
              <a:rPr lang="sk-SK" b="1" i="1" dirty="0" smtClean="0">
                <a:solidFill>
                  <a:srgbClr val="FF0000"/>
                </a:solidFill>
              </a:rPr>
              <a:t>, notebook, </a:t>
            </a:r>
            <a:r>
              <a:rPr lang="sk-SK" b="1" i="1" dirty="0" err="1" smtClean="0">
                <a:solidFill>
                  <a:srgbClr val="FF0000"/>
                </a:solidFill>
              </a:rPr>
              <a:t>tablet</a:t>
            </a:r>
            <a:r>
              <a:rPr lang="sk-SK" b="1" i="1" dirty="0" smtClean="0">
                <a:solidFill>
                  <a:srgbClr val="FF0000"/>
                </a:solidFill>
              </a:rPr>
              <a:t> a mobil)</a:t>
            </a:r>
          </a:p>
        </p:txBody>
      </p:sp>
      <p:sp>
        <p:nvSpPr>
          <p:cNvPr id="9" name="Nadpis 1"/>
          <p:cNvSpPr txBox="1">
            <a:spLocks/>
          </p:cNvSpPr>
          <p:nvPr/>
        </p:nvSpPr>
        <p:spPr>
          <a:xfrm>
            <a:off x="642910" y="0"/>
            <a:ext cx="7772400" cy="9286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Trochu histórie</a:t>
            </a:r>
            <a:endParaRPr kumimoji="0" lang="sk-SK" sz="4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Nadpis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1142983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sk-SK" sz="3200" b="1" dirty="0" smtClean="0">
                <a:solidFill>
                  <a:schemeClr val="bg1"/>
                </a:solidFill>
              </a:rPr>
              <a:t>Na čo kladieme dôraz!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://yogobogo.com/wp-content/uploads/2013/11/Group-of-Peop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785794"/>
            <a:ext cx="7831095" cy="4786346"/>
          </a:xfrm>
          <a:prstGeom prst="rect">
            <a:avLst/>
          </a:prstGeom>
          <a:noFill/>
        </p:spPr>
      </p:pic>
      <p:pic>
        <p:nvPicPr>
          <p:cNvPr id="15" name="Obrázok 3" descr="displeje-porovnani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438" y="3092879"/>
            <a:ext cx="8387403" cy="3765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Obdĺžnik 15"/>
          <p:cNvSpPr/>
          <p:nvPr/>
        </p:nvSpPr>
        <p:spPr>
          <a:xfrm rot="5400000">
            <a:off x="3893339" y="3321843"/>
            <a:ext cx="1857388" cy="3214710"/>
          </a:xfrm>
          <a:prstGeom prst="rect">
            <a:avLst/>
          </a:prstGeom>
          <a:solidFill>
            <a:srgbClr val="FFFF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k-SK"/>
          </a:p>
        </p:txBody>
      </p:sp>
      <p:sp>
        <p:nvSpPr>
          <p:cNvPr id="17" name="Obdĺžnik 16"/>
          <p:cNvSpPr/>
          <p:nvPr/>
        </p:nvSpPr>
        <p:spPr>
          <a:xfrm rot="5400000">
            <a:off x="1285852" y="4643446"/>
            <a:ext cx="1500198" cy="2071702"/>
          </a:xfrm>
          <a:prstGeom prst="rect">
            <a:avLst/>
          </a:prstGeom>
          <a:solidFill>
            <a:schemeClr val="accent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k-SK"/>
          </a:p>
        </p:txBody>
      </p:sp>
      <p:sp>
        <p:nvSpPr>
          <p:cNvPr id="18" name="Obdĺžnik 17"/>
          <p:cNvSpPr/>
          <p:nvPr/>
        </p:nvSpPr>
        <p:spPr>
          <a:xfrm rot="5400000">
            <a:off x="6375363" y="5197537"/>
            <a:ext cx="1428760" cy="1034959"/>
          </a:xfrm>
          <a:prstGeom prst="rect">
            <a:avLst/>
          </a:prstGeom>
          <a:solidFill>
            <a:srgbClr val="92D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k-SK"/>
          </a:p>
        </p:txBody>
      </p:sp>
      <p:sp>
        <p:nvSpPr>
          <p:cNvPr id="19" name="Obdĺžnik 18"/>
          <p:cNvSpPr/>
          <p:nvPr/>
        </p:nvSpPr>
        <p:spPr>
          <a:xfrm rot="5400000">
            <a:off x="7761412" y="5740315"/>
            <a:ext cx="1000133" cy="520910"/>
          </a:xfrm>
          <a:prstGeom prst="rect">
            <a:avLst/>
          </a:prstGeom>
          <a:solidFill>
            <a:srgbClr val="FF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k-SK"/>
          </a:p>
        </p:txBody>
      </p:sp>
      <p:sp>
        <p:nvSpPr>
          <p:cNvPr id="22" name="Obdĺžnik 21"/>
          <p:cNvSpPr/>
          <p:nvPr/>
        </p:nvSpPr>
        <p:spPr>
          <a:xfrm>
            <a:off x="0" y="2500306"/>
            <a:ext cx="9144000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sk-SK" sz="3200" b="1" dirty="0" smtClean="0">
                <a:solidFill>
                  <a:schemeClr val="tx2"/>
                </a:solidFill>
              </a:rPr>
              <a:t>podľa zariadení užívateľov pre komunikáciu</a:t>
            </a:r>
          </a:p>
          <a:p>
            <a:pPr algn="ctr"/>
            <a:endParaRPr lang="sk-SK" sz="800" b="1" dirty="0">
              <a:solidFill>
                <a:schemeClr val="tx2"/>
              </a:solidFill>
            </a:endParaRPr>
          </a:p>
        </p:txBody>
      </p:sp>
      <p:sp>
        <p:nvSpPr>
          <p:cNvPr id="23" name="Obdĺžnik 22"/>
          <p:cNvSpPr/>
          <p:nvPr/>
        </p:nvSpPr>
        <p:spPr>
          <a:xfrm rot="5400000">
            <a:off x="2513158" y="5299248"/>
            <a:ext cx="117156" cy="2143140"/>
          </a:xfrm>
          <a:prstGeom prst="rect">
            <a:avLst/>
          </a:prstGeom>
          <a:solidFill>
            <a:schemeClr val="accent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k-SK"/>
          </a:p>
        </p:txBody>
      </p:sp>
      <p:sp>
        <p:nvSpPr>
          <p:cNvPr id="24" name="Nadpis 1"/>
          <p:cNvSpPr txBox="1">
            <a:spLocks/>
          </p:cNvSpPr>
          <p:nvPr/>
        </p:nvSpPr>
        <p:spPr>
          <a:xfrm>
            <a:off x="0" y="1"/>
            <a:ext cx="9144000" cy="78579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Moderná  komunikácia samosprávy s občanmi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2" grpId="0" animBg="1"/>
      <p:bldP spid="2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Nadpis 1"/>
          <p:cNvSpPr txBox="1">
            <a:spLocks/>
          </p:cNvSpPr>
          <p:nvPr/>
        </p:nvSpPr>
        <p:spPr>
          <a:xfrm>
            <a:off x="5508625" y="3357563"/>
            <a:ext cx="3635375" cy="67786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sk-SK" sz="3200" dirty="0" err="1">
                <a:latin typeface="+mj-lt"/>
                <a:ea typeface="+mj-ea"/>
                <a:cs typeface="+mj-cs"/>
              </a:rPr>
              <a:t>Nájditeľnosť</a:t>
            </a:r>
            <a:endParaRPr lang="sk-SK" sz="3200" dirty="0">
              <a:latin typeface="+mj-lt"/>
              <a:ea typeface="+mj-ea"/>
              <a:cs typeface="+mj-cs"/>
            </a:endParaRPr>
          </a:p>
        </p:txBody>
      </p:sp>
      <p:pic>
        <p:nvPicPr>
          <p:cNvPr id="17" name="Picture 2" descr="http://photo.vivo.sk/jpeg/65/46675/_mc/1ad991/oko-okat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71938"/>
            <a:ext cx="2786063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Nadpis 1"/>
          <p:cNvSpPr txBox="1">
            <a:spLocks/>
          </p:cNvSpPr>
          <p:nvPr/>
        </p:nvSpPr>
        <p:spPr>
          <a:xfrm>
            <a:off x="0" y="3429000"/>
            <a:ext cx="2843213" cy="655638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sk-SK" sz="3200" dirty="0">
                <a:latin typeface="+mj-lt"/>
                <a:ea typeface="+mj-ea"/>
                <a:cs typeface="+mj-cs"/>
              </a:rPr>
              <a:t>Č</a:t>
            </a:r>
            <a:r>
              <a:rPr lang="sk-SK" sz="3200" dirty="0" err="1">
                <a:latin typeface="+mj-lt"/>
                <a:ea typeface="+mj-ea"/>
                <a:cs typeface="+mj-cs"/>
              </a:rPr>
              <a:t>itateľnosť</a:t>
            </a:r>
            <a:endParaRPr lang="sk-SK" sz="3200" dirty="0">
              <a:latin typeface="+mj-lt"/>
              <a:ea typeface="+mj-ea"/>
              <a:cs typeface="+mj-cs"/>
            </a:endParaRPr>
          </a:p>
        </p:txBody>
      </p:sp>
      <p:sp>
        <p:nvSpPr>
          <p:cNvPr id="20" name="Nadpis 1"/>
          <p:cNvSpPr txBox="1">
            <a:spLocks/>
          </p:cNvSpPr>
          <p:nvPr/>
        </p:nvSpPr>
        <p:spPr>
          <a:xfrm>
            <a:off x="0" y="0"/>
            <a:ext cx="9036050" cy="76517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sk-SK" sz="4400" dirty="0">
                <a:latin typeface="+mj-lt"/>
                <a:ea typeface="+mj-ea"/>
                <a:cs typeface="+mj-cs"/>
              </a:rPr>
              <a:t>Zariadenia a ich ergonómia</a:t>
            </a:r>
          </a:p>
        </p:txBody>
      </p:sp>
      <p:pic>
        <p:nvPicPr>
          <p:cNvPr id="11" name="Picture 4" descr="Prst (Poviedka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775" y="4076700"/>
            <a:ext cx="2700338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Nadpis 1"/>
          <p:cNvSpPr txBox="1">
            <a:spLocks/>
          </p:cNvSpPr>
          <p:nvPr/>
        </p:nvSpPr>
        <p:spPr>
          <a:xfrm>
            <a:off x="2411413" y="3213100"/>
            <a:ext cx="3492500" cy="103822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sk-SK" sz="3200" dirty="0">
                <a:latin typeface="+mj-lt"/>
                <a:ea typeface="+mj-ea"/>
                <a:cs typeface="+mj-cs"/>
              </a:rPr>
              <a:t>Ovládateľnosť</a:t>
            </a:r>
          </a:p>
        </p:txBody>
      </p:sp>
      <p:pic>
        <p:nvPicPr>
          <p:cNvPr id="10" name="Obrázok 12" descr="displeje-porovnanie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5918" y="928670"/>
            <a:ext cx="5400675" cy="243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Nadpis 1"/>
          <p:cNvSpPr txBox="1">
            <a:spLocks/>
          </p:cNvSpPr>
          <p:nvPr/>
        </p:nvSpPr>
        <p:spPr>
          <a:xfrm>
            <a:off x="0" y="1"/>
            <a:ext cx="9144000" cy="78579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Zariadenia a ich ergonómia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43571" y="4054064"/>
            <a:ext cx="3500430" cy="2613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Nadpis 1"/>
          <p:cNvSpPr txBox="1">
            <a:spLocks/>
          </p:cNvSpPr>
          <p:nvPr/>
        </p:nvSpPr>
        <p:spPr>
          <a:xfrm>
            <a:off x="5508625" y="3357563"/>
            <a:ext cx="3635375" cy="67786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sk-SK" sz="3200" dirty="0" err="1">
                <a:latin typeface="+mj-lt"/>
                <a:ea typeface="+mj-ea"/>
                <a:cs typeface="+mj-cs"/>
              </a:rPr>
              <a:t>Nájditeľnosť</a:t>
            </a:r>
            <a:endParaRPr lang="sk-SK" sz="3200" dirty="0">
              <a:latin typeface="+mj-lt"/>
              <a:ea typeface="+mj-ea"/>
              <a:cs typeface="+mj-cs"/>
            </a:endParaRPr>
          </a:p>
        </p:txBody>
      </p:sp>
      <p:sp>
        <p:nvSpPr>
          <p:cNvPr id="18" name="Nadpis 1"/>
          <p:cNvSpPr txBox="1">
            <a:spLocks/>
          </p:cNvSpPr>
          <p:nvPr/>
        </p:nvSpPr>
        <p:spPr>
          <a:xfrm>
            <a:off x="0" y="3429000"/>
            <a:ext cx="2843213" cy="655638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sk-SK" sz="3200" dirty="0">
                <a:latin typeface="+mj-lt"/>
                <a:ea typeface="+mj-ea"/>
                <a:cs typeface="+mj-cs"/>
              </a:rPr>
              <a:t>Č</a:t>
            </a:r>
            <a:r>
              <a:rPr lang="sk-SK" sz="3200" dirty="0" err="1">
                <a:latin typeface="+mj-lt"/>
                <a:ea typeface="+mj-ea"/>
                <a:cs typeface="+mj-cs"/>
              </a:rPr>
              <a:t>itateľnosť</a:t>
            </a:r>
            <a:endParaRPr lang="sk-SK" sz="3200" dirty="0">
              <a:latin typeface="+mj-lt"/>
              <a:ea typeface="+mj-ea"/>
              <a:cs typeface="+mj-cs"/>
            </a:endParaRPr>
          </a:p>
        </p:txBody>
      </p:sp>
      <p:sp>
        <p:nvSpPr>
          <p:cNvPr id="20" name="Nadpis 1"/>
          <p:cNvSpPr txBox="1">
            <a:spLocks/>
          </p:cNvSpPr>
          <p:nvPr/>
        </p:nvSpPr>
        <p:spPr>
          <a:xfrm>
            <a:off x="0" y="0"/>
            <a:ext cx="9036050" cy="76517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sk-SK" sz="4400" dirty="0">
                <a:latin typeface="+mj-lt"/>
                <a:ea typeface="+mj-ea"/>
                <a:cs typeface="+mj-cs"/>
              </a:rPr>
              <a:t>Zariadenia a ich ergonómia</a:t>
            </a:r>
          </a:p>
        </p:txBody>
      </p:sp>
      <p:sp>
        <p:nvSpPr>
          <p:cNvPr id="12" name="Nadpis 1"/>
          <p:cNvSpPr txBox="1">
            <a:spLocks/>
          </p:cNvSpPr>
          <p:nvPr/>
        </p:nvSpPr>
        <p:spPr>
          <a:xfrm>
            <a:off x="2411413" y="3213100"/>
            <a:ext cx="3492500" cy="103822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sk-SK" sz="3200" dirty="0">
                <a:latin typeface="+mj-lt"/>
                <a:ea typeface="+mj-ea"/>
                <a:cs typeface="+mj-cs"/>
              </a:rPr>
              <a:t>Ovládateľnosť</a:t>
            </a:r>
          </a:p>
        </p:txBody>
      </p:sp>
      <p:sp>
        <p:nvSpPr>
          <p:cNvPr id="10" name="Nadpis 1"/>
          <p:cNvSpPr txBox="1">
            <a:spLocks/>
          </p:cNvSpPr>
          <p:nvPr/>
        </p:nvSpPr>
        <p:spPr>
          <a:xfrm>
            <a:off x="0" y="4357694"/>
            <a:ext cx="9144000" cy="1143008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sk-SK" sz="4800" b="1" dirty="0" err="1" smtClean="0">
                <a:solidFill>
                  <a:srgbClr val="FFC000"/>
                </a:solidFill>
                <a:latin typeface="+mj-lt"/>
                <a:ea typeface="+mj-ea"/>
                <a:cs typeface="+mj-cs"/>
              </a:rPr>
              <a:t>Responzívny</a:t>
            </a:r>
            <a:r>
              <a:rPr lang="sk-SK" sz="4800" b="1" dirty="0" smtClean="0">
                <a:solidFill>
                  <a:srgbClr val="FFC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sk-SK" sz="4800" b="1" dirty="0" err="1" smtClean="0">
                <a:solidFill>
                  <a:srgbClr val="FFC000"/>
                </a:solidFill>
                <a:latin typeface="+mj-lt"/>
                <a:ea typeface="+mj-ea"/>
                <a:cs typeface="+mj-cs"/>
              </a:rPr>
              <a:t>design</a:t>
            </a:r>
            <a:endParaRPr lang="sk-SK" sz="4800" b="1" dirty="0" smtClean="0">
              <a:solidFill>
                <a:srgbClr val="FFC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Obrázok 12" descr="displeje-porovnani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928670"/>
            <a:ext cx="5400675" cy="243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Nadpis 1"/>
          <p:cNvSpPr txBox="1">
            <a:spLocks/>
          </p:cNvSpPr>
          <p:nvPr/>
        </p:nvSpPr>
        <p:spPr>
          <a:xfrm>
            <a:off x="0" y="1"/>
            <a:ext cx="9144000" cy="78579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Zariadenia a ich ergonómia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785793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sk-SK" sz="3200" b="1" dirty="0" smtClean="0">
                <a:solidFill>
                  <a:schemeClr val="bg1"/>
                </a:solidFill>
              </a:rPr>
              <a:t>Moderná  komunikácia samosprávy s občanmi</a:t>
            </a:r>
          </a:p>
        </p:txBody>
      </p:sp>
      <p:sp>
        <p:nvSpPr>
          <p:cNvPr id="89" name="Nadpis 1"/>
          <p:cNvSpPr txBox="1">
            <a:spLocks/>
          </p:cNvSpPr>
          <p:nvPr/>
        </p:nvSpPr>
        <p:spPr>
          <a:xfrm>
            <a:off x="3071802" y="5429264"/>
            <a:ext cx="2857520" cy="571480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Úrad</a:t>
            </a:r>
            <a:endParaRPr kumimoji="0" lang="sk-SK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6" name="Obrázok 12" descr="displeje-porovnani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928670"/>
            <a:ext cx="5400675" cy="243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9" name="Podnadpis 2"/>
          <p:cNvSpPr txBox="1">
            <a:spLocks/>
          </p:cNvSpPr>
          <p:nvPr/>
        </p:nvSpPr>
        <p:spPr>
          <a:xfrm>
            <a:off x="0" y="4350325"/>
            <a:ext cx="1643042" cy="50006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lvl="0" algn="ctr">
              <a:spcBef>
                <a:spcPct val="20000"/>
              </a:spcBef>
            </a:pPr>
            <a:r>
              <a:rPr kumimoji="0" lang="sk-SK" sz="3200" b="1" i="0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</a:t>
            </a:r>
            <a:endParaRPr kumimoji="0" lang="sk-SK" sz="3200" b="1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0" name="Ovál 119"/>
          <p:cNvSpPr/>
          <p:nvPr/>
        </p:nvSpPr>
        <p:spPr>
          <a:xfrm>
            <a:off x="785786" y="4000504"/>
            <a:ext cx="285752" cy="28575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1" name="Ovál 120"/>
          <p:cNvSpPr/>
          <p:nvPr/>
        </p:nvSpPr>
        <p:spPr>
          <a:xfrm>
            <a:off x="2571736" y="4000504"/>
            <a:ext cx="285752" cy="28575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2" name="Ovál 121"/>
          <p:cNvSpPr/>
          <p:nvPr/>
        </p:nvSpPr>
        <p:spPr>
          <a:xfrm>
            <a:off x="4357686" y="4000504"/>
            <a:ext cx="285752" cy="28575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3" name="Ovál 122"/>
          <p:cNvSpPr/>
          <p:nvPr/>
        </p:nvSpPr>
        <p:spPr>
          <a:xfrm>
            <a:off x="6143636" y="4000504"/>
            <a:ext cx="285752" cy="28575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6" name="Ovál 125"/>
          <p:cNvSpPr/>
          <p:nvPr/>
        </p:nvSpPr>
        <p:spPr>
          <a:xfrm>
            <a:off x="7643834" y="4000504"/>
            <a:ext cx="285752" cy="28575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9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8381654" y="2571744"/>
            <a:ext cx="762346" cy="762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8381654" y="1714488"/>
            <a:ext cx="762346" cy="762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7500958" y="1714488"/>
            <a:ext cx="762346" cy="762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1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8371346" y="857232"/>
            <a:ext cx="772653" cy="772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1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7496848" y="857232"/>
            <a:ext cx="789928" cy="789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7500958" y="2571744"/>
            <a:ext cx="762346" cy="762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6" name="Rovná spojnica 25"/>
          <p:cNvCxnSpPr/>
          <p:nvPr/>
        </p:nvCxnSpPr>
        <p:spPr>
          <a:xfrm>
            <a:off x="0" y="857232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bdĺžnik 26"/>
          <p:cNvSpPr/>
          <p:nvPr/>
        </p:nvSpPr>
        <p:spPr>
          <a:xfrm>
            <a:off x="7500958" y="857232"/>
            <a:ext cx="771524" cy="785818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8" name="Obdĺžnik 27"/>
          <p:cNvSpPr/>
          <p:nvPr/>
        </p:nvSpPr>
        <p:spPr>
          <a:xfrm>
            <a:off x="8372476" y="857232"/>
            <a:ext cx="771524" cy="785818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9" name="Obdĺžnik 28"/>
          <p:cNvSpPr/>
          <p:nvPr/>
        </p:nvSpPr>
        <p:spPr>
          <a:xfrm>
            <a:off x="7500958" y="1714488"/>
            <a:ext cx="771524" cy="785818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0" name="Obdĺžnik 29"/>
          <p:cNvSpPr/>
          <p:nvPr/>
        </p:nvSpPr>
        <p:spPr>
          <a:xfrm>
            <a:off x="8372476" y="1714488"/>
            <a:ext cx="771524" cy="785818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1" name="Obdĺžnik 30"/>
          <p:cNvSpPr/>
          <p:nvPr/>
        </p:nvSpPr>
        <p:spPr>
          <a:xfrm>
            <a:off x="7500958" y="2571744"/>
            <a:ext cx="771524" cy="785818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2" name="Obdĺžnik 31"/>
          <p:cNvSpPr/>
          <p:nvPr/>
        </p:nvSpPr>
        <p:spPr>
          <a:xfrm>
            <a:off x="8372476" y="2571744"/>
            <a:ext cx="771524" cy="785818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80547"/>
            <a:ext cx="9143999" cy="6177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Nadpis 1"/>
          <p:cNvSpPr txBox="1">
            <a:spLocks/>
          </p:cNvSpPr>
          <p:nvPr/>
        </p:nvSpPr>
        <p:spPr>
          <a:xfrm>
            <a:off x="642910" y="0"/>
            <a:ext cx="7772400" cy="9286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Trochu histórie</a:t>
            </a:r>
            <a:endParaRPr kumimoji="0" lang="sk-SK" sz="4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Nadpis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1142983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sk-SK" sz="2800" b="1" dirty="0" smtClean="0">
                <a:solidFill>
                  <a:schemeClr val="bg1"/>
                </a:solidFill>
              </a:rPr>
              <a:t>Trochu histórie – trendy v komunikačných zariadeniach </a:t>
            </a:r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0" y="1142984"/>
            <a:ext cx="9144000" cy="7143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28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Obdĺžnik 5"/>
          <p:cNvSpPr/>
          <p:nvPr/>
        </p:nvSpPr>
        <p:spPr>
          <a:xfrm>
            <a:off x="0" y="5214950"/>
            <a:ext cx="9144000" cy="187743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endParaRPr lang="sk-SK" sz="1600" b="1" i="1" dirty="0" smtClean="0">
              <a:solidFill>
                <a:schemeClr val="accent1"/>
              </a:solidFill>
            </a:endParaRPr>
          </a:p>
          <a:p>
            <a:pPr algn="ctr"/>
            <a:endParaRPr lang="sk-SK" sz="1600" b="1" i="1" dirty="0" smtClean="0">
              <a:solidFill>
                <a:schemeClr val="accent1"/>
              </a:solidFill>
            </a:endParaRPr>
          </a:p>
          <a:p>
            <a:pPr algn="ctr"/>
            <a:r>
              <a:rPr lang="sk-SK" sz="2800" b="1" i="1" dirty="0" smtClean="0">
                <a:solidFill>
                  <a:schemeClr val="accent1"/>
                </a:solidFill>
              </a:rPr>
              <a:t>Nové trendy menia spôsoby komunikácie ľudí navzájom</a:t>
            </a:r>
          </a:p>
          <a:p>
            <a:pPr algn="ctr"/>
            <a:endParaRPr lang="sk-SK" sz="2800" b="1" i="1" dirty="0" smtClean="0">
              <a:solidFill>
                <a:schemeClr val="accent1"/>
              </a:solidFill>
            </a:endParaRPr>
          </a:p>
          <a:p>
            <a:pPr algn="ctr"/>
            <a:r>
              <a:rPr lang="sk-SK" sz="2800" b="1" i="1" dirty="0" smtClean="0">
                <a:solidFill>
                  <a:schemeClr val="accent1"/>
                </a:solidFill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Rovná spojnica 24"/>
          <p:cNvCxnSpPr/>
          <p:nvPr/>
        </p:nvCxnSpPr>
        <p:spPr>
          <a:xfrm>
            <a:off x="0" y="857232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Nadpis 1"/>
          <p:cNvSpPr txBox="1">
            <a:spLocks/>
          </p:cNvSpPr>
          <p:nvPr/>
        </p:nvSpPr>
        <p:spPr>
          <a:xfrm>
            <a:off x="3071802" y="5429264"/>
            <a:ext cx="2857520" cy="571480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Úrad</a:t>
            </a:r>
            <a:endParaRPr kumimoji="0" lang="sk-SK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6" name="Obrázok 12" descr="displeje-porovnani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928670"/>
            <a:ext cx="5400675" cy="243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2" name="Rovná spojovacia šípka 51"/>
          <p:cNvCxnSpPr/>
          <p:nvPr/>
        </p:nvCxnSpPr>
        <p:spPr>
          <a:xfrm rot="10800000" flipV="1">
            <a:off x="928662" y="3278755"/>
            <a:ext cx="1428760" cy="857256"/>
          </a:xfrm>
          <a:prstGeom prst="straightConnector1">
            <a:avLst/>
          </a:prstGeom>
          <a:ln w="28575">
            <a:solidFill>
              <a:srgbClr val="00B05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Rovná spojovacia šípka 56"/>
          <p:cNvCxnSpPr>
            <a:endCxn id="120" idx="2"/>
          </p:cNvCxnSpPr>
          <p:nvPr/>
        </p:nvCxnSpPr>
        <p:spPr>
          <a:xfrm rot="10800000" flipV="1">
            <a:off x="785786" y="3278754"/>
            <a:ext cx="3500462" cy="864626"/>
          </a:xfrm>
          <a:prstGeom prst="straightConnector1">
            <a:avLst/>
          </a:prstGeom>
          <a:ln w="28575">
            <a:solidFill>
              <a:srgbClr val="00B05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Rovná spojovacia šípka 59"/>
          <p:cNvCxnSpPr>
            <a:endCxn id="120" idx="2"/>
          </p:cNvCxnSpPr>
          <p:nvPr/>
        </p:nvCxnSpPr>
        <p:spPr>
          <a:xfrm rot="10800000" flipV="1">
            <a:off x="785786" y="3286124"/>
            <a:ext cx="4786346" cy="857256"/>
          </a:xfrm>
          <a:prstGeom prst="straightConnector1">
            <a:avLst/>
          </a:prstGeom>
          <a:ln w="28575">
            <a:solidFill>
              <a:srgbClr val="00B05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Rovná spojovacia šípka 61"/>
          <p:cNvCxnSpPr>
            <a:endCxn id="120" idx="2"/>
          </p:cNvCxnSpPr>
          <p:nvPr/>
        </p:nvCxnSpPr>
        <p:spPr>
          <a:xfrm rot="10800000" flipV="1">
            <a:off x="785786" y="3350192"/>
            <a:ext cx="5857916" cy="793187"/>
          </a:xfrm>
          <a:prstGeom prst="straightConnector1">
            <a:avLst/>
          </a:prstGeom>
          <a:ln w="28575">
            <a:solidFill>
              <a:srgbClr val="00B05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Obdĺžniková bublina 116"/>
          <p:cNvSpPr/>
          <p:nvPr/>
        </p:nvSpPr>
        <p:spPr>
          <a:xfrm>
            <a:off x="71438" y="4278887"/>
            <a:ext cx="1571604" cy="578873"/>
          </a:xfrm>
          <a:prstGeom prst="wedgeRectCallou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19" name="Podnadpis 2"/>
          <p:cNvSpPr txBox="1">
            <a:spLocks/>
          </p:cNvSpPr>
          <p:nvPr/>
        </p:nvSpPr>
        <p:spPr>
          <a:xfrm>
            <a:off x="0" y="4350325"/>
            <a:ext cx="1643042" cy="50006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lvl="0" algn="ctr">
              <a:spcBef>
                <a:spcPct val="20000"/>
              </a:spcBef>
            </a:pPr>
            <a:r>
              <a:rPr kumimoji="0" lang="sk-SK" sz="3200" b="1" i="0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</a:t>
            </a:r>
            <a:endParaRPr kumimoji="0" lang="sk-SK" sz="3200" b="1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0" name="Ovál 119"/>
          <p:cNvSpPr/>
          <p:nvPr/>
        </p:nvSpPr>
        <p:spPr>
          <a:xfrm>
            <a:off x="785786" y="4000504"/>
            <a:ext cx="285752" cy="28575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1" name="Ovál 120"/>
          <p:cNvSpPr/>
          <p:nvPr/>
        </p:nvSpPr>
        <p:spPr>
          <a:xfrm>
            <a:off x="2571736" y="4000504"/>
            <a:ext cx="285752" cy="28575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2" name="Ovál 121"/>
          <p:cNvSpPr/>
          <p:nvPr/>
        </p:nvSpPr>
        <p:spPr>
          <a:xfrm>
            <a:off x="4357686" y="4000504"/>
            <a:ext cx="285752" cy="28575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3" name="Ovál 122"/>
          <p:cNvSpPr/>
          <p:nvPr/>
        </p:nvSpPr>
        <p:spPr>
          <a:xfrm>
            <a:off x="6143636" y="4000504"/>
            <a:ext cx="285752" cy="28575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6" name="Ovál 125"/>
          <p:cNvSpPr/>
          <p:nvPr/>
        </p:nvSpPr>
        <p:spPr>
          <a:xfrm>
            <a:off x="7643834" y="4000504"/>
            <a:ext cx="285752" cy="28575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cxnSp>
        <p:nvCxnSpPr>
          <p:cNvPr id="50" name="Rovná spojovacia šípka 49"/>
          <p:cNvCxnSpPr/>
          <p:nvPr/>
        </p:nvCxnSpPr>
        <p:spPr>
          <a:xfrm rot="10800000">
            <a:off x="1571604" y="4857760"/>
            <a:ext cx="1428760" cy="571504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8381654" y="2571744"/>
            <a:ext cx="762346" cy="762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8381654" y="1714488"/>
            <a:ext cx="762346" cy="762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6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7500958" y="1714488"/>
            <a:ext cx="762346" cy="762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7" name="Picture 1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8371346" y="857232"/>
            <a:ext cx="772653" cy="772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" name="Picture 1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7496848" y="857232"/>
            <a:ext cx="789928" cy="789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9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7500958" y="2571744"/>
            <a:ext cx="762346" cy="762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0" name="Obdĺžnik 69"/>
          <p:cNvSpPr/>
          <p:nvPr/>
        </p:nvSpPr>
        <p:spPr>
          <a:xfrm>
            <a:off x="7500958" y="857232"/>
            <a:ext cx="771524" cy="785818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2" name="Obdĺžnik 71"/>
          <p:cNvSpPr/>
          <p:nvPr/>
        </p:nvSpPr>
        <p:spPr>
          <a:xfrm>
            <a:off x="8372476" y="857232"/>
            <a:ext cx="771524" cy="785818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3" name="Obdĺžnik 72"/>
          <p:cNvSpPr/>
          <p:nvPr/>
        </p:nvSpPr>
        <p:spPr>
          <a:xfrm>
            <a:off x="7500958" y="1714488"/>
            <a:ext cx="771524" cy="785818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4" name="Obdĺžnik 73"/>
          <p:cNvSpPr/>
          <p:nvPr/>
        </p:nvSpPr>
        <p:spPr>
          <a:xfrm>
            <a:off x="8372476" y="1714488"/>
            <a:ext cx="771524" cy="785818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5" name="Obdĺžnik 74"/>
          <p:cNvSpPr/>
          <p:nvPr/>
        </p:nvSpPr>
        <p:spPr>
          <a:xfrm>
            <a:off x="7500958" y="2571744"/>
            <a:ext cx="771524" cy="785818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6" name="Obdĺžnik 75"/>
          <p:cNvSpPr/>
          <p:nvPr/>
        </p:nvSpPr>
        <p:spPr>
          <a:xfrm>
            <a:off x="8372476" y="2571744"/>
            <a:ext cx="771524" cy="785818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4" name="Nadpis 1"/>
          <p:cNvSpPr txBox="1">
            <a:spLocks/>
          </p:cNvSpPr>
          <p:nvPr/>
        </p:nvSpPr>
        <p:spPr>
          <a:xfrm>
            <a:off x="0" y="1"/>
            <a:ext cx="9144000" cy="78579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Moderná  komunikácia samosprávy s občanmi</a:t>
            </a:r>
          </a:p>
        </p:txBody>
      </p:sp>
      <p:sp>
        <p:nvSpPr>
          <p:cNvPr id="35" name="Nadpis 1"/>
          <p:cNvSpPr txBox="1">
            <a:spLocks/>
          </p:cNvSpPr>
          <p:nvPr/>
        </p:nvSpPr>
        <p:spPr>
          <a:xfrm>
            <a:off x="142844" y="1508724"/>
            <a:ext cx="1500166" cy="571504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Responzívny</a:t>
            </a:r>
            <a:r>
              <a:rPr kumimoji="0" lang="sk-SK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sk-SK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design</a:t>
            </a:r>
            <a:endParaRPr kumimoji="0" lang="sk-SK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6" name="Nadpis 1"/>
          <p:cNvSpPr txBox="1">
            <a:spLocks/>
          </p:cNvSpPr>
          <p:nvPr/>
        </p:nvSpPr>
        <p:spPr>
          <a:xfrm>
            <a:off x="142876" y="2786058"/>
            <a:ext cx="1500166" cy="571504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 anchor="ctr">
            <a:normAutofit fontScale="5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Softvér v</a:t>
            </a:r>
            <a:r>
              <a:rPr kumimoji="0" lang="sk-SK" sz="28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zmysle zákona</a:t>
            </a:r>
            <a:endParaRPr kumimoji="0" lang="sk-SK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8" name="Nadpis 1"/>
          <p:cNvSpPr txBox="1">
            <a:spLocks/>
          </p:cNvSpPr>
          <p:nvPr/>
        </p:nvSpPr>
        <p:spPr>
          <a:xfrm>
            <a:off x="142844" y="2151666"/>
            <a:ext cx="1500166" cy="571504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Pravidlá </a:t>
            </a:r>
            <a:r>
              <a:rPr kumimoji="0" lang="sk-SK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Blind</a:t>
            </a:r>
            <a:r>
              <a:rPr kumimoji="0" lang="sk-SK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sk-SK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friendly</a:t>
            </a:r>
            <a:endParaRPr kumimoji="0" lang="sk-SK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Rovná spojnica 24"/>
          <p:cNvCxnSpPr/>
          <p:nvPr/>
        </p:nvCxnSpPr>
        <p:spPr>
          <a:xfrm>
            <a:off x="0" y="857232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Nadpis 1"/>
          <p:cNvSpPr txBox="1">
            <a:spLocks/>
          </p:cNvSpPr>
          <p:nvPr/>
        </p:nvSpPr>
        <p:spPr>
          <a:xfrm>
            <a:off x="3071802" y="5429264"/>
            <a:ext cx="2857520" cy="571480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Úrad</a:t>
            </a:r>
            <a:endParaRPr kumimoji="0" lang="sk-SK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4" name="Obdĺžniková bublina 43"/>
          <p:cNvSpPr/>
          <p:nvPr/>
        </p:nvSpPr>
        <p:spPr>
          <a:xfrm>
            <a:off x="1714448" y="4286256"/>
            <a:ext cx="1785982" cy="578873"/>
          </a:xfrm>
          <a:prstGeom prst="wedgeRectCallou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5" name="Podnadpis 2"/>
          <p:cNvSpPr txBox="1">
            <a:spLocks/>
          </p:cNvSpPr>
          <p:nvPr/>
        </p:nvSpPr>
        <p:spPr>
          <a:xfrm>
            <a:off x="1714448" y="4357694"/>
            <a:ext cx="1785982" cy="50006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lvl="0" algn="ctr">
              <a:spcBef>
                <a:spcPct val="20000"/>
              </a:spcBef>
            </a:pPr>
            <a:r>
              <a:rPr kumimoji="0" lang="sk-SK" sz="3200" b="1" i="0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E-mail</a:t>
            </a:r>
          </a:p>
        </p:txBody>
      </p:sp>
      <p:pic>
        <p:nvPicPr>
          <p:cNvPr id="46" name="Obrázok 12" descr="displeje-porovnani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928670"/>
            <a:ext cx="5400675" cy="243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1" name="Rovná spojovacia šípka 70"/>
          <p:cNvCxnSpPr>
            <a:endCxn id="121" idx="2"/>
          </p:cNvCxnSpPr>
          <p:nvPr/>
        </p:nvCxnSpPr>
        <p:spPr>
          <a:xfrm rot="10800000" flipV="1">
            <a:off x="2571736" y="3286124"/>
            <a:ext cx="2071702" cy="857256"/>
          </a:xfrm>
          <a:prstGeom prst="straightConnector1">
            <a:avLst/>
          </a:prstGeom>
          <a:ln w="28575">
            <a:solidFill>
              <a:srgbClr val="FFC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Rovná spojovacia šípka 102"/>
          <p:cNvCxnSpPr/>
          <p:nvPr/>
        </p:nvCxnSpPr>
        <p:spPr>
          <a:xfrm rot="10800000" flipV="1">
            <a:off x="2714612" y="3286124"/>
            <a:ext cx="2786082" cy="857256"/>
          </a:xfrm>
          <a:prstGeom prst="straightConnector1">
            <a:avLst/>
          </a:prstGeom>
          <a:ln w="28575">
            <a:solidFill>
              <a:srgbClr val="FFC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Rovná spojovacia šípka 105"/>
          <p:cNvCxnSpPr/>
          <p:nvPr/>
        </p:nvCxnSpPr>
        <p:spPr>
          <a:xfrm rot="10800000" flipV="1">
            <a:off x="2643174" y="3286124"/>
            <a:ext cx="4000528" cy="928694"/>
          </a:xfrm>
          <a:prstGeom prst="straightConnector1">
            <a:avLst/>
          </a:prstGeom>
          <a:ln w="28575">
            <a:solidFill>
              <a:srgbClr val="FFC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Obdĺžniková bublina 116"/>
          <p:cNvSpPr/>
          <p:nvPr/>
        </p:nvSpPr>
        <p:spPr>
          <a:xfrm>
            <a:off x="71438" y="4278887"/>
            <a:ext cx="1571604" cy="578873"/>
          </a:xfrm>
          <a:prstGeom prst="wedgeRectCallou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19" name="Podnadpis 2"/>
          <p:cNvSpPr txBox="1">
            <a:spLocks/>
          </p:cNvSpPr>
          <p:nvPr/>
        </p:nvSpPr>
        <p:spPr>
          <a:xfrm>
            <a:off x="0" y="4350325"/>
            <a:ext cx="1643042" cy="50006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lvl="0" algn="ctr">
              <a:spcBef>
                <a:spcPct val="20000"/>
              </a:spcBef>
            </a:pPr>
            <a:r>
              <a:rPr kumimoji="0" lang="sk-SK" sz="3200" b="1" i="0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</a:t>
            </a:r>
            <a:endParaRPr kumimoji="0" lang="sk-SK" sz="3200" b="1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0" name="Ovál 119"/>
          <p:cNvSpPr/>
          <p:nvPr/>
        </p:nvSpPr>
        <p:spPr>
          <a:xfrm>
            <a:off x="785786" y="4000504"/>
            <a:ext cx="285752" cy="28575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1" name="Ovál 120"/>
          <p:cNvSpPr/>
          <p:nvPr/>
        </p:nvSpPr>
        <p:spPr>
          <a:xfrm>
            <a:off x="2571736" y="4000504"/>
            <a:ext cx="285752" cy="28575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2" name="Ovál 121"/>
          <p:cNvSpPr/>
          <p:nvPr/>
        </p:nvSpPr>
        <p:spPr>
          <a:xfrm>
            <a:off x="4357686" y="4000504"/>
            <a:ext cx="285752" cy="28575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3" name="Ovál 122"/>
          <p:cNvSpPr/>
          <p:nvPr/>
        </p:nvSpPr>
        <p:spPr>
          <a:xfrm>
            <a:off x="6143636" y="4000504"/>
            <a:ext cx="285752" cy="28575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6" name="Ovál 125"/>
          <p:cNvSpPr/>
          <p:nvPr/>
        </p:nvSpPr>
        <p:spPr>
          <a:xfrm>
            <a:off x="7643834" y="4000504"/>
            <a:ext cx="285752" cy="28575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cxnSp>
        <p:nvCxnSpPr>
          <p:cNvPr id="51" name="Rovná spojovacia šípka 50"/>
          <p:cNvCxnSpPr/>
          <p:nvPr/>
        </p:nvCxnSpPr>
        <p:spPr>
          <a:xfrm rot="5400000">
            <a:off x="2214546" y="3714752"/>
            <a:ext cx="1000132" cy="1588"/>
          </a:xfrm>
          <a:prstGeom prst="straightConnector1">
            <a:avLst/>
          </a:prstGeom>
          <a:ln w="28575">
            <a:solidFill>
              <a:srgbClr val="FFC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Rovná spojovacia šípka 55"/>
          <p:cNvCxnSpPr>
            <a:endCxn id="44" idx="4"/>
          </p:cNvCxnSpPr>
          <p:nvPr/>
        </p:nvCxnSpPr>
        <p:spPr>
          <a:xfrm rot="10800000">
            <a:off x="2235366" y="4937488"/>
            <a:ext cx="764999" cy="491776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500958" y="1714488"/>
            <a:ext cx="762346" cy="762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" name="Picture 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8371346" y="857232"/>
            <a:ext cx="772653" cy="772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2" name="Picture 1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7496848" y="857232"/>
            <a:ext cx="789928" cy="789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7500958" y="2571744"/>
            <a:ext cx="762346" cy="762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4" name="Obdĺžnik 73"/>
          <p:cNvSpPr/>
          <p:nvPr/>
        </p:nvSpPr>
        <p:spPr>
          <a:xfrm>
            <a:off x="7500958" y="857232"/>
            <a:ext cx="771524" cy="785818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5" name="Obdĺžnik 74"/>
          <p:cNvSpPr/>
          <p:nvPr/>
        </p:nvSpPr>
        <p:spPr>
          <a:xfrm>
            <a:off x="8372476" y="857232"/>
            <a:ext cx="771524" cy="785818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6" name="Obdĺžnik 75"/>
          <p:cNvSpPr/>
          <p:nvPr/>
        </p:nvSpPr>
        <p:spPr>
          <a:xfrm>
            <a:off x="7500958" y="1714488"/>
            <a:ext cx="771524" cy="785818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8" name="Obdĺžnik 77"/>
          <p:cNvSpPr/>
          <p:nvPr/>
        </p:nvSpPr>
        <p:spPr>
          <a:xfrm>
            <a:off x="7500958" y="2571744"/>
            <a:ext cx="771524" cy="785818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3" name="Nadpis 1"/>
          <p:cNvSpPr txBox="1">
            <a:spLocks/>
          </p:cNvSpPr>
          <p:nvPr/>
        </p:nvSpPr>
        <p:spPr>
          <a:xfrm>
            <a:off x="0" y="1"/>
            <a:ext cx="9144000" cy="78579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Moderná  komunikácia samosprávy s občanmi</a:t>
            </a:r>
          </a:p>
        </p:txBody>
      </p:sp>
      <p:sp>
        <p:nvSpPr>
          <p:cNvPr id="35" name="Nadpis 1"/>
          <p:cNvSpPr txBox="1">
            <a:spLocks/>
          </p:cNvSpPr>
          <p:nvPr/>
        </p:nvSpPr>
        <p:spPr>
          <a:xfrm>
            <a:off x="142844" y="1508724"/>
            <a:ext cx="1500166" cy="571504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Responzívny</a:t>
            </a:r>
            <a:r>
              <a:rPr kumimoji="0" lang="sk-SK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sk-SK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design</a:t>
            </a:r>
            <a:endParaRPr kumimoji="0" lang="sk-SK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6" name="Nadpis 1"/>
          <p:cNvSpPr txBox="1">
            <a:spLocks/>
          </p:cNvSpPr>
          <p:nvPr/>
        </p:nvSpPr>
        <p:spPr>
          <a:xfrm>
            <a:off x="142876" y="2786058"/>
            <a:ext cx="1500166" cy="571504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 anchor="ctr">
            <a:normAutofit fontScale="5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Softvér v</a:t>
            </a:r>
            <a:r>
              <a:rPr kumimoji="0" lang="sk-SK" sz="28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zmysle zákona</a:t>
            </a:r>
            <a:endParaRPr kumimoji="0" lang="sk-SK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7" name="Nadpis 1"/>
          <p:cNvSpPr txBox="1">
            <a:spLocks/>
          </p:cNvSpPr>
          <p:nvPr/>
        </p:nvSpPr>
        <p:spPr>
          <a:xfrm>
            <a:off x="142844" y="2151666"/>
            <a:ext cx="1500166" cy="571504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Pravidlá </a:t>
            </a:r>
            <a:r>
              <a:rPr kumimoji="0" lang="sk-SK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Blind</a:t>
            </a:r>
            <a:r>
              <a:rPr kumimoji="0" lang="sk-SK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sk-SK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friendly</a:t>
            </a:r>
            <a:endParaRPr kumimoji="0" lang="sk-SK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Rovná spojnica 24"/>
          <p:cNvCxnSpPr/>
          <p:nvPr/>
        </p:nvCxnSpPr>
        <p:spPr>
          <a:xfrm>
            <a:off x="0" y="857232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Nadpis 1"/>
          <p:cNvSpPr txBox="1">
            <a:spLocks/>
          </p:cNvSpPr>
          <p:nvPr/>
        </p:nvSpPr>
        <p:spPr>
          <a:xfrm>
            <a:off x="3071802" y="5429264"/>
            <a:ext cx="2857520" cy="571480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Úrad</a:t>
            </a:r>
            <a:endParaRPr kumimoji="0" lang="sk-SK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2" name="Obdĺžniková bublina 41"/>
          <p:cNvSpPr/>
          <p:nvPr/>
        </p:nvSpPr>
        <p:spPr>
          <a:xfrm>
            <a:off x="3571836" y="4286256"/>
            <a:ext cx="1785982" cy="578873"/>
          </a:xfrm>
          <a:prstGeom prst="wedgeRectCallou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3" name="Podnadpis 2"/>
          <p:cNvSpPr txBox="1">
            <a:spLocks/>
          </p:cNvSpPr>
          <p:nvPr/>
        </p:nvSpPr>
        <p:spPr>
          <a:xfrm>
            <a:off x="3571836" y="4357694"/>
            <a:ext cx="1785982" cy="50006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lvl="0" algn="ctr">
              <a:spcBef>
                <a:spcPct val="20000"/>
              </a:spcBef>
            </a:pPr>
            <a:r>
              <a:rPr lang="sk-SK" sz="3200" b="1" dirty="0" smtClean="0">
                <a:solidFill>
                  <a:schemeClr val="bg1"/>
                </a:solidFill>
              </a:rPr>
              <a:t>SMS</a:t>
            </a:r>
            <a:endParaRPr kumimoji="0" lang="sk-SK" sz="3200" b="1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4" name="Obdĺžniková bublina 43"/>
          <p:cNvSpPr/>
          <p:nvPr/>
        </p:nvSpPr>
        <p:spPr>
          <a:xfrm>
            <a:off x="1714448" y="4286256"/>
            <a:ext cx="1785982" cy="578873"/>
          </a:xfrm>
          <a:prstGeom prst="wedgeRectCallou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5" name="Podnadpis 2"/>
          <p:cNvSpPr txBox="1">
            <a:spLocks/>
          </p:cNvSpPr>
          <p:nvPr/>
        </p:nvSpPr>
        <p:spPr>
          <a:xfrm>
            <a:off x="1714448" y="4357694"/>
            <a:ext cx="1785982" cy="50006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lvl="0" algn="ctr">
              <a:spcBef>
                <a:spcPct val="20000"/>
              </a:spcBef>
            </a:pPr>
            <a:r>
              <a:rPr kumimoji="0" lang="sk-SK" sz="3200" b="1" i="0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E-mail</a:t>
            </a:r>
          </a:p>
        </p:txBody>
      </p:sp>
      <p:pic>
        <p:nvPicPr>
          <p:cNvPr id="46" name="Obrázok 12" descr="displeje-porovnani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928670"/>
            <a:ext cx="5400675" cy="243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" name="Obdĺžniková bublina 116"/>
          <p:cNvSpPr/>
          <p:nvPr/>
        </p:nvSpPr>
        <p:spPr>
          <a:xfrm>
            <a:off x="71438" y="4278887"/>
            <a:ext cx="1571604" cy="578873"/>
          </a:xfrm>
          <a:prstGeom prst="wedgeRectCallou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19" name="Podnadpis 2"/>
          <p:cNvSpPr txBox="1">
            <a:spLocks/>
          </p:cNvSpPr>
          <p:nvPr/>
        </p:nvSpPr>
        <p:spPr>
          <a:xfrm>
            <a:off x="0" y="4350325"/>
            <a:ext cx="1643042" cy="50006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lvl="0" algn="ctr">
              <a:spcBef>
                <a:spcPct val="20000"/>
              </a:spcBef>
            </a:pPr>
            <a:r>
              <a:rPr kumimoji="0" lang="sk-SK" sz="3200" b="1" i="0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</a:t>
            </a:r>
            <a:endParaRPr kumimoji="0" lang="sk-SK" sz="3200" b="1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0" name="Ovál 119"/>
          <p:cNvSpPr/>
          <p:nvPr/>
        </p:nvSpPr>
        <p:spPr>
          <a:xfrm>
            <a:off x="785786" y="4000504"/>
            <a:ext cx="285752" cy="28575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1" name="Ovál 120"/>
          <p:cNvSpPr/>
          <p:nvPr/>
        </p:nvSpPr>
        <p:spPr>
          <a:xfrm>
            <a:off x="2571736" y="4000504"/>
            <a:ext cx="285752" cy="28575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2" name="Ovál 121"/>
          <p:cNvSpPr/>
          <p:nvPr/>
        </p:nvSpPr>
        <p:spPr>
          <a:xfrm>
            <a:off x="4357686" y="4000504"/>
            <a:ext cx="285752" cy="28575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3" name="Ovál 122"/>
          <p:cNvSpPr/>
          <p:nvPr/>
        </p:nvSpPr>
        <p:spPr>
          <a:xfrm>
            <a:off x="6143636" y="4000504"/>
            <a:ext cx="285752" cy="28575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6" name="Ovál 125"/>
          <p:cNvSpPr/>
          <p:nvPr/>
        </p:nvSpPr>
        <p:spPr>
          <a:xfrm>
            <a:off x="7643834" y="4000504"/>
            <a:ext cx="285752" cy="28575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cxnSp>
        <p:nvCxnSpPr>
          <p:cNvPr id="38" name="Rovná spojovacia šípka 37"/>
          <p:cNvCxnSpPr/>
          <p:nvPr/>
        </p:nvCxnSpPr>
        <p:spPr>
          <a:xfrm flipV="1">
            <a:off x="4500562" y="3286124"/>
            <a:ext cx="2214578" cy="85725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Rovná spojovacia šípka 39"/>
          <p:cNvCxnSpPr>
            <a:endCxn id="42" idx="4"/>
          </p:cNvCxnSpPr>
          <p:nvPr/>
        </p:nvCxnSpPr>
        <p:spPr>
          <a:xfrm rot="16200000" flipV="1">
            <a:off x="3979332" y="5050909"/>
            <a:ext cx="420338" cy="19349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8381654" y="2571744"/>
            <a:ext cx="762346" cy="762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3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8381654" y="1714488"/>
            <a:ext cx="762346" cy="762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4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7500958" y="1714488"/>
            <a:ext cx="762346" cy="762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" name="Picture 1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8371346" y="857232"/>
            <a:ext cx="772653" cy="772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6" name="Picture 1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7496848" y="857232"/>
            <a:ext cx="789928" cy="789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7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7500958" y="2571744"/>
            <a:ext cx="762346" cy="762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8" name="Obdĺžnik 67"/>
          <p:cNvSpPr/>
          <p:nvPr/>
        </p:nvSpPr>
        <p:spPr>
          <a:xfrm>
            <a:off x="7500958" y="857232"/>
            <a:ext cx="771524" cy="785818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9" name="Obdĺžnik 68"/>
          <p:cNvSpPr/>
          <p:nvPr/>
        </p:nvSpPr>
        <p:spPr>
          <a:xfrm>
            <a:off x="8372476" y="857232"/>
            <a:ext cx="771524" cy="785818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0" name="Obdĺžnik 69"/>
          <p:cNvSpPr/>
          <p:nvPr/>
        </p:nvSpPr>
        <p:spPr>
          <a:xfrm>
            <a:off x="7500958" y="1714488"/>
            <a:ext cx="771524" cy="785818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2" name="Obdĺžnik 71"/>
          <p:cNvSpPr/>
          <p:nvPr/>
        </p:nvSpPr>
        <p:spPr>
          <a:xfrm>
            <a:off x="8372476" y="1714488"/>
            <a:ext cx="771524" cy="785818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3" name="Obdĺžnik 72"/>
          <p:cNvSpPr/>
          <p:nvPr/>
        </p:nvSpPr>
        <p:spPr>
          <a:xfrm>
            <a:off x="7500958" y="2571744"/>
            <a:ext cx="771524" cy="785818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4" name="Obdĺžnik 73"/>
          <p:cNvSpPr/>
          <p:nvPr/>
        </p:nvSpPr>
        <p:spPr>
          <a:xfrm>
            <a:off x="8372476" y="2571744"/>
            <a:ext cx="771524" cy="785818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5" name="Obdĺžnik 74"/>
          <p:cNvSpPr/>
          <p:nvPr/>
        </p:nvSpPr>
        <p:spPr>
          <a:xfrm>
            <a:off x="2857488" y="1643050"/>
            <a:ext cx="285752" cy="285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>
                <a:solidFill>
                  <a:schemeClr val="accent2"/>
                </a:solidFill>
              </a:rPr>
              <a:t>x</a:t>
            </a:r>
            <a:endParaRPr lang="sk-SK" dirty="0"/>
          </a:p>
        </p:txBody>
      </p:sp>
      <p:sp>
        <p:nvSpPr>
          <p:cNvPr id="76" name="Obdĺžnik 75"/>
          <p:cNvSpPr/>
          <p:nvPr/>
        </p:nvSpPr>
        <p:spPr>
          <a:xfrm>
            <a:off x="4500562" y="1071546"/>
            <a:ext cx="285752" cy="285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>
                <a:solidFill>
                  <a:schemeClr val="accent2"/>
                </a:solidFill>
              </a:rPr>
              <a:t>x</a:t>
            </a:r>
            <a:endParaRPr lang="sk-SK" dirty="0">
              <a:solidFill>
                <a:schemeClr val="accent2"/>
              </a:solidFill>
            </a:endParaRPr>
          </a:p>
        </p:txBody>
      </p:sp>
      <p:sp>
        <p:nvSpPr>
          <p:cNvPr id="77" name="Obdĺžnik 76"/>
          <p:cNvSpPr/>
          <p:nvPr/>
        </p:nvSpPr>
        <p:spPr>
          <a:xfrm>
            <a:off x="5929322" y="1714488"/>
            <a:ext cx="285752" cy="285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>
                <a:solidFill>
                  <a:schemeClr val="accent2"/>
                </a:solidFill>
              </a:rPr>
              <a:t>x</a:t>
            </a:r>
            <a:endParaRPr lang="sk-SK" dirty="0">
              <a:solidFill>
                <a:schemeClr val="accent2"/>
              </a:solidFill>
            </a:endParaRPr>
          </a:p>
        </p:txBody>
      </p:sp>
      <p:sp>
        <p:nvSpPr>
          <p:cNvPr id="39" name="Nadpis 1"/>
          <p:cNvSpPr txBox="1">
            <a:spLocks/>
          </p:cNvSpPr>
          <p:nvPr/>
        </p:nvSpPr>
        <p:spPr>
          <a:xfrm>
            <a:off x="0" y="1"/>
            <a:ext cx="9144000" cy="78579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Moderná  komunikácia samosprávy s občanmi</a:t>
            </a:r>
          </a:p>
        </p:txBody>
      </p:sp>
      <p:sp>
        <p:nvSpPr>
          <p:cNvPr id="41" name="Nadpis 1"/>
          <p:cNvSpPr txBox="1">
            <a:spLocks/>
          </p:cNvSpPr>
          <p:nvPr/>
        </p:nvSpPr>
        <p:spPr>
          <a:xfrm>
            <a:off x="142844" y="1508724"/>
            <a:ext cx="1500166" cy="571504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Responzívny</a:t>
            </a:r>
            <a:r>
              <a:rPr kumimoji="0" lang="sk-SK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sk-SK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design</a:t>
            </a:r>
            <a:endParaRPr kumimoji="0" lang="sk-SK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7" name="Nadpis 1"/>
          <p:cNvSpPr txBox="1">
            <a:spLocks/>
          </p:cNvSpPr>
          <p:nvPr/>
        </p:nvSpPr>
        <p:spPr>
          <a:xfrm>
            <a:off x="142876" y="2786058"/>
            <a:ext cx="1500166" cy="571504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 anchor="ctr">
            <a:normAutofit fontScale="5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Softvér v</a:t>
            </a:r>
            <a:r>
              <a:rPr kumimoji="0" lang="sk-SK" sz="28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zmysle zákona</a:t>
            </a:r>
            <a:endParaRPr kumimoji="0" lang="sk-SK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8" name="Nadpis 1"/>
          <p:cNvSpPr txBox="1">
            <a:spLocks/>
          </p:cNvSpPr>
          <p:nvPr/>
        </p:nvSpPr>
        <p:spPr>
          <a:xfrm>
            <a:off x="142844" y="2151666"/>
            <a:ext cx="1500166" cy="571504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Pravidlá </a:t>
            </a:r>
            <a:r>
              <a:rPr kumimoji="0" lang="sk-SK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Blind</a:t>
            </a:r>
            <a:r>
              <a:rPr kumimoji="0" lang="sk-SK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sk-SK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friendly</a:t>
            </a:r>
            <a:endParaRPr kumimoji="0" lang="sk-SK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Rovná spojnica 24"/>
          <p:cNvCxnSpPr/>
          <p:nvPr/>
        </p:nvCxnSpPr>
        <p:spPr>
          <a:xfrm>
            <a:off x="0" y="857232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Nadpis 1"/>
          <p:cNvSpPr txBox="1">
            <a:spLocks/>
          </p:cNvSpPr>
          <p:nvPr/>
        </p:nvSpPr>
        <p:spPr>
          <a:xfrm>
            <a:off x="3071802" y="5429264"/>
            <a:ext cx="2857520" cy="571480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Úrad</a:t>
            </a:r>
            <a:endParaRPr kumimoji="0" lang="sk-SK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1" name="Obdĺžniková bublina 30"/>
          <p:cNvSpPr/>
          <p:nvPr/>
        </p:nvSpPr>
        <p:spPr>
          <a:xfrm>
            <a:off x="5429224" y="4278887"/>
            <a:ext cx="1785982" cy="578873"/>
          </a:xfrm>
          <a:prstGeom prst="wedgeRectCallou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1" name="Podnadpis 2"/>
          <p:cNvSpPr txBox="1">
            <a:spLocks/>
          </p:cNvSpPr>
          <p:nvPr/>
        </p:nvSpPr>
        <p:spPr>
          <a:xfrm>
            <a:off x="5429224" y="4350325"/>
            <a:ext cx="1785982" cy="50006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lvl="0" algn="ctr">
              <a:spcBef>
                <a:spcPct val="20000"/>
              </a:spcBef>
            </a:pPr>
            <a:r>
              <a:rPr lang="sk-SK" sz="3200" b="1" dirty="0" smtClean="0">
                <a:solidFill>
                  <a:schemeClr val="bg1"/>
                </a:solidFill>
              </a:rPr>
              <a:t>Sociálne siete</a:t>
            </a:r>
            <a:endParaRPr kumimoji="0" lang="sk-SK" sz="3200" b="1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2" name="Obdĺžniková bublina 41"/>
          <p:cNvSpPr/>
          <p:nvPr/>
        </p:nvSpPr>
        <p:spPr>
          <a:xfrm>
            <a:off x="3571836" y="4286256"/>
            <a:ext cx="1785982" cy="578873"/>
          </a:xfrm>
          <a:prstGeom prst="wedgeRectCallou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3" name="Podnadpis 2"/>
          <p:cNvSpPr txBox="1">
            <a:spLocks/>
          </p:cNvSpPr>
          <p:nvPr/>
        </p:nvSpPr>
        <p:spPr>
          <a:xfrm>
            <a:off x="3571836" y="4357694"/>
            <a:ext cx="1785982" cy="50006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lvl="0" algn="ctr">
              <a:spcBef>
                <a:spcPct val="20000"/>
              </a:spcBef>
            </a:pPr>
            <a:r>
              <a:rPr lang="sk-SK" sz="3200" b="1" dirty="0" smtClean="0">
                <a:solidFill>
                  <a:schemeClr val="bg1"/>
                </a:solidFill>
              </a:rPr>
              <a:t>SMS</a:t>
            </a:r>
            <a:endParaRPr kumimoji="0" lang="sk-SK" sz="3200" b="1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4" name="Obdĺžniková bublina 43"/>
          <p:cNvSpPr/>
          <p:nvPr/>
        </p:nvSpPr>
        <p:spPr>
          <a:xfrm>
            <a:off x="1714448" y="4286256"/>
            <a:ext cx="1785982" cy="578873"/>
          </a:xfrm>
          <a:prstGeom prst="wedgeRectCallou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5" name="Podnadpis 2"/>
          <p:cNvSpPr txBox="1">
            <a:spLocks/>
          </p:cNvSpPr>
          <p:nvPr/>
        </p:nvSpPr>
        <p:spPr>
          <a:xfrm>
            <a:off x="1714448" y="4357694"/>
            <a:ext cx="1785982" cy="50006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lvl="0" algn="ctr">
              <a:spcBef>
                <a:spcPct val="20000"/>
              </a:spcBef>
            </a:pPr>
            <a:r>
              <a:rPr kumimoji="0" lang="sk-SK" sz="3200" b="1" i="0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E-mail</a:t>
            </a:r>
          </a:p>
        </p:txBody>
      </p:sp>
      <p:pic>
        <p:nvPicPr>
          <p:cNvPr id="46" name="Obrázok 12" descr="displeje-porovnani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928670"/>
            <a:ext cx="5400675" cy="243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8" name="Rovná spojovacia šípka 87"/>
          <p:cNvCxnSpPr/>
          <p:nvPr/>
        </p:nvCxnSpPr>
        <p:spPr>
          <a:xfrm rot="16200000" flipH="1">
            <a:off x="5750727" y="3607595"/>
            <a:ext cx="928694" cy="285752"/>
          </a:xfrm>
          <a:prstGeom prst="straightConnector1">
            <a:avLst/>
          </a:prstGeom>
          <a:ln w="28575">
            <a:solidFill>
              <a:schemeClr val="accent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Rovná spojovacia šípka 90"/>
          <p:cNvCxnSpPr/>
          <p:nvPr/>
        </p:nvCxnSpPr>
        <p:spPr>
          <a:xfrm>
            <a:off x="4714876" y="3286124"/>
            <a:ext cx="1643074" cy="928694"/>
          </a:xfrm>
          <a:prstGeom prst="straightConnector1">
            <a:avLst/>
          </a:prstGeom>
          <a:ln w="28575">
            <a:solidFill>
              <a:schemeClr val="accent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Rovná spojovacia šípka 94"/>
          <p:cNvCxnSpPr/>
          <p:nvPr/>
        </p:nvCxnSpPr>
        <p:spPr>
          <a:xfrm>
            <a:off x="3143240" y="3286124"/>
            <a:ext cx="3214710" cy="928694"/>
          </a:xfrm>
          <a:prstGeom prst="straightConnector1">
            <a:avLst/>
          </a:prstGeom>
          <a:ln w="28575">
            <a:solidFill>
              <a:schemeClr val="accent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Obdĺžniková bublina 116"/>
          <p:cNvSpPr/>
          <p:nvPr/>
        </p:nvSpPr>
        <p:spPr>
          <a:xfrm>
            <a:off x="71438" y="4278887"/>
            <a:ext cx="1571604" cy="578873"/>
          </a:xfrm>
          <a:prstGeom prst="wedgeRectCallou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19" name="Podnadpis 2"/>
          <p:cNvSpPr txBox="1">
            <a:spLocks/>
          </p:cNvSpPr>
          <p:nvPr/>
        </p:nvSpPr>
        <p:spPr>
          <a:xfrm>
            <a:off x="0" y="4350325"/>
            <a:ext cx="1643042" cy="50006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lvl="0" algn="ctr">
              <a:spcBef>
                <a:spcPct val="20000"/>
              </a:spcBef>
            </a:pPr>
            <a:r>
              <a:rPr kumimoji="0" lang="sk-SK" sz="3200" b="1" i="0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</a:t>
            </a:r>
            <a:endParaRPr kumimoji="0" lang="sk-SK" sz="3200" b="1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0" name="Ovál 119"/>
          <p:cNvSpPr/>
          <p:nvPr/>
        </p:nvSpPr>
        <p:spPr>
          <a:xfrm>
            <a:off x="785786" y="4000504"/>
            <a:ext cx="285752" cy="28575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1" name="Ovál 120"/>
          <p:cNvSpPr/>
          <p:nvPr/>
        </p:nvSpPr>
        <p:spPr>
          <a:xfrm>
            <a:off x="2571736" y="4000504"/>
            <a:ext cx="285752" cy="28575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2" name="Ovál 121"/>
          <p:cNvSpPr/>
          <p:nvPr/>
        </p:nvSpPr>
        <p:spPr>
          <a:xfrm>
            <a:off x="4357686" y="4000504"/>
            <a:ext cx="285752" cy="28575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3" name="Ovál 122"/>
          <p:cNvSpPr/>
          <p:nvPr/>
        </p:nvSpPr>
        <p:spPr>
          <a:xfrm>
            <a:off x="6143636" y="4000504"/>
            <a:ext cx="285752" cy="28575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6" name="Ovál 125"/>
          <p:cNvSpPr/>
          <p:nvPr/>
        </p:nvSpPr>
        <p:spPr>
          <a:xfrm>
            <a:off x="7643834" y="4000504"/>
            <a:ext cx="285752" cy="28575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cxnSp>
        <p:nvCxnSpPr>
          <p:cNvPr id="40" name="Rovná spojovacia šípka 39"/>
          <p:cNvCxnSpPr/>
          <p:nvPr/>
        </p:nvCxnSpPr>
        <p:spPr>
          <a:xfrm rot="5400000">
            <a:off x="6042608" y="3429000"/>
            <a:ext cx="958285" cy="672533"/>
          </a:xfrm>
          <a:prstGeom prst="straightConnector1">
            <a:avLst/>
          </a:prstGeom>
          <a:ln w="28575">
            <a:solidFill>
              <a:schemeClr val="accent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Rovná spojovacia šípka 46"/>
          <p:cNvCxnSpPr/>
          <p:nvPr/>
        </p:nvCxnSpPr>
        <p:spPr>
          <a:xfrm flipV="1">
            <a:off x="5286380" y="5000636"/>
            <a:ext cx="571504" cy="357190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500958" y="1714488"/>
            <a:ext cx="762346" cy="762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6" name="Picture 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8371346" y="857232"/>
            <a:ext cx="772653" cy="772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7" name="Picture 1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7496848" y="857232"/>
            <a:ext cx="789928" cy="789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7500958" y="2571744"/>
            <a:ext cx="762346" cy="762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9" name="Obdĺžnik 68"/>
          <p:cNvSpPr/>
          <p:nvPr/>
        </p:nvSpPr>
        <p:spPr>
          <a:xfrm>
            <a:off x="7500958" y="857232"/>
            <a:ext cx="771524" cy="785818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0" name="Obdĺžnik 69"/>
          <p:cNvSpPr/>
          <p:nvPr/>
        </p:nvSpPr>
        <p:spPr>
          <a:xfrm>
            <a:off x="8372476" y="857232"/>
            <a:ext cx="771524" cy="785818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2" name="Obdĺžnik 71"/>
          <p:cNvSpPr/>
          <p:nvPr/>
        </p:nvSpPr>
        <p:spPr>
          <a:xfrm>
            <a:off x="7500958" y="1714488"/>
            <a:ext cx="771524" cy="785818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4" name="Obdĺžnik 73"/>
          <p:cNvSpPr/>
          <p:nvPr/>
        </p:nvSpPr>
        <p:spPr>
          <a:xfrm>
            <a:off x="7500958" y="2571744"/>
            <a:ext cx="771524" cy="785818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6" name="Nadpis 1"/>
          <p:cNvSpPr txBox="1">
            <a:spLocks/>
          </p:cNvSpPr>
          <p:nvPr/>
        </p:nvSpPr>
        <p:spPr>
          <a:xfrm>
            <a:off x="0" y="1"/>
            <a:ext cx="9144000" cy="78579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Moderná  komunikácia samosprávy s občanmi</a:t>
            </a:r>
          </a:p>
        </p:txBody>
      </p:sp>
      <p:sp>
        <p:nvSpPr>
          <p:cNvPr id="37" name="Nadpis 1"/>
          <p:cNvSpPr txBox="1">
            <a:spLocks/>
          </p:cNvSpPr>
          <p:nvPr/>
        </p:nvSpPr>
        <p:spPr>
          <a:xfrm>
            <a:off x="142844" y="1508724"/>
            <a:ext cx="1500166" cy="571504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Responzívny</a:t>
            </a:r>
            <a:r>
              <a:rPr kumimoji="0" lang="sk-SK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sk-SK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design</a:t>
            </a:r>
            <a:endParaRPr kumimoji="0" lang="sk-SK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8" name="Nadpis 1"/>
          <p:cNvSpPr txBox="1">
            <a:spLocks/>
          </p:cNvSpPr>
          <p:nvPr/>
        </p:nvSpPr>
        <p:spPr>
          <a:xfrm>
            <a:off x="142876" y="2786058"/>
            <a:ext cx="1500166" cy="571504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 anchor="ctr">
            <a:normAutofit fontScale="5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Softvér v</a:t>
            </a:r>
            <a:r>
              <a:rPr kumimoji="0" lang="sk-SK" sz="28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zmysle zákona</a:t>
            </a:r>
            <a:endParaRPr kumimoji="0" lang="sk-SK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9" name="Nadpis 1"/>
          <p:cNvSpPr txBox="1">
            <a:spLocks/>
          </p:cNvSpPr>
          <p:nvPr/>
        </p:nvSpPr>
        <p:spPr>
          <a:xfrm>
            <a:off x="142844" y="2151666"/>
            <a:ext cx="1500166" cy="571504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Pravidlá </a:t>
            </a:r>
            <a:r>
              <a:rPr kumimoji="0" lang="sk-SK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Blind</a:t>
            </a:r>
            <a:r>
              <a:rPr kumimoji="0" lang="sk-SK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sk-SK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friendly</a:t>
            </a:r>
            <a:endParaRPr kumimoji="0" lang="sk-SK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Rovná spojnica 24"/>
          <p:cNvCxnSpPr/>
          <p:nvPr/>
        </p:nvCxnSpPr>
        <p:spPr>
          <a:xfrm>
            <a:off x="0" y="857232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bdĺžniková bublina 32"/>
          <p:cNvSpPr/>
          <p:nvPr/>
        </p:nvSpPr>
        <p:spPr>
          <a:xfrm>
            <a:off x="7286612" y="4278887"/>
            <a:ext cx="1785982" cy="578873"/>
          </a:xfrm>
          <a:prstGeom prst="wedgeRectCallou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4" name="Podnadpis 2"/>
          <p:cNvSpPr txBox="1">
            <a:spLocks/>
          </p:cNvSpPr>
          <p:nvPr/>
        </p:nvSpPr>
        <p:spPr>
          <a:xfrm>
            <a:off x="7286612" y="4286256"/>
            <a:ext cx="1785982" cy="53036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</a:pPr>
            <a:r>
              <a:rPr lang="sk-SK" sz="2000" b="1" dirty="0" err="1" smtClean="0">
                <a:solidFill>
                  <a:schemeClr val="bg1"/>
                </a:solidFill>
              </a:rPr>
              <a:t>Mob</a:t>
            </a:r>
            <a:r>
              <a:rPr lang="sk-SK" sz="2000" b="1" dirty="0" smtClean="0">
                <a:solidFill>
                  <a:schemeClr val="bg1"/>
                </a:solidFill>
              </a:rPr>
              <a:t>. aplikácia</a:t>
            </a:r>
            <a:endParaRPr kumimoji="0" lang="sk-SK" sz="2000" b="1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9" name="Nadpis 1"/>
          <p:cNvSpPr txBox="1">
            <a:spLocks/>
          </p:cNvSpPr>
          <p:nvPr/>
        </p:nvSpPr>
        <p:spPr>
          <a:xfrm>
            <a:off x="3071802" y="5429264"/>
            <a:ext cx="2857520" cy="571480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Úrad</a:t>
            </a:r>
            <a:endParaRPr kumimoji="0" lang="sk-SK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1" name="Obdĺžniková bublina 30"/>
          <p:cNvSpPr/>
          <p:nvPr/>
        </p:nvSpPr>
        <p:spPr>
          <a:xfrm>
            <a:off x="5429224" y="4278887"/>
            <a:ext cx="1785982" cy="578873"/>
          </a:xfrm>
          <a:prstGeom prst="wedgeRectCallou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1" name="Podnadpis 2"/>
          <p:cNvSpPr txBox="1">
            <a:spLocks/>
          </p:cNvSpPr>
          <p:nvPr/>
        </p:nvSpPr>
        <p:spPr>
          <a:xfrm>
            <a:off x="5429224" y="4350325"/>
            <a:ext cx="1785982" cy="50006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lvl="0" algn="ctr">
              <a:spcBef>
                <a:spcPct val="20000"/>
              </a:spcBef>
            </a:pPr>
            <a:r>
              <a:rPr lang="sk-SK" sz="3200" b="1" dirty="0" smtClean="0">
                <a:solidFill>
                  <a:schemeClr val="bg1"/>
                </a:solidFill>
              </a:rPr>
              <a:t>Sociálne siete</a:t>
            </a:r>
            <a:endParaRPr kumimoji="0" lang="sk-SK" sz="3200" b="1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2" name="Obdĺžniková bublina 41"/>
          <p:cNvSpPr/>
          <p:nvPr/>
        </p:nvSpPr>
        <p:spPr>
          <a:xfrm>
            <a:off x="3571836" y="4286256"/>
            <a:ext cx="1785982" cy="578873"/>
          </a:xfrm>
          <a:prstGeom prst="wedgeRectCallou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3" name="Podnadpis 2"/>
          <p:cNvSpPr txBox="1">
            <a:spLocks/>
          </p:cNvSpPr>
          <p:nvPr/>
        </p:nvSpPr>
        <p:spPr>
          <a:xfrm>
            <a:off x="3571836" y="4357694"/>
            <a:ext cx="1785982" cy="50006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lvl="0" algn="ctr">
              <a:spcBef>
                <a:spcPct val="20000"/>
              </a:spcBef>
            </a:pPr>
            <a:r>
              <a:rPr lang="sk-SK" sz="3200" b="1" dirty="0" smtClean="0">
                <a:solidFill>
                  <a:schemeClr val="bg1"/>
                </a:solidFill>
              </a:rPr>
              <a:t>SMS</a:t>
            </a:r>
            <a:endParaRPr kumimoji="0" lang="sk-SK" sz="3200" b="1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4" name="Obdĺžniková bublina 43"/>
          <p:cNvSpPr/>
          <p:nvPr/>
        </p:nvSpPr>
        <p:spPr>
          <a:xfrm>
            <a:off x="1714448" y="4286256"/>
            <a:ext cx="1785982" cy="578873"/>
          </a:xfrm>
          <a:prstGeom prst="wedgeRectCallou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5" name="Podnadpis 2"/>
          <p:cNvSpPr txBox="1">
            <a:spLocks/>
          </p:cNvSpPr>
          <p:nvPr/>
        </p:nvSpPr>
        <p:spPr>
          <a:xfrm>
            <a:off x="1714448" y="4357694"/>
            <a:ext cx="1785982" cy="50006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lvl="0" algn="ctr">
              <a:spcBef>
                <a:spcPct val="20000"/>
              </a:spcBef>
            </a:pPr>
            <a:r>
              <a:rPr kumimoji="0" lang="sk-SK" sz="3200" b="1" i="0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E-mail</a:t>
            </a:r>
          </a:p>
        </p:txBody>
      </p:sp>
      <p:cxnSp>
        <p:nvCxnSpPr>
          <p:cNvPr id="154" name="Rovná spojovacia šípka 153"/>
          <p:cNvCxnSpPr/>
          <p:nvPr/>
        </p:nvCxnSpPr>
        <p:spPr>
          <a:xfrm rot="16200000" flipH="1">
            <a:off x="7000892" y="3357562"/>
            <a:ext cx="857256" cy="857256"/>
          </a:xfrm>
          <a:prstGeom prst="straightConnector1">
            <a:avLst/>
          </a:prstGeom>
          <a:ln w="28575">
            <a:solidFill>
              <a:schemeClr val="accent2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Obrázok 12" descr="displeje-porovnani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928670"/>
            <a:ext cx="5400675" cy="243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0" name="Rovná spojovacia šípka 99"/>
          <p:cNvCxnSpPr/>
          <p:nvPr/>
        </p:nvCxnSpPr>
        <p:spPr>
          <a:xfrm>
            <a:off x="6215074" y="3286124"/>
            <a:ext cx="1643074" cy="928694"/>
          </a:xfrm>
          <a:prstGeom prst="straightConnector1">
            <a:avLst/>
          </a:prstGeom>
          <a:ln w="28575">
            <a:solidFill>
              <a:schemeClr val="accent2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Obdĺžniková bublina 116"/>
          <p:cNvSpPr/>
          <p:nvPr/>
        </p:nvSpPr>
        <p:spPr>
          <a:xfrm>
            <a:off x="71438" y="4278887"/>
            <a:ext cx="1571604" cy="578873"/>
          </a:xfrm>
          <a:prstGeom prst="wedgeRectCallou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19" name="Podnadpis 2"/>
          <p:cNvSpPr txBox="1">
            <a:spLocks/>
          </p:cNvSpPr>
          <p:nvPr/>
        </p:nvSpPr>
        <p:spPr>
          <a:xfrm>
            <a:off x="0" y="4350325"/>
            <a:ext cx="1643042" cy="50006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lvl="0" algn="ctr">
              <a:spcBef>
                <a:spcPct val="20000"/>
              </a:spcBef>
            </a:pPr>
            <a:r>
              <a:rPr kumimoji="0" lang="sk-SK" sz="3200" b="1" i="0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</a:t>
            </a:r>
            <a:endParaRPr kumimoji="0" lang="sk-SK" sz="3200" b="1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0" name="Ovál 119"/>
          <p:cNvSpPr/>
          <p:nvPr/>
        </p:nvSpPr>
        <p:spPr>
          <a:xfrm>
            <a:off x="785786" y="4000504"/>
            <a:ext cx="285752" cy="28575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1" name="Ovál 120"/>
          <p:cNvSpPr/>
          <p:nvPr/>
        </p:nvSpPr>
        <p:spPr>
          <a:xfrm>
            <a:off x="2571736" y="4000504"/>
            <a:ext cx="285752" cy="28575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2" name="Ovál 121"/>
          <p:cNvSpPr/>
          <p:nvPr/>
        </p:nvSpPr>
        <p:spPr>
          <a:xfrm>
            <a:off x="4357686" y="4000504"/>
            <a:ext cx="285752" cy="28575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3" name="Ovál 122"/>
          <p:cNvSpPr/>
          <p:nvPr/>
        </p:nvSpPr>
        <p:spPr>
          <a:xfrm>
            <a:off x="6143636" y="4000504"/>
            <a:ext cx="285752" cy="28575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6" name="Ovál 125"/>
          <p:cNvSpPr/>
          <p:nvPr/>
        </p:nvSpPr>
        <p:spPr>
          <a:xfrm>
            <a:off x="7643834" y="4000504"/>
            <a:ext cx="285752" cy="28575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cxnSp>
        <p:nvCxnSpPr>
          <p:cNvPr id="38" name="Rovná spojovacia šípka 37"/>
          <p:cNvCxnSpPr/>
          <p:nvPr/>
        </p:nvCxnSpPr>
        <p:spPr>
          <a:xfrm flipV="1">
            <a:off x="6000760" y="4929198"/>
            <a:ext cx="1643074" cy="500066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500958" y="1714488"/>
            <a:ext cx="762346" cy="762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3" name="Picture 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8371346" y="857232"/>
            <a:ext cx="772653" cy="772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4" name="Picture 1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7496848" y="857232"/>
            <a:ext cx="789928" cy="789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7500958" y="2571744"/>
            <a:ext cx="762346" cy="762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6" name="Obdĺžnik 65"/>
          <p:cNvSpPr/>
          <p:nvPr/>
        </p:nvSpPr>
        <p:spPr>
          <a:xfrm>
            <a:off x="7500958" y="857232"/>
            <a:ext cx="771524" cy="785818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7" name="Obdĺžnik 66"/>
          <p:cNvSpPr/>
          <p:nvPr/>
        </p:nvSpPr>
        <p:spPr>
          <a:xfrm>
            <a:off x="8372476" y="857232"/>
            <a:ext cx="771524" cy="785818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8" name="Obdĺžnik 67"/>
          <p:cNvSpPr/>
          <p:nvPr/>
        </p:nvSpPr>
        <p:spPr>
          <a:xfrm>
            <a:off x="7500958" y="1714488"/>
            <a:ext cx="771524" cy="785818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0" name="Obdĺžnik 69"/>
          <p:cNvSpPr/>
          <p:nvPr/>
        </p:nvSpPr>
        <p:spPr>
          <a:xfrm>
            <a:off x="7500958" y="2571744"/>
            <a:ext cx="771524" cy="785818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3" name="Obdĺžnik 72"/>
          <p:cNvSpPr/>
          <p:nvPr/>
        </p:nvSpPr>
        <p:spPr>
          <a:xfrm>
            <a:off x="2857488" y="1643050"/>
            <a:ext cx="285752" cy="285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4" name="Obdĺžnik 73"/>
          <p:cNvSpPr/>
          <p:nvPr/>
        </p:nvSpPr>
        <p:spPr>
          <a:xfrm>
            <a:off x="4500562" y="1071546"/>
            <a:ext cx="285752" cy="285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5" name="Obdĺžnik 74"/>
          <p:cNvSpPr/>
          <p:nvPr/>
        </p:nvSpPr>
        <p:spPr>
          <a:xfrm>
            <a:off x="2857488" y="1643050"/>
            <a:ext cx="285752" cy="285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>
                <a:solidFill>
                  <a:schemeClr val="accent2"/>
                </a:solidFill>
              </a:rPr>
              <a:t>x</a:t>
            </a:r>
            <a:endParaRPr lang="sk-SK" dirty="0"/>
          </a:p>
        </p:txBody>
      </p:sp>
      <p:sp>
        <p:nvSpPr>
          <p:cNvPr id="76" name="Obdĺžnik 75"/>
          <p:cNvSpPr/>
          <p:nvPr/>
        </p:nvSpPr>
        <p:spPr>
          <a:xfrm>
            <a:off x="4500562" y="1071546"/>
            <a:ext cx="285752" cy="285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>
                <a:solidFill>
                  <a:schemeClr val="accent2"/>
                </a:solidFill>
              </a:rPr>
              <a:t>x</a:t>
            </a:r>
            <a:endParaRPr lang="sk-SK" dirty="0">
              <a:solidFill>
                <a:schemeClr val="accent2"/>
              </a:solidFill>
            </a:endParaRPr>
          </a:p>
        </p:txBody>
      </p:sp>
      <p:sp>
        <p:nvSpPr>
          <p:cNvPr id="48" name="Nadpis 1"/>
          <p:cNvSpPr txBox="1">
            <a:spLocks/>
          </p:cNvSpPr>
          <p:nvPr/>
        </p:nvSpPr>
        <p:spPr>
          <a:xfrm>
            <a:off x="0" y="1"/>
            <a:ext cx="9144000" cy="78579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Moderná  komunikácia samosprávy s občanmi</a:t>
            </a:r>
          </a:p>
        </p:txBody>
      </p:sp>
      <p:sp>
        <p:nvSpPr>
          <p:cNvPr id="49" name="Nadpis 1"/>
          <p:cNvSpPr txBox="1">
            <a:spLocks/>
          </p:cNvSpPr>
          <p:nvPr/>
        </p:nvSpPr>
        <p:spPr>
          <a:xfrm>
            <a:off x="142844" y="1508724"/>
            <a:ext cx="1500166" cy="571504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Responzívny</a:t>
            </a:r>
            <a:r>
              <a:rPr kumimoji="0" lang="sk-SK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sk-SK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design</a:t>
            </a:r>
            <a:endParaRPr kumimoji="0" lang="sk-SK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0" name="Nadpis 1"/>
          <p:cNvSpPr txBox="1">
            <a:spLocks/>
          </p:cNvSpPr>
          <p:nvPr/>
        </p:nvSpPr>
        <p:spPr>
          <a:xfrm>
            <a:off x="142876" y="2786058"/>
            <a:ext cx="1500166" cy="571504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 anchor="ctr">
            <a:normAutofit fontScale="5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Softvér v</a:t>
            </a:r>
            <a:r>
              <a:rPr kumimoji="0" lang="sk-SK" sz="28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zmysle zákona</a:t>
            </a:r>
            <a:endParaRPr kumimoji="0" lang="sk-SK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1" name="Nadpis 1"/>
          <p:cNvSpPr txBox="1">
            <a:spLocks/>
          </p:cNvSpPr>
          <p:nvPr/>
        </p:nvSpPr>
        <p:spPr>
          <a:xfrm>
            <a:off x="142844" y="2151666"/>
            <a:ext cx="1500166" cy="571504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Pravidlá </a:t>
            </a:r>
            <a:r>
              <a:rPr kumimoji="0" lang="sk-SK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Blind</a:t>
            </a:r>
            <a:r>
              <a:rPr kumimoji="0" lang="sk-SK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sk-SK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friendly</a:t>
            </a:r>
            <a:endParaRPr kumimoji="0" lang="sk-SK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Rovná spojnica 24"/>
          <p:cNvCxnSpPr/>
          <p:nvPr/>
        </p:nvCxnSpPr>
        <p:spPr>
          <a:xfrm>
            <a:off x="0" y="857232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bdĺžniková bublina 32"/>
          <p:cNvSpPr/>
          <p:nvPr/>
        </p:nvSpPr>
        <p:spPr>
          <a:xfrm>
            <a:off x="7286612" y="4278887"/>
            <a:ext cx="1785982" cy="578873"/>
          </a:xfrm>
          <a:prstGeom prst="wedgeRectCallou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4" name="Podnadpis 2"/>
          <p:cNvSpPr txBox="1">
            <a:spLocks/>
          </p:cNvSpPr>
          <p:nvPr/>
        </p:nvSpPr>
        <p:spPr>
          <a:xfrm>
            <a:off x="7286612" y="4286256"/>
            <a:ext cx="1785982" cy="53036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</a:pPr>
            <a:r>
              <a:rPr lang="sk-SK" sz="2000" b="1" dirty="0" err="1" smtClean="0">
                <a:solidFill>
                  <a:schemeClr val="bg1"/>
                </a:solidFill>
              </a:rPr>
              <a:t>Mob</a:t>
            </a:r>
            <a:r>
              <a:rPr lang="sk-SK" sz="2000" b="1" dirty="0" smtClean="0">
                <a:solidFill>
                  <a:schemeClr val="bg1"/>
                </a:solidFill>
              </a:rPr>
              <a:t>. aplikácia</a:t>
            </a:r>
            <a:endParaRPr kumimoji="0" lang="sk-SK" sz="2000" b="1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9" name="Nadpis 1"/>
          <p:cNvSpPr txBox="1">
            <a:spLocks/>
          </p:cNvSpPr>
          <p:nvPr/>
        </p:nvSpPr>
        <p:spPr>
          <a:xfrm>
            <a:off x="3071802" y="5429264"/>
            <a:ext cx="2857520" cy="571480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Úrad</a:t>
            </a:r>
            <a:endParaRPr kumimoji="0" lang="sk-SK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1" name="Obdĺžniková bublina 30"/>
          <p:cNvSpPr/>
          <p:nvPr/>
        </p:nvSpPr>
        <p:spPr>
          <a:xfrm>
            <a:off x="5429224" y="4278887"/>
            <a:ext cx="1785982" cy="578873"/>
          </a:xfrm>
          <a:prstGeom prst="wedgeRectCallou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1" name="Podnadpis 2"/>
          <p:cNvSpPr txBox="1">
            <a:spLocks/>
          </p:cNvSpPr>
          <p:nvPr/>
        </p:nvSpPr>
        <p:spPr>
          <a:xfrm>
            <a:off x="5429224" y="4350325"/>
            <a:ext cx="1785982" cy="50006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lvl="0" algn="ctr">
              <a:spcBef>
                <a:spcPct val="20000"/>
              </a:spcBef>
            </a:pPr>
            <a:r>
              <a:rPr lang="sk-SK" sz="3200" b="1" dirty="0" smtClean="0">
                <a:solidFill>
                  <a:schemeClr val="bg1"/>
                </a:solidFill>
              </a:rPr>
              <a:t>Sociálne siete</a:t>
            </a:r>
            <a:endParaRPr kumimoji="0" lang="sk-SK" sz="3200" b="1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2" name="Obdĺžniková bublina 41"/>
          <p:cNvSpPr/>
          <p:nvPr/>
        </p:nvSpPr>
        <p:spPr>
          <a:xfrm>
            <a:off x="3571836" y="4286256"/>
            <a:ext cx="1785982" cy="578873"/>
          </a:xfrm>
          <a:prstGeom prst="wedgeRectCallou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3" name="Podnadpis 2"/>
          <p:cNvSpPr txBox="1">
            <a:spLocks/>
          </p:cNvSpPr>
          <p:nvPr/>
        </p:nvSpPr>
        <p:spPr>
          <a:xfrm>
            <a:off x="3571836" y="4357694"/>
            <a:ext cx="1785982" cy="50006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lvl="0" algn="ctr">
              <a:spcBef>
                <a:spcPct val="20000"/>
              </a:spcBef>
            </a:pPr>
            <a:r>
              <a:rPr lang="sk-SK" sz="3200" b="1" dirty="0" smtClean="0">
                <a:solidFill>
                  <a:schemeClr val="bg1"/>
                </a:solidFill>
              </a:rPr>
              <a:t>SMS</a:t>
            </a:r>
            <a:endParaRPr kumimoji="0" lang="sk-SK" sz="3200" b="1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4" name="Obdĺžniková bublina 43"/>
          <p:cNvSpPr/>
          <p:nvPr/>
        </p:nvSpPr>
        <p:spPr>
          <a:xfrm>
            <a:off x="1714448" y="4286256"/>
            <a:ext cx="1785982" cy="578873"/>
          </a:xfrm>
          <a:prstGeom prst="wedgeRectCallou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5" name="Podnadpis 2"/>
          <p:cNvSpPr txBox="1">
            <a:spLocks/>
          </p:cNvSpPr>
          <p:nvPr/>
        </p:nvSpPr>
        <p:spPr>
          <a:xfrm>
            <a:off x="1714448" y="4357694"/>
            <a:ext cx="1785982" cy="50006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lvl="0" algn="ctr">
              <a:spcBef>
                <a:spcPct val="20000"/>
              </a:spcBef>
            </a:pPr>
            <a:r>
              <a:rPr kumimoji="0" lang="sk-SK" sz="3200" b="1" i="0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E-mail</a:t>
            </a:r>
          </a:p>
        </p:txBody>
      </p:sp>
      <p:pic>
        <p:nvPicPr>
          <p:cNvPr id="46" name="Obrázok 12" descr="displeje-porovnani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928670"/>
            <a:ext cx="5400675" cy="243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" name="Obdĺžniková bublina 116"/>
          <p:cNvSpPr/>
          <p:nvPr/>
        </p:nvSpPr>
        <p:spPr>
          <a:xfrm>
            <a:off x="71438" y="4278887"/>
            <a:ext cx="1571604" cy="578873"/>
          </a:xfrm>
          <a:prstGeom prst="wedgeRectCallou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19" name="Podnadpis 2"/>
          <p:cNvSpPr txBox="1">
            <a:spLocks/>
          </p:cNvSpPr>
          <p:nvPr/>
        </p:nvSpPr>
        <p:spPr>
          <a:xfrm>
            <a:off x="0" y="4350325"/>
            <a:ext cx="1643042" cy="50006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lvl="0" algn="ctr">
              <a:spcBef>
                <a:spcPct val="20000"/>
              </a:spcBef>
            </a:pPr>
            <a:r>
              <a:rPr kumimoji="0" lang="sk-SK" sz="3200" b="1" i="0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</a:t>
            </a:r>
            <a:endParaRPr kumimoji="0" lang="sk-SK" sz="3200" b="1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0" name="Ovál 119"/>
          <p:cNvSpPr/>
          <p:nvPr/>
        </p:nvSpPr>
        <p:spPr>
          <a:xfrm>
            <a:off x="785786" y="4000504"/>
            <a:ext cx="285752" cy="28575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1" name="Ovál 120"/>
          <p:cNvSpPr/>
          <p:nvPr/>
        </p:nvSpPr>
        <p:spPr>
          <a:xfrm>
            <a:off x="2571736" y="4000504"/>
            <a:ext cx="285752" cy="28575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2" name="Ovál 121"/>
          <p:cNvSpPr/>
          <p:nvPr/>
        </p:nvSpPr>
        <p:spPr>
          <a:xfrm>
            <a:off x="4357686" y="4000504"/>
            <a:ext cx="285752" cy="28575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3" name="Ovál 122"/>
          <p:cNvSpPr/>
          <p:nvPr/>
        </p:nvSpPr>
        <p:spPr>
          <a:xfrm>
            <a:off x="6143636" y="4000504"/>
            <a:ext cx="285752" cy="28575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6" name="Ovál 125"/>
          <p:cNvSpPr/>
          <p:nvPr/>
        </p:nvSpPr>
        <p:spPr>
          <a:xfrm>
            <a:off x="7643834" y="4000504"/>
            <a:ext cx="285752" cy="28575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35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8381654" y="2571744"/>
            <a:ext cx="762346" cy="762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8381654" y="1714488"/>
            <a:ext cx="762346" cy="762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7500958" y="1714488"/>
            <a:ext cx="762346" cy="762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" name="Picture 1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8371346" y="857232"/>
            <a:ext cx="772653" cy="772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" name="Picture 1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7496848" y="857232"/>
            <a:ext cx="789928" cy="789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7500958" y="2571744"/>
            <a:ext cx="762346" cy="762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8" name="Obdĺžnik 47"/>
          <p:cNvSpPr/>
          <p:nvPr/>
        </p:nvSpPr>
        <p:spPr>
          <a:xfrm>
            <a:off x="7500958" y="857232"/>
            <a:ext cx="771524" cy="785818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9" name="Obdĺžnik 48"/>
          <p:cNvSpPr/>
          <p:nvPr/>
        </p:nvSpPr>
        <p:spPr>
          <a:xfrm>
            <a:off x="8372476" y="857232"/>
            <a:ext cx="771524" cy="785818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0" name="Obdĺžnik 49"/>
          <p:cNvSpPr/>
          <p:nvPr/>
        </p:nvSpPr>
        <p:spPr>
          <a:xfrm>
            <a:off x="7500958" y="1714488"/>
            <a:ext cx="771524" cy="785818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1" name="Obdĺžnik 50"/>
          <p:cNvSpPr/>
          <p:nvPr/>
        </p:nvSpPr>
        <p:spPr>
          <a:xfrm>
            <a:off x="8372476" y="1714488"/>
            <a:ext cx="771524" cy="785818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2" name="Obdĺžnik 51"/>
          <p:cNvSpPr/>
          <p:nvPr/>
        </p:nvSpPr>
        <p:spPr>
          <a:xfrm>
            <a:off x="7500958" y="2571744"/>
            <a:ext cx="771524" cy="785818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3" name="Obdĺžnik 52"/>
          <p:cNvSpPr/>
          <p:nvPr/>
        </p:nvSpPr>
        <p:spPr>
          <a:xfrm>
            <a:off x="8372476" y="2571744"/>
            <a:ext cx="771524" cy="785818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6" name="Nadpis 1"/>
          <p:cNvSpPr txBox="1">
            <a:spLocks/>
          </p:cNvSpPr>
          <p:nvPr/>
        </p:nvSpPr>
        <p:spPr>
          <a:xfrm>
            <a:off x="0" y="1"/>
            <a:ext cx="9144000" cy="78579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Moderná  komunikácia samosprávy s občanmi</a:t>
            </a:r>
          </a:p>
        </p:txBody>
      </p:sp>
      <p:sp>
        <p:nvSpPr>
          <p:cNvPr id="57" name="Nadpis 1"/>
          <p:cNvSpPr txBox="1">
            <a:spLocks/>
          </p:cNvSpPr>
          <p:nvPr/>
        </p:nvSpPr>
        <p:spPr>
          <a:xfrm>
            <a:off x="142844" y="1508724"/>
            <a:ext cx="1500166" cy="571504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Responzívny</a:t>
            </a:r>
            <a:r>
              <a:rPr kumimoji="0" lang="sk-SK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sk-SK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design</a:t>
            </a:r>
            <a:endParaRPr kumimoji="0" lang="sk-SK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8" name="Nadpis 1"/>
          <p:cNvSpPr txBox="1">
            <a:spLocks/>
          </p:cNvSpPr>
          <p:nvPr/>
        </p:nvSpPr>
        <p:spPr>
          <a:xfrm>
            <a:off x="142876" y="2786058"/>
            <a:ext cx="1500166" cy="571504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 anchor="ctr">
            <a:normAutofit fontScale="5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Softvér v</a:t>
            </a:r>
            <a:r>
              <a:rPr kumimoji="0" lang="sk-SK" sz="28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zmysle zákona</a:t>
            </a:r>
            <a:endParaRPr kumimoji="0" lang="sk-SK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9" name="Nadpis 1"/>
          <p:cNvSpPr txBox="1">
            <a:spLocks/>
          </p:cNvSpPr>
          <p:nvPr/>
        </p:nvSpPr>
        <p:spPr>
          <a:xfrm>
            <a:off x="142844" y="2151666"/>
            <a:ext cx="1500166" cy="571504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Pravidlá </a:t>
            </a:r>
            <a:r>
              <a:rPr kumimoji="0" lang="sk-SK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Blind</a:t>
            </a:r>
            <a:r>
              <a:rPr kumimoji="0" lang="sk-SK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sk-SK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friendly</a:t>
            </a:r>
            <a:endParaRPr kumimoji="0" lang="sk-SK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Rovná spojnica 24"/>
          <p:cNvCxnSpPr/>
          <p:nvPr/>
        </p:nvCxnSpPr>
        <p:spPr>
          <a:xfrm>
            <a:off x="0" y="857232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bdĺžniková bublina 32"/>
          <p:cNvSpPr/>
          <p:nvPr/>
        </p:nvSpPr>
        <p:spPr>
          <a:xfrm>
            <a:off x="7286612" y="4278887"/>
            <a:ext cx="1785982" cy="578873"/>
          </a:xfrm>
          <a:prstGeom prst="wedgeRectCallou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4" name="Podnadpis 2"/>
          <p:cNvSpPr txBox="1">
            <a:spLocks/>
          </p:cNvSpPr>
          <p:nvPr/>
        </p:nvSpPr>
        <p:spPr>
          <a:xfrm>
            <a:off x="7286612" y="4286256"/>
            <a:ext cx="1785982" cy="53036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</a:pPr>
            <a:r>
              <a:rPr lang="sk-SK" sz="2000" b="1" dirty="0" err="1" smtClean="0">
                <a:solidFill>
                  <a:schemeClr val="bg1"/>
                </a:solidFill>
              </a:rPr>
              <a:t>Mob</a:t>
            </a:r>
            <a:r>
              <a:rPr lang="sk-SK" sz="2000" b="1" dirty="0" smtClean="0">
                <a:solidFill>
                  <a:schemeClr val="bg1"/>
                </a:solidFill>
              </a:rPr>
              <a:t>. aplikácia</a:t>
            </a:r>
            <a:endParaRPr kumimoji="0" lang="sk-SK" sz="2000" b="1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9" name="Nadpis 1"/>
          <p:cNvSpPr txBox="1">
            <a:spLocks/>
          </p:cNvSpPr>
          <p:nvPr/>
        </p:nvSpPr>
        <p:spPr>
          <a:xfrm>
            <a:off x="3071802" y="5429264"/>
            <a:ext cx="2857520" cy="571480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Úrad</a:t>
            </a:r>
            <a:endParaRPr kumimoji="0" lang="sk-SK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1" name="Obdĺžniková bublina 30"/>
          <p:cNvSpPr/>
          <p:nvPr/>
        </p:nvSpPr>
        <p:spPr>
          <a:xfrm>
            <a:off x="5429224" y="4278887"/>
            <a:ext cx="1785982" cy="578873"/>
          </a:xfrm>
          <a:prstGeom prst="wedgeRectCallou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1" name="Podnadpis 2"/>
          <p:cNvSpPr txBox="1">
            <a:spLocks/>
          </p:cNvSpPr>
          <p:nvPr/>
        </p:nvSpPr>
        <p:spPr>
          <a:xfrm>
            <a:off x="5429224" y="4350325"/>
            <a:ext cx="1785982" cy="50006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lvl="0" algn="ctr">
              <a:spcBef>
                <a:spcPct val="20000"/>
              </a:spcBef>
            </a:pPr>
            <a:r>
              <a:rPr lang="sk-SK" sz="3200" b="1" dirty="0" smtClean="0">
                <a:solidFill>
                  <a:schemeClr val="bg1"/>
                </a:solidFill>
              </a:rPr>
              <a:t>Sociálne siete</a:t>
            </a:r>
            <a:endParaRPr kumimoji="0" lang="sk-SK" sz="3200" b="1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2" name="Obdĺžniková bublina 41"/>
          <p:cNvSpPr/>
          <p:nvPr/>
        </p:nvSpPr>
        <p:spPr>
          <a:xfrm>
            <a:off x="3571836" y="4286256"/>
            <a:ext cx="1785982" cy="578873"/>
          </a:xfrm>
          <a:prstGeom prst="wedgeRectCallou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3" name="Podnadpis 2"/>
          <p:cNvSpPr txBox="1">
            <a:spLocks/>
          </p:cNvSpPr>
          <p:nvPr/>
        </p:nvSpPr>
        <p:spPr>
          <a:xfrm>
            <a:off x="3571836" y="4357694"/>
            <a:ext cx="1785982" cy="50006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lvl="0" algn="ctr">
              <a:spcBef>
                <a:spcPct val="20000"/>
              </a:spcBef>
            </a:pPr>
            <a:r>
              <a:rPr lang="sk-SK" sz="3200" b="1" dirty="0" smtClean="0">
                <a:solidFill>
                  <a:schemeClr val="bg1"/>
                </a:solidFill>
              </a:rPr>
              <a:t>SMS</a:t>
            </a:r>
            <a:endParaRPr kumimoji="0" lang="sk-SK" sz="3200" b="1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4" name="Obdĺžniková bublina 43"/>
          <p:cNvSpPr/>
          <p:nvPr/>
        </p:nvSpPr>
        <p:spPr>
          <a:xfrm>
            <a:off x="1714448" y="4286256"/>
            <a:ext cx="1785982" cy="578873"/>
          </a:xfrm>
          <a:prstGeom prst="wedgeRectCallou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5" name="Podnadpis 2"/>
          <p:cNvSpPr txBox="1">
            <a:spLocks/>
          </p:cNvSpPr>
          <p:nvPr/>
        </p:nvSpPr>
        <p:spPr>
          <a:xfrm>
            <a:off x="1714448" y="4357694"/>
            <a:ext cx="1785982" cy="50006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lvl="0" algn="ctr">
              <a:spcBef>
                <a:spcPct val="20000"/>
              </a:spcBef>
            </a:pPr>
            <a:r>
              <a:rPr kumimoji="0" lang="sk-SK" sz="3200" b="1" i="0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E-mail</a:t>
            </a:r>
          </a:p>
        </p:txBody>
      </p:sp>
      <p:cxnSp>
        <p:nvCxnSpPr>
          <p:cNvPr id="53" name="Rovná spojovacia šípka 52"/>
          <p:cNvCxnSpPr/>
          <p:nvPr/>
        </p:nvCxnSpPr>
        <p:spPr>
          <a:xfrm rot="5400000">
            <a:off x="2286778" y="3785396"/>
            <a:ext cx="857256" cy="1588"/>
          </a:xfrm>
          <a:prstGeom prst="straightConnector1">
            <a:avLst/>
          </a:prstGeom>
          <a:ln w="28575">
            <a:solidFill>
              <a:srgbClr val="FFC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Rovná spojovacia šípka 98"/>
          <p:cNvCxnSpPr/>
          <p:nvPr/>
        </p:nvCxnSpPr>
        <p:spPr>
          <a:xfrm flipV="1">
            <a:off x="4500562" y="3357562"/>
            <a:ext cx="2286016" cy="78581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Rovná spojovacia šípka 138"/>
          <p:cNvCxnSpPr>
            <a:endCxn id="123" idx="3"/>
          </p:cNvCxnSpPr>
          <p:nvPr/>
        </p:nvCxnSpPr>
        <p:spPr>
          <a:xfrm rot="5400000">
            <a:off x="6114046" y="3500438"/>
            <a:ext cx="815409" cy="672533"/>
          </a:xfrm>
          <a:prstGeom prst="straightConnector1">
            <a:avLst/>
          </a:prstGeom>
          <a:ln w="28575">
            <a:solidFill>
              <a:schemeClr val="accent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Rovná spojovacia šípka 153"/>
          <p:cNvCxnSpPr/>
          <p:nvPr/>
        </p:nvCxnSpPr>
        <p:spPr>
          <a:xfrm rot="16200000" flipH="1">
            <a:off x="7000892" y="3357562"/>
            <a:ext cx="857256" cy="857256"/>
          </a:xfrm>
          <a:prstGeom prst="straightConnector1">
            <a:avLst/>
          </a:prstGeom>
          <a:ln w="28575">
            <a:solidFill>
              <a:schemeClr val="accent2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Obrázok 12" descr="displeje-porovnani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928670"/>
            <a:ext cx="5400675" cy="243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2" name="Rovná spojovacia šípka 51"/>
          <p:cNvCxnSpPr/>
          <p:nvPr/>
        </p:nvCxnSpPr>
        <p:spPr>
          <a:xfrm rot="10800000" flipV="1">
            <a:off x="928662" y="3278755"/>
            <a:ext cx="1428760" cy="857256"/>
          </a:xfrm>
          <a:prstGeom prst="straightConnector1">
            <a:avLst/>
          </a:prstGeom>
          <a:ln w="28575">
            <a:solidFill>
              <a:srgbClr val="00B05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Rovná spojovacia šípka 56"/>
          <p:cNvCxnSpPr/>
          <p:nvPr/>
        </p:nvCxnSpPr>
        <p:spPr>
          <a:xfrm rot="10800000" flipV="1">
            <a:off x="928662" y="3278755"/>
            <a:ext cx="3357586" cy="857256"/>
          </a:xfrm>
          <a:prstGeom prst="straightConnector1">
            <a:avLst/>
          </a:prstGeom>
          <a:ln w="28575">
            <a:solidFill>
              <a:srgbClr val="00B05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Rovná spojovacia šípka 59"/>
          <p:cNvCxnSpPr/>
          <p:nvPr/>
        </p:nvCxnSpPr>
        <p:spPr>
          <a:xfrm rot="10800000" flipV="1">
            <a:off x="928662" y="3278755"/>
            <a:ext cx="4714908" cy="857256"/>
          </a:xfrm>
          <a:prstGeom prst="straightConnector1">
            <a:avLst/>
          </a:prstGeom>
          <a:ln w="28575">
            <a:solidFill>
              <a:srgbClr val="00B05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Rovná spojovacia šípka 61"/>
          <p:cNvCxnSpPr/>
          <p:nvPr/>
        </p:nvCxnSpPr>
        <p:spPr>
          <a:xfrm rot="10800000" flipV="1">
            <a:off x="928662" y="3350193"/>
            <a:ext cx="5715040" cy="782660"/>
          </a:xfrm>
          <a:prstGeom prst="straightConnector1">
            <a:avLst/>
          </a:prstGeom>
          <a:ln w="28575">
            <a:solidFill>
              <a:srgbClr val="00B05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Rovná spojovacia šípka 70"/>
          <p:cNvCxnSpPr/>
          <p:nvPr/>
        </p:nvCxnSpPr>
        <p:spPr>
          <a:xfrm rot="10800000" flipV="1">
            <a:off x="2643174" y="3286124"/>
            <a:ext cx="2000264" cy="928694"/>
          </a:xfrm>
          <a:prstGeom prst="straightConnector1">
            <a:avLst/>
          </a:prstGeom>
          <a:ln w="28575">
            <a:solidFill>
              <a:srgbClr val="FFC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Rovná spojovacia šípka 87"/>
          <p:cNvCxnSpPr/>
          <p:nvPr/>
        </p:nvCxnSpPr>
        <p:spPr>
          <a:xfrm rot="16200000" flipH="1">
            <a:off x="5750727" y="3607595"/>
            <a:ext cx="928694" cy="285752"/>
          </a:xfrm>
          <a:prstGeom prst="straightConnector1">
            <a:avLst/>
          </a:prstGeom>
          <a:ln w="28575">
            <a:solidFill>
              <a:schemeClr val="accent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Rovná spojovacia šípka 90"/>
          <p:cNvCxnSpPr/>
          <p:nvPr/>
        </p:nvCxnSpPr>
        <p:spPr>
          <a:xfrm>
            <a:off x="4714876" y="3286124"/>
            <a:ext cx="1643074" cy="928694"/>
          </a:xfrm>
          <a:prstGeom prst="straightConnector1">
            <a:avLst/>
          </a:prstGeom>
          <a:ln w="28575">
            <a:solidFill>
              <a:schemeClr val="accent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Rovná spojovacia šípka 94"/>
          <p:cNvCxnSpPr/>
          <p:nvPr/>
        </p:nvCxnSpPr>
        <p:spPr>
          <a:xfrm>
            <a:off x="3143240" y="3286124"/>
            <a:ext cx="3214710" cy="928694"/>
          </a:xfrm>
          <a:prstGeom prst="straightConnector1">
            <a:avLst/>
          </a:prstGeom>
          <a:ln w="28575">
            <a:solidFill>
              <a:schemeClr val="accent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Rovná spojovacia šípka 99"/>
          <p:cNvCxnSpPr/>
          <p:nvPr/>
        </p:nvCxnSpPr>
        <p:spPr>
          <a:xfrm>
            <a:off x="6215074" y="3286124"/>
            <a:ext cx="1643074" cy="928694"/>
          </a:xfrm>
          <a:prstGeom prst="straightConnector1">
            <a:avLst/>
          </a:prstGeom>
          <a:ln w="28575">
            <a:solidFill>
              <a:schemeClr val="accent2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Rovná spojovacia šípka 102"/>
          <p:cNvCxnSpPr/>
          <p:nvPr/>
        </p:nvCxnSpPr>
        <p:spPr>
          <a:xfrm rot="10800000" flipV="1">
            <a:off x="2643174" y="3357562"/>
            <a:ext cx="3214710" cy="857256"/>
          </a:xfrm>
          <a:prstGeom prst="straightConnector1">
            <a:avLst/>
          </a:prstGeom>
          <a:ln w="28575">
            <a:solidFill>
              <a:srgbClr val="FFC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Rovná spojovacia šípka 105"/>
          <p:cNvCxnSpPr/>
          <p:nvPr/>
        </p:nvCxnSpPr>
        <p:spPr>
          <a:xfrm rot="10800000" flipV="1">
            <a:off x="2643174" y="3500438"/>
            <a:ext cx="4071966" cy="714380"/>
          </a:xfrm>
          <a:prstGeom prst="straightConnector1">
            <a:avLst/>
          </a:prstGeom>
          <a:ln w="28575">
            <a:solidFill>
              <a:srgbClr val="FFC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Obdĺžniková bublina 116"/>
          <p:cNvSpPr/>
          <p:nvPr/>
        </p:nvSpPr>
        <p:spPr>
          <a:xfrm>
            <a:off x="71438" y="4278887"/>
            <a:ext cx="1571604" cy="578873"/>
          </a:xfrm>
          <a:prstGeom prst="wedgeRectCallou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19" name="Podnadpis 2"/>
          <p:cNvSpPr txBox="1">
            <a:spLocks/>
          </p:cNvSpPr>
          <p:nvPr/>
        </p:nvSpPr>
        <p:spPr>
          <a:xfrm>
            <a:off x="0" y="4350325"/>
            <a:ext cx="1643042" cy="50006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lvl="0" algn="ctr">
              <a:spcBef>
                <a:spcPct val="20000"/>
              </a:spcBef>
            </a:pPr>
            <a:r>
              <a:rPr kumimoji="0" lang="sk-SK" sz="3200" b="1" i="0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www</a:t>
            </a:r>
            <a:endParaRPr kumimoji="0" lang="sk-SK" sz="3200" b="1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0" name="Ovál 119"/>
          <p:cNvSpPr/>
          <p:nvPr/>
        </p:nvSpPr>
        <p:spPr>
          <a:xfrm>
            <a:off x="785786" y="4000504"/>
            <a:ext cx="285752" cy="28575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1" name="Ovál 120"/>
          <p:cNvSpPr/>
          <p:nvPr/>
        </p:nvSpPr>
        <p:spPr>
          <a:xfrm>
            <a:off x="2571736" y="4000504"/>
            <a:ext cx="285752" cy="28575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2" name="Ovál 121"/>
          <p:cNvSpPr/>
          <p:nvPr/>
        </p:nvSpPr>
        <p:spPr>
          <a:xfrm>
            <a:off x="4357686" y="4000504"/>
            <a:ext cx="285752" cy="28575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3" name="Ovál 122"/>
          <p:cNvSpPr/>
          <p:nvPr/>
        </p:nvSpPr>
        <p:spPr>
          <a:xfrm>
            <a:off x="6143636" y="4000504"/>
            <a:ext cx="285752" cy="28575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6" name="Ovál 125"/>
          <p:cNvSpPr/>
          <p:nvPr/>
        </p:nvSpPr>
        <p:spPr>
          <a:xfrm>
            <a:off x="7643834" y="4000504"/>
            <a:ext cx="285752" cy="28575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50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8381654" y="2571744"/>
            <a:ext cx="762346" cy="762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8381654" y="1714488"/>
            <a:ext cx="762346" cy="762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7500958" y="1714488"/>
            <a:ext cx="762346" cy="762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" name="Picture 1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8371346" y="857232"/>
            <a:ext cx="772653" cy="772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6" name="Picture 1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7496848" y="857232"/>
            <a:ext cx="789928" cy="789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8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7500958" y="2571744"/>
            <a:ext cx="762346" cy="762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9" name="Obdĺžnik 58"/>
          <p:cNvSpPr/>
          <p:nvPr/>
        </p:nvSpPr>
        <p:spPr>
          <a:xfrm>
            <a:off x="7500958" y="857232"/>
            <a:ext cx="771524" cy="785818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1" name="Obdĺžnik 60"/>
          <p:cNvSpPr/>
          <p:nvPr/>
        </p:nvSpPr>
        <p:spPr>
          <a:xfrm>
            <a:off x="8372476" y="857232"/>
            <a:ext cx="771524" cy="785818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3" name="Obdĺžnik 62"/>
          <p:cNvSpPr/>
          <p:nvPr/>
        </p:nvSpPr>
        <p:spPr>
          <a:xfrm>
            <a:off x="7500958" y="1714488"/>
            <a:ext cx="771524" cy="785818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4" name="Obdĺžnik 63"/>
          <p:cNvSpPr/>
          <p:nvPr/>
        </p:nvSpPr>
        <p:spPr>
          <a:xfrm>
            <a:off x="8372476" y="1714488"/>
            <a:ext cx="771524" cy="785818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5" name="Obdĺžnik 64"/>
          <p:cNvSpPr/>
          <p:nvPr/>
        </p:nvSpPr>
        <p:spPr>
          <a:xfrm>
            <a:off x="7500958" y="2571744"/>
            <a:ext cx="771524" cy="785818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6" name="Obdĺžnik 65"/>
          <p:cNvSpPr/>
          <p:nvPr/>
        </p:nvSpPr>
        <p:spPr>
          <a:xfrm>
            <a:off x="8372476" y="2571744"/>
            <a:ext cx="771524" cy="785818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0" name="Nadpis 1"/>
          <p:cNvSpPr txBox="1">
            <a:spLocks/>
          </p:cNvSpPr>
          <p:nvPr/>
        </p:nvSpPr>
        <p:spPr>
          <a:xfrm>
            <a:off x="0" y="1"/>
            <a:ext cx="9144000" cy="78579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Moderná  komunikácia samosprávy s občanmi</a:t>
            </a:r>
          </a:p>
        </p:txBody>
      </p:sp>
      <p:sp>
        <p:nvSpPr>
          <p:cNvPr id="72" name="Nadpis 1"/>
          <p:cNvSpPr txBox="1">
            <a:spLocks/>
          </p:cNvSpPr>
          <p:nvPr/>
        </p:nvSpPr>
        <p:spPr>
          <a:xfrm>
            <a:off x="142844" y="1508724"/>
            <a:ext cx="1500166" cy="571504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Responzívny</a:t>
            </a:r>
            <a:r>
              <a:rPr kumimoji="0" lang="sk-SK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sk-SK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design</a:t>
            </a:r>
            <a:endParaRPr kumimoji="0" lang="sk-SK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3" name="Nadpis 1"/>
          <p:cNvSpPr txBox="1">
            <a:spLocks/>
          </p:cNvSpPr>
          <p:nvPr/>
        </p:nvSpPr>
        <p:spPr>
          <a:xfrm>
            <a:off x="142876" y="2786058"/>
            <a:ext cx="1500166" cy="571504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 anchor="ctr">
            <a:normAutofit fontScale="5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Softvér v</a:t>
            </a:r>
            <a:r>
              <a:rPr kumimoji="0" lang="sk-SK" sz="28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zmysle zákona</a:t>
            </a:r>
            <a:endParaRPr kumimoji="0" lang="sk-SK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4" name="Nadpis 1"/>
          <p:cNvSpPr txBox="1">
            <a:spLocks/>
          </p:cNvSpPr>
          <p:nvPr/>
        </p:nvSpPr>
        <p:spPr>
          <a:xfrm>
            <a:off x="142844" y="2151666"/>
            <a:ext cx="1500166" cy="571504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Pravidlá </a:t>
            </a:r>
            <a:r>
              <a:rPr kumimoji="0" lang="sk-SK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Blind</a:t>
            </a:r>
            <a:r>
              <a:rPr kumimoji="0" lang="sk-SK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sk-SK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friendly</a:t>
            </a:r>
            <a:endParaRPr kumimoji="0" lang="sk-SK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1"/>
          <p:cNvSpPr txBox="1">
            <a:spLocks/>
          </p:cNvSpPr>
          <p:nvPr/>
        </p:nvSpPr>
        <p:spPr>
          <a:xfrm>
            <a:off x="0" y="4857760"/>
            <a:ext cx="9144000" cy="92866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www.webyportal.sk</a:t>
            </a:r>
            <a:r>
              <a:rPr kumimoji="0" lang="sk-SK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0430" y="5786454"/>
            <a:ext cx="2071702" cy="366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Obrázok 8" descr="vlnovka_rg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1928802"/>
          </a:xfrm>
          <a:prstGeom prst="rect">
            <a:avLst/>
          </a:prstGeom>
        </p:spPr>
      </p:pic>
      <p:sp>
        <p:nvSpPr>
          <p:cNvPr id="15" name="Nadpis 1"/>
          <p:cNvSpPr txBox="1">
            <a:spLocks/>
          </p:cNvSpPr>
          <p:nvPr/>
        </p:nvSpPr>
        <p:spPr>
          <a:xfrm>
            <a:off x="0" y="214290"/>
            <a:ext cx="9144000" cy="114298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Redakčný systém pre webové sídla miest a obcí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</a:t>
            </a:r>
            <a:r>
              <a:rPr kumimoji="0" lang="sk-SK" sz="2800" i="0" u="none" strike="noStrike" kern="1200" cap="none" spc="0" normalizeH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súlade so zákonmi SR</a:t>
            </a:r>
            <a:endParaRPr kumimoji="0" lang="sk-SK" sz="280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65487" y="1566464"/>
            <a:ext cx="6521223" cy="3148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4739689"/>
            <a:ext cx="7920880" cy="3332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logo_webyporta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85478" y="571480"/>
            <a:ext cx="2629530" cy="648072"/>
          </a:xfrm>
          <a:prstGeom prst="rect">
            <a:avLst/>
          </a:prstGeom>
        </p:spPr>
      </p:pic>
      <p:pic>
        <p:nvPicPr>
          <p:cNvPr id="9" name="Obrázok 8" descr="pecat_webyporta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14612" y="1643050"/>
            <a:ext cx="3429024" cy="3429024"/>
          </a:xfrm>
          <a:prstGeom prst="rect">
            <a:avLst/>
          </a:prstGeom>
        </p:spPr>
      </p:pic>
      <p:sp>
        <p:nvSpPr>
          <p:cNvPr id="6" name="Podnadpis 2"/>
          <p:cNvSpPr txBox="1">
            <a:spLocks/>
          </p:cNvSpPr>
          <p:nvPr/>
        </p:nvSpPr>
        <p:spPr>
          <a:xfrm>
            <a:off x="2714612" y="5357826"/>
            <a:ext cx="3571868" cy="71438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sk-SK" sz="3200" b="1" dirty="0" smtClean="0">
                <a:solidFill>
                  <a:schemeClr val="accent1"/>
                </a:solidFill>
              </a:rPr>
              <a:t>Sme tu od roku 2001</a:t>
            </a:r>
            <a:endParaRPr kumimoji="0" lang="sk-SK" sz="32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42910" y="714379"/>
            <a:ext cx="7772400" cy="3000373"/>
          </a:xfrm>
        </p:spPr>
        <p:txBody>
          <a:bodyPr>
            <a:normAutofit fontScale="90000"/>
          </a:bodyPr>
          <a:lstStyle/>
          <a:p>
            <a:r>
              <a:rPr lang="sk-SK" dirty="0" smtClean="0">
                <a:solidFill>
                  <a:schemeClr val="tx2"/>
                </a:solidFill>
              </a:rPr>
              <a:t>Moderná komunikácia samosprávy </a:t>
            </a:r>
            <a:br>
              <a:rPr lang="sk-SK" dirty="0" smtClean="0">
                <a:solidFill>
                  <a:schemeClr val="tx2"/>
                </a:solidFill>
              </a:rPr>
            </a:br>
            <a:r>
              <a:rPr lang="sk-SK" dirty="0" smtClean="0">
                <a:solidFill>
                  <a:schemeClr val="tx2"/>
                </a:solidFill>
              </a:rPr>
              <a:t>s občanmi v praxi</a:t>
            </a:r>
            <a:br>
              <a:rPr lang="sk-SK" dirty="0" smtClean="0">
                <a:solidFill>
                  <a:schemeClr val="tx2"/>
                </a:solidFill>
              </a:rPr>
            </a:br>
            <a:r>
              <a:rPr lang="sk-SK" dirty="0" smtClean="0">
                <a:solidFill>
                  <a:schemeClr val="tx2"/>
                </a:solidFill>
              </a:rPr>
              <a:t/>
            </a:r>
            <a:br>
              <a:rPr lang="sk-SK" dirty="0" smtClean="0">
                <a:solidFill>
                  <a:schemeClr val="tx2"/>
                </a:solidFill>
              </a:rPr>
            </a:br>
            <a:r>
              <a:rPr lang="sk-SK" b="1" dirty="0" smtClean="0">
                <a:solidFill>
                  <a:schemeClr val="accent1"/>
                </a:solidFill>
              </a:rPr>
              <a:t>Riešenia od WEBY GROUP, s.r.o.</a:t>
            </a:r>
            <a:endParaRPr lang="sk-SK" b="1" dirty="0">
              <a:solidFill>
                <a:schemeClr val="accent1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0" y="3886200"/>
            <a:ext cx="9144000" cy="1752600"/>
          </a:xfrm>
        </p:spPr>
        <p:txBody>
          <a:bodyPr>
            <a:normAutofit/>
          </a:bodyPr>
          <a:lstStyle/>
          <a:p>
            <a:r>
              <a:rPr lang="sk-SK" sz="2800" i="1" dirty="0" smtClean="0">
                <a:solidFill>
                  <a:schemeClr val="tx2"/>
                </a:solidFill>
              </a:rPr>
              <a:t>Miriam Surová  </a:t>
            </a:r>
          </a:p>
          <a:p>
            <a:r>
              <a:rPr lang="sk-SK" sz="2800" i="1" dirty="0" smtClean="0">
                <a:solidFill>
                  <a:schemeClr val="tx2"/>
                </a:solidFill>
              </a:rPr>
              <a:t>obchodná riaditeľka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116" y="5286388"/>
            <a:ext cx="2728911" cy="482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1142983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sk-SK" sz="2800" b="1" dirty="0" smtClean="0">
                <a:solidFill>
                  <a:schemeClr val="bg1"/>
                </a:solidFill>
              </a:rPr>
              <a:t>Zabezpečenie dosahu informácií zo samosprávy k občanom </a:t>
            </a:r>
          </a:p>
        </p:txBody>
      </p:sp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768" y="2786058"/>
            <a:ext cx="1042229" cy="1042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785926"/>
            <a:ext cx="1042229" cy="1042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1785926"/>
            <a:ext cx="1042229" cy="1042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9" name="Picture 1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28794" y="2301241"/>
            <a:ext cx="1056321" cy="105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" name="Picture 1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5786" y="2786058"/>
            <a:ext cx="1071570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00760" y="2285992"/>
            <a:ext cx="1042229" cy="1042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Podnadpis 2"/>
          <p:cNvSpPr txBox="1">
            <a:spLocks/>
          </p:cNvSpPr>
          <p:nvPr/>
        </p:nvSpPr>
        <p:spPr>
          <a:xfrm>
            <a:off x="642910" y="4000504"/>
            <a:ext cx="2357454" cy="428628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k-SK" sz="2800" b="1" i="0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Mladí</a:t>
            </a:r>
            <a:endParaRPr kumimoji="0" lang="sk-SK" sz="2400" b="1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sk-SK" sz="2400" b="0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sk-SK" sz="2400" b="0" i="0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1" name="Podnadpis 2"/>
          <p:cNvSpPr txBox="1">
            <a:spLocks/>
          </p:cNvSpPr>
          <p:nvPr/>
        </p:nvSpPr>
        <p:spPr>
          <a:xfrm>
            <a:off x="3357554" y="3000372"/>
            <a:ext cx="2357454" cy="428628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k-SK" sz="2800" b="1" i="0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Dospelí</a:t>
            </a:r>
            <a:endParaRPr kumimoji="0" lang="sk-SK" sz="2400" b="1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sk-SK" sz="2400" b="0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sk-SK" sz="2400" b="0" i="0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" name="Podnadpis 2"/>
          <p:cNvSpPr txBox="1">
            <a:spLocks/>
          </p:cNvSpPr>
          <p:nvPr/>
        </p:nvSpPr>
        <p:spPr>
          <a:xfrm>
            <a:off x="5857884" y="4000504"/>
            <a:ext cx="2357454" cy="428628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k-SK" sz="2800" b="1" i="0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Seniori</a:t>
            </a:r>
            <a:endParaRPr kumimoji="0" lang="sk-SK" sz="2400" b="1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sk-SK" sz="2400" b="0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sk-SK" sz="2400" b="0" i="0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7" name="Podnadpis 2"/>
          <p:cNvSpPr txBox="1">
            <a:spLocks/>
          </p:cNvSpPr>
          <p:nvPr/>
        </p:nvSpPr>
        <p:spPr>
          <a:xfrm>
            <a:off x="1115616" y="4797152"/>
            <a:ext cx="8280920" cy="1584176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/>
          <a:p>
            <a:pPr marL="514350" indent="-514350">
              <a:spcBef>
                <a:spcPct val="20000"/>
              </a:spcBef>
              <a:buFontTx/>
              <a:buAutoNum type="alphaLcParenR"/>
              <a:defRPr/>
            </a:pPr>
            <a:r>
              <a:rPr lang="sk-SK" sz="2800" b="1" dirty="0" smtClean="0">
                <a:solidFill>
                  <a:srgbClr val="00B0F0"/>
                </a:solidFill>
              </a:rPr>
              <a:t>Ku každému občanovi</a:t>
            </a:r>
          </a:p>
          <a:p>
            <a:pPr marL="514350" lvl="0" indent="-514350">
              <a:spcBef>
                <a:spcPct val="20000"/>
              </a:spcBef>
              <a:buAutoNum type="alphaLcParenR"/>
              <a:defRPr/>
            </a:pPr>
            <a:r>
              <a:rPr lang="sk-SK" sz="2800" b="1" dirty="0" smtClean="0">
                <a:solidFill>
                  <a:srgbClr val="00B0F0"/>
                </a:solidFill>
              </a:rPr>
              <a:t>Jednoducho, efektívne a pružne </a:t>
            </a:r>
            <a:r>
              <a:rPr lang="sk-SK" sz="2800" dirty="0" smtClean="0">
                <a:solidFill>
                  <a:srgbClr val="00B0F0"/>
                </a:solidFill>
              </a:rPr>
              <a:t/>
            </a:r>
            <a:br>
              <a:rPr lang="sk-SK" sz="2800" dirty="0" smtClean="0">
                <a:solidFill>
                  <a:srgbClr val="00B0F0"/>
                </a:solidFill>
              </a:rPr>
            </a:br>
            <a:endParaRPr kumimoji="0" lang="sk-SK" sz="2800" i="0" strike="noStrike" kern="120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dĺžnik 16"/>
          <p:cNvSpPr/>
          <p:nvPr/>
        </p:nvSpPr>
        <p:spPr>
          <a:xfrm>
            <a:off x="0" y="1857364"/>
            <a:ext cx="2071702" cy="314327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800" dirty="0" smtClean="0"/>
              <a:t>Webové sídlo mesta</a:t>
            </a:r>
          </a:p>
          <a:p>
            <a:pPr algn="ctr"/>
            <a:r>
              <a:rPr lang="sk-SK" sz="2800" dirty="0" smtClean="0"/>
              <a:t>obce</a:t>
            </a:r>
            <a:endParaRPr lang="sk-SK" sz="2800" dirty="0"/>
          </a:p>
        </p:txBody>
      </p:sp>
      <p:sp>
        <p:nvSpPr>
          <p:cNvPr id="18" name="Nadpis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785793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sk-SK" sz="3200" b="1" dirty="0" smtClean="0">
                <a:solidFill>
                  <a:schemeClr val="bg1"/>
                </a:solidFill>
              </a:rPr>
              <a:t>Moderná komunikácia - bezbariérovosť</a:t>
            </a:r>
            <a:endParaRPr lang="sk-SK" sz="3200" b="1" dirty="0">
              <a:solidFill>
                <a:schemeClr val="bg1"/>
              </a:solidFill>
            </a:endParaRPr>
          </a:p>
        </p:txBody>
      </p:sp>
      <p:cxnSp>
        <p:nvCxnSpPr>
          <p:cNvPr id="21" name="Rovná spojovacia šípka 20"/>
          <p:cNvCxnSpPr/>
          <p:nvPr/>
        </p:nvCxnSpPr>
        <p:spPr>
          <a:xfrm rot="5400000" flipH="1" flipV="1">
            <a:off x="2035951" y="2035959"/>
            <a:ext cx="1500198" cy="1285884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ovná spojovacia šípka 23"/>
          <p:cNvCxnSpPr/>
          <p:nvPr/>
        </p:nvCxnSpPr>
        <p:spPr>
          <a:xfrm>
            <a:off x="2195736" y="3645024"/>
            <a:ext cx="1224136" cy="144016"/>
          </a:xfrm>
          <a:prstGeom prst="straightConnector1">
            <a:avLst/>
          </a:prstGeom>
          <a:ln w="762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bdĺžnik 28"/>
          <p:cNvSpPr/>
          <p:nvPr/>
        </p:nvSpPr>
        <p:spPr>
          <a:xfrm>
            <a:off x="3563888" y="3356992"/>
            <a:ext cx="2214578" cy="9144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800" dirty="0" smtClean="0"/>
              <a:t>Seniori</a:t>
            </a:r>
            <a:endParaRPr lang="sk-SK" sz="2800" dirty="0"/>
          </a:p>
        </p:txBody>
      </p:sp>
      <p:sp>
        <p:nvSpPr>
          <p:cNvPr id="36" name="Obdĺžnik 35"/>
          <p:cNvSpPr/>
          <p:nvPr/>
        </p:nvSpPr>
        <p:spPr>
          <a:xfrm>
            <a:off x="3571868" y="836712"/>
            <a:ext cx="2214578" cy="201622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800" b="1" dirty="0" smtClean="0"/>
              <a:t>Slabozrakí, </a:t>
            </a:r>
          </a:p>
          <a:p>
            <a:pPr algn="ctr"/>
            <a:r>
              <a:rPr lang="sk-SK" sz="2800" b="1" dirty="0" smtClean="0"/>
              <a:t> nevidiaci a inak telesne postihnutí </a:t>
            </a:r>
            <a:endParaRPr lang="sk-SK" sz="2000" dirty="0"/>
          </a:p>
        </p:txBody>
      </p:sp>
      <p:pic>
        <p:nvPicPr>
          <p:cNvPr id="16" name="Picture 2" descr="Mirko vie písa&amp;tcaron; aj na po&amp;ccaron;íta&amp;ccaron;i. Pomáha mu špeciálne zariadenie, ktoré text &amp;ccaron;íta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836712"/>
            <a:ext cx="2915816" cy="2002193"/>
          </a:xfrm>
          <a:prstGeom prst="rect">
            <a:avLst/>
          </a:prstGeom>
          <a:noFill/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28802"/>
            <a:ext cx="2000232" cy="815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2996952"/>
            <a:ext cx="2962345" cy="18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Rovná spojovacia šípka 11"/>
          <p:cNvCxnSpPr/>
          <p:nvPr/>
        </p:nvCxnSpPr>
        <p:spPr>
          <a:xfrm rot="16200000" flipH="1">
            <a:off x="1893075" y="4107661"/>
            <a:ext cx="1785950" cy="1285884"/>
          </a:xfrm>
          <a:prstGeom prst="straightConnector1">
            <a:avLst/>
          </a:prstGeom>
          <a:ln w="762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bdĺžnik 12"/>
          <p:cNvSpPr/>
          <p:nvPr/>
        </p:nvSpPr>
        <p:spPr>
          <a:xfrm>
            <a:off x="3571868" y="5643578"/>
            <a:ext cx="2214578" cy="914400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800" dirty="0" smtClean="0"/>
              <a:t>Technické zariadenia</a:t>
            </a:r>
            <a:endParaRPr lang="sk-SK" sz="2800" dirty="0"/>
          </a:p>
        </p:txBody>
      </p:sp>
      <p:pic>
        <p:nvPicPr>
          <p:cNvPr id="14" name="Obrázok 3" descr="displeje-porovnanie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152" y="5229200"/>
            <a:ext cx="3203848" cy="16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6" grpId="0" animBg="1"/>
      <p:bldP spid="1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Nadpis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785793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sk-SK" sz="2800" b="1" dirty="0" smtClean="0">
                <a:solidFill>
                  <a:schemeClr val="bg1"/>
                </a:solidFill>
              </a:rPr>
              <a:t>Bezbariérovosť   FAREBNOSŤ – pravidlá </a:t>
            </a:r>
            <a:r>
              <a:rPr lang="sk-SK" sz="2800" b="1" dirty="0" err="1" smtClean="0">
                <a:solidFill>
                  <a:schemeClr val="bg1"/>
                </a:solidFill>
              </a:rPr>
              <a:t>Blindfriendly</a:t>
            </a:r>
            <a:endParaRPr lang="sk-SK" sz="2800" b="1" dirty="0">
              <a:solidFill>
                <a:schemeClr val="bg1"/>
              </a:solidFill>
            </a:endParaRPr>
          </a:p>
        </p:txBody>
      </p:sp>
      <p:sp>
        <p:nvSpPr>
          <p:cNvPr id="35" name="Obdĺžnik 34"/>
          <p:cNvSpPr/>
          <p:nvPr/>
        </p:nvSpPr>
        <p:spPr>
          <a:xfrm>
            <a:off x="3365534" y="2204864"/>
            <a:ext cx="2214578" cy="78581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800" b="1" dirty="0" smtClean="0"/>
              <a:t>Kontakty</a:t>
            </a:r>
            <a:endParaRPr lang="sk-SK" sz="2800" b="1" dirty="0"/>
          </a:p>
        </p:txBody>
      </p:sp>
      <p:sp>
        <p:nvSpPr>
          <p:cNvPr id="38" name="Obdĺžnik 37"/>
          <p:cNvSpPr/>
          <p:nvPr/>
        </p:nvSpPr>
        <p:spPr>
          <a:xfrm>
            <a:off x="3365534" y="3119264"/>
            <a:ext cx="2214578" cy="78581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800" b="1" dirty="0" smtClean="0"/>
              <a:t>Samospráva</a:t>
            </a:r>
            <a:endParaRPr lang="sk-SK" sz="2800" b="1" dirty="0"/>
          </a:p>
        </p:txBody>
      </p:sp>
      <p:sp>
        <p:nvSpPr>
          <p:cNvPr id="39" name="Obdĺžnik 38"/>
          <p:cNvSpPr/>
          <p:nvPr/>
        </p:nvSpPr>
        <p:spPr>
          <a:xfrm>
            <a:off x="6084168" y="2204864"/>
            <a:ext cx="2214578" cy="785818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800" b="1" dirty="0" smtClean="0"/>
              <a:t>Kontakty</a:t>
            </a:r>
            <a:endParaRPr lang="sk-SK" sz="2800" b="1" dirty="0"/>
          </a:p>
        </p:txBody>
      </p:sp>
      <p:sp>
        <p:nvSpPr>
          <p:cNvPr id="40" name="Obdĺžnik 39"/>
          <p:cNvSpPr/>
          <p:nvPr/>
        </p:nvSpPr>
        <p:spPr>
          <a:xfrm>
            <a:off x="539552" y="2224814"/>
            <a:ext cx="2214578" cy="78581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800" b="1" dirty="0" smtClean="0"/>
              <a:t>Kontakty</a:t>
            </a:r>
            <a:endParaRPr lang="sk-SK" sz="1600" b="1" dirty="0"/>
          </a:p>
        </p:txBody>
      </p:sp>
      <p:sp>
        <p:nvSpPr>
          <p:cNvPr id="41" name="Obdĺžnik 40"/>
          <p:cNvSpPr/>
          <p:nvPr/>
        </p:nvSpPr>
        <p:spPr>
          <a:xfrm>
            <a:off x="539552" y="3153508"/>
            <a:ext cx="2214578" cy="78581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800" b="1" dirty="0" smtClean="0"/>
              <a:t>Samospráva</a:t>
            </a:r>
            <a:endParaRPr lang="sk-SK" b="1" dirty="0"/>
          </a:p>
        </p:txBody>
      </p:sp>
      <p:sp>
        <p:nvSpPr>
          <p:cNvPr id="20" name="Obdĺžnik 19"/>
          <p:cNvSpPr/>
          <p:nvPr/>
        </p:nvSpPr>
        <p:spPr>
          <a:xfrm>
            <a:off x="6084168" y="3140968"/>
            <a:ext cx="2214578" cy="785818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800" b="1" dirty="0" smtClean="0"/>
              <a:t>Samospráva</a:t>
            </a:r>
            <a:endParaRPr lang="sk-SK" sz="2800" b="1" dirty="0"/>
          </a:p>
        </p:txBody>
      </p:sp>
      <p:sp>
        <p:nvSpPr>
          <p:cNvPr id="26" name="Obdĺžnik 25"/>
          <p:cNvSpPr/>
          <p:nvPr/>
        </p:nvSpPr>
        <p:spPr>
          <a:xfrm>
            <a:off x="539552" y="4077072"/>
            <a:ext cx="2214578" cy="78581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800" b="1" dirty="0" smtClean="0"/>
              <a:t>Úradná tabuľa</a:t>
            </a:r>
            <a:endParaRPr lang="sk-SK" sz="1600" b="1" dirty="0"/>
          </a:p>
        </p:txBody>
      </p:sp>
      <p:sp>
        <p:nvSpPr>
          <p:cNvPr id="28" name="Obdĺžnik 27"/>
          <p:cNvSpPr/>
          <p:nvPr/>
        </p:nvSpPr>
        <p:spPr>
          <a:xfrm>
            <a:off x="3347864" y="4077072"/>
            <a:ext cx="2214578" cy="78581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800" b="1" dirty="0" smtClean="0"/>
              <a:t>Úradná tabuľa</a:t>
            </a:r>
            <a:endParaRPr lang="sk-SK" sz="2800" b="1" dirty="0"/>
          </a:p>
        </p:txBody>
      </p:sp>
      <p:sp>
        <p:nvSpPr>
          <p:cNvPr id="31" name="Obdĺžnik 30"/>
          <p:cNvSpPr/>
          <p:nvPr/>
        </p:nvSpPr>
        <p:spPr>
          <a:xfrm>
            <a:off x="6084168" y="4077072"/>
            <a:ext cx="2214578" cy="785818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800" b="1" dirty="0" smtClean="0"/>
              <a:t>Úradná tabuľa</a:t>
            </a:r>
            <a:endParaRPr lang="sk-SK" sz="2800" b="1" dirty="0"/>
          </a:p>
        </p:txBody>
      </p:sp>
      <p:sp>
        <p:nvSpPr>
          <p:cNvPr id="32" name="BlokTextu 31"/>
          <p:cNvSpPr txBox="1"/>
          <p:nvPr/>
        </p:nvSpPr>
        <p:spPr>
          <a:xfrm>
            <a:off x="1187624" y="1412776"/>
            <a:ext cx="1008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 smtClean="0"/>
              <a:t>A)</a:t>
            </a:r>
            <a:endParaRPr lang="sk-SK" sz="3200" b="1" dirty="0"/>
          </a:p>
        </p:txBody>
      </p:sp>
      <p:sp>
        <p:nvSpPr>
          <p:cNvPr id="33" name="BlokTextu 32"/>
          <p:cNvSpPr txBox="1"/>
          <p:nvPr/>
        </p:nvSpPr>
        <p:spPr>
          <a:xfrm>
            <a:off x="4067944" y="1412776"/>
            <a:ext cx="1008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 smtClean="0"/>
              <a:t>B)</a:t>
            </a:r>
            <a:endParaRPr lang="sk-SK" sz="3200" b="1" dirty="0"/>
          </a:p>
        </p:txBody>
      </p:sp>
      <p:sp>
        <p:nvSpPr>
          <p:cNvPr id="34" name="BlokTextu 33"/>
          <p:cNvSpPr txBox="1"/>
          <p:nvPr/>
        </p:nvSpPr>
        <p:spPr>
          <a:xfrm>
            <a:off x="6804248" y="1340768"/>
            <a:ext cx="1008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 smtClean="0"/>
              <a:t>C)</a:t>
            </a:r>
            <a:endParaRPr lang="sk-SK" sz="3200" b="1" dirty="0"/>
          </a:p>
        </p:txBody>
      </p:sp>
      <p:sp>
        <p:nvSpPr>
          <p:cNvPr id="43" name="Násobenie 42"/>
          <p:cNvSpPr/>
          <p:nvPr/>
        </p:nvSpPr>
        <p:spPr>
          <a:xfrm>
            <a:off x="899592" y="2348880"/>
            <a:ext cx="1584176" cy="1728192"/>
          </a:xfrm>
          <a:prstGeom prst="mathMultiply">
            <a:avLst/>
          </a:prstGeom>
          <a:solidFill>
            <a:srgbClr val="FF470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4" name="Násobenie 43"/>
          <p:cNvSpPr/>
          <p:nvPr/>
        </p:nvSpPr>
        <p:spPr>
          <a:xfrm>
            <a:off x="3779912" y="2420888"/>
            <a:ext cx="1584176" cy="1728192"/>
          </a:xfrm>
          <a:prstGeom prst="mathMultiply">
            <a:avLst/>
          </a:prstGeom>
          <a:solidFill>
            <a:srgbClr val="FF470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5" name="Násobenie 44"/>
          <p:cNvSpPr/>
          <p:nvPr/>
        </p:nvSpPr>
        <p:spPr>
          <a:xfrm>
            <a:off x="6444208" y="2420888"/>
            <a:ext cx="1584176" cy="1728192"/>
          </a:xfrm>
          <a:prstGeom prst="mathMultiply">
            <a:avLst/>
          </a:prstGeom>
          <a:solidFill>
            <a:srgbClr val="FF470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Nadpis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785793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sk-SK" sz="2800" b="1" dirty="0" smtClean="0">
                <a:solidFill>
                  <a:schemeClr val="bg1"/>
                </a:solidFill>
              </a:rPr>
              <a:t>Bezbariérovosť   FAREBNOSŤ – pravidlá </a:t>
            </a:r>
            <a:r>
              <a:rPr lang="sk-SK" sz="2800" b="1" dirty="0" err="1" smtClean="0">
                <a:solidFill>
                  <a:schemeClr val="bg1"/>
                </a:solidFill>
              </a:rPr>
              <a:t>Blindfriendly</a:t>
            </a:r>
            <a:endParaRPr lang="sk-SK" sz="2800" b="1" dirty="0">
              <a:solidFill>
                <a:schemeClr val="bg1"/>
              </a:solidFill>
            </a:endParaRPr>
          </a:p>
        </p:txBody>
      </p:sp>
      <p:sp>
        <p:nvSpPr>
          <p:cNvPr id="35" name="Obdĺžnik 34"/>
          <p:cNvSpPr/>
          <p:nvPr/>
        </p:nvSpPr>
        <p:spPr>
          <a:xfrm>
            <a:off x="3365534" y="2204864"/>
            <a:ext cx="2214578" cy="78581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800" b="1" dirty="0" smtClean="0"/>
              <a:t>Kontakty</a:t>
            </a:r>
            <a:endParaRPr lang="sk-SK" sz="2800" b="1" dirty="0"/>
          </a:p>
        </p:txBody>
      </p:sp>
      <p:sp>
        <p:nvSpPr>
          <p:cNvPr id="38" name="Obdĺžnik 37"/>
          <p:cNvSpPr/>
          <p:nvPr/>
        </p:nvSpPr>
        <p:spPr>
          <a:xfrm>
            <a:off x="3365534" y="3119264"/>
            <a:ext cx="2214578" cy="78581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800" b="1" dirty="0" smtClean="0"/>
              <a:t>Samospráva</a:t>
            </a:r>
            <a:endParaRPr lang="sk-SK" sz="2800" b="1" dirty="0"/>
          </a:p>
        </p:txBody>
      </p:sp>
      <p:sp>
        <p:nvSpPr>
          <p:cNvPr id="39" name="Obdĺžnik 38"/>
          <p:cNvSpPr/>
          <p:nvPr/>
        </p:nvSpPr>
        <p:spPr>
          <a:xfrm>
            <a:off x="6084168" y="2204864"/>
            <a:ext cx="2214578" cy="785818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800" b="1" dirty="0" smtClean="0"/>
              <a:t>Kontakty</a:t>
            </a:r>
            <a:endParaRPr lang="sk-SK" sz="2800" b="1" dirty="0"/>
          </a:p>
        </p:txBody>
      </p:sp>
      <p:sp>
        <p:nvSpPr>
          <p:cNvPr id="40" name="Obdĺžnik 39"/>
          <p:cNvSpPr/>
          <p:nvPr/>
        </p:nvSpPr>
        <p:spPr>
          <a:xfrm>
            <a:off x="539552" y="2224814"/>
            <a:ext cx="2214578" cy="78581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800" b="1" dirty="0" smtClean="0"/>
              <a:t>Kontakty</a:t>
            </a:r>
            <a:endParaRPr lang="sk-SK" sz="1600" b="1" dirty="0"/>
          </a:p>
        </p:txBody>
      </p:sp>
      <p:sp>
        <p:nvSpPr>
          <p:cNvPr id="41" name="Obdĺžnik 40"/>
          <p:cNvSpPr/>
          <p:nvPr/>
        </p:nvSpPr>
        <p:spPr>
          <a:xfrm>
            <a:off x="539552" y="3153508"/>
            <a:ext cx="2214578" cy="78581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800" b="1" dirty="0" smtClean="0"/>
              <a:t>Samospráva</a:t>
            </a:r>
            <a:endParaRPr lang="sk-SK" b="1" dirty="0"/>
          </a:p>
        </p:txBody>
      </p:sp>
      <p:sp>
        <p:nvSpPr>
          <p:cNvPr id="20" name="Obdĺžnik 19"/>
          <p:cNvSpPr/>
          <p:nvPr/>
        </p:nvSpPr>
        <p:spPr>
          <a:xfrm>
            <a:off x="6084168" y="3140968"/>
            <a:ext cx="2214578" cy="785818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800" b="1" dirty="0" smtClean="0"/>
              <a:t>Samospráva</a:t>
            </a:r>
            <a:endParaRPr lang="sk-SK" sz="2800" b="1" dirty="0"/>
          </a:p>
        </p:txBody>
      </p:sp>
      <p:sp>
        <p:nvSpPr>
          <p:cNvPr id="26" name="Obdĺžnik 25"/>
          <p:cNvSpPr/>
          <p:nvPr/>
        </p:nvSpPr>
        <p:spPr>
          <a:xfrm>
            <a:off x="539552" y="4077072"/>
            <a:ext cx="2214578" cy="78581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800" b="1" dirty="0" smtClean="0"/>
              <a:t>Úradná tabuľa</a:t>
            </a:r>
            <a:endParaRPr lang="sk-SK" sz="1600" b="1" dirty="0"/>
          </a:p>
        </p:txBody>
      </p:sp>
      <p:sp>
        <p:nvSpPr>
          <p:cNvPr id="28" name="Obdĺžnik 27"/>
          <p:cNvSpPr/>
          <p:nvPr/>
        </p:nvSpPr>
        <p:spPr>
          <a:xfrm>
            <a:off x="3347864" y="4077072"/>
            <a:ext cx="2214578" cy="78581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800" b="1" dirty="0" smtClean="0"/>
              <a:t>Úradná tabuľa</a:t>
            </a:r>
            <a:endParaRPr lang="sk-SK" sz="2800" b="1" dirty="0"/>
          </a:p>
        </p:txBody>
      </p:sp>
      <p:sp>
        <p:nvSpPr>
          <p:cNvPr id="31" name="Obdĺžnik 30"/>
          <p:cNvSpPr/>
          <p:nvPr/>
        </p:nvSpPr>
        <p:spPr>
          <a:xfrm>
            <a:off x="6084168" y="4077072"/>
            <a:ext cx="2214578" cy="785818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800" b="1" dirty="0" smtClean="0"/>
              <a:t>Úradná tabuľa</a:t>
            </a:r>
            <a:endParaRPr lang="sk-SK" sz="2800" b="1" dirty="0"/>
          </a:p>
        </p:txBody>
      </p:sp>
      <p:sp>
        <p:nvSpPr>
          <p:cNvPr id="32" name="BlokTextu 31"/>
          <p:cNvSpPr txBox="1"/>
          <p:nvPr/>
        </p:nvSpPr>
        <p:spPr>
          <a:xfrm>
            <a:off x="1187624" y="1412776"/>
            <a:ext cx="1008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 smtClean="0"/>
              <a:t>A)</a:t>
            </a:r>
            <a:endParaRPr lang="sk-SK" sz="3200" b="1" dirty="0"/>
          </a:p>
        </p:txBody>
      </p:sp>
      <p:sp>
        <p:nvSpPr>
          <p:cNvPr id="33" name="BlokTextu 32"/>
          <p:cNvSpPr txBox="1"/>
          <p:nvPr/>
        </p:nvSpPr>
        <p:spPr>
          <a:xfrm>
            <a:off x="4067944" y="1412776"/>
            <a:ext cx="1008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 smtClean="0"/>
              <a:t>B)</a:t>
            </a:r>
            <a:endParaRPr lang="sk-SK" sz="3200" b="1" dirty="0"/>
          </a:p>
        </p:txBody>
      </p:sp>
      <p:sp>
        <p:nvSpPr>
          <p:cNvPr id="34" name="BlokTextu 33"/>
          <p:cNvSpPr txBox="1"/>
          <p:nvPr/>
        </p:nvSpPr>
        <p:spPr>
          <a:xfrm>
            <a:off x="6804248" y="1340768"/>
            <a:ext cx="1008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 smtClean="0"/>
              <a:t>C)</a:t>
            </a:r>
            <a:endParaRPr lang="sk-SK" sz="3200" b="1" dirty="0"/>
          </a:p>
        </p:txBody>
      </p:sp>
      <p:sp>
        <p:nvSpPr>
          <p:cNvPr id="15" name="Násobenie 14"/>
          <p:cNvSpPr/>
          <p:nvPr/>
        </p:nvSpPr>
        <p:spPr>
          <a:xfrm>
            <a:off x="3707904" y="2564904"/>
            <a:ext cx="1584176" cy="1728192"/>
          </a:xfrm>
          <a:prstGeom prst="mathMultiply">
            <a:avLst/>
          </a:prstGeom>
          <a:solidFill>
            <a:srgbClr val="FF470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6" name="Nadpis 1"/>
          <p:cNvSpPr txBox="1">
            <a:spLocks/>
          </p:cNvSpPr>
          <p:nvPr/>
        </p:nvSpPr>
        <p:spPr>
          <a:xfrm>
            <a:off x="0" y="3929066"/>
            <a:ext cx="9144000" cy="1714512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Grafika riešená v zmysle pravidiel </a:t>
            </a:r>
            <a:r>
              <a:rPr kumimoji="0" lang="sk-SK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Blindfriendly</a:t>
            </a:r>
            <a:endParaRPr kumimoji="0" lang="sk-SK" sz="36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36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pre slabozrakých </a:t>
            </a:r>
            <a:endParaRPr kumimoji="0" lang="sk-SK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Nadpis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785793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sk-SK" sz="2800" b="1" dirty="0" smtClean="0">
                <a:solidFill>
                  <a:schemeClr val="bg1"/>
                </a:solidFill>
              </a:rPr>
              <a:t>Bezbariérovosť  SOFTVÉR -  v zmysle legislatívy</a:t>
            </a:r>
            <a:endParaRPr lang="sk-SK" sz="2800" b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68760"/>
            <a:ext cx="8455493" cy="3295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Obrázok 18" descr="citack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3496444"/>
            <a:ext cx="3456384" cy="3361556"/>
          </a:xfrm>
          <a:prstGeom prst="rect">
            <a:avLst/>
          </a:prstGeom>
        </p:spPr>
      </p:pic>
      <p:pic>
        <p:nvPicPr>
          <p:cNvPr id="6" name="Picture 2" descr="Mirko vie písa&amp;tcaron; aj na po&amp;ccaron;íta&amp;ccaron;i. Pomáha mu špeciálne zariadenie, ktoré text &amp;ccaron;íta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3645024"/>
            <a:ext cx="3666116" cy="2517399"/>
          </a:xfrm>
          <a:prstGeom prst="rect">
            <a:avLst/>
          </a:prstGeom>
          <a:noFill/>
        </p:spPr>
      </p:pic>
      <p:sp>
        <p:nvSpPr>
          <p:cNvPr id="7" name="Nadpis 1"/>
          <p:cNvSpPr txBox="1">
            <a:spLocks/>
          </p:cNvSpPr>
          <p:nvPr/>
        </p:nvSpPr>
        <p:spPr>
          <a:xfrm>
            <a:off x="0" y="3929066"/>
            <a:ext cx="9144000" cy="1714512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Softvér riešený v zmysle pravidiel </a:t>
            </a:r>
            <a:r>
              <a:rPr kumimoji="0" lang="sk-SK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Blindfriendly</a:t>
            </a:r>
            <a:endParaRPr kumimoji="0" lang="sk-SK" sz="36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36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sk-SK" sz="36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– garancia správnosti - monitoring</a:t>
            </a:r>
            <a:endParaRPr kumimoji="0" lang="sk-SK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1142983"/>
          </a:xfrm>
        </p:spPr>
        <p:txBody>
          <a:bodyPr>
            <a:normAutofit/>
          </a:bodyPr>
          <a:lstStyle/>
          <a:p>
            <a:r>
              <a:rPr lang="sk-SK" sz="3600" dirty="0" smtClean="0">
                <a:solidFill>
                  <a:schemeClr val="tx2"/>
                </a:solidFill>
              </a:rPr>
              <a:t>Pre slabozrakých a seniorov – </a:t>
            </a:r>
            <a:r>
              <a:rPr lang="sk-SK" sz="3600" b="1" dirty="0" smtClean="0">
                <a:solidFill>
                  <a:schemeClr val="tx2"/>
                </a:solidFill>
              </a:rPr>
              <a:t>veľkosť písma</a:t>
            </a:r>
            <a:endParaRPr lang="sk-SK" sz="3600" b="1" dirty="0">
              <a:solidFill>
                <a:schemeClr val="tx2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980728"/>
            <a:ext cx="7326585" cy="551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Šípka doprava 9"/>
          <p:cNvSpPr/>
          <p:nvPr/>
        </p:nvSpPr>
        <p:spPr>
          <a:xfrm>
            <a:off x="2843808" y="4509120"/>
            <a:ext cx="978408" cy="484632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857" y="4941168"/>
            <a:ext cx="6755915" cy="1488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Šípka doprava 11"/>
          <p:cNvSpPr/>
          <p:nvPr/>
        </p:nvSpPr>
        <p:spPr>
          <a:xfrm>
            <a:off x="5220072" y="1052736"/>
            <a:ext cx="978408" cy="556640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Nadpis 1"/>
          <p:cNvSpPr txBox="1">
            <a:spLocks/>
          </p:cNvSpPr>
          <p:nvPr/>
        </p:nvSpPr>
        <p:spPr>
          <a:xfrm>
            <a:off x="0" y="1"/>
            <a:ext cx="9144000" cy="83671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sk-SK" sz="2800" dirty="0" smtClean="0">
                <a:solidFill>
                  <a:schemeClr val="bg1"/>
                </a:solidFill>
              </a:rPr>
              <a:t>Pre slabozrakých a seniorov – </a:t>
            </a:r>
            <a:r>
              <a:rPr lang="sk-SK" sz="2800" b="1" dirty="0" smtClean="0">
                <a:solidFill>
                  <a:schemeClr val="bg1"/>
                </a:solidFill>
              </a:rPr>
              <a:t>veľkosť písma</a:t>
            </a:r>
            <a:endParaRPr kumimoji="0" lang="sk-SK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" name="BlokTextu 13"/>
          <p:cNvSpPr txBox="1"/>
          <p:nvPr/>
        </p:nvSpPr>
        <p:spPr>
          <a:xfrm>
            <a:off x="2699792" y="6488668"/>
            <a:ext cx="64442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>
                <a:solidFill>
                  <a:schemeClr val="bg1">
                    <a:lumMod val="65000"/>
                  </a:schemeClr>
                </a:solidFill>
              </a:rPr>
              <a:t>Príklad:  </a:t>
            </a:r>
            <a:r>
              <a:rPr lang="sk-SK" dirty="0" err="1" smtClean="0">
                <a:solidFill>
                  <a:schemeClr val="bg1">
                    <a:lumMod val="65000"/>
                  </a:schemeClr>
                </a:solidFill>
                <a:hlinkClick r:id="rId4"/>
              </a:rPr>
              <a:t>www.revuca.sk</a:t>
            </a:r>
            <a:endParaRPr lang="sk-SK" dirty="0" smtClean="0">
              <a:solidFill>
                <a:schemeClr val="bg1">
                  <a:lumMod val="65000"/>
                </a:schemeClr>
              </a:solidFill>
            </a:endParaRPr>
          </a:p>
          <a:p>
            <a:endParaRPr lang="sk-SK" dirty="0" smtClean="0">
              <a:solidFill>
                <a:schemeClr val="bg1">
                  <a:lumMod val="65000"/>
                </a:schemeClr>
              </a:solidFill>
            </a:endParaRPr>
          </a:p>
          <a:p>
            <a:endParaRPr lang="sk-SK" dirty="0" smtClean="0">
              <a:solidFill>
                <a:schemeClr val="bg1">
                  <a:lumMod val="65000"/>
                </a:schemeClr>
              </a:solidFill>
            </a:endParaRPr>
          </a:p>
          <a:p>
            <a:endParaRPr lang="sk-SK" dirty="0" smtClean="0">
              <a:solidFill>
                <a:schemeClr val="bg1">
                  <a:lumMod val="65000"/>
                </a:schemeClr>
              </a:solidFill>
            </a:endParaRPr>
          </a:p>
          <a:p>
            <a:endParaRPr lang="sk-SK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3" name="Obdĺžnik 12"/>
          <p:cNvSpPr/>
          <p:nvPr/>
        </p:nvSpPr>
        <p:spPr>
          <a:xfrm>
            <a:off x="142845" y="4941167"/>
            <a:ext cx="6500858" cy="155203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6" name="Nadpis 1"/>
          <p:cNvSpPr txBox="1">
            <a:spLocks/>
          </p:cNvSpPr>
          <p:nvPr/>
        </p:nvSpPr>
        <p:spPr>
          <a:xfrm>
            <a:off x="0" y="3573016"/>
            <a:ext cx="9144000" cy="1142983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Zmena veľkosti</a:t>
            </a:r>
            <a:r>
              <a:rPr kumimoji="0" lang="sk-SK" sz="36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písma </a:t>
            </a:r>
            <a:r>
              <a:rPr kumimoji="0" lang="sk-SK" sz="36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– bez potreby špeciálneho plnenia pre seniorov</a:t>
            </a:r>
            <a:endParaRPr kumimoji="0" lang="sk-SK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1142983"/>
          </a:xfrm>
        </p:spPr>
        <p:txBody>
          <a:bodyPr>
            <a:normAutofit/>
          </a:bodyPr>
          <a:lstStyle/>
          <a:p>
            <a:r>
              <a:rPr lang="sk-SK" sz="3600" dirty="0" smtClean="0">
                <a:solidFill>
                  <a:schemeClr val="tx2"/>
                </a:solidFill>
              </a:rPr>
              <a:t>Pre slabozrakých a seniorov – </a:t>
            </a:r>
            <a:r>
              <a:rPr lang="sk-SK" sz="3600" b="1" dirty="0" smtClean="0">
                <a:solidFill>
                  <a:schemeClr val="tx2"/>
                </a:solidFill>
              </a:rPr>
              <a:t>hlasová služba</a:t>
            </a:r>
            <a:endParaRPr lang="sk-SK" sz="3600" b="1" dirty="0">
              <a:solidFill>
                <a:schemeClr val="tx2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1095" y="980728"/>
            <a:ext cx="8281809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Nadpis 1"/>
          <p:cNvSpPr txBox="1">
            <a:spLocks/>
          </p:cNvSpPr>
          <p:nvPr/>
        </p:nvSpPr>
        <p:spPr>
          <a:xfrm>
            <a:off x="0" y="3929066"/>
            <a:ext cx="9144000" cy="1142983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3600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Hovoriace weby </a:t>
            </a:r>
            <a:r>
              <a:rPr kumimoji="0" lang="sk-SK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– </a:t>
            </a:r>
            <a:r>
              <a:rPr kumimoji="0" lang="sk-SK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čítanie textu</a:t>
            </a:r>
            <a:endParaRPr kumimoji="0" lang="sk-SK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Šípka doprava 6"/>
          <p:cNvSpPr/>
          <p:nvPr/>
        </p:nvSpPr>
        <p:spPr>
          <a:xfrm>
            <a:off x="4211960" y="1700808"/>
            <a:ext cx="978408" cy="484632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Šípka doprava 7"/>
          <p:cNvSpPr/>
          <p:nvPr/>
        </p:nvSpPr>
        <p:spPr>
          <a:xfrm>
            <a:off x="4211960" y="3212976"/>
            <a:ext cx="978408" cy="484632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Nadpis 1"/>
          <p:cNvSpPr txBox="1">
            <a:spLocks/>
          </p:cNvSpPr>
          <p:nvPr/>
        </p:nvSpPr>
        <p:spPr>
          <a:xfrm>
            <a:off x="0" y="1"/>
            <a:ext cx="9144000" cy="83671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sk-SK" sz="2800" dirty="0" smtClean="0">
                <a:solidFill>
                  <a:schemeClr val="bg1"/>
                </a:solidFill>
              </a:rPr>
              <a:t>Pre slabozrakých a seniorov – </a:t>
            </a:r>
            <a:r>
              <a:rPr lang="sk-SK" sz="2800" b="1" dirty="0" smtClean="0">
                <a:solidFill>
                  <a:schemeClr val="bg1"/>
                </a:solidFill>
              </a:rPr>
              <a:t>Hlasová služba</a:t>
            </a:r>
            <a:endParaRPr kumimoji="0" lang="sk-SK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BlokTextu 9"/>
          <p:cNvSpPr txBox="1"/>
          <p:nvPr/>
        </p:nvSpPr>
        <p:spPr>
          <a:xfrm>
            <a:off x="4644008" y="6381328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>
                <a:solidFill>
                  <a:schemeClr val="bg1">
                    <a:lumMod val="65000"/>
                  </a:schemeClr>
                </a:solidFill>
              </a:rPr>
              <a:t>Príklad:  </a:t>
            </a:r>
            <a:r>
              <a:rPr lang="sk-SK" dirty="0" err="1" smtClean="0">
                <a:solidFill>
                  <a:schemeClr val="bg1">
                    <a:lumMod val="65000"/>
                  </a:schemeClr>
                </a:solidFill>
                <a:hlinkClick r:id="rId3"/>
              </a:rPr>
              <a:t>www.dolnykubin.sk</a:t>
            </a:r>
            <a:endParaRPr lang="sk-SK" dirty="0" smtClean="0">
              <a:solidFill>
                <a:schemeClr val="bg1">
                  <a:lumMod val="65000"/>
                </a:schemeClr>
              </a:solidFill>
            </a:endParaRPr>
          </a:p>
          <a:p>
            <a:endParaRPr lang="sk-SK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7" grpId="0" animBg="1"/>
      <p:bldP spid="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Obrázok 24" descr="Logo_pozitiv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750" y="285750"/>
            <a:ext cx="1700213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Podnadpis 2"/>
          <p:cNvSpPr txBox="1">
            <a:spLocks/>
          </p:cNvSpPr>
          <p:nvPr/>
        </p:nvSpPr>
        <p:spPr>
          <a:xfrm>
            <a:off x="0" y="116632"/>
            <a:ext cx="8604250" cy="7469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k-SK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Referencie</a:t>
            </a:r>
            <a:endParaRPr kumimoji="0" lang="sk-SK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Nadpis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785793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>
              <a:spcBef>
                <a:spcPct val="20000"/>
              </a:spcBef>
              <a:defRPr/>
            </a:pPr>
            <a:r>
              <a:rPr lang="sk-SK" sz="2800" b="1" dirty="0" err="1" smtClean="0">
                <a:solidFill>
                  <a:schemeClr val="bg1"/>
                </a:solidFill>
              </a:rPr>
              <a:t>Responzívny</a:t>
            </a:r>
            <a:r>
              <a:rPr lang="sk-SK" sz="2800" b="1" dirty="0" smtClean="0">
                <a:solidFill>
                  <a:schemeClr val="bg1"/>
                </a:solidFill>
              </a:rPr>
              <a:t> dizajn </a:t>
            </a:r>
            <a:r>
              <a:rPr lang="sk-SK" sz="2800" dirty="0" smtClean="0">
                <a:solidFill>
                  <a:schemeClr val="bg1"/>
                </a:solidFill>
              </a:rPr>
              <a:t>– </a:t>
            </a:r>
            <a:r>
              <a:rPr lang="sk-SK" sz="2800" dirty="0" err="1" smtClean="0">
                <a:solidFill>
                  <a:schemeClr val="bg1"/>
                </a:solidFill>
              </a:rPr>
              <a:t>tablet</a:t>
            </a:r>
            <a:r>
              <a:rPr lang="sk-SK" sz="2800" dirty="0" smtClean="0">
                <a:solidFill>
                  <a:schemeClr val="bg1"/>
                </a:solidFill>
              </a:rPr>
              <a:t>, mobil</a:t>
            </a:r>
            <a:br>
              <a:rPr lang="sk-SK" sz="2800" dirty="0" smtClean="0">
                <a:solidFill>
                  <a:schemeClr val="bg1"/>
                </a:solidFill>
              </a:rPr>
            </a:br>
            <a:r>
              <a:rPr lang="sk-SK" sz="2800" b="1" dirty="0" smtClean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9" name="Nadpis 1"/>
          <p:cNvSpPr txBox="1">
            <a:spLocks/>
          </p:cNvSpPr>
          <p:nvPr/>
        </p:nvSpPr>
        <p:spPr>
          <a:xfrm>
            <a:off x="0" y="0"/>
            <a:ext cx="9144000" cy="78579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sk-SK" sz="2800" b="1" dirty="0" err="1" smtClean="0">
                <a:solidFill>
                  <a:schemeClr val="bg1"/>
                </a:solidFill>
              </a:rPr>
              <a:t>Responzívny</a:t>
            </a:r>
            <a:r>
              <a:rPr lang="sk-SK" sz="2800" b="1" dirty="0" smtClean="0">
                <a:solidFill>
                  <a:schemeClr val="bg1"/>
                </a:solidFill>
              </a:rPr>
              <a:t> dizajn – mobily / tablety</a:t>
            </a:r>
            <a:endParaRPr kumimoji="0" lang="sk-SK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68760"/>
            <a:ext cx="8896350" cy="513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1268760"/>
            <a:ext cx="3028918" cy="5845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2120" y="1916832"/>
            <a:ext cx="2426393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Nadpis 1"/>
          <p:cNvSpPr txBox="1">
            <a:spLocks/>
          </p:cNvSpPr>
          <p:nvPr/>
        </p:nvSpPr>
        <p:spPr>
          <a:xfrm>
            <a:off x="0" y="3929066"/>
            <a:ext cx="9144000" cy="1142983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Bezbariérový</a:t>
            </a:r>
            <a:r>
              <a:rPr kumimoji="0" lang="sk-SK" sz="36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prístup – mobilné zariadenia</a:t>
            </a:r>
            <a:endParaRPr kumimoji="0" lang="sk-SK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1"/>
          <p:cNvSpPr txBox="1">
            <a:spLocks/>
          </p:cNvSpPr>
          <p:nvPr/>
        </p:nvSpPr>
        <p:spPr>
          <a:xfrm>
            <a:off x="0" y="0"/>
            <a:ext cx="9144000" cy="78579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Informácie k občanom</a:t>
            </a:r>
            <a:r>
              <a:rPr kumimoji="0" lang="sk-SK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- </a:t>
            </a:r>
            <a:r>
              <a:rPr lang="sk-SK" sz="28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j</a:t>
            </a:r>
            <a:r>
              <a:rPr kumimoji="0" lang="sk-SK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ednoducho</a:t>
            </a:r>
            <a:r>
              <a:rPr kumimoji="0" lang="sk-SK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</a:t>
            </a:r>
            <a:r>
              <a:rPr kumimoji="0" lang="sk-SK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efektívne a pružne</a:t>
            </a:r>
            <a:endParaRPr kumimoji="0" lang="sk-SK" sz="28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8" name="Nadpis 1"/>
          <p:cNvSpPr txBox="1">
            <a:spLocks/>
          </p:cNvSpPr>
          <p:nvPr/>
        </p:nvSpPr>
        <p:spPr>
          <a:xfrm>
            <a:off x="0" y="4149080"/>
            <a:ext cx="9144000" cy="1714512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sk-SK" sz="3600" b="1" dirty="0" smtClean="0">
                <a:solidFill>
                  <a:srgbClr val="00B0F0"/>
                </a:solidFill>
              </a:rPr>
              <a:t> </a:t>
            </a:r>
            <a:r>
              <a:rPr lang="sk-SK" sz="3600" b="1" dirty="0" smtClean="0">
                <a:solidFill>
                  <a:schemeClr val="bg1"/>
                </a:solidFill>
              </a:rPr>
              <a:t>Nástroje modernej komunikácie</a:t>
            </a:r>
            <a:endParaRPr lang="sk-SK" sz="36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1142983"/>
          </a:xfrm>
        </p:spPr>
        <p:txBody>
          <a:bodyPr>
            <a:normAutofit/>
          </a:bodyPr>
          <a:lstStyle/>
          <a:p>
            <a:r>
              <a:rPr lang="sk-SK" sz="3600" b="1" dirty="0" smtClean="0">
                <a:solidFill>
                  <a:schemeClr val="tx2"/>
                </a:solidFill>
              </a:rPr>
              <a:t>     </a:t>
            </a:r>
            <a:r>
              <a:rPr lang="sk-SK" sz="3600" b="1" dirty="0" err="1" smtClean="0">
                <a:solidFill>
                  <a:schemeClr val="tx2"/>
                </a:solidFill>
              </a:rPr>
              <a:t>E-mailing</a:t>
            </a:r>
            <a:r>
              <a:rPr lang="sk-SK" sz="3600" b="1" dirty="0" smtClean="0">
                <a:solidFill>
                  <a:schemeClr val="tx2"/>
                </a:solidFill>
              </a:rPr>
              <a:t> </a:t>
            </a:r>
            <a:r>
              <a:rPr lang="sk-SK" sz="3600" dirty="0" smtClean="0">
                <a:solidFill>
                  <a:schemeClr val="tx2"/>
                </a:solidFill>
              </a:rPr>
              <a:t>– rýchle správy</a:t>
            </a:r>
            <a:endParaRPr lang="sk-SK" sz="3600" b="1" dirty="0">
              <a:solidFill>
                <a:schemeClr val="tx2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2591466"/>
            <a:ext cx="3384376" cy="4266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Šípka doprava 10"/>
          <p:cNvSpPr/>
          <p:nvPr/>
        </p:nvSpPr>
        <p:spPr>
          <a:xfrm>
            <a:off x="1259632" y="4365104"/>
            <a:ext cx="978408" cy="484632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924944"/>
            <a:ext cx="7875265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88640"/>
            <a:ext cx="1512168" cy="565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Nadpis 1"/>
          <p:cNvSpPr txBox="1">
            <a:spLocks/>
          </p:cNvSpPr>
          <p:nvPr/>
        </p:nvSpPr>
        <p:spPr>
          <a:xfrm>
            <a:off x="0" y="1"/>
            <a:ext cx="9144000" cy="83671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E-mail</a:t>
            </a:r>
            <a:r>
              <a:rPr kumimoji="0" lang="sk-SK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hlásnik</a:t>
            </a:r>
            <a:r>
              <a:rPr kumimoji="0" lang="sk-SK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– </a:t>
            </a:r>
            <a:r>
              <a:rPr kumimoji="0" lang="sk-SK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rýchle správy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980728"/>
            <a:ext cx="7553325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Šípka doprava 13"/>
          <p:cNvSpPr/>
          <p:nvPr/>
        </p:nvSpPr>
        <p:spPr>
          <a:xfrm>
            <a:off x="4355976" y="980728"/>
            <a:ext cx="978408" cy="484632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" name="Nadpis 1"/>
          <p:cNvSpPr txBox="1">
            <a:spLocks/>
          </p:cNvSpPr>
          <p:nvPr/>
        </p:nvSpPr>
        <p:spPr>
          <a:xfrm>
            <a:off x="0" y="3789040"/>
            <a:ext cx="9144000" cy="1714512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36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</a:t>
            </a:r>
            <a:r>
              <a:rPr kumimoji="0" lang="sk-SK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ýchla</a:t>
            </a:r>
            <a:r>
              <a:rPr kumimoji="0" lang="sk-SK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komunikácia </a:t>
            </a:r>
            <a:r>
              <a:rPr kumimoji="0" lang="sk-SK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 občanmi aj poslancami</a:t>
            </a:r>
            <a:endParaRPr kumimoji="0" lang="sk-SK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 txBox="1">
            <a:spLocks/>
          </p:cNvSpPr>
          <p:nvPr/>
        </p:nvSpPr>
        <p:spPr>
          <a:xfrm>
            <a:off x="0" y="1268760"/>
            <a:ext cx="9144000" cy="42484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lang="sk-SK" sz="32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Vytvorenie databázy užívateľov:</a:t>
            </a:r>
          </a:p>
          <a:p>
            <a:pPr lvl="0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sk-SK" sz="3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formou dotazníku do schránok</a:t>
            </a:r>
            <a:endParaRPr lang="sk-SK" sz="2800" dirty="0" smtClean="0">
              <a:solidFill>
                <a:schemeClr val="tx2"/>
              </a:solidFill>
            </a:endParaRPr>
          </a:p>
          <a:p>
            <a:pPr lvl="0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sk-SK" sz="3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prostredníctvom webového sídla</a:t>
            </a:r>
          </a:p>
          <a:p>
            <a:pPr lvl="0">
              <a:spcBef>
                <a:spcPct val="0"/>
              </a:spcBef>
              <a:defRPr/>
            </a:pPr>
            <a:endParaRPr lang="sk-SK" sz="3200" dirty="0" smtClean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  <a:defRPr/>
            </a:pPr>
            <a:r>
              <a:rPr lang="sk-SK" sz="32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VÝHODA</a:t>
            </a:r>
            <a:r>
              <a:rPr lang="sk-SK" sz="3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– členenie užívateľov do skupín </a:t>
            </a:r>
          </a:p>
          <a:p>
            <a:pPr lvl="0">
              <a:spcBef>
                <a:spcPct val="0"/>
              </a:spcBef>
              <a:buFont typeface="Arial" pitchFamily="34" charset="0"/>
              <a:buChar char="•"/>
              <a:defRPr/>
            </a:pPr>
            <a:endParaRPr lang="sk-SK" sz="2800" dirty="0" smtClean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  <a:buFontTx/>
              <a:buChar char="-"/>
              <a:defRPr/>
            </a:pPr>
            <a:endParaRPr lang="sk-SK" sz="3200" dirty="0" smtClean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sk-SK" sz="20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sk-SK" sz="20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lang="sk-SK" sz="3200" b="1" dirty="0" smtClean="0">
              <a:solidFill>
                <a:srgbClr val="00B0F0"/>
              </a:solidFill>
              <a:latin typeface="+mj-lt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sk-SK" sz="3200" b="1" dirty="0" smtClean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0" y="4149080"/>
            <a:ext cx="9144000" cy="1714512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sk-SK" sz="3600" b="1" dirty="0" smtClean="0">
                <a:solidFill>
                  <a:srgbClr val="00B0F0"/>
                </a:solidFill>
              </a:rPr>
              <a:t> </a:t>
            </a:r>
            <a:r>
              <a:rPr lang="sk-SK" sz="3600" b="1" dirty="0" smtClean="0">
                <a:solidFill>
                  <a:schemeClr val="bg1"/>
                </a:solidFill>
              </a:rPr>
              <a:t>Rýchle zaslanie oznamov / výstrah</a:t>
            </a:r>
            <a:r>
              <a:rPr lang="sk-SK" sz="3600" dirty="0" smtClean="0">
                <a:solidFill>
                  <a:schemeClr val="tx2"/>
                </a:solidFill>
              </a:rPr>
              <a:t/>
            </a:r>
            <a:br>
              <a:rPr lang="sk-SK" sz="3600" dirty="0" smtClean="0">
                <a:solidFill>
                  <a:schemeClr val="tx2"/>
                </a:solidFill>
              </a:rPr>
            </a:br>
            <a:r>
              <a:rPr lang="sk-SK" sz="3600" dirty="0" smtClean="0">
                <a:solidFill>
                  <a:schemeClr val="bg1"/>
                </a:solidFill>
              </a:rPr>
              <a:t>mobil má každý pri sebe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1656184" cy="593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Nadpis 1"/>
          <p:cNvSpPr txBox="1">
            <a:spLocks/>
          </p:cNvSpPr>
          <p:nvPr/>
        </p:nvSpPr>
        <p:spPr>
          <a:xfrm>
            <a:off x="0" y="0"/>
            <a:ext cx="9144000" cy="78579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SMS hlásnik – </a:t>
            </a:r>
            <a:r>
              <a:rPr kumimoji="0" lang="sk-SK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doplnková služba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1142983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sk-SK" sz="2800" b="1" dirty="0" smtClean="0">
                <a:solidFill>
                  <a:srgbClr val="FFFF00"/>
                </a:solidFill>
              </a:rPr>
              <a:t>Dosah informácií </a:t>
            </a:r>
            <a:r>
              <a:rPr lang="sk-SK" sz="2800" b="1" dirty="0" smtClean="0">
                <a:solidFill>
                  <a:schemeClr val="bg1"/>
                </a:solidFill>
              </a:rPr>
              <a:t>podľa technických zručností </a:t>
            </a:r>
            <a:br>
              <a:rPr lang="sk-SK" sz="2800" b="1" dirty="0" smtClean="0">
                <a:solidFill>
                  <a:schemeClr val="bg1"/>
                </a:solidFill>
              </a:rPr>
            </a:br>
            <a:r>
              <a:rPr lang="sk-SK" sz="2800" b="1" dirty="0" smtClean="0">
                <a:solidFill>
                  <a:schemeClr val="bg1"/>
                </a:solidFill>
              </a:rPr>
              <a:t>a vlastnenia komunikačných  zariadení</a:t>
            </a:r>
          </a:p>
        </p:txBody>
      </p:sp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768" y="2786058"/>
            <a:ext cx="1042229" cy="1042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785926"/>
            <a:ext cx="1042229" cy="1042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1785926"/>
            <a:ext cx="1042229" cy="1042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9" name="Picture 1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28794" y="2301241"/>
            <a:ext cx="1056321" cy="105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5" name="Rovná spojnica 24"/>
          <p:cNvCxnSpPr/>
          <p:nvPr/>
        </p:nvCxnSpPr>
        <p:spPr>
          <a:xfrm>
            <a:off x="0" y="1212834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1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5786" y="2786058"/>
            <a:ext cx="1071570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00760" y="2285992"/>
            <a:ext cx="1042229" cy="1042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6" name="Podnadpis 2"/>
          <p:cNvSpPr txBox="1">
            <a:spLocks/>
          </p:cNvSpPr>
          <p:nvPr/>
        </p:nvSpPr>
        <p:spPr>
          <a:xfrm>
            <a:off x="1714480" y="5000636"/>
            <a:ext cx="2357454" cy="428628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sk-SK" sz="2800" dirty="0" smtClean="0">
                <a:solidFill>
                  <a:schemeClr val="bg1"/>
                </a:solidFill>
              </a:rPr>
              <a:t>Notebook</a:t>
            </a:r>
            <a:endParaRPr kumimoji="0" lang="sk-SK" sz="2400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sk-SK" sz="2400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sk-SK" sz="2400" i="0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7" name="Podnadpis 2"/>
          <p:cNvSpPr txBox="1">
            <a:spLocks/>
          </p:cNvSpPr>
          <p:nvPr/>
        </p:nvSpPr>
        <p:spPr>
          <a:xfrm>
            <a:off x="1714480" y="4429132"/>
            <a:ext cx="2357454" cy="428628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sk-SK" sz="2800" dirty="0" smtClean="0">
                <a:solidFill>
                  <a:schemeClr val="bg1"/>
                </a:solidFill>
              </a:rPr>
              <a:t>PC </a:t>
            </a:r>
            <a:endParaRPr kumimoji="0" lang="sk-SK" sz="2400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8" name="Podnadpis 2"/>
          <p:cNvSpPr txBox="1">
            <a:spLocks/>
          </p:cNvSpPr>
          <p:nvPr/>
        </p:nvSpPr>
        <p:spPr>
          <a:xfrm>
            <a:off x="1714480" y="5572140"/>
            <a:ext cx="2357454" cy="428628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k-SK" sz="2800" i="0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Tablet</a:t>
            </a:r>
            <a:endParaRPr kumimoji="0" lang="sk-SK" sz="2400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sk-SK" sz="2400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sk-SK" sz="2400" i="0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Podnadpis 2"/>
          <p:cNvSpPr txBox="1">
            <a:spLocks/>
          </p:cNvSpPr>
          <p:nvPr/>
        </p:nvSpPr>
        <p:spPr>
          <a:xfrm>
            <a:off x="1714480" y="6143644"/>
            <a:ext cx="2357454" cy="428628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k-SK" sz="2800" i="0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Mobil</a:t>
            </a:r>
            <a:endParaRPr kumimoji="0" lang="sk-SK" sz="2400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sk-SK" sz="2400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sk-SK" sz="2400" i="0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Podnadpis 2"/>
          <p:cNvSpPr txBox="1">
            <a:spLocks/>
          </p:cNvSpPr>
          <p:nvPr/>
        </p:nvSpPr>
        <p:spPr>
          <a:xfrm>
            <a:off x="5357818" y="4429132"/>
            <a:ext cx="2428892" cy="428628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sk-SK" sz="2800" dirty="0" smtClean="0">
                <a:solidFill>
                  <a:schemeClr val="bg1"/>
                </a:solidFill>
              </a:rPr>
              <a:t>Začiatočníci</a:t>
            </a:r>
            <a:endParaRPr kumimoji="0" lang="sk-SK" sz="2400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sk-SK" sz="2400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sk-SK" sz="2400" i="0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Podnadpis 2"/>
          <p:cNvSpPr txBox="1">
            <a:spLocks/>
          </p:cNvSpPr>
          <p:nvPr/>
        </p:nvSpPr>
        <p:spPr>
          <a:xfrm>
            <a:off x="5357818" y="6143644"/>
            <a:ext cx="2428892" cy="428628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sk-SK" sz="2800" dirty="0" smtClean="0">
                <a:solidFill>
                  <a:schemeClr val="bg1"/>
                </a:solidFill>
              </a:rPr>
              <a:t>Internet nemajú </a:t>
            </a:r>
            <a:endParaRPr kumimoji="0" lang="sk-SK" sz="2400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Podnadpis 2"/>
          <p:cNvSpPr txBox="1">
            <a:spLocks/>
          </p:cNvSpPr>
          <p:nvPr/>
        </p:nvSpPr>
        <p:spPr>
          <a:xfrm>
            <a:off x="5357818" y="5000636"/>
            <a:ext cx="2428892" cy="428628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sk-SK" sz="2600" dirty="0" smtClean="0">
                <a:solidFill>
                  <a:schemeClr val="bg1"/>
                </a:solidFill>
              </a:rPr>
              <a:t>M</a:t>
            </a:r>
            <a:r>
              <a:rPr kumimoji="0" lang="sk-SK" sz="2600" b="0" i="0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ierne</a:t>
            </a:r>
            <a:r>
              <a:rPr kumimoji="0" lang="sk-SK" sz="2600" b="0" i="0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pokročilí</a:t>
            </a:r>
            <a:endParaRPr kumimoji="0" lang="sk-SK" sz="2600" b="0" i="0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Podnadpis 2"/>
          <p:cNvSpPr txBox="1">
            <a:spLocks/>
          </p:cNvSpPr>
          <p:nvPr/>
        </p:nvSpPr>
        <p:spPr>
          <a:xfrm>
            <a:off x="5357818" y="5572140"/>
            <a:ext cx="2428892" cy="428628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sk-SK" sz="2800" dirty="0" smtClean="0">
                <a:solidFill>
                  <a:schemeClr val="bg1"/>
                </a:solidFill>
              </a:rPr>
              <a:t>Pokročilí</a:t>
            </a:r>
            <a:endParaRPr kumimoji="0" lang="sk-SK" sz="2400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sk-SK" sz="2400" b="0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sk-SK" sz="2400" b="0" i="0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Podnadpis 2"/>
          <p:cNvSpPr txBox="1">
            <a:spLocks/>
          </p:cNvSpPr>
          <p:nvPr/>
        </p:nvSpPr>
        <p:spPr>
          <a:xfrm>
            <a:off x="2285984" y="3857628"/>
            <a:ext cx="4786346" cy="42862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sk-SK" sz="2800" b="1" dirty="0" smtClean="0">
                <a:solidFill>
                  <a:schemeClr val="tx2"/>
                </a:solidFill>
              </a:rPr>
              <a:t>Na komunikáciu používajú internet: </a:t>
            </a:r>
            <a:endParaRPr kumimoji="0" lang="sk-SK" sz="2400" b="1" i="0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Podnadpis 2"/>
          <p:cNvSpPr txBox="1">
            <a:spLocks/>
          </p:cNvSpPr>
          <p:nvPr/>
        </p:nvSpPr>
        <p:spPr>
          <a:xfrm>
            <a:off x="1714480" y="6143644"/>
            <a:ext cx="2357454" cy="428628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k-SK" sz="2800" i="0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Mobil</a:t>
            </a:r>
            <a:endParaRPr kumimoji="0" lang="sk-SK" sz="2400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sk-SK" sz="2400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sk-SK" sz="2400" i="0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6" grpId="0" animBg="1"/>
      <p:bldP spid="47" grpId="0" animBg="1"/>
      <p:bldP spid="48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9" grpId="0"/>
      <p:bldP spid="20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1142983"/>
          </a:xfrm>
        </p:spPr>
        <p:txBody>
          <a:bodyPr>
            <a:normAutofit/>
          </a:bodyPr>
          <a:lstStyle/>
          <a:p>
            <a:pPr algn="l"/>
            <a:r>
              <a:rPr lang="sk-SK" sz="3600" b="1" dirty="0" smtClean="0">
                <a:solidFill>
                  <a:schemeClr val="tx2"/>
                </a:solidFill>
              </a:rPr>
              <a:t>                      SMS hlásnik </a:t>
            </a:r>
            <a:r>
              <a:rPr lang="sk-SK" sz="3600" dirty="0" smtClean="0">
                <a:solidFill>
                  <a:schemeClr val="tx2"/>
                </a:solidFill>
              </a:rPr>
              <a:t>– doplnková služba</a:t>
            </a:r>
            <a:endParaRPr lang="sk-SK" sz="3600" b="1" dirty="0">
              <a:solidFill>
                <a:schemeClr val="tx2"/>
              </a:solidFill>
            </a:endParaRPr>
          </a:p>
        </p:txBody>
      </p:sp>
      <p:sp>
        <p:nvSpPr>
          <p:cNvPr id="3" name="Nadpis 1"/>
          <p:cNvSpPr txBox="1">
            <a:spLocks/>
          </p:cNvSpPr>
          <p:nvPr/>
        </p:nvSpPr>
        <p:spPr>
          <a:xfrm>
            <a:off x="0" y="1268760"/>
            <a:ext cx="9144000" cy="42484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endParaRPr lang="sk-SK" sz="2800" dirty="0" smtClean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  <a:defRPr/>
            </a:pPr>
            <a:endParaRPr lang="sk-SK" sz="2800" dirty="0" smtClean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  <a:buFontTx/>
              <a:buChar char="-"/>
              <a:defRPr/>
            </a:pPr>
            <a:endParaRPr lang="sk-SK" sz="3200" dirty="0" smtClean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sk-SK" sz="20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sk-SK" sz="20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lang="sk-SK" sz="3200" b="1" dirty="0" smtClean="0">
              <a:solidFill>
                <a:srgbClr val="00B0F0"/>
              </a:solidFill>
              <a:latin typeface="+mj-lt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sk-SK" sz="3200" b="1" dirty="0" smtClean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0" y="4149080"/>
            <a:ext cx="9144000" cy="1714512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sk-SK" sz="3600" b="1" dirty="0" smtClean="0">
                <a:solidFill>
                  <a:srgbClr val="00B0F0"/>
                </a:solidFill>
              </a:rPr>
              <a:t> </a:t>
            </a:r>
            <a:r>
              <a:rPr lang="sk-SK" sz="3600" b="1" dirty="0" smtClean="0">
                <a:solidFill>
                  <a:schemeClr val="bg1"/>
                </a:solidFill>
              </a:rPr>
              <a:t>Mobilná aplikácia</a:t>
            </a:r>
            <a:endParaRPr lang="sk-SK" sz="3600" dirty="0" smtClean="0">
              <a:solidFill>
                <a:schemeClr val="bg1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1656184" cy="593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Nadpis 1"/>
          <p:cNvSpPr txBox="1">
            <a:spLocks/>
          </p:cNvSpPr>
          <p:nvPr/>
        </p:nvSpPr>
        <p:spPr>
          <a:xfrm>
            <a:off x="0" y="0"/>
            <a:ext cx="9144000" cy="78579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28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Nástroje modernej komunikácie – aktuálna NOVINKA</a:t>
            </a:r>
            <a:endParaRPr kumimoji="0" lang="sk-SK" sz="280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1142983"/>
          </a:xfrm>
        </p:spPr>
        <p:txBody>
          <a:bodyPr>
            <a:normAutofit/>
          </a:bodyPr>
          <a:lstStyle/>
          <a:p>
            <a:r>
              <a:rPr lang="sk-SK" sz="3600" b="1" dirty="0" smtClean="0">
                <a:solidFill>
                  <a:schemeClr val="tx2"/>
                </a:solidFill>
              </a:rPr>
              <a:t>Mobilná aplikácia </a:t>
            </a:r>
            <a:r>
              <a:rPr lang="sk-SK" sz="3600" dirty="0" smtClean="0">
                <a:solidFill>
                  <a:schemeClr val="tx2"/>
                </a:solidFill>
              </a:rPr>
              <a:t>– nástroj vo </a:t>
            </a:r>
            <a:r>
              <a:rPr lang="sk-SK" sz="3600" dirty="0" err="1" smtClean="0">
                <a:solidFill>
                  <a:schemeClr val="tx2"/>
                </a:solidFill>
              </a:rPr>
              <a:t>webyportáli</a:t>
            </a:r>
            <a:endParaRPr lang="sk-SK" sz="3600" b="1" dirty="0">
              <a:solidFill>
                <a:schemeClr val="tx2"/>
              </a:solidFill>
            </a:endParaRPr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0" y="0"/>
            <a:ext cx="9144000" cy="78579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sk-SK" sz="2800" b="1" dirty="0" smtClean="0">
                <a:solidFill>
                  <a:schemeClr val="bg1"/>
                </a:solidFill>
              </a:rPr>
              <a:t>Mobilná aplikácia </a:t>
            </a:r>
            <a:r>
              <a:rPr lang="sk-SK" sz="2800" dirty="0" smtClean="0">
                <a:solidFill>
                  <a:schemeClr val="bg1"/>
                </a:solidFill>
              </a:rPr>
              <a:t>– aktuálna NOVINKA</a:t>
            </a:r>
            <a:endParaRPr kumimoji="0" lang="sk-SK" sz="2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308100"/>
            <a:ext cx="8253413" cy="554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8992" y="3429000"/>
            <a:ext cx="339058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254883">
            <a:off x="6258318" y="4634134"/>
            <a:ext cx="278841" cy="293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1142983"/>
          </a:xfrm>
        </p:spPr>
        <p:txBody>
          <a:bodyPr>
            <a:normAutofit/>
          </a:bodyPr>
          <a:lstStyle/>
          <a:p>
            <a:r>
              <a:rPr lang="sk-SK" sz="3600" b="1" dirty="0" smtClean="0">
                <a:solidFill>
                  <a:schemeClr val="tx2"/>
                </a:solidFill>
              </a:rPr>
              <a:t>Mobilná aplikácia </a:t>
            </a:r>
            <a:r>
              <a:rPr lang="sk-SK" sz="3600" dirty="0" smtClean="0">
                <a:solidFill>
                  <a:schemeClr val="tx2"/>
                </a:solidFill>
              </a:rPr>
              <a:t>– nástroj vo </a:t>
            </a:r>
            <a:r>
              <a:rPr lang="sk-SK" sz="3600" dirty="0" err="1" smtClean="0">
                <a:solidFill>
                  <a:schemeClr val="tx2"/>
                </a:solidFill>
              </a:rPr>
              <a:t>webyportáli</a:t>
            </a:r>
            <a:endParaRPr lang="sk-SK" sz="3600" b="1" dirty="0">
              <a:solidFill>
                <a:schemeClr val="tx2"/>
              </a:solidFill>
            </a:endParaRPr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0" y="0"/>
            <a:ext cx="9144000" cy="78579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sk-SK" sz="2800" b="1" dirty="0" smtClean="0">
                <a:solidFill>
                  <a:schemeClr val="bg1"/>
                </a:solidFill>
              </a:rPr>
              <a:t>Mobilná aplikácia </a:t>
            </a:r>
            <a:r>
              <a:rPr lang="sk-SK" sz="2800" dirty="0" smtClean="0">
                <a:solidFill>
                  <a:schemeClr val="bg1"/>
                </a:solidFill>
              </a:rPr>
              <a:t>– nástroj vo </a:t>
            </a:r>
            <a:r>
              <a:rPr lang="sk-SK" sz="2800" dirty="0" err="1" smtClean="0">
                <a:solidFill>
                  <a:schemeClr val="bg1"/>
                </a:solidFill>
              </a:rPr>
              <a:t>WEBYportáli</a:t>
            </a:r>
            <a:endParaRPr kumimoji="0" lang="sk-SK" sz="2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738313"/>
            <a:ext cx="8496300" cy="338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80585" y="4572008"/>
            <a:ext cx="5606059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71462"/>
            <a:ext cx="9144000" cy="4803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1142983"/>
          </a:xfrm>
        </p:spPr>
        <p:txBody>
          <a:bodyPr>
            <a:normAutofit/>
          </a:bodyPr>
          <a:lstStyle/>
          <a:p>
            <a:r>
              <a:rPr lang="sk-SK" sz="3600" b="1" dirty="0" smtClean="0">
                <a:solidFill>
                  <a:schemeClr val="tx2"/>
                </a:solidFill>
              </a:rPr>
              <a:t>Mobilná aplikácia </a:t>
            </a:r>
            <a:r>
              <a:rPr lang="sk-SK" sz="3600" dirty="0" smtClean="0">
                <a:solidFill>
                  <a:schemeClr val="tx2"/>
                </a:solidFill>
              </a:rPr>
              <a:t>– nástroj vo </a:t>
            </a:r>
            <a:r>
              <a:rPr lang="sk-SK" sz="3600" dirty="0" err="1" smtClean="0">
                <a:solidFill>
                  <a:schemeClr val="tx2"/>
                </a:solidFill>
              </a:rPr>
              <a:t>webyportáli</a:t>
            </a:r>
            <a:endParaRPr lang="sk-SK" sz="3600" b="1" dirty="0">
              <a:solidFill>
                <a:schemeClr val="tx2"/>
              </a:solidFill>
            </a:endParaRPr>
          </a:p>
        </p:txBody>
      </p:sp>
      <p:sp>
        <p:nvSpPr>
          <p:cNvPr id="3" name="Nadpis 1"/>
          <p:cNvSpPr txBox="1">
            <a:spLocks/>
          </p:cNvSpPr>
          <p:nvPr/>
        </p:nvSpPr>
        <p:spPr>
          <a:xfrm>
            <a:off x="0" y="980728"/>
            <a:ext cx="4427984" cy="15841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Vyberám si mesto/obec,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počet je neobmedzený</a:t>
            </a:r>
            <a:endParaRPr kumimoji="0" lang="sk-SK" sz="36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0" y="0"/>
            <a:ext cx="9144000" cy="78579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sk-SK" sz="2800" b="1" dirty="0" smtClean="0">
                <a:solidFill>
                  <a:schemeClr val="bg1"/>
                </a:solidFill>
              </a:rPr>
              <a:t>Mobilná aplikácia </a:t>
            </a:r>
            <a:r>
              <a:rPr lang="sk-SK" sz="2800" dirty="0" smtClean="0">
                <a:solidFill>
                  <a:schemeClr val="bg1"/>
                </a:solidFill>
              </a:rPr>
              <a:t>– nástroj vo </a:t>
            </a:r>
            <a:r>
              <a:rPr lang="sk-SK" sz="2800" dirty="0" err="1" smtClean="0">
                <a:solidFill>
                  <a:schemeClr val="bg1"/>
                </a:solidFill>
              </a:rPr>
              <a:t>WEBYportáli</a:t>
            </a:r>
            <a:endParaRPr kumimoji="0" lang="sk-SK" sz="2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72132" y="842325"/>
            <a:ext cx="3071834" cy="601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3010" name="AutoShape 2" descr="mailbox://C:/Users/milos/AppData/Roaming/Thunderbird/Profiles/757736kq.default/Mail/pop3.webygroup-1.sk/Inbox?number=3793354866&amp;part=1.2.2&amp;filename=device-2016-03-20-195515.png"/>
          <p:cNvSpPr>
            <a:spLocks noChangeAspect="1" noChangeArrowheads="1"/>
          </p:cNvSpPr>
          <p:nvPr/>
        </p:nvSpPr>
        <p:spPr bwMode="auto">
          <a:xfrm>
            <a:off x="155575" y="-5851525"/>
            <a:ext cx="7620000" cy="121920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1643050"/>
            <a:ext cx="2671471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Nadpis 1"/>
          <p:cNvSpPr txBox="1">
            <a:spLocks/>
          </p:cNvSpPr>
          <p:nvPr/>
        </p:nvSpPr>
        <p:spPr>
          <a:xfrm>
            <a:off x="0" y="2636912"/>
            <a:ext cx="5220072" cy="13487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Vyberám si informácie z mesta, ktoré ma</a:t>
            </a:r>
            <a:r>
              <a:rPr kumimoji="0" lang="sk-SK" sz="3600" b="1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zaujímajú.</a:t>
            </a:r>
            <a:endParaRPr kumimoji="0" lang="sk-SK" sz="36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Nadpis 1"/>
          <p:cNvSpPr txBox="1">
            <a:spLocks/>
          </p:cNvSpPr>
          <p:nvPr/>
        </p:nvSpPr>
        <p:spPr>
          <a:xfrm>
            <a:off x="0" y="4149080"/>
            <a:ext cx="5004048" cy="18059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Mám notifikáciu toho, čo ma zaujíma vždy aktuálne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36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pri sebe v mobile</a:t>
            </a:r>
            <a:endParaRPr kumimoji="0" lang="sk-SK" sz="36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1644711"/>
            <a:ext cx="2633658" cy="4617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1142983"/>
          </a:xfrm>
        </p:spPr>
        <p:txBody>
          <a:bodyPr>
            <a:normAutofit/>
          </a:bodyPr>
          <a:lstStyle/>
          <a:p>
            <a:r>
              <a:rPr lang="sk-SK" sz="3600" b="1" dirty="0" smtClean="0">
                <a:solidFill>
                  <a:schemeClr val="tx2"/>
                </a:solidFill>
              </a:rPr>
              <a:t>Mobilná aplikácia </a:t>
            </a:r>
            <a:r>
              <a:rPr lang="sk-SK" sz="3600" dirty="0" smtClean="0">
                <a:solidFill>
                  <a:schemeClr val="tx2"/>
                </a:solidFill>
              </a:rPr>
              <a:t>– nástroj vo </a:t>
            </a:r>
            <a:r>
              <a:rPr lang="sk-SK" sz="3600" dirty="0" err="1" smtClean="0">
                <a:solidFill>
                  <a:schemeClr val="tx2"/>
                </a:solidFill>
              </a:rPr>
              <a:t>webyportáli</a:t>
            </a:r>
            <a:endParaRPr lang="sk-SK" sz="3600" b="1" dirty="0">
              <a:solidFill>
                <a:schemeClr val="tx2"/>
              </a:solidFill>
            </a:endParaRPr>
          </a:p>
        </p:txBody>
      </p:sp>
      <p:sp>
        <p:nvSpPr>
          <p:cNvPr id="3" name="Nadpis 1"/>
          <p:cNvSpPr txBox="1">
            <a:spLocks/>
          </p:cNvSpPr>
          <p:nvPr/>
        </p:nvSpPr>
        <p:spPr>
          <a:xfrm>
            <a:off x="0" y="1000108"/>
            <a:ext cx="5143504" cy="14207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Informácie</a:t>
            </a:r>
            <a:r>
              <a:rPr kumimoji="0" lang="sk-SK" sz="3600" b="1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o samospráve,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36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</a:t>
            </a:r>
            <a:r>
              <a:rPr lang="sk-SK" sz="3600" b="1" baseline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j keď</a:t>
            </a:r>
            <a:r>
              <a:rPr lang="sk-SK" sz="36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nie som pripojený na internet</a:t>
            </a:r>
            <a:endParaRPr kumimoji="0" lang="sk-SK" sz="36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0" y="0"/>
            <a:ext cx="9144000" cy="78579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sk-SK" sz="2800" b="1" dirty="0" smtClean="0">
                <a:solidFill>
                  <a:schemeClr val="bg1"/>
                </a:solidFill>
              </a:rPr>
              <a:t>Mobilná aplikácia </a:t>
            </a:r>
            <a:r>
              <a:rPr lang="sk-SK" sz="2800" dirty="0" smtClean="0">
                <a:solidFill>
                  <a:schemeClr val="bg1"/>
                </a:solidFill>
              </a:rPr>
              <a:t>– nástroj vo </a:t>
            </a:r>
            <a:r>
              <a:rPr lang="sk-SK" sz="2800" dirty="0" err="1" smtClean="0">
                <a:solidFill>
                  <a:schemeClr val="bg1"/>
                </a:solidFill>
              </a:rPr>
              <a:t>WEBYportáli</a:t>
            </a:r>
            <a:endParaRPr kumimoji="0" lang="sk-SK" sz="2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72132" y="842325"/>
            <a:ext cx="3071834" cy="601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1643050"/>
            <a:ext cx="2628895" cy="4643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1142983"/>
          </a:xfrm>
        </p:spPr>
        <p:txBody>
          <a:bodyPr>
            <a:normAutofit/>
          </a:bodyPr>
          <a:lstStyle/>
          <a:p>
            <a:pPr algn="l"/>
            <a:r>
              <a:rPr lang="sk-SK" sz="3600" b="1" dirty="0" smtClean="0">
                <a:solidFill>
                  <a:schemeClr val="tx2"/>
                </a:solidFill>
              </a:rPr>
              <a:t>                      SMS hlásnik </a:t>
            </a:r>
            <a:r>
              <a:rPr lang="sk-SK" sz="3600" dirty="0" smtClean="0">
                <a:solidFill>
                  <a:schemeClr val="tx2"/>
                </a:solidFill>
              </a:rPr>
              <a:t>– doplnková služba</a:t>
            </a:r>
            <a:endParaRPr lang="sk-SK" sz="3600" b="1" dirty="0">
              <a:solidFill>
                <a:schemeClr val="tx2"/>
              </a:solidFill>
            </a:endParaRPr>
          </a:p>
        </p:txBody>
      </p:sp>
      <p:sp>
        <p:nvSpPr>
          <p:cNvPr id="3" name="Nadpis 1"/>
          <p:cNvSpPr txBox="1">
            <a:spLocks/>
          </p:cNvSpPr>
          <p:nvPr/>
        </p:nvSpPr>
        <p:spPr>
          <a:xfrm>
            <a:off x="0" y="1268760"/>
            <a:ext cx="9144000" cy="42484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lvl="0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sk-SK" sz="3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Úradná tabuľa </a:t>
            </a:r>
          </a:p>
          <a:p>
            <a:pPr lvl="0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sk-SK" sz="3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Uznesenia</a:t>
            </a:r>
          </a:p>
          <a:p>
            <a:pPr lvl="0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sk-SK" sz="3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Zasadnutia</a:t>
            </a:r>
          </a:p>
          <a:p>
            <a:pPr lvl="0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sk-SK" sz="3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VZN</a:t>
            </a:r>
          </a:p>
          <a:p>
            <a:pPr lvl="0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sk-SK" sz="3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Zmluvy, objednávky, faktúry – prepojenie na ekonomické systémy</a:t>
            </a:r>
          </a:p>
          <a:p>
            <a:pPr lvl="0">
              <a:spcBef>
                <a:spcPct val="0"/>
              </a:spcBef>
              <a:buFont typeface="Arial" pitchFamily="34" charset="0"/>
              <a:buChar char="•"/>
              <a:defRPr/>
            </a:pPr>
            <a:r>
              <a:rPr lang="sk-SK" sz="3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Športové a kultúrne podujatia prepojené s kalendárom</a:t>
            </a:r>
            <a:endParaRPr lang="sk-SK" sz="3200" dirty="0" smtClean="0">
              <a:solidFill>
                <a:schemeClr val="tx2"/>
              </a:solidFill>
            </a:endParaRPr>
          </a:p>
          <a:p>
            <a:pPr lvl="0">
              <a:spcBef>
                <a:spcPct val="0"/>
              </a:spcBef>
              <a:defRPr/>
            </a:pPr>
            <a:r>
              <a:rPr lang="sk-SK" sz="3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 </a:t>
            </a:r>
            <a:r>
              <a:rPr lang="sk-SK" sz="320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 iné .....</a:t>
            </a:r>
            <a:endParaRPr lang="sk-SK" sz="2800" dirty="0" smtClean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  <a:defRPr/>
            </a:pPr>
            <a:endParaRPr lang="sk-SK" sz="2800" dirty="0" smtClean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  <a:buFontTx/>
              <a:buChar char="-"/>
              <a:defRPr/>
            </a:pPr>
            <a:endParaRPr lang="sk-SK" sz="3200" dirty="0" smtClean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sk-SK" sz="20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sk-SK" sz="20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lang="sk-SK" sz="3200" b="1" dirty="0" smtClean="0">
              <a:solidFill>
                <a:srgbClr val="00B0F0"/>
              </a:solidFill>
              <a:latin typeface="+mj-lt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sk-SK" sz="3200" b="1" dirty="0" smtClean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0" y="4149080"/>
            <a:ext cx="9144000" cy="1714512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sk-SK" sz="3600" b="1" dirty="0" smtClean="0">
                <a:solidFill>
                  <a:schemeClr val="bg1"/>
                </a:solidFill>
              </a:rPr>
              <a:t>Prepojenie na projekt DCOM</a:t>
            </a:r>
            <a:endParaRPr lang="sk-SK" sz="3600" dirty="0" smtClean="0">
              <a:solidFill>
                <a:schemeClr val="bg1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1656184" cy="593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Nadpis 1"/>
          <p:cNvSpPr txBox="1">
            <a:spLocks/>
          </p:cNvSpPr>
          <p:nvPr/>
        </p:nvSpPr>
        <p:spPr>
          <a:xfrm>
            <a:off x="0" y="0"/>
            <a:ext cx="9144000" cy="78579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Špecializované</a:t>
            </a:r>
            <a:r>
              <a:rPr kumimoji="0" lang="sk-SK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moduly pre SAMOSPRÁVU</a:t>
            </a:r>
            <a:endParaRPr kumimoji="0" lang="sk-SK" sz="280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1142983"/>
          </a:xfrm>
        </p:spPr>
        <p:txBody>
          <a:bodyPr>
            <a:normAutofit/>
          </a:bodyPr>
          <a:lstStyle/>
          <a:p>
            <a:pPr algn="l"/>
            <a:r>
              <a:rPr lang="sk-SK" sz="3600" b="1" dirty="0" smtClean="0">
                <a:solidFill>
                  <a:schemeClr val="tx2"/>
                </a:solidFill>
              </a:rPr>
              <a:t>                      SMS hlásnik </a:t>
            </a:r>
            <a:r>
              <a:rPr lang="sk-SK" sz="3600" dirty="0" smtClean="0">
                <a:solidFill>
                  <a:schemeClr val="tx2"/>
                </a:solidFill>
              </a:rPr>
              <a:t>– doplnková služba</a:t>
            </a:r>
            <a:endParaRPr lang="sk-SK" sz="3600" b="1" dirty="0">
              <a:solidFill>
                <a:schemeClr val="tx2"/>
              </a:solidFill>
            </a:endParaRPr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0" y="4162760"/>
            <a:ext cx="9144000" cy="1714512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sk-SK" sz="3600" b="1" dirty="0" smtClean="0">
                <a:solidFill>
                  <a:srgbClr val="00B0F0"/>
                </a:solidFill>
              </a:rPr>
              <a:t> </a:t>
            </a:r>
            <a:r>
              <a:rPr lang="sk-SK" sz="3600" b="1" dirty="0" smtClean="0">
                <a:solidFill>
                  <a:schemeClr val="bg1"/>
                </a:solidFill>
              </a:rPr>
              <a:t>Webové sídla miest, obcí, inštitúcií</a:t>
            </a:r>
            <a:endParaRPr lang="sk-SK" sz="3600" dirty="0" smtClean="0">
              <a:solidFill>
                <a:schemeClr val="bg1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1656184" cy="593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Nadpis 1"/>
          <p:cNvSpPr txBox="1">
            <a:spLocks/>
          </p:cNvSpPr>
          <p:nvPr/>
        </p:nvSpPr>
        <p:spPr>
          <a:xfrm>
            <a:off x="0" y="1"/>
            <a:ext cx="9144000" cy="78579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2800" b="1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Referencie</a:t>
            </a:r>
            <a:endParaRPr kumimoji="0" lang="sk-SK" sz="280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Obrázok 7" descr="logo_webyporta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43808" y="944141"/>
            <a:ext cx="3362325" cy="828675"/>
          </a:xfrm>
          <a:prstGeom prst="rect">
            <a:avLst/>
          </a:prstGeom>
        </p:spPr>
      </p:pic>
      <p:pic>
        <p:nvPicPr>
          <p:cNvPr id="9" name="Obrázok 8" descr="pecat_webyporta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50684" y="1916832"/>
            <a:ext cx="1857420" cy="18574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Obrázok 24" descr="Logo_pozitiv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750" y="285750"/>
            <a:ext cx="1700213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Podnadpis 2"/>
          <p:cNvSpPr txBox="1">
            <a:spLocks/>
          </p:cNvSpPr>
          <p:nvPr/>
        </p:nvSpPr>
        <p:spPr>
          <a:xfrm>
            <a:off x="0" y="116632"/>
            <a:ext cx="8604250" cy="7469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k-SK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Referencie</a:t>
            </a:r>
            <a:endParaRPr kumimoji="0" lang="sk-SK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Nadpis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785793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sk-SK" sz="2800" b="1" dirty="0" smtClean="0">
                <a:solidFill>
                  <a:schemeClr val="bg1"/>
                </a:solidFill>
              </a:rPr>
              <a:t>Referencie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035893"/>
            <a:ext cx="8410575" cy="57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Obrázok 24" descr="Logo_pozitiv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750" y="285750"/>
            <a:ext cx="1700213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Podnadpis 2"/>
          <p:cNvSpPr txBox="1">
            <a:spLocks/>
          </p:cNvSpPr>
          <p:nvPr/>
        </p:nvSpPr>
        <p:spPr>
          <a:xfrm>
            <a:off x="0" y="116632"/>
            <a:ext cx="8604250" cy="7469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k-SK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Referencie</a:t>
            </a:r>
            <a:endParaRPr kumimoji="0" lang="sk-SK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Nadpis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785793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sk-SK" sz="2800" b="1" dirty="0" smtClean="0">
                <a:solidFill>
                  <a:schemeClr val="bg1"/>
                </a:solidFill>
              </a:rPr>
              <a:t>Referencie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363" y="944835"/>
            <a:ext cx="8677275" cy="572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768" y="2786058"/>
            <a:ext cx="1042229" cy="1042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785926"/>
            <a:ext cx="1042229" cy="1042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1785926"/>
            <a:ext cx="1042229" cy="1042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9" name="Picture 1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28794" y="2301241"/>
            <a:ext cx="1056321" cy="105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5" name="Rovná spojnica 24"/>
          <p:cNvCxnSpPr/>
          <p:nvPr/>
        </p:nvCxnSpPr>
        <p:spPr>
          <a:xfrm>
            <a:off x="0" y="857232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1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5786" y="2786058"/>
            <a:ext cx="1071570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00760" y="2285992"/>
            <a:ext cx="1042229" cy="1042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Nadpis 1"/>
          <p:cNvSpPr txBox="1">
            <a:spLocks/>
          </p:cNvSpPr>
          <p:nvPr/>
        </p:nvSpPr>
        <p:spPr>
          <a:xfrm>
            <a:off x="2786050" y="5429264"/>
            <a:ext cx="3857620" cy="642918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Úrad</a:t>
            </a:r>
            <a:endParaRPr kumimoji="0" lang="sk-SK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3" name="Podnadpis 2"/>
          <p:cNvSpPr txBox="1">
            <a:spLocks/>
          </p:cNvSpPr>
          <p:nvPr/>
        </p:nvSpPr>
        <p:spPr>
          <a:xfrm>
            <a:off x="3143240" y="3500438"/>
            <a:ext cx="2857520" cy="142876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k-SK" sz="9600" b="1" i="0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?</a:t>
            </a:r>
            <a:endParaRPr kumimoji="0" lang="sk-SK" sz="9600" b="0" i="0" strike="noStrike" kern="120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Obrázok 24" descr="Logo_pozitiv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750" y="285750"/>
            <a:ext cx="1700213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Podnadpis 2"/>
          <p:cNvSpPr txBox="1">
            <a:spLocks/>
          </p:cNvSpPr>
          <p:nvPr/>
        </p:nvSpPr>
        <p:spPr>
          <a:xfrm>
            <a:off x="0" y="116632"/>
            <a:ext cx="8604250" cy="7469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k-SK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Referencie</a:t>
            </a:r>
            <a:endParaRPr kumimoji="0" lang="sk-SK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Nadpis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785793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sk-SK" sz="2800" b="1" dirty="0" smtClean="0">
                <a:solidFill>
                  <a:schemeClr val="bg1"/>
                </a:solidFill>
              </a:rPr>
              <a:t>Referencie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" y="1016843"/>
            <a:ext cx="8763000" cy="572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Obrázok 24" descr="Logo_pozitiv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750" y="285750"/>
            <a:ext cx="1700213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Podnadpis 2"/>
          <p:cNvSpPr txBox="1">
            <a:spLocks/>
          </p:cNvSpPr>
          <p:nvPr/>
        </p:nvSpPr>
        <p:spPr>
          <a:xfrm>
            <a:off x="0" y="116632"/>
            <a:ext cx="8604250" cy="7469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k-SK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Referencie</a:t>
            </a:r>
            <a:endParaRPr kumimoji="0" lang="sk-SK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Nadpis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785793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sk-SK" sz="2800" b="1" dirty="0" smtClean="0">
                <a:solidFill>
                  <a:schemeClr val="bg1"/>
                </a:solidFill>
              </a:rPr>
              <a:t>Referencie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057275"/>
            <a:ext cx="8201025" cy="580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Obrázok 24" descr="Logo_pozitiv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750" y="285750"/>
            <a:ext cx="1700213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Podnadpis 2"/>
          <p:cNvSpPr txBox="1">
            <a:spLocks/>
          </p:cNvSpPr>
          <p:nvPr/>
        </p:nvSpPr>
        <p:spPr>
          <a:xfrm>
            <a:off x="0" y="116632"/>
            <a:ext cx="8604250" cy="7469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k-SK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Referencie</a:t>
            </a:r>
            <a:endParaRPr kumimoji="0" lang="sk-SK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Nadpis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785793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sk-SK" sz="2800" b="1" dirty="0" smtClean="0">
                <a:solidFill>
                  <a:schemeClr val="bg1"/>
                </a:solidFill>
              </a:rPr>
              <a:t>Referencie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08" y="1328050"/>
            <a:ext cx="8964488" cy="5485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Obrázok 24" descr="Logo_pozitiv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750" y="285750"/>
            <a:ext cx="1700213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Podnadpis 2"/>
          <p:cNvSpPr txBox="1">
            <a:spLocks/>
          </p:cNvSpPr>
          <p:nvPr/>
        </p:nvSpPr>
        <p:spPr>
          <a:xfrm>
            <a:off x="0" y="116632"/>
            <a:ext cx="8604250" cy="7469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k-SK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Referencie</a:t>
            </a:r>
            <a:endParaRPr kumimoji="0" lang="sk-SK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Nadpis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785793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sk-SK" sz="2800" b="1" dirty="0" smtClean="0">
                <a:solidFill>
                  <a:schemeClr val="bg1"/>
                </a:solidFill>
              </a:rPr>
              <a:t>Referencie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08" y="1471156"/>
            <a:ext cx="8964488" cy="5126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Obrázok 24" descr="Logo_pozitiv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750" y="285750"/>
            <a:ext cx="1700213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Podnadpis 2"/>
          <p:cNvSpPr txBox="1">
            <a:spLocks/>
          </p:cNvSpPr>
          <p:nvPr/>
        </p:nvSpPr>
        <p:spPr>
          <a:xfrm>
            <a:off x="0" y="116632"/>
            <a:ext cx="8604250" cy="7469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k-SK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Referencie</a:t>
            </a:r>
            <a:endParaRPr kumimoji="0" lang="sk-SK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Nadpis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785793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sk-SK" sz="2800" b="1" dirty="0" smtClean="0">
                <a:solidFill>
                  <a:schemeClr val="bg1"/>
                </a:solidFill>
              </a:rPr>
              <a:t>Referencie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054" y="1033303"/>
            <a:ext cx="9073946" cy="53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Obrázok 24" descr="Logo_pozitiv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750" y="285750"/>
            <a:ext cx="1700213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Podnadpis 2"/>
          <p:cNvSpPr txBox="1">
            <a:spLocks/>
          </p:cNvSpPr>
          <p:nvPr/>
        </p:nvSpPr>
        <p:spPr>
          <a:xfrm>
            <a:off x="0" y="116632"/>
            <a:ext cx="8604250" cy="7469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k-SK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Referencie</a:t>
            </a:r>
            <a:endParaRPr kumimoji="0" lang="sk-SK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Nadpis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785793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sk-SK" sz="2800" b="1" dirty="0" smtClean="0">
                <a:solidFill>
                  <a:schemeClr val="bg1"/>
                </a:solidFill>
              </a:rPr>
              <a:t>Referencie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250" y="969218"/>
            <a:ext cx="8953500" cy="577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Obrázok 24" descr="Logo_pozitiv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750" y="285750"/>
            <a:ext cx="1700213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Podnadpis 2"/>
          <p:cNvSpPr txBox="1">
            <a:spLocks/>
          </p:cNvSpPr>
          <p:nvPr/>
        </p:nvSpPr>
        <p:spPr>
          <a:xfrm>
            <a:off x="0" y="116632"/>
            <a:ext cx="8604250" cy="7469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k-SK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Referencie</a:t>
            </a:r>
            <a:endParaRPr kumimoji="0" lang="sk-SK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Nadpis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785793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sk-SK" sz="2800" b="1" dirty="0" smtClean="0">
                <a:solidFill>
                  <a:schemeClr val="bg1"/>
                </a:solidFill>
              </a:rPr>
              <a:t>Referencie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137245"/>
            <a:ext cx="8920628" cy="5388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Obrázok 24" descr="Logo_pozitiv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750" y="285750"/>
            <a:ext cx="1700213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Podnadpis 2"/>
          <p:cNvSpPr txBox="1">
            <a:spLocks/>
          </p:cNvSpPr>
          <p:nvPr/>
        </p:nvSpPr>
        <p:spPr>
          <a:xfrm>
            <a:off x="0" y="116632"/>
            <a:ext cx="8604250" cy="7469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k-SK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Referencie</a:t>
            </a:r>
            <a:endParaRPr kumimoji="0" lang="sk-SK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Nadpis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785793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sk-SK" sz="2800" b="1" dirty="0" smtClean="0">
                <a:solidFill>
                  <a:schemeClr val="bg1"/>
                </a:solidFill>
              </a:rPr>
              <a:t>Referencie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0988" y="1012279"/>
            <a:ext cx="8582025" cy="515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Obrázok 24" descr="Logo_pozitiv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750" y="285750"/>
            <a:ext cx="1700213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Podnadpis 2"/>
          <p:cNvSpPr txBox="1">
            <a:spLocks/>
          </p:cNvSpPr>
          <p:nvPr/>
        </p:nvSpPr>
        <p:spPr>
          <a:xfrm>
            <a:off x="0" y="116632"/>
            <a:ext cx="8604250" cy="7469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k-SK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Referencie</a:t>
            </a:r>
            <a:endParaRPr kumimoji="0" lang="sk-SK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Nadpis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785793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sk-SK" sz="2800" b="1" dirty="0" smtClean="0">
                <a:solidFill>
                  <a:schemeClr val="bg1"/>
                </a:solidFill>
              </a:rPr>
              <a:t>Referencie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80728"/>
            <a:ext cx="9467850" cy="558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142983"/>
          </a:xfrm>
        </p:spPr>
        <p:txBody>
          <a:bodyPr>
            <a:normAutofit/>
          </a:bodyPr>
          <a:lstStyle/>
          <a:p>
            <a:r>
              <a:rPr lang="sk-SK" sz="3600" b="1" dirty="0" smtClean="0">
                <a:solidFill>
                  <a:schemeClr val="tx2"/>
                </a:solidFill>
              </a:rPr>
              <a:t>Referencie – Zlatý erb</a:t>
            </a:r>
            <a:endParaRPr lang="sk-SK" sz="3600" b="1" dirty="0">
              <a:solidFill>
                <a:schemeClr val="tx2"/>
              </a:solidFill>
            </a:endParaRPr>
          </a:p>
        </p:txBody>
      </p:sp>
      <p:sp>
        <p:nvSpPr>
          <p:cNvPr id="11" name="Nadpis 1"/>
          <p:cNvSpPr txBox="1">
            <a:spLocks/>
          </p:cNvSpPr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sk-SK" sz="2800" noProof="0" dirty="0" smtClean="0">
                <a:solidFill>
                  <a:schemeClr val="bg1"/>
                </a:solidFill>
              </a:rPr>
              <a:t>Referencie</a:t>
            </a:r>
            <a:endParaRPr kumimoji="0" lang="sk-SK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17" y="1196752"/>
            <a:ext cx="8892479" cy="5011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785793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sk-SK" sz="3200" b="1" dirty="0" smtClean="0">
                <a:solidFill>
                  <a:schemeClr val="bg1"/>
                </a:solidFill>
              </a:rPr>
              <a:t>Tradičná komunikácia samosprávy s občanmi</a:t>
            </a:r>
          </a:p>
        </p:txBody>
      </p:sp>
      <p:sp>
        <p:nvSpPr>
          <p:cNvPr id="11" name="Podnadpis 2"/>
          <p:cNvSpPr txBox="1">
            <a:spLocks/>
          </p:cNvSpPr>
          <p:nvPr/>
        </p:nvSpPr>
        <p:spPr>
          <a:xfrm>
            <a:off x="0" y="1214422"/>
            <a:ext cx="9144000" cy="12144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kumimoji="0" lang="sk-SK" sz="32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Úrad</a:t>
            </a:r>
            <a:r>
              <a:rPr lang="sk-SK" sz="3200" dirty="0" smtClean="0">
                <a:solidFill>
                  <a:schemeClr val="tx2"/>
                </a:solidFill>
              </a:rPr>
              <a:t> </a:t>
            </a:r>
          </a:p>
          <a:p>
            <a:pPr lvl="0" algn="ctr">
              <a:spcBef>
                <a:spcPct val="20000"/>
              </a:spcBef>
              <a:defRPr/>
            </a:pPr>
            <a:r>
              <a:rPr kumimoji="0" lang="sk-SK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osobná návšteva občana</a:t>
            </a:r>
          </a:p>
        </p:txBody>
      </p:sp>
      <p:sp>
        <p:nvSpPr>
          <p:cNvPr id="15" name="Podnadpis 2"/>
          <p:cNvSpPr txBox="1">
            <a:spLocks/>
          </p:cNvSpPr>
          <p:nvPr/>
        </p:nvSpPr>
        <p:spPr>
          <a:xfrm>
            <a:off x="0" y="2714620"/>
            <a:ext cx="9144000" cy="21431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sk-SK" sz="32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Webové sídlo</a:t>
            </a:r>
            <a:endParaRPr kumimoji="0" lang="sk-SK" sz="3200" b="0" i="0" u="sng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sk-SK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Jednosmerná komunikácia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sk-SK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Úrad –&gt; Občan </a:t>
            </a:r>
          </a:p>
        </p:txBody>
      </p:sp>
      <p:cxnSp>
        <p:nvCxnSpPr>
          <p:cNvPr id="6" name="Rovná spojnica 5"/>
          <p:cNvCxnSpPr/>
          <p:nvPr/>
        </p:nvCxnSpPr>
        <p:spPr>
          <a:xfrm>
            <a:off x="0" y="857232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142983"/>
          </a:xfrm>
        </p:spPr>
        <p:txBody>
          <a:bodyPr>
            <a:normAutofit/>
          </a:bodyPr>
          <a:lstStyle/>
          <a:p>
            <a:r>
              <a:rPr lang="sk-SK" sz="3600" b="1" dirty="0" smtClean="0">
                <a:solidFill>
                  <a:schemeClr val="tx2"/>
                </a:solidFill>
              </a:rPr>
              <a:t>Referencie – Zlatý erb</a:t>
            </a:r>
            <a:endParaRPr lang="sk-SK" sz="3600" b="1" dirty="0">
              <a:solidFill>
                <a:schemeClr val="tx2"/>
              </a:solidFill>
            </a:endParaRPr>
          </a:p>
        </p:txBody>
      </p:sp>
      <p:sp>
        <p:nvSpPr>
          <p:cNvPr id="11" name="Nadpis 1"/>
          <p:cNvSpPr txBox="1">
            <a:spLocks/>
          </p:cNvSpPr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sk-SK" sz="2800" noProof="0" dirty="0" smtClean="0">
                <a:solidFill>
                  <a:schemeClr val="bg1"/>
                </a:solidFill>
              </a:rPr>
              <a:t>Referencie</a:t>
            </a:r>
            <a:endParaRPr kumimoji="0" lang="sk-SK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1104" y="1366069"/>
            <a:ext cx="8596490" cy="5375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142983"/>
          </a:xfrm>
        </p:spPr>
        <p:txBody>
          <a:bodyPr>
            <a:normAutofit/>
          </a:bodyPr>
          <a:lstStyle/>
          <a:p>
            <a:r>
              <a:rPr lang="sk-SK" sz="3600" b="1" dirty="0" smtClean="0">
                <a:solidFill>
                  <a:schemeClr val="tx2"/>
                </a:solidFill>
              </a:rPr>
              <a:t>Referencie – Zlatý erb</a:t>
            </a:r>
            <a:endParaRPr lang="sk-SK" sz="3600" b="1" dirty="0">
              <a:solidFill>
                <a:schemeClr val="tx2"/>
              </a:solidFill>
            </a:endParaRPr>
          </a:p>
        </p:txBody>
      </p:sp>
      <p:sp>
        <p:nvSpPr>
          <p:cNvPr id="11" name="Nadpis 1"/>
          <p:cNvSpPr txBox="1">
            <a:spLocks/>
          </p:cNvSpPr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sk-SK" sz="2800" b="1" noProof="0" dirty="0" smtClean="0">
                <a:solidFill>
                  <a:schemeClr val="bg1"/>
                </a:solidFill>
              </a:rPr>
              <a:t>Referencie</a:t>
            </a:r>
            <a:endParaRPr kumimoji="0" lang="sk-SK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43000"/>
            <a:ext cx="848677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142983"/>
          </a:xfrm>
        </p:spPr>
        <p:txBody>
          <a:bodyPr>
            <a:normAutofit/>
          </a:bodyPr>
          <a:lstStyle/>
          <a:p>
            <a:r>
              <a:rPr lang="sk-SK" sz="3600" b="1" dirty="0" smtClean="0">
                <a:solidFill>
                  <a:schemeClr val="tx2"/>
                </a:solidFill>
              </a:rPr>
              <a:t>Referencie – Zlatý erb</a:t>
            </a:r>
            <a:endParaRPr lang="sk-SK" sz="3600" b="1" dirty="0">
              <a:solidFill>
                <a:schemeClr val="tx2"/>
              </a:solidFill>
            </a:endParaRPr>
          </a:p>
        </p:txBody>
      </p:sp>
      <p:sp>
        <p:nvSpPr>
          <p:cNvPr id="11" name="Nadpis 1"/>
          <p:cNvSpPr txBox="1">
            <a:spLocks/>
          </p:cNvSpPr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sk-SK" sz="2800" noProof="0" dirty="0" smtClean="0">
                <a:solidFill>
                  <a:schemeClr val="bg1"/>
                </a:solidFill>
              </a:rPr>
              <a:t>Referencie</a:t>
            </a:r>
            <a:endParaRPr kumimoji="0" lang="sk-SK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6559" y="1124744"/>
            <a:ext cx="9210559" cy="4918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142983"/>
          </a:xfrm>
        </p:spPr>
        <p:txBody>
          <a:bodyPr>
            <a:normAutofit/>
          </a:bodyPr>
          <a:lstStyle/>
          <a:p>
            <a:r>
              <a:rPr lang="sk-SK" sz="3600" b="1" dirty="0" smtClean="0">
                <a:solidFill>
                  <a:schemeClr val="tx2"/>
                </a:solidFill>
              </a:rPr>
              <a:t>Referencie – Zlatý erb</a:t>
            </a:r>
            <a:endParaRPr lang="sk-SK" sz="3600" b="1" dirty="0">
              <a:solidFill>
                <a:schemeClr val="tx2"/>
              </a:solidFill>
            </a:endParaRPr>
          </a:p>
        </p:txBody>
      </p:sp>
      <p:sp>
        <p:nvSpPr>
          <p:cNvPr id="11" name="Nadpis 1"/>
          <p:cNvSpPr txBox="1">
            <a:spLocks/>
          </p:cNvSpPr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sk-SK" sz="2800" noProof="0" dirty="0" smtClean="0">
                <a:solidFill>
                  <a:schemeClr val="bg1"/>
                </a:solidFill>
              </a:rPr>
              <a:t>Referencie</a:t>
            </a:r>
            <a:endParaRPr kumimoji="0" lang="sk-SK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19675"/>
            <a:ext cx="9144000" cy="5493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142983"/>
          </a:xfrm>
        </p:spPr>
        <p:txBody>
          <a:bodyPr>
            <a:normAutofit/>
          </a:bodyPr>
          <a:lstStyle/>
          <a:p>
            <a:r>
              <a:rPr lang="sk-SK" sz="3600" b="1" dirty="0" smtClean="0">
                <a:solidFill>
                  <a:schemeClr val="tx2"/>
                </a:solidFill>
              </a:rPr>
              <a:t>Referencie – Zlatý erb</a:t>
            </a:r>
            <a:endParaRPr lang="sk-SK" sz="3600" b="1" dirty="0">
              <a:solidFill>
                <a:schemeClr val="tx2"/>
              </a:solidFill>
            </a:endParaRPr>
          </a:p>
        </p:txBody>
      </p:sp>
      <p:sp>
        <p:nvSpPr>
          <p:cNvPr id="11" name="Nadpis 1"/>
          <p:cNvSpPr txBox="1">
            <a:spLocks/>
          </p:cNvSpPr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sk-SK" sz="2800" noProof="0" dirty="0" smtClean="0">
                <a:solidFill>
                  <a:schemeClr val="bg1"/>
                </a:solidFill>
              </a:rPr>
              <a:t>Referencie</a:t>
            </a:r>
            <a:endParaRPr kumimoji="0" lang="sk-SK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51" y="1379049"/>
            <a:ext cx="9111555" cy="5434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142983"/>
          </a:xfrm>
        </p:spPr>
        <p:txBody>
          <a:bodyPr>
            <a:normAutofit/>
          </a:bodyPr>
          <a:lstStyle/>
          <a:p>
            <a:r>
              <a:rPr lang="sk-SK" sz="3600" b="1" dirty="0" smtClean="0">
                <a:solidFill>
                  <a:schemeClr val="tx2"/>
                </a:solidFill>
              </a:rPr>
              <a:t>Referencie – Zlatý erb</a:t>
            </a:r>
            <a:endParaRPr lang="sk-SK" sz="3600" b="1" dirty="0">
              <a:solidFill>
                <a:schemeClr val="tx2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776"/>
            <a:ext cx="4418490" cy="4082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068960"/>
            <a:ext cx="4561559" cy="3504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odnadpis 2"/>
          <p:cNvSpPr txBox="1">
            <a:spLocks/>
          </p:cNvSpPr>
          <p:nvPr/>
        </p:nvSpPr>
        <p:spPr>
          <a:xfrm>
            <a:off x="4716016" y="1484784"/>
            <a:ext cx="4824536" cy="568863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k-SK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OBCE - ročník 2014</a:t>
            </a:r>
          </a:p>
          <a:p>
            <a:pPr marL="457200" lvl="0" indent="-457200">
              <a:spcBef>
                <a:spcPct val="20000"/>
              </a:spcBef>
              <a:buAutoNum type="arabicPeriod"/>
              <a:defRPr/>
            </a:pPr>
            <a:r>
              <a:rPr lang="sk-SK" sz="2000" dirty="0" smtClean="0">
                <a:solidFill>
                  <a:schemeClr val="accent1">
                    <a:lumMod val="75000"/>
                  </a:schemeClr>
                </a:solidFill>
              </a:rPr>
              <a:t>Ľubica</a:t>
            </a:r>
          </a:p>
          <a:p>
            <a:pPr marL="457200" lvl="0" indent="-457200">
              <a:spcBef>
                <a:spcPct val="20000"/>
              </a:spcBef>
              <a:buAutoNum type="arabicPeriod"/>
              <a:defRPr/>
            </a:pPr>
            <a:r>
              <a:rPr kumimoji="0" lang="sk-SK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Klatová</a:t>
            </a:r>
            <a:r>
              <a:rPr kumimoji="0" lang="sk-SK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nová Ves</a:t>
            </a:r>
          </a:p>
          <a:p>
            <a:pPr marL="457200" lvl="0" indent="-457200">
              <a:spcBef>
                <a:spcPct val="20000"/>
              </a:spcBef>
              <a:buAutoNum type="arabicPeriod"/>
              <a:defRPr/>
            </a:pPr>
            <a:r>
              <a:rPr lang="sk-SK" sz="2000" dirty="0" smtClean="0">
                <a:solidFill>
                  <a:schemeClr val="accent1">
                    <a:lumMod val="75000"/>
                  </a:schemeClr>
                </a:solidFill>
              </a:rPr>
              <a:t>Čierny Balog</a:t>
            </a:r>
          </a:p>
          <a:p>
            <a:pPr marL="457200" lvl="0" indent="-457200">
              <a:spcBef>
                <a:spcPct val="20000"/>
              </a:spcBef>
              <a:defRPr/>
            </a:pPr>
            <a:r>
              <a:rPr lang="sk-SK" sz="2000" dirty="0" smtClean="0">
                <a:solidFill>
                  <a:schemeClr val="accent1">
                    <a:lumMod val="75000"/>
                  </a:schemeClr>
                </a:solidFill>
              </a:rPr>
              <a:t>5.    </a:t>
            </a:r>
            <a:r>
              <a:rPr kumimoji="0" lang="sk-SK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sk-SK" sz="2000" dirty="0" err="1" smtClean="0">
                <a:solidFill>
                  <a:schemeClr val="accent1">
                    <a:lumMod val="75000"/>
                  </a:schemeClr>
                </a:solidFill>
              </a:rPr>
              <a:t>Trnavá</a:t>
            </a:r>
            <a:r>
              <a:rPr lang="sk-SK" sz="2000" dirty="0" smtClean="0">
                <a:solidFill>
                  <a:schemeClr val="accent1">
                    <a:lumMod val="75000"/>
                  </a:schemeClr>
                </a:solidFill>
              </a:rPr>
              <a:t> Hora, </a:t>
            </a:r>
            <a:r>
              <a:rPr kumimoji="0" lang="sk-SK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Skačany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sk-SK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k-SK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MESTÁ – ročník</a:t>
            </a:r>
            <a:r>
              <a:rPr kumimoji="0" lang="sk-SK" sz="1900" b="1" i="0" u="none" strike="noStrike" kern="120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sk-SK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2014</a:t>
            </a:r>
            <a:endParaRPr kumimoji="0" lang="sk-SK" sz="1900" b="0" i="0" u="none" strike="noStrike" kern="120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k-SK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3.     Poprad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sk-SK" sz="2000" dirty="0" smtClean="0">
                <a:solidFill>
                  <a:schemeClr val="accent1">
                    <a:lumMod val="75000"/>
                  </a:schemeClr>
                </a:solidFill>
              </a:rPr>
              <a:t>4</a:t>
            </a:r>
            <a:r>
              <a:rPr kumimoji="0" lang="sk-SK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    Banská Bystrica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sk-SK" sz="2000" dirty="0" smtClean="0">
                <a:solidFill>
                  <a:schemeClr val="accent1">
                    <a:lumMod val="75000"/>
                  </a:schemeClr>
                </a:solidFill>
              </a:rPr>
              <a:t>5.     Zvolen</a:t>
            </a:r>
            <a:endParaRPr lang="sk-SK" sz="2000" dirty="0" smtClean="0"/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sk-SK" sz="2000" dirty="0" smtClean="0"/>
          </a:p>
          <a:p>
            <a:pPr lvl="0">
              <a:spcBef>
                <a:spcPct val="20000"/>
              </a:spcBef>
              <a:defRPr/>
            </a:pPr>
            <a:r>
              <a:rPr lang="sk-SK" sz="2000" b="1" dirty="0" smtClean="0">
                <a:solidFill>
                  <a:srgbClr val="00B0F0"/>
                </a:solidFill>
              </a:rPr>
              <a:t>OBCE - ročník 2015</a:t>
            </a:r>
          </a:p>
          <a:p>
            <a:pPr marL="457200" lvl="0" indent="-457200">
              <a:spcBef>
                <a:spcPct val="20000"/>
              </a:spcBef>
              <a:buAutoNum type="arabicPeriod"/>
              <a:defRPr/>
            </a:pPr>
            <a:r>
              <a:rPr lang="sk-SK" sz="2000" dirty="0" err="1" smtClean="0">
                <a:solidFill>
                  <a:schemeClr val="accent1">
                    <a:lumMod val="75000"/>
                  </a:schemeClr>
                </a:solidFill>
              </a:rPr>
              <a:t>Trnavá</a:t>
            </a:r>
            <a:r>
              <a:rPr lang="sk-SK" sz="2000" dirty="0" smtClean="0">
                <a:solidFill>
                  <a:schemeClr val="accent1">
                    <a:lumMod val="75000"/>
                  </a:schemeClr>
                </a:solidFill>
              </a:rPr>
              <a:t> Hora </a:t>
            </a:r>
          </a:p>
          <a:p>
            <a:pPr marL="457200" lvl="0" indent="-457200">
              <a:spcBef>
                <a:spcPct val="20000"/>
              </a:spcBef>
              <a:buAutoNum type="arabicPeriod"/>
              <a:defRPr/>
            </a:pPr>
            <a:r>
              <a:rPr lang="sk-SK" sz="2000" dirty="0" err="1" smtClean="0">
                <a:solidFill>
                  <a:schemeClr val="accent1">
                    <a:lumMod val="75000"/>
                  </a:schemeClr>
                </a:solidFill>
              </a:rPr>
              <a:t>Chrenovec</a:t>
            </a:r>
            <a:r>
              <a:rPr lang="sk-SK" sz="2000" dirty="0" smtClean="0">
                <a:solidFill>
                  <a:schemeClr val="accent1">
                    <a:lumMod val="75000"/>
                  </a:schemeClr>
                </a:solidFill>
              </a:rPr>
              <a:t> - Brusno</a:t>
            </a:r>
          </a:p>
          <a:p>
            <a:pPr marL="457200" lvl="0" indent="-457200">
              <a:spcBef>
                <a:spcPct val="20000"/>
              </a:spcBef>
              <a:buAutoNum type="arabicPeriod"/>
              <a:defRPr/>
            </a:pPr>
            <a:r>
              <a:rPr lang="sk-SK" sz="2000" dirty="0" smtClean="0">
                <a:solidFill>
                  <a:schemeClr val="accent1">
                    <a:lumMod val="75000"/>
                  </a:schemeClr>
                </a:solidFill>
              </a:rPr>
              <a:t>Ľubica</a:t>
            </a:r>
          </a:p>
          <a:p>
            <a:pPr marL="457200" lvl="0" indent="-457200">
              <a:spcBef>
                <a:spcPct val="20000"/>
              </a:spcBef>
              <a:buAutoNum type="arabicPeriod" startAt="5"/>
              <a:defRPr/>
            </a:pPr>
            <a:r>
              <a:rPr lang="sk-SK" sz="2000" dirty="0" smtClean="0">
                <a:solidFill>
                  <a:schemeClr val="accent1">
                    <a:lumMod val="75000"/>
                  </a:schemeClr>
                </a:solidFill>
              </a:rPr>
              <a:t>Chynorany</a:t>
            </a:r>
          </a:p>
          <a:p>
            <a:pPr marL="457200" lvl="0" indent="-457200">
              <a:spcBef>
                <a:spcPct val="20000"/>
              </a:spcBef>
              <a:buAutoNum type="arabicPeriod" startAt="5"/>
              <a:defRPr/>
            </a:pPr>
            <a:endParaRPr lang="sk-SK" sz="20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0">
              <a:spcBef>
                <a:spcPct val="20000"/>
              </a:spcBef>
              <a:defRPr/>
            </a:pPr>
            <a:r>
              <a:rPr lang="sk-SK" sz="2000" b="1" dirty="0" smtClean="0">
                <a:solidFill>
                  <a:srgbClr val="00B0F0"/>
                </a:solidFill>
              </a:rPr>
              <a:t>MESTÁ – ročník </a:t>
            </a:r>
            <a:r>
              <a:rPr lang="sk-SK" sz="1900" b="1" dirty="0" smtClean="0">
                <a:solidFill>
                  <a:srgbClr val="00B0F0"/>
                </a:solidFill>
              </a:rPr>
              <a:t>2015</a:t>
            </a:r>
          </a:p>
          <a:p>
            <a:pPr marL="457200" lvl="0" indent="-457200">
              <a:spcBef>
                <a:spcPct val="20000"/>
              </a:spcBef>
              <a:defRPr/>
            </a:pPr>
            <a:r>
              <a:rPr lang="sk-SK" sz="2000" dirty="0" smtClean="0">
                <a:solidFill>
                  <a:schemeClr val="accent1">
                    <a:lumMod val="75000"/>
                  </a:schemeClr>
                </a:solidFill>
              </a:rPr>
              <a:t>3.      Banská Bystrica</a:t>
            </a:r>
          </a:p>
          <a:p>
            <a:pPr marL="457200" lvl="0" indent="-457200">
              <a:spcBef>
                <a:spcPct val="20000"/>
              </a:spcBef>
              <a:defRPr/>
            </a:pPr>
            <a:r>
              <a:rPr lang="sk-SK" sz="2000" dirty="0" smtClean="0">
                <a:solidFill>
                  <a:schemeClr val="accent1">
                    <a:lumMod val="75000"/>
                  </a:schemeClr>
                </a:solidFill>
              </a:rPr>
              <a:t>5.       Zvolen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sk-SK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sk-SK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sk-SK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sk-SK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sk-SK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sk-SK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sk-SK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AutoNum type="arabicPeriod"/>
              <a:tabLst/>
              <a:defRPr/>
            </a:pPr>
            <a:endParaRPr kumimoji="0" lang="sk-SK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sk-SK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9" name="Rovná spojnica 8"/>
          <p:cNvCxnSpPr/>
          <p:nvPr/>
        </p:nvCxnSpPr>
        <p:spPr>
          <a:xfrm>
            <a:off x="4788024" y="4149080"/>
            <a:ext cx="35283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Nadpis 1"/>
          <p:cNvSpPr txBox="1">
            <a:spLocks/>
          </p:cNvSpPr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sk-SK" sz="2800" noProof="0" dirty="0" smtClean="0">
                <a:solidFill>
                  <a:schemeClr val="bg1"/>
                </a:solidFill>
              </a:rPr>
              <a:t>Referencie – </a:t>
            </a:r>
            <a:r>
              <a:rPr lang="sk-SK" sz="2800" b="1" noProof="0" dirty="0" smtClean="0">
                <a:solidFill>
                  <a:schemeClr val="bg1"/>
                </a:solidFill>
              </a:rPr>
              <a:t>Zlatý ERB</a:t>
            </a:r>
            <a:endParaRPr kumimoji="0" lang="sk-SK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614785" cy="126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1"/>
          <p:cNvSpPr txBox="1">
            <a:spLocks/>
          </p:cNvSpPr>
          <p:nvPr/>
        </p:nvSpPr>
        <p:spPr>
          <a:xfrm>
            <a:off x="0" y="4857760"/>
            <a:ext cx="9144000" cy="92866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www.webyportal.sk</a:t>
            </a:r>
            <a:r>
              <a:rPr kumimoji="0" lang="sk-SK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0430" y="5786454"/>
            <a:ext cx="2071702" cy="366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Obrázok 8" descr="vlnovka_rg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1928802"/>
          </a:xfrm>
          <a:prstGeom prst="rect">
            <a:avLst/>
          </a:prstGeom>
        </p:spPr>
      </p:pic>
      <p:sp>
        <p:nvSpPr>
          <p:cNvPr id="15" name="Nadpis 1"/>
          <p:cNvSpPr txBox="1">
            <a:spLocks/>
          </p:cNvSpPr>
          <p:nvPr/>
        </p:nvSpPr>
        <p:spPr>
          <a:xfrm>
            <a:off x="0" y="214290"/>
            <a:ext cx="9144000" cy="114298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Redakčný systém pre webové sídla miest a obcí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</a:t>
            </a:r>
            <a:r>
              <a:rPr kumimoji="0" lang="sk-SK" sz="2800" i="0" u="none" strike="noStrike" kern="1200" cap="none" spc="0" normalizeH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súlade so zákonmi SR</a:t>
            </a:r>
            <a:endParaRPr kumimoji="0" lang="sk-SK" sz="280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94049" y="1571612"/>
            <a:ext cx="6521223" cy="3148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4714884"/>
            <a:ext cx="7920880" cy="3332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 txBox="1">
            <a:spLocks/>
          </p:cNvSpPr>
          <p:nvPr/>
        </p:nvSpPr>
        <p:spPr>
          <a:xfrm>
            <a:off x="899592" y="5190986"/>
            <a:ext cx="7776864" cy="714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sk-SK" sz="32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Tešíme sa na spoluprácu a partnerstvo</a:t>
            </a:r>
            <a:endParaRPr kumimoji="0" lang="sk-SK" sz="32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404664"/>
            <a:ext cx="6848493" cy="4739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6065448"/>
            <a:ext cx="2728911" cy="482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1"/>
          <p:cNvSpPr txBox="1">
            <a:spLocks/>
          </p:cNvSpPr>
          <p:nvPr/>
        </p:nvSpPr>
        <p:spPr>
          <a:xfrm>
            <a:off x="0" y="4857760"/>
            <a:ext cx="9144000" cy="92866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www.webyportal.sk</a:t>
            </a:r>
            <a:r>
              <a:rPr kumimoji="0" lang="sk-SK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0430" y="5786454"/>
            <a:ext cx="2071702" cy="366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Nadpis 1"/>
          <p:cNvSpPr txBox="1">
            <a:spLocks/>
          </p:cNvSpPr>
          <p:nvPr/>
        </p:nvSpPr>
        <p:spPr>
          <a:xfrm>
            <a:off x="0" y="6429396"/>
            <a:ext cx="9144000" cy="428604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" name="Obrázok 12" descr="pecat_webyporta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72330" y="4429132"/>
            <a:ext cx="1857420" cy="1857420"/>
          </a:xfrm>
          <a:prstGeom prst="rect">
            <a:avLst/>
          </a:prstGeom>
        </p:spPr>
      </p:pic>
      <p:pic>
        <p:nvPicPr>
          <p:cNvPr id="9" name="Obrázok 8" descr="vlnovka_rg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1928802"/>
          </a:xfrm>
          <a:prstGeom prst="rect">
            <a:avLst/>
          </a:prstGeom>
        </p:spPr>
      </p:pic>
      <p:sp>
        <p:nvSpPr>
          <p:cNvPr id="15" name="Nadpis 1"/>
          <p:cNvSpPr txBox="1">
            <a:spLocks/>
          </p:cNvSpPr>
          <p:nvPr/>
        </p:nvSpPr>
        <p:spPr>
          <a:xfrm>
            <a:off x="0" y="214290"/>
            <a:ext cx="9144000" cy="114298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Redakčný systém pre webové sídla miest a obcí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</a:t>
            </a:r>
            <a:r>
              <a:rPr kumimoji="0" lang="sk-SK" sz="2800" i="0" u="none" strike="noStrike" kern="1200" cap="none" spc="0" normalizeH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súlade so zákonmi SR</a:t>
            </a:r>
            <a:endParaRPr kumimoji="0" lang="sk-SK" sz="280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6859" y="1709340"/>
            <a:ext cx="6521223" cy="3148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Obrázok 18" descr="logo_webyportal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20609" y="1500174"/>
            <a:ext cx="2608713" cy="6429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768" y="2071678"/>
            <a:ext cx="1042229" cy="1042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071546"/>
            <a:ext cx="1042229" cy="1042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1071546"/>
            <a:ext cx="1042229" cy="1042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9" name="Picture 1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28794" y="1586861"/>
            <a:ext cx="1056321" cy="105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5" name="Rovná spojnica 24"/>
          <p:cNvCxnSpPr/>
          <p:nvPr/>
        </p:nvCxnSpPr>
        <p:spPr>
          <a:xfrm>
            <a:off x="0" y="857232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1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5786" y="2071678"/>
            <a:ext cx="1071570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" name="Obdĺžniková bublina 32"/>
          <p:cNvSpPr/>
          <p:nvPr/>
        </p:nvSpPr>
        <p:spPr>
          <a:xfrm>
            <a:off x="3143240" y="3929066"/>
            <a:ext cx="2857520" cy="826962"/>
          </a:xfrm>
          <a:prstGeom prst="wedgeRectCallou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4" name="Podnadpis 2"/>
          <p:cNvSpPr txBox="1">
            <a:spLocks/>
          </p:cNvSpPr>
          <p:nvPr/>
        </p:nvSpPr>
        <p:spPr>
          <a:xfrm>
            <a:off x="3214678" y="3929066"/>
            <a:ext cx="2714644" cy="92869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k-SK" sz="2800" b="1" i="0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Všeobecné</a:t>
            </a:r>
            <a:r>
              <a:rPr kumimoji="0" lang="sk-SK" sz="2800" b="1" i="0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sk-SK" sz="2800" b="1" i="0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Informácie </a:t>
            </a:r>
            <a:endParaRPr kumimoji="0" lang="sk-SK" sz="2400" b="1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sk-SK" sz="2400" b="0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sk-SK" sz="2400" b="0" i="0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00760" y="1571612"/>
            <a:ext cx="1042229" cy="1042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7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43240" y="5121292"/>
            <a:ext cx="2857520" cy="1165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00" name="Rovná spojovacia šípka 99"/>
          <p:cNvCxnSpPr/>
          <p:nvPr/>
        </p:nvCxnSpPr>
        <p:spPr>
          <a:xfrm rot="5400000">
            <a:off x="3608381" y="2678107"/>
            <a:ext cx="642942" cy="1588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Rovná spojovacia šípka 101"/>
          <p:cNvCxnSpPr/>
          <p:nvPr/>
        </p:nvCxnSpPr>
        <p:spPr>
          <a:xfrm rot="5400000">
            <a:off x="4751389" y="2678107"/>
            <a:ext cx="642942" cy="1588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Rovná spojovacia šípka 103"/>
          <p:cNvCxnSpPr/>
          <p:nvPr/>
        </p:nvCxnSpPr>
        <p:spPr>
          <a:xfrm rot="5400000">
            <a:off x="5893603" y="2802717"/>
            <a:ext cx="500066" cy="428628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Rovná spojovacia šípka 105"/>
          <p:cNvCxnSpPr/>
          <p:nvPr/>
        </p:nvCxnSpPr>
        <p:spPr>
          <a:xfrm rot="10800000" flipV="1">
            <a:off x="6357950" y="3214686"/>
            <a:ext cx="642942" cy="481006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Rovná spojovacia šípka 27"/>
          <p:cNvCxnSpPr/>
          <p:nvPr/>
        </p:nvCxnSpPr>
        <p:spPr>
          <a:xfrm rot="16200000" flipH="1">
            <a:off x="2643174" y="2766998"/>
            <a:ext cx="428628" cy="428628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ovná spojovacia šípka 29"/>
          <p:cNvCxnSpPr/>
          <p:nvPr/>
        </p:nvCxnSpPr>
        <p:spPr>
          <a:xfrm>
            <a:off x="1928794" y="3214686"/>
            <a:ext cx="928694" cy="481006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Nadpis 1"/>
          <p:cNvSpPr txBox="1">
            <a:spLocks/>
          </p:cNvSpPr>
          <p:nvPr/>
        </p:nvSpPr>
        <p:spPr>
          <a:xfrm>
            <a:off x="2643174" y="6215082"/>
            <a:ext cx="3857620" cy="642918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Úrad zverejňuje na</a:t>
            </a:r>
            <a:endParaRPr kumimoji="0" lang="sk-SK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0" name="Nadpis 1"/>
          <p:cNvSpPr txBox="1">
            <a:spLocks/>
          </p:cNvSpPr>
          <p:nvPr/>
        </p:nvSpPr>
        <p:spPr>
          <a:xfrm>
            <a:off x="0" y="1"/>
            <a:ext cx="9144000" cy="78579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Tradičná komunikácia samosprávy s občanmi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768" y="2071678"/>
            <a:ext cx="1042229" cy="1042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071546"/>
            <a:ext cx="1042229" cy="1042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1071546"/>
            <a:ext cx="1042229" cy="1042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9" name="Picture 1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28794" y="1586861"/>
            <a:ext cx="1056321" cy="105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5" name="Rovná spojnica 24"/>
          <p:cNvCxnSpPr/>
          <p:nvPr/>
        </p:nvCxnSpPr>
        <p:spPr>
          <a:xfrm>
            <a:off x="0" y="857232"/>
            <a:ext cx="9144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1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5786" y="2071678"/>
            <a:ext cx="1071570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" name="Podnadpis 2"/>
          <p:cNvSpPr txBox="1">
            <a:spLocks/>
          </p:cNvSpPr>
          <p:nvPr/>
        </p:nvSpPr>
        <p:spPr>
          <a:xfrm>
            <a:off x="3214678" y="3929066"/>
            <a:ext cx="2714644" cy="92869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k-SK" sz="2800" b="1" i="0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Všeobecné</a:t>
            </a:r>
            <a:r>
              <a:rPr kumimoji="0" lang="sk-SK" sz="2800" b="1" i="0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sk-SK" sz="2800" b="1" i="0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Informácie </a:t>
            </a:r>
            <a:endParaRPr kumimoji="0" lang="sk-SK" sz="2400" b="1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sk-SK" sz="2400" b="0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sk-SK" sz="2400" b="0" i="0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00760" y="1571612"/>
            <a:ext cx="1042229" cy="1042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7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43240" y="5121292"/>
            <a:ext cx="2857520" cy="1165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00" name="Rovná spojovacia šípka 99"/>
          <p:cNvCxnSpPr/>
          <p:nvPr/>
        </p:nvCxnSpPr>
        <p:spPr>
          <a:xfrm rot="5400000">
            <a:off x="3608381" y="2678107"/>
            <a:ext cx="642942" cy="1588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Rovná spojovacia šípka 101"/>
          <p:cNvCxnSpPr/>
          <p:nvPr/>
        </p:nvCxnSpPr>
        <p:spPr>
          <a:xfrm rot="5400000">
            <a:off x="4751389" y="2678107"/>
            <a:ext cx="642942" cy="1588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Rovná spojovacia šípka 103"/>
          <p:cNvCxnSpPr/>
          <p:nvPr/>
        </p:nvCxnSpPr>
        <p:spPr>
          <a:xfrm rot="5400000">
            <a:off x="5893603" y="2802717"/>
            <a:ext cx="500066" cy="428628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Rovná spojovacia šípka 105"/>
          <p:cNvCxnSpPr/>
          <p:nvPr/>
        </p:nvCxnSpPr>
        <p:spPr>
          <a:xfrm rot="10800000" flipV="1">
            <a:off x="6357950" y="3214686"/>
            <a:ext cx="642942" cy="481006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bdĺžniková bublina 20"/>
          <p:cNvSpPr/>
          <p:nvPr/>
        </p:nvSpPr>
        <p:spPr>
          <a:xfrm>
            <a:off x="3143240" y="3929066"/>
            <a:ext cx="2857520" cy="826962"/>
          </a:xfrm>
          <a:prstGeom prst="wedgeRectCallou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2" name="Podnadpis 2"/>
          <p:cNvSpPr txBox="1">
            <a:spLocks/>
          </p:cNvSpPr>
          <p:nvPr/>
        </p:nvSpPr>
        <p:spPr>
          <a:xfrm>
            <a:off x="3214678" y="4071942"/>
            <a:ext cx="2714644" cy="6429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sk-SK" sz="2800" b="1" i="0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Úradná</a:t>
            </a:r>
            <a:r>
              <a:rPr kumimoji="0" lang="sk-SK" sz="2400" b="1" i="0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tabuľa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sk-SK" sz="2400" b="0" i="0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sk-SK" sz="2400" b="0" i="0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3" name="Nadpis 1"/>
          <p:cNvSpPr txBox="1">
            <a:spLocks/>
          </p:cNvSpPr>
          <p:nvPr/>
        </p:nvSpPr>
        <p:spPr>
          <a:xfrm>
            <a:off x="2643174" y="6215082"/>
            <a:ext cx="3857620" cy="642918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Úrad zverejňuje na</a:t>
            </a:r>
            <a:endParaRPr kumimoji="0" lang="sk-SK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9" name="Nadpis 1"/>
          <p:cNvSpPr txBox="1">
            <a:spLocks/>
          </p:cNvSpPr>
          <p:nvPr/>
        </p:nvSpPr>
        <p:spPr>
          <a:xfrm>
            <a:off x="0" y="1"/>
            <a:ext cx="9144000" cy="78579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Tradičná komunikácia samosprávy s občanmi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19047</TotalTime>
  <Words>1070</Words>
  <Application>Microsoft Office PowerPoint</Application>
  <PresentationFormat>Prezentácia na obrazovke (4:3)</PresentationFormat>
  <Paragraphs>381</Paragraphs>
  <Slides>78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78</vt:i4>
      </vt:variant>
    </vt:vector>
  </HeadingPairs>
  <TitlesOfParts>
    <vt:vector size="79" baseType="lpstr">
      <vt:lpstr>Motív Office</vt:lpstr>
      <vt:lpstr>Snímka 1</vt:lpstr>
      <vt:lpstr>Trochu histórie – trendy v službách </vt:lpstr>
      <vt:lpstr>Trochu histórie – trendy v komunikačných zariadeniach </vt:lpstr>
      <vt:lpstr>Zabezpečenie dosahu informácií zo samosprávy k občanom </vt:lpstr>
      <vt:lpstr>Dosah informácií podľa technických zručností  a vlastnenia komunikačných  zariadení</vt:lpstr>
      <vt:lpstr>Snímka 6</vt:lpstr>
      <vt:lpstr>Tradičná komunikácia samosprávy s občanmi</vt:lpstr>
      <vt:lpstr>Snímka 8</vt:lpstr>
      <vt:lpstr>Snímka 9</vt:lpstr>
      <vt:lpstr>Snímka 10</vt:lpstr>
      <vt:lpstr>Snímka 11</vt:lpstr>
      <vt:lpstr>Snímka 12</vt:lpstr>
      <vt:lpstr>Snímka 13</vt:lpstr>
      <vt:lpstr>Snímka 14</vt:lpstr>
      <vt:lpstr>Snímka 15</vt:lpstr>
      <vt:lpstr>Snímka 16</vt:lpstr>
      <vt:lpstr>Snímka 17</vt:lpstr>
      <vt:lpstr>Snímka 18</vt:lpstr>
      <vt:lpstr>Snímka 19</vt:lpstr>
      <vt:lpstr>Snímka 20</vt:lpstr>
      <vt:lpstr>Snímka 21</vt:lpstr>
      <vt:lpstr>Snímka 22</vt:lpstr>
      <vt:lpstr>Snímka 23</vt:lpstr>
      <vt:lpstr>Snímka 24</vt:lpstr>
      <vt:lpstr>Na čo kladieme dôraz!</vt:lpstr>
      <vt:lpstr>Snímka 26</vt:lpstr>
      <vt:lpstr>Snímka 27</vt:lpstr>
      <vt:lpstr>Snímka 28</vt:lpstr>
      <vt:lpstr>Moderná  komunikácia samosprávy s občanmi</vt:lpstr>
      <vt:lpstr>Snímka 30</vt:lpstr>
      <vt:lpstr>Snímka 31</vt:lpstr>
      <vt:lpstr>Snímka 32</vt:lpstr>
      <vt:lpstr>Snímka 33</vt:lpstr>
      <vt:lpstr>Snímka 34</vt:lpstr>
      <vt:lpstr>Snímka 35</vt:lpstr>
      <vt:lpstr>Snímka 36</vt:lpstr>
      <vt:lpstr>Snímka 37</vt:lpstr>
      <vt:lpstr>Snímka 38</vt:lpstr>
      <vt:lpstr>Moderná komunikácia samosprávy  s občanmi v praxi  Riešenia od WEBY GROUP, s.r.o.</vt:lpstr>
      <vt:lpstr>Moderná komunikácia - bezbariérovosť</vt:lpstr>
      <vt:lpstr>Bezbariérovosť   FAREBNOSŤ – pravidlá Blindfriendly</vt:lpstr>
      <vt:lpstr>Bezbariérovosť   FAREBNOSŤ – pravidlá Blindfriendly</vt:lpstr>
      <vt:lpstr>Bezbariérovosť  SOFTVÉR -  v zmysle legislatívy</vt:lpstr>
      <vt:lpstr>Pre slabozrakých a seniorov – veľkosť písma</vt:lpstr>
      <vt:lpstr>Pre slabozrakých a seniorov – hlasová služba</vt:lpstr>
      <vt:lpstr>Responzívny dizajn – tablet, mobil  </vt:lpstr>
      <vt:lpstr>Snímka 47</vt:lpstr>
      <vt:lpstr>     E-mailing – rýchle správy</vt:lpstr>
      <vt:lpstr>Snímka 49</vt:lpstr>
      <vt:lpstr>                      SMS hlásnik – doplnková služba</vt:lpstr>
      <vt:lpstr>Mobilná aplikácia – nástroj vo webyportáli</vt:lpstr>
      <vt:lpstr>Mobilná aplikácia – nástroj vo webyportáli</vt:lpstr>
      <vt:lpstr>Snímka 53</vt:lpstr>
      <vt:lpstr>Mobilná aplikácia – nástroj vo webyportáli</vt:lpstr>
      <vt:lpstr>Mobilná aplikácia – nástroj vo webyportáli</vt:lpstr>
      <vt:lpstr>                      SMS hlásnik – doplnková služba</vt:lpstr>
      <vt:lpstr>                      SMS hlásnik – doplnková služba</vt:lpstr>
      <vt:lpstr>Referencie</vt:lpstr>
      <vt:lpstr>Referencie</vt:lpstr>
      <vt:lpstr>Referencie</vt:lpstr>
      <vt:lpstr>Referencie</vt:lpstr>
      <vt:lpstr>Referencie</vt:lpstr>
      <vt:lpstr>Referencie</vt:lpstr>
      <vt:lpstr>Referencie</vt:lpstr>
      <vt:lpstr>Referencie</vt:lpstr>
      <vt:lpstr>Referencie</vt:lpstr>
      <vt:lpstr>Referencie</vt:lpstr>
      <vt:lpstr>Referencie</vt:lpstr>
      <vt:lpstr>Referencie – Zlatý erb</vt:lpstr>
      <vt:lpstr>Referencie – Zlatý erb</vt:lpstr>
      <vt:lpstr>Referencie – Zlatý erb</vt:lpstr>
      <vt:lpstr>Referencie – Zlatý erb</vt:lpstr>
      <vt:lpstr>Referencie – Zlatý erb</vt:lpstr>
      <vt:lpstr>Referencie – Zlatý erb</vt:lpstr>
      <vt:lpstr>Referencie – Zlatý erb</vt:lpstr>
      <vt:lpstr>Snímka 76</vt:lpstr>
      <vt:lpstr>Snímka 77</vt:lpstr>
      <vt:lpstr>Snímka 78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Moderná komunikácia samosprávy s občanmi</dc:title>
  <dc:creator>milos</dc:creator>
  <cp:lastModifiedBy>milos</cp:lastModifiedBy>
  <cp:revision>192</cp:revision>
  <dcterms:created xsi:type="dcterms:W3CDTF">2016-01-05T11:16:32Z</dcterms:created>
  <dcterms:modified xsi:type="dcterms:W3CDTF">2016-03-22T07:22:18Z</dcterms:modified>
</cp:coreProperties>
</file>