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0" r:id="rId6"/>
    <p:sldId id="263" r:id="rId7"/>
    <p:sldId id="265" r:id="rId8"/>
    <p:sldId id="266" r:id="rId9"/>
    <p:sldId id="267" r:id="rId10"/>
    <p:sldId id="268" r:id="rId11"/>
    <p:sldId id="272" r:id="rId12"/>
    <p:sldId id="273" r:id="rId13"/>
    <p:sldId id="274" r:id="rId14"/>
    <p:sldId id="271" r:id="rId1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121" autoAdjust="0"/>
  </p:normalViewPr>
  <p:slideViewPr>
    <p:cSldViewPr snapToGrid="0" snapToObjects="1">
      <p:cViewPr varScale="1">
        <p:scale>
          <a:sx n="78" d="100"/>
          <a:sy n="78" d="100"/>
        </p:scale>
        <p:origin x="1686" y="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40FFB-F604-4F97-AB30-C96767416E48}" type="datetimeFigureOut">
              <a:rPr lang="sk-SK" smtClean="0"/>
              <a:t>22.2.2016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D0E4-1BB6-47C7-9D8A-D327C0E5001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736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D0E4-1BB6-47C7-9D8A-D327C0E50016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6960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D0E4-1BB6-47C7-9D8A-D327C0E50016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4369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D0E4-1BB6-47C7-9D8A-D327C0E50016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026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D0E4-1BB6-47C7-9D8A-D327C0E50016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815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D0E4-1BB6-47C7-9D8A-D327C0E50016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377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D0E4-1BB6-47C7-9D8A-D327C0E50016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804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D0E4-1BB6-47C7-9D8A-D327C0E50016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5963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D0E4-1BB6-47C7-9D8A-D327C0E50016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614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D0E4-1BB6-47C7-9D8A-D327C0E50016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899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D0E4-1BB6-47C7-9D8A-D327C0E50016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9854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D0E4-1BB6-47C7-9D8A-D327C0E50016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712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1C4-4FFE-9343-9562-C98695ADD735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F622-DD2A-5E4D-AB33-D724C5C1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1C4-4FFE-9343-9562-C98695ADD735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F622-DD2A-5E4D-AB33-D724C5C1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6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1C4-4FFE-9343-9562-C98695ADD735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F622-DD2A-5E4D-AB33-D724C5C1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3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965"/>
            <a:ext cx="8229600" cy="74708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0846"/>
            <a:ext cx="8229600" cy="304506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1C4-4FFE-9343-9562-C98695ADD735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F622-DD2A-5E4D-AB33-D724C5C1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4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1C4-4FFE-9343-9562-C98695ADD735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F622-DD2A-5E4D-AB33-D724C5C1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6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1C4-4FFE-9343-9562-C98695ADD735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F622-DD2A-5E4D-AB33-D724C5C1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1C4-4FFE-9343-9562-C98695ADD735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F622-DD2A-5E4D-AB33-D724C5C1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1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1C4-4FFE-9343-9562-C98695ADD735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F622-DD2A-5E4D-AB33-D724C5C1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8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1C4-4FFE-9343-9562-C98695ADD735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F622-DD2A-5E4D-AB33-D724C5C1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8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1C4-4FFE-9343-9562-C98695ADD735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F622-DD2A-5E4D-AB33-D724C5C1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0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1C4-4FFE-9343-9562-C98695ADD735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F622-DD2A-5E4D-AB33-D724C5C1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5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1C4-4FFE-9343-9562-C98695ADD735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F622-DD2A-5E4D-AB33-D724C5C1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8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WORK/PICTUS/MW%20PROMOTION/STATNE/IOM/skolenie.png" TargetMode="External"/><Relationship Id="rId5" Type="http://schemas.openxmlformats.org/officeDocument/2006/relationships/image" Target="../media/image10.png"/><Relationship Id="rId4" Type="http://schemas.openxmlformats.org/officeDocument/2006/relationships/image" Target="file://localhost/WORK/PICTUS/MW%20PROMOTION/STATNE/IOM/pc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WORK/PICTUS/MW%20PROMOTION/STATNE/IOM/skolenie.png" TargetMode="External"/><Relationship Id="rId5" Type="http://schemas.openxmlformats.org/officeDocument/2006/relationships/image" Target="../media/image10.png"/><Relationship Id="rId4" Type="http://schemas.openxmlformats.org/officeDocument/2006/relationships/image" Target="file://localhost/WORK/PICTUS/MW%20PROMOTION/STATNE/IOM/pc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WORK/PICTUS/MW%20PROMOTION/STATNE/IOM/skolenie.png" TargetMode="External"/><Relationship Id="rId5" Type="http://schemas.openxmlformats.org/officeDocument/2006/relationships/image" Target="../media/image10.png"/><Relationship Id="rId4" Type="http://schemas.openxmlformats.org/officeDocument/2006/relationships/image" Target="file://localhost/WORK/PICTUS/MW%20PROMOTION/STATNE/IOM/pc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ihlasky.ccv.upjs.sk/" TargetMode="External"/><Relationship Id="rId7" Type="http://schemas.openxmlformats.org/officeDocument/2006/relationships/image" Target="file://localhost/WORK/PICTUS/MW%20PROMOTION/STATNE/IOM/skolenie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file://localhost/WORK/PICTUS/MW%20PROMOTION/STATNE/IOM/pc.png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%5CWORK%5CPICTUS%5CMW%20PROMOTION%5CSTATNE%5CIOM%5Cshutterstock_191162990_2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2065" y="2662902"/>
            <a:ext cx="49079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altLang="sk-SK" sz="2500" b="1" dirty="0" smtClean="0">
                <a:latin typeface="Arial" charset="0"/>
                <a:cs typeface="Arial" charset="0"/>
              </a:rPr>
              <a:t>Integrované obslužné miesta (IOM)</a:t>
            </a:r>
            <a:endParaRPr lang="sk-SK" altLang="sk-SK" sz="25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altLang="sk-SK" sz="2400" b="1" dirty="0">
                <a:solidFill>
                  <a:srgbClr val="00B0F0"/>
                </a:solidFill>
                <a:latin typeface="Arial Narrow" pitchFamily="34" charset="0"/>
              </a:rPr>
              <a:t>Podpora pre projekt od MF </a:t>
            </a:r>
            <a:r>
              <a:rPr lang="sk-SK" altLang="sk-SK" sz="2400" b="1" dirty="0" smtClean="0">
                <a:solidFill>
                  <a:srgbClr val="00B0F0"/>
                </a:solidFill>
                <a:latin typeface="Arial Narrow" pitchFamily="34" charset="0"/>
              </a:rPr>
              <a:t>SR</a:t>
            </a:r>
            <a:endParaRPr lang="sk-SK" altLang="sk-SK" sz="2400" dirty="0">
              <a:solidFill>
                <a:srgbClr val="00B0F0"/>
              </a:solidFill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679941" y="2020010"/>
            <a:ext cx="6571886" cy="2870732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Prevádzkarne IOM získali </a:t>
            </a:r>
            <a:r>
              <a:rPr lang="sk-SK" altLang="sk-SK" b="1" dirty="0">
                <a:solidFill>
                  <a:srgbClr val="FF3399"/>
                </a:solidFill>
                <a:latin typeface="Arial Narrow" pitchFamily="34" charset="0"/>
              </a:rPr>
              <a:t>doplnkový </a:t>
            </a:r>
            <a:r>
              <a:rPr lang="sk-SK" altLang="sk-SK" b="1" dirty="0" smtClean="0">
                <a:solidFill>
                  <a:srgbClr val="FF3399"/>
                </a:solidFill>
                <a:latin typeface="Arial Narrow" pitchFamily="34" charset="0"/>
              </a:rPr>
              <a:t>hardvér a softvér</a:t>
            </a:r>
            <a:endParaRPr lang="sk-SK" altLang="sk-SK" dirty="0" smtClean="0">
              <a:latin typeface="Arial Narrow" pitchFamily="34" charset="0"/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Každé IOM dostalo </a:t>
            </a:r>
            <a:r>
              <a:rPr lang="sk-SK" altLang="sk-SK" b="1" dirty="0" smtClean="0">
                <a:solidFill>
                  <a:srgbClr val="FF3399"/>
                </a:solidFill>
                <a:latin typeface="Arial Narrow" pitchFamily="34" charset="0"/>
              </a:rPr>
              <a:t>označenie</a:t>
            </a:r>
            <a:r>
              <a:rPr lang="sk-SK" altLang="sk-SK" dirty="0" smtClean="0">
                <a:solidFill>
                  <a:srgbClr val="784097"/>
                </a:solidFill>
                <a:latin typeface="Arial Narrow" pitchFamily="34" charset="0"/>
              </a:rPr>
              <a:t> </a:t>
            </a:r>
            <a:r>
              <a:rPr lang="sk-SK" altLang="sk-SK" dirty="0" smtClean="0">
                <a:latin typeface="Arial Narrow" pitchFamily="34" charset="0"/>
              </a:rPr>
              <a:t>formou nálepiek, smerových tabuliek, vývesiek a taktiež </a:t>
            </a:r>
            <a:r>
              <a:rPr lang="sk-SK" altLang="sk-SK" b="1" dirty="0" smtClean="0">
                <a:solidFill>
                  <a:srgbClr val="FF3399"/>
                </a:solidFill>
                <a:latin typeface="Arial Narrow" pitchFamily="34" charset="0"/>
              </a:rPr>
              <a:t>materiály</a:t>
            </a:r>
            <a:r>
              <a:rPr lang="sk-SK" altLang="sk-SK" dirty="0" smtClean="0">
                <a:solidFill>
                  <a:srgbClr val="784097"/>
                </a:solidFill>
                <a:latin typeface="Arial Narrow" pitchFamily="34" charset="0"/>
              </a:rPr>
              <a:t> </a:t>
            </a:r>
            <a:r>
              <a:rPr lang="sk-SK" altLang="sk-SK" dirty="0" smtClean="0">
                <a:latin typeface="Arial Narrow" pitchFamily="34" charset="0"/>
              </a:rPr>
              <a:t>pre informovanie verejnosti o IOM - letáky, brožúry, cenníky, plagáty apod.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Pre prípadné problémy so systémom IOM bude pre pracovníkov </a:t>
            </a:r>
            <a:r>
              <a:rPr lang="sk-SK" altLang="sk-SK" dirty="0" smtClean="0">
                <a:latin typeface="Arial Narrow" pitchFamily="34" charset="0"/>
              </a:rPr>
              <a:t>zabezpečená </a:t>
            </a:r>
            <a:r>
              <a:rPr lang="sk-SK" altLang="sk-SK" dirty="0" smtClean="0">
                <a:latin typeface="Arial Narrow" pitchFamily="34" charset="0"/>
              </a:rPr>
              <a:t>pomoc, tzv. </a:t>
            </a:r>
            <a:r>
              <a:rPr lang="sk-SK" altLang="sk-SK" b="1" dirty="0" smtClean="0">
                <a:solidFill>
                  <a:srgbClr val="FF3399"/>
                </a:solidFill>
                <a:latin typeface="Arial Narrow" pitchFamily="34" charset="0"/>
              </a:rPr>
              <a:t>helpdesk</a:t>
            </a:r>
            <a:r>
              <a:rPr lang="sk-SK" altLang="sk-SK" dirty="0" smtClean="0">
                <a:solidFill>
                  <a:srgbClr val="784097"/>
                </a:solidFill>
                <a:latin typeface="Arial Narrow" pitchFamily="34" charset="0"/>
              </a:rPr>
              <a:t> </a:t>
            </a:r>
            <a:r>
              <a:rPr lang="sk-SK" altLang="sk-SK" dirty="0" smtClean="0">
                <a:latin typeface="Arial Narrow" pitchFamily="34" charset="0"/>
              </a:rPr>
              <a:t>formou telefonickej linky a e-mailu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MF SR pripravuje </a:t>
            </a:r>
            <a:r>
              <a:rPr lang="sk-SK" altLang="sk-SK" b="1" dirty="0">
                <a:solidFill>
                  <a:srgbClr val="FF3399"/>
                </a:solidFill>
                <a:latin typeface="Arial Narrow" pitchFamily="34" charset="0"/>
              </a:rPr>
              <a:t>ďalší rozvoj služieb </a:t>
            </a:r>
            <a:r>
              <a:rPr lang="sk-SK" altLang="sk-SK" dirty="0" smtClean="0">
                <a:latin typeface="Arial Narrow" pitchFamily="34" charset="0"/>
              </a:rPr>
              <a:t>poskytovaných prostredníctvom IOM</a:t>
            </a:r>
          </a:p>
        </p:txBody>
      </p:sp>
      <p:pic>
        <p:nvPicPr>
          <p:cNvPr id="6" name="pc.png" descr="/WORK/PICTUS/MW PROMOTION/STATNE/IOM/pc.png"/>
          <p:cNvPicPr>
            <a:picLocks noChangeAspect="1"/>
          </p:cNvPicPr>
          <p:nvPr/>
        </p:nvPicPr>
        <p:blipFill>
          <a:blip r:embed="rId3" r:link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617" y="1644531"/>
            <a:ext cx="1274641" cy="811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7" name="skolenie.png" descr="/WORK/PICTUS/MW PROMOTION/STATNE/IOM/skolenie.png"/>
          <p:cNvPicPr>
            <a:picLocks noChangeAspect="1"/>
          </p:cNvPicPr>
          <p:nvPr/>
        </p:nvPicPr>
        <p:blipFill>
          <a:blip r:embed="rId5" r:link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081" y="2514042"/>
            <a:ext cx="1299177" cy="81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8" name="Picture 2" descr="http://resources.infosecinstitute.com/wp-content/uploads/help-desk-interview-questions.jp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081" y="3455376"/>
            <a:ext cx="1299177" cy="87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28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altLang="sk-SK" sz="2400" b="1" dirty="0" smtClean="0">
                <a:solidFill>
                  <a:srgbClr val="00B0F0"/>
                </a:solidFill>
                <a:latin typeface="Arial Narrow" pitchFamily="34" charset="0"/>
              </a:rPr>
              <a:t>Príjem a účtovanie poplatkov  (obec)</a:t>
            </a:r>
            <a:endParaRPr lang="sk-SK" altLang="sk-SK" sz="2400" dirty="0">
              <a:solidFill>
                <a:srgbClr val="00B0F0"/>
              </a:solidFill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679941" y="1644530"/>
            <a:ext cx="6571886" cy="3571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altLang="sk-SK" b="1" dirty="0" smtClean="0">
                <a:latin typeface="Arial Narrow" pitchFamily="34" charset="0"/>
              </a:rPr>
              <a:t>Podanie:</a:t>
            </a:r>
            <a:endParaRPr lang="sk-SK" altLang="sk-SK" b="1" dirty="0">
              <a:latin typeface="Arial Narrow" pitchFamily="34" charset="0"/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Počas spracovania podania, žiadateľ zaplatí poplatky v hotovosti v pokladnici obce</a:t>
            </a:r>
            <a:r>
              <a:rPr lang="sk-SK" altLang="sk-SK" dirty="0">
                <a:latin typeface="Arial Narrow" pitchFamily="34" charset="0"/>
              </a:rPr>
              <a:t> </a:t>
            </a:r>
            <a:r>
              <a:rPr lang="sk-SK" altLang="sk-SK" dirty="0" smtClean="0">
                <a:latin typeface="Arial Narrow" pitchFamily="34" charset="0"/>
              </a:rPr>
              <a:t>(alebo iným spôsobom, ktorý obec podporuje)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Obec vydá príjmový doklad a účtuje:</a:t>
            </a:r>
          </a:p>
          <a:p>
            <a:pPr marL="857250" lvl="1" indent="-457200">
              <a:buFont typeface="+mj-lt"/>
              <a:buAutoNum type="alphaLcParenR"/>
            </a:pPr>
            <a:r>
              <a:rPr lang="sk-SK" altLang="sk-SK" dirty="0" smtClean="0">
                <a:latin typeface="Arial Narrow" pitchFamily="34" charset="0"/>
              </a:rPr>
              <a:t>správny/súdny poplatok (záväzok voči štátu)</a:t>
            </a:r>
          </a:p>
          <a:p>
            <a:pPr marL="857250" lvl="1" indent="-457200">
              <a:buFont typeface="Calibri" pitchFamily="34" charset="0"/>
              <a:buAutoNum type="alphaLcParenR"/>
            </a:pPr>
            <a:r>
              <a:rPr lang="sk-SK" altLang="sk-SK" dirty="0" smtClean="0">
                <a:latin typeface="Arial Narrow" pitchFamily="34" charset="0"/>
              </a:rPr>
              <a:t>asistenčný poplatok (príjem obce)</a:t>
            </a:r>
          </a:p>
          <a:p>
            <a:pPr marL="857250" lvl="1" indent="-457200">
              <a:buFont typeface="Calibri" pitchFamily="34" charset="0"/>
              <a:buAutoNum type="alphaLcParenR"/>
            </a:pPr>
            <a:r>
              <a:rPr lang="sk-SK" altLang="sk-SK" dirty="0" smtClean="0">
                <a:latin typeface="Arial Narrow" pitchFamily="34" charset="0"/>
              </a:rPr>
              <a:t>poplatok za doplnkové služby (príjem obce</a:t>
            </a:r>
            <a:r>
              <a:rPr lang="sk-SK" altLang="sk-SK" dirty="0" smtClean="0">
                <a:latin typeface="Arial Narrow" pitchFamily="34" charset="0"/>
              </a:rPr>
              <a:t>)</a:t>
            </a:r>
            <a:endParaRPr lang="sk-SK" altLang="sk-SK" dirty="0">
              <a:latin typeface="Arial Narrow" pitchFamily="34" charset="0"/>
            </a:endParaRPr>
          </a:p>
          <a:p>
            <a:pPr marL="0" indent="0" eaLnBrk="1" hangingPunct="1">
              <a:buNone/>
            </a:pPr>
            <a:r>
              <a:rPr lang="sk-SK" altLang="sk-SK" b="1" dirty="0" smtClean="0">
                <a:latin typeface="Arial Narrow" pitchFamily="34" charset="0"/>
              </a:rPr>
              <a:t>Čo sa deje na pozadí?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IS IOM </a:t>
            </a:r>
            <a:r>
              <a:rPr lang="sk-SK" altLang="sk-SK" dirty="0">
                <a:latin typeface="Arial Narrow" pitchFamily="34" charset="0"/>
              </a:rPr>
              <a:t>informuje IS Modul </a:t>
            </a:r>
            <a:r>
              <a:rPr lang="sk-SK" altLang="sk-SK" dirty="0" smtClean="0">
                <a:latin typeface="Arial Narrow" pitchFamily="34" charset="0"/>
              </a:rPr>
              <a:t>Elektronických Platieb (MEP) o zaplatení za </a:t>
            </a:r>
            <a:r>
              <a:rPr lang="sk-SK" altLang="sk-SK" dirty="0" smtClean="0">
                <a:latin typeface="Arial Narrow" pitchFamily="34" charset="0"/>
              </a:rPr>
              <a:t>službu</a:t>
            </a:r>
            <a:endParaRPr lang="sk-SK" altLang="sk-SK" dirty="0" smtClean="0">
              <a:latin typeface="Arial Narrow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IS MEP informuje Orgán verejnej moci (poskytovateľa služby), že služba bola zaplatená (poskytni službu!)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IS MEP poskytne Príjemcovi platieb (VPS) predpis na účtovanie pohľadávky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sk-SK" altLang="sk-SK" dirty="0">
              <a:latin typeface="Arial Narrow" pitchFamily="34" charset="0"/>
            </a:endParaRPr>
          </a:p>
        </p:txBody>
      </p:sp>
      <p:pic>
        <p:nvPicPr>
          <p:cNvPr id="6" name="pc.png" descr="/WORK/PICTUS/MW PROMOTION/STATNE/IOM/pc.png"/>
          <p:cNvPicPr>
            <a:picLocks noChangeAspect="1"/>
          </p:cNvPicPr>
          <p:nvPr/>
        </p:nvPicPr>
        <p:blipFill>
          <a:blip r:embed="rId3" r:link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617" y="1644531"/>
            <a:ext cx="1274641" cy="811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7" name="skolenie.png" descr="/WORK/PICTUS/MW PROMOTION/STATNE/IOM/skolenie.png"/>
          <p:cNvPicPr>
            <a:picLocks noChangeAspect="1"/>
          </p:cNvPicPr>
          <p:nvPr/>
        </p:nvPicPr>
        <p:blipFill>
          <a:blip r:embed="rId5" r:link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081" y="2514042"/>
            <a:ext cx="1299177" cy="81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65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altLang="sk-SK" sz="2400" b="1" dirty="0" smtClean="0">
                <a:solidFill>
                  <a:srgbClr val="00B0F0"/>
                </a:solidFill>
                <a:latin typeface="Arial Narrow" pitchFamily="34" charset="0"/>
              </a:rPr>
              <a:t>Úhrada poplatkov  (obec)</a:t>
            </a:r>
            <a:endParaRPr lang="sk-SK" altLang="sk-SK" sz="2400" dirty="0">
              <a:solidFill>
                <a:srgbClr val="00B0F0"/>
              </a:solidFill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679941" y="2020010"/>
            <a:ext cx="6571886" cy="287073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sk-SK" altLang="sk-SK" b="1" dirty="0" smtClean="0">
                <a:latin typeface="Arial Narrow" pitchFamily="34" charset="0"/>
              </a:rPr>
              <a:t>Úhrada záväzku voči „štátu“: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IS MEP odošle obci kumulovaný platobný predpis za súdne/správne </a:t>
            </a:r>
            <a:r>
              <a:rPr lang="sk-SK" altLang="sk-SK" dirty="0" smtClean="0">
                <a:latin typeface="Arial Narrow" pitchFamily="34" charset="0"/>
              </a:rPr>
              <a:t>poplatky</a:t>
            </a:r>
            <a:r>
              <a:rPr lang="en-US" altLang="sk-SK" dirty="0" smtClean="0">
                <a:latin typeface="Arial Narrow" pitchFamily="34" charset="0"/>
              </a:rPr>
              <a:t>, </a:t>
            </a:r>
            <a:r>
              <a:rPr lang="en-US" altLang="sk-SK" dirty="0" err="1" smtClean="0">
                <a:latin typeface="Arial Narrow" pitchFamily="34" charset="0"/>
              </a:rPr>
              <a:t>bude</a:t>
            </a:r>
            <a:r>
              <a:rPr lang="sk-SK" altLang="sk-SK" dirty="0" smtClean="0">
                <a:latin typeface="Arial Narrow" pitchFamily="34" charset="0"/>
              </a:rPr>
              <a:t> </a:t>
            </a:r>
            <a:r>
              <a:rPr lang="sk-SK" altLang="sk-SK" dirty="0" smtClean="0">
                <a:latin typeface="Arial Narrow" pitchFamily="34" charset="0"/>
              </a:rPr>
              <a:t>doručený </a:t>
            </a:r>
            <a:r>
              <a:rPr lang="sk-SK" altLang="sk-SK" dirty="0">
                <a:latin typeface="Arial Narrow" pitchFamily="34" charset="0"/>
              </a:rPr>
              <a:t>do schránky obce </a:t>
            </a:r>
            <a:r>
              <a:rPr lang="en-US" altLang="sk-SK" dirty="0" err="1" smtClean="0">
                <a:latin typeface="Arial Narrow" pitchFamily="34" charset="0"/>
              </a:rPr>
              <a:t>na</a:t>
            </a:r>
            <a:r>
              <a:rPr lang="sk-SK" altLang="sk-SK" dirty="0" smtClean="0">
                <a:latin typeface="Arial Narrow" pitchFamily="34" charset="0"/>
              </a:rPr>
              <a:t> </a:t>
            </a:r>
            <a:r>
              <a:rPr lang="sk-SK" altLang="sk-SK" dirty="0" smtClean="0">
                <a:latin typeface="Arial Narrow" pitchFamily="34" charset="0"/>
              </a:rPr>
              <a:t>ÚPVS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Na základe platobného predpisu, obec uhradí záväzok voči štátu na účet príjemcu (Všeobecná pokladničná správa), účet, suma, variabilný symbol, </a:t>
            </a:r>
            <a:r>
              <a:rPr lang="sk-SK" altLang="sk-SK" dirty="0" smtClean="0">
                <a:latin typeface="Arial Narrow" pitchFamily="34" charset="0"/>
              </a:rPr>
              <a:t>...</a:t>
            </a:r>
            <a:endParaRPr lang="en-US" altLang="sk-SK" dirty="0" smtClean="0">
              <a:latin typeface="Arial Narrow" pitchFamily="34" charset="0"/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altLang="sk-SK" dirty="0" err="1" smtClean="0">
                <a:latin typeface="Arial Narrow" pitchFamily="34" charset="0"/>
              </a:rPr>
              <a:t>Tieto</a:t>
            </a:r>
            <a:r>
              <a:rPr lang="en-US" altLang="sk-SK" dirty="0" smtClean="0">
                <a:latin typeface="Arial Narrow" pitchFamily="34" charset="0"/>
              </a:rPr>
              <a:t> </a:t>
            </a:r>
            <a:r>
              <a:rPr lang="en-US" altLang="sk-SK" dirty="0" err="1" smtClean="0">
                <a:latin typeface="Arial Narrow" pitchFamily="34" charset="0"/>
              </a:rPr>
              <a:t>kroky</a:t>
            </a:r>
            <a:r>
              <a:rPr lang="en-US" altLang="sk-SK" dirty="0" smtClean="0">
                <a:latin typeface="Arial Narrow" pitchFamily="34" charset="0"/>
              </a:rPr>
              <a:t> </a:t>
            </a:r>
            <a:r>
              <a:rPr lang="en-US" altLang="sk-SK" dirty="0" err="1" smtClean="0">
                <a:latin typeface="Arial Narrow" pitchFamily="34" charset="0"/>
              </a:rPr>
              <a:t>sa</a:t>
            </a:r>
            <a:r>
              <a:rPr lang="en-US" altLang="sk-SK" dirty="0" smtClean="0">
                <a:latin typeface="Arial Narrow" pitchFamily="34" charset="0"/>
              </a:rPr>
              <a:t> </a:t>
            </a:r>
            <a:r>
              <a:rPr lang="en-US" altLang="sk-SK" dirty="0" err="1" smtClean="0">
                <a:latin typeface="Arial Narrow" pitchFamily="34" charset="0"/>
              </a:rPr>
              <a:t>musia</a:t>
            </a:r>
            <a:r>
              <a:rPr lang="en-US" altLang="sk-SK" dirty="0" smtClean="0">
                <a:latin typeface="Arial Narrow" pitchFamily="34" charset="0"/>
              </a:rPr>
              <a:t> </a:t>
            </a:r>
            <a:r>
              <a:rPr lang="en-US" altLang="sk-SK" dirty="0" err="1" smtClean="0">
                <a:latin typeface="Arial Narrow" pitchFamily="34" charset="0"/>
              </a:rPr>
              <a:t>udi</a:t>
            </a:r>
            <a:r>
              <a:rPr lang="sk-SK" altLang="sk-SK" dirty="0" smtClean="0">
                <a:latin typeface="Arial Narrow" pitchFamily="34" charset="0"/>
              </a:rPr>
              <a:t>ať najneskôr do 5 dní od poskytnutia služby</a:t>
            </a:r>
            <a:endParaRPr lang="sk-SK" altLang="sk-SK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sk-SK" altLang="sk-SK" b="1" dirty="0" smtClean="0">
                <a:latin typeface="Arial Narrow" pitchFamily="34" charset="0"/>
              </a:rPr>
              <a:t>Čo sa deje na pozadí:</a:t>
            </a:r>
            <a:endParaRPr lang="sk-SK" altLang="sk-SK" b="1" dirty="0">
              <a:latin typeface="Arial Narrow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VPS zúčtuje platbu od obce voči  jej </a:t>
            </a:r>
            <a:r>
              <a:rPr lang="sk-SK" altLang="sk-SK" dirty="0" smtClean="0">
                <a:latin typeface="Arial Narrow" pitchFamily="34" charset="0"/>
              </a:rPr>
              <a:t>pohľadávke</a:t>
            </a:r>
            <a:endParaRPr lang="sk-SK" altLang="sk-SK" dirty="0" smtClean="0">
              <a:latin typeface="Arial Narrow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VPS eviduje saldokonto </a:t>
            </a:r>
            <a:r>
              <a:rPr lang="sk-SK" altLang="sk-SK" dirty="0" smtClean="0">
                <a:latin typeface="Arial Narrow" pitchFamily="34" charset="0"/>
              </a:rPr>
              <a:t>obce</a:t>
            </a:r>
            <a:endParaRPr lang="sk-SK" altLang="sk-SK" dirty="0" smtClean="0">
              <a:latin typeface="Arial Narrow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VPS poskytuje podklady pre upomínanie a vymáhanie</a:t>
            </a:r>
            <a:endParaRPr lang="sk-SK" altLang="sk-SK" dirty="0">
              <a:latin typeface="Arial Narrow" pitchFamily="34" charset="0"/>
            </a:endParaRPr>
          </a:p>
          <a:p>
            <a:pPr marL="0" indent="0" eaLnBrk="1" hangingPunct="1">
              <a:buNone/>
            </a:pPr>
            <a:endParaRPr lang="sk-SK" altLang="sk-SK" dirty="0">
              <a:latin typeface="Arial Narrow" pitchFamily="34" charset="0"/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sk-SK" altLang="sk-SK" dirty="0" smtClean="0">
              <a:latin typeface="Arial Narrow" pitchFamily="34" charset="0"/>
            </a:endParaRPr>
          </a:p>
        </p:txBody>
      </p:sp>
      <p:pic>
        <p:nvPicPr>
          <p:cNvPr id="6" name="pc.png" descr="/WORK/PICTUS/MW PROMOTION/STATNE/IOM/pc.png"/>
          <p:cNvPicPr>
            <a:picLocks noChangeAspect="1"/>
          </p:cNvPicPr>
          <p:nvPr/>
        </p:nvPicPr>
        <p:blipFill>
          <a:blip r:embed="rId3" r:link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617" y="1644531"/>
            <a:ext cx="1274641" cy="811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7" name="skolenie.png" descr="/WORK/PICTUS/MW PROMOTION/STATNE/IOM/skolenie.png"/>
          <p:cNvPicPr>
            <a:picLocks noChangeAspect="1"/>
          </p:cNvPicPr>
          <p:nvPr/>
        </p:nvPicPr>
        <p:blipFill>
          <a:blip r:embed="rId5" r:link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081" y="2514042"/>
            <a:ext cx="1299177" cy="81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06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altLang="sk-SK" sz="2400" b="1" dirty="0" smtClean="0">
                <a:solidFill>
                  <a:srgbClr val="00B0F0"/>
                </a:solidFill>
                <a:latin typeface="Arial Narrow" pitchFamily="34" charset="0"/>
              </a:rPr>
              <a:t>Aktivity pri zmene zamestnanca IOM (obec)</a:t>
            </a:r>
            <a:endParaRPr lang="sk-SK" altLang="sk-SK" sz="2400" dirty="0">
              <a:solidFill>
                <a:srgbClr val="00B0F0"/>
              </a:solidFill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679941" y="1776046"/>
            <a:ext cx="6571886" cy="317714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sk-SK" altLang="sk-SK" b="1" dirty="0" smtClean="0">
                <a:latin typeface="Arial Narrow" pitchFamily="34" charset="0"/>
              </a:rPr>
              <a:t>Ukončenie oprávnenia zamestnanca pre prácu s IOM: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Žiadosť o zmenu prevádzkarne podľa vyhlášky o IOM správcovi IS IOM (MF SR) – uviesť dátum zmeny 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dirty="0" err="1" smtClean="0">
                <a:latin typeface="Arial Narrow" pitchFamily="34" charset="0"/>
              </a:rPr>
              <a:t>Zneplatnenie</a:t>
            </a:r>
            <a:r>
              <a:rPr lang="sk-SK" altLang="sk-SK" dirty="0" smtClean="0">
                <a:latin typeface="Arial Narrow" pitchFamily="34" charset="0"/>
              </a:rPr>
              <a:t> certifikátov</a:t>
            </a:r>
            <a:r>
              <a:rPr lang="sk-SK" altLang="sk-SK" dirty="0">
                <a:latin typeface="Arial Narrow" pitchFamily="34" charset="0"/>
              </a:rPr>
              <a:t> </a:t>
            </a:r>
            <a:r>
              <a:rPr lang="sk-SK" altLang="sk-SK" dirty="0" smtClean="0">
                <a:latin typeface="Arial Narrow" pitchFamily="34" charset="0"/>
              </a:rPr>
              <a:t>odchádzajúceho zamestnanca</a:t>
            </a:r>
          </a:p>
          <a:p>
            <a:pPr marL="0" indent="0">
              <a:buNone/>
            </a:pPr>
            <a:r>
              <a:rPr lang="sk-SK" altLang="sk-SK" b="1" dirty="0" smtClean="0">
                <a:latin typeface="Arial Narrow" pitchFamily="34" charset="0"/>
              </a:rPr>
              <a:t>Určenie nového zamestnanca:</a:t>
            </a:r>
            <a:endParaRPr lang="sk-SK" altLang="sk-SK" b="1" dirty="0">
              <a:latin typeface="Arial Narrow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Zabezpečiť vyškolenie nového zamestnanca, </a:t>
            </a:r>
            <a:r>
              <a:rPr lang="sk-SK" u="sng" dirty="0">
                <a:hlinkClick r:id="rId3"/>
              </a:rPr>
              <a:t>http://prihlasky.ccv.upjs.sk/</a:t>
            </a:r>
            <a:r>
              <a:rPr lang="sk-SK" dirty="0"/>
              <a:t> </a:t>
            </a:r>
            <a:endParaRPr lang="sk-SK" altLang="sk-SK" dirty="0" smtClean="0">
              <a:latin typeface="Arial Narrow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sk-SK" altLang="sk-SK" dirty="0">
                <a:latin typeface="Arial Narrow" pitchFamily="34" charset="0"/>
              </a:rPr>
              <a:t>Žiadosť o zmenu prevádzkarne podľa vyhlášky o IOM správcovi IS IOM (MF SR</a:t>
            </a:r>
            <a:r>
              <a:rPr lang="sk-SK" altLang="sk-SK" dirty="0" smtClean="0">
                <a:latin typeface="Arial Narrow" pitchFamily="34" charset="0"/>
              </a:rPr>
              <a:t>)</a:t>
            </a:r>
            <a:r>
              <a:rPr lang="sk-SK" altLang="sk-SK" dirty="0">
                <a:latin typeface="Arial Narrow" pitchFamily="34" charset="0"/>
              </a:rPr>
              <a:t> – uviesť dátum </a:t>
            </a:r>
            <a:r>
              <a:rPr lang="sk-SK" altLang="sk-SK" dirty="0" smtClean="0">
                <a:latin typeface="Arial Narrow" pitchFamily="34" charset="0"/>
              </a:rPr>
              <a:t>zmeny</a:t>
            </a:r>
            <a:r>
              <a:rPr lang="en-US" altLang="sk-SK" dirty="0" smtClean="0">
                <a:latin typeface="Arial Narrow" pitchFamily="34" charset="0"/>
              </a:rPr>
              <a:t>;</a:t>
            </a:r>
            <a:r>
              <a:rPr lang="sk-SK" altLang="sk-SK" dirty="0" smtClean="0">
                <a:latin typeface="Arial Narrow" pitchFamily="34" charset="0"/>
              </a:rPr>
              <a:t> môže to byť zhodná žiadosť s ukončením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Zabezpečenie certifikátov zamestnanca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sk-SK" altLang="sk-SK" dirty="0" smtClean="0">
                <a:latin typeface="Arial Narrow" pitchFamily="34" charset="0"/>
              </a:rPr>
              <a:t>Požiadať správcu IS IOM o sprístupnenie IOM pre tohto zamestnanca</a:t>
            </a:r>
            <a:r>
              <a:rPr lang="en-US" altLang="sk-SK" dirty="0" smtClean="0">
                <a:latin typeface="Arial Narrow" pitchFamily="34" charset="0"/>
              </a:rPr>
              <a:t> (</a:t>
            </a:r>
            <a:r>
              <a:rPr lang="en-US" altLang="sk-SK" dirty="0" err="1" smtClean="0">
                <a:latin typeface="Arial Narrow" pitchFamily="34" charset="0"/>
              </a:rPr>
              <a:t>spr</a:t>
            </a:r>
            <a:r>
              <a:rPr lang="sk-SK" altLang="sk-SK" dirty="0" err="1" smtClean="0">
                <a:latin typeface="Arial Narrow" pitchFamily="34" charset="0"/>
              </a:rPr>
              <a:t>ávca</a:t>
            </a:r>
            <a:r>
              <a:rPr lang="sk-SK" altLang="sk-SK" dirty="0" smtClean="0">
                <a:latin typeface="Arial Narrow" pitchFamily="34" charset="0"/>
              </a:rPr>
              <a:t> je informovaný o vydaní certifikátov automaticky</a:t>
            </a:r>
            <a:r>
              <a:rPr lang="en-US" altLang="sk-SK" dirty="0" smtClean="0">
                <a:latin typeface="Arial Narrow" pitchFamily="34" charset="0"/>
              </a:rPr>
              <a:t>)</a:t>
            </a:r>
            <a:endParaRPr lang="sk-SK" altLang="sk-SK" dirty="0">
              <a:latin typeface="Arial Narrow" pitchFamily="34" charset="0"/>
            </a:endParaRPr>
          </a:p>
          <a:p>
            <a:pPr marL="0" indent="0" eaLnBrk="1" hangingPunct="1">
              <a:buNone/>
            </a:pPr>
            <a:endParaRPr lang="sk-SK" altLang="sk-SK" dirty="0">
              <a:latin typeface="Arial Narrow" pitchFamily="34" charset="0"/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sk-SK" altLang="sk-SK" dirty="0" smtClean="0">
              <a:latin typeface="Arial Narrow" pitchFamily="34" charset="0"/>
            </a:endParaRPr>
          </a:p>
        </p:txBody>
      </p:sp>
      <p:pic>
        <p:nvPicPr>
          <p:cNvPr id="6" name="pc.png" descr="/WORK/PICTUS/MW PROMOTION/STATNE/IOM/pc.png"/>
          <p:cNvPicPr>
            <a:picLocks noChangeAspect="1"/>
          </p:cNvPicPr>
          <p:nvPr/>
        </p:nvPicPr>
        <p:blipFill>
          <a:blip r:embed="rId4" r:link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617" y="1644531"/>
            <a:ext cx="1274641" cy="811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7" name="skolenie.png" descr="/WORK/PICTUS/MW PROMOTION/STATNE/IOM/skolenie.png"/>
          <p:cNvPicPr>
            <a:picLocks noChangeAspect="1"/>
          </p:cNvPicPr>
          <p:nvPr/>
        </p:nvPicPr>
        <p:blipFill>
          <a:blip r:embed="rId6" r:link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081" y="2514042"/>
            <a:ext cx="1299177" cy="81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81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1267487" y="2617666"/>
            <a:ext cx="5051832" cy="9366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sk-SK" altLang="sk-SK" sz="2400" b="1" dirty="0" smtClean="0">
                <a:solidFill>
                  <a:srgbClr val="00B0F0"/>
                </a:solidFill>
                <a:latin typeface="Arial Narrow" pitchFamily="34" charset="0"/>
              </a:rPr>
              <a:t>Ďakujem za pozornosť, </a:t>
            </a:r>
          </a:p>
          <a:p>
            <a:pPr marL="0" indent="0" eaLnBrk="1" hangingPunct="1">
              <a:buFont typeface="Arial" charset="0"/>
              <a:buNone/>
            </a:pPr>
            <a:r>
              <a:rPr lang="sk-SK" altLang="sk-SK" sz="2400" b="1" dirty="0" smtClean="0">
                <a:solidFill>
                  <a:srgbClr val="00B0F0"/>
                </a:solidFill>
                <a:latin typeface="Arial Narrow" pitchFamily="34" charset="0"/>
              </a:rPr>
              <a:t>prajem IOM veľa spokojných občanov. </a:t>
            </a:r>
          </a:p>
        </p:txBody>
      </p:sp>
    </p:spTree>
    <p:extLst>
      <p:ext uri="{BB962C8B-B14F-4D97-AF65-F5344CB8AC3E}">
        <p14:creationId xmlns:p14="http://schemas.microsoft.com/office/powerpoint/2010/main" val="37693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5" y="1006646"/>
            <a:ext cx="8431161" cy="787190"/>
          </a:xfrm>
        </p:spPr>
        <p:txBody>
          <a:bodyPr>
            <a:normAutofit/>
          </a:bodyPr>
          <a:lstStyle/>
          <a:p>
            <a:r>
              <a:rPr lang="sk-SK" altLang="sk-SK" sz="2400" b="1" dirty="0">
                <a:solidFill>
                  <a:srgbClr val="00B0F0"/>
                </a:solidFill>
                <a:latin typeface="Arial Narrow" pitchFamily="34" charset="0"/>
              </a:rPr>
              <a:t>Národný projekt: Integrované obslužné miesta </a:t>
            </a:r>
            <a:endParaRPr lang="en-US" sz="2400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239835" y="1637493"/>
            <a:ext cx="8121650" cy="3484924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sk-SK" altLang="sk-SK" dirty="0" smtClean="0">
                <a:latin typeface="Arial Narrow" pitchFamily="34" charset="0"/>
              </a:rPr>
              <a:t>Integrované obslužné miesta poskytujú občanom možnosť vybaviť si vybrané služby štátu elektronicky s asistenciou </a:t>
            </a:r>
            <a:r>
              <a:rPr lang="sk-SK" altLang="sk-SK" dirty="0" err="1" smtClean="0">
                <a:latin typeface="Arial Narrow" pitchFamily="34" charset="0"/>
              </a:rPr>
              <a:t>prepážkového</a:t>
            </a:r>
            <a:r>
              <a:rPr lang="sk-SK" altLang="sk-SK" dirty="0" smtClean="0">
                <a:latin typeface="Arial Narrow" pitchFamily="34" charset="0"/>
              </a:rPr>
              <a:t> pracovníka </a:t>
            </a: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sk-SK" altLang="sk-SK" dirty="0" smtClean="0">
                <a:latin typeface="Arial Narrow" pitchFamily="34" charset="0"/>
              </a:rPr>
              <a:t>Bola vytvorená sieť 1691 integrovaných obslužných miest (IOM)</a:t>
            </a: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sk-SK" altLang="sk-SK" dirty="0" smtClean="0">
                <a:latin typeface="Arial Narrow" pitchFamily="34" charset="0"/>
              </a:rPr>
              <a:t>Prevádzkovateľmi IOM sú Slovenská </a:t>
            </a:r>
            <a:r>
              <a:rPr lang="en-US" altLang="sk-SK" dirty="0" smtClean="0">
                <a:latin typeface="Arial Narrow" pitchFamily="34" charset="0"/>
              </a:rPr>
              <a:t>p</a:t>
            </a:r>
            <a:r>
              <a:rPr lang="sk-SK" altLang="sk-SK" dirty="0" err="1" smtClean="0">
                <a:latin typeface="Arial Narrow" pitchFamily="34" charset="0"/>
              </a:rPr>
              <a:t>ošta</a:t>
            </a:r>
            <a:r>
              <a:rPr lang="sk-SK" altLang="sk-SK" dirty="0" smtClean="0">
                <a:latin typeface="Arial Narrow" pitchFamily="34" charset="0"/>
              </a:rPr>
              <a:t>, Ministerstvo vnútra SR a mestá</a:t>
            </a:r>
            <a:br>
              <a:rPr lang="sk-SK" altLang="sk-SK" dirty="0" smtClean="0">
                <a:latin typeface="Arial Narrow" pitchFamily="34" charset="0"/>
              </a:rPr>
            </a:br>
            <a:r>
              <a:rPr lang="sk-SK" altLang="sk-SK" dirty="0" smtClean="0">
                <a:latin typeface="Arial Narrow" pitchFamily="34" charset="0"/>
              </a:rPr>
              <a:t>a obce reprezentované Združením miest a obcí Slovenska (ZMOS)</a:t>
            </a:r>
          </a:p>
          <a:p>
            <a:pPr eaLnBrk="1" hangingPunct="1">
              <a:buFont typeface="Arial" charset="0"/>
              <a:buBlip>
                <a:blip r:embed="rId3"/>
              </a:buBlip>
            </a:pPr>
            <a:endParaRPr lang="sk-SK" altLang="sk-SK" dirty="0" smtClean="0">
              <a:latin typeface="Arial Narrow" pitchFamily="34" charset="0"/>
            </a:endParaRPr>
          </a:p>
          <a:p>
            <a:pPr eaLnBrk="1" hangingPunct="1">
              <a:buFont typeface="Arial" charset="0"/>
              <a:buBlip>
                <a:blip r:embed="rId3"/>
              </a:buBlip>
            </a:pPr>
            <a:endParaRPr lang="sk-SK" altLang="sk-SK" dirty="0" smtClean="0">
              <a:latin typeface="Arial Narrow" pitchFamily="34" charset="0"/>
            </a:endParaRPr>
          </a:p>
          <a:p>
            <a:pPr eaLnBrk="1" hangingPunct="1">
              <a:buFont typeface="Arial" charset="0"/>
              <a:buBlip>
                <a:blip r:embed="rId3"/>
              </a:buBlip>
            </a:pPr>
            <a:endParaRPr lang="sk-SK" altLang="sk-SK" dirty="0" smtClean="0">
              <a:latin typeface="Arial Narrow" pitchFamily="34" charset="0"/>
            </a:endParaRPr>
          </a:p>
          <a:p>
            <a:pPr eaLnBrk="1" hangingPunct="1">
              <a:buFont typeface="Arial" charset="0"/>
              <a:buNone/>
            </a:pPr>
            <a:endParaRPr lang="sk-SK" altLang="sk-SK" dirty="0" smtClean="0">
              <a:solidFill>
                <a:srgbClr val="7F7F7F"/>
              </a:solidFill>
              <a:latin typeface="Arial Narrow" pitchFamily="34" charset="0"/>
            </a:endParaRPr>
          </a:p>
          <a:p>
            <a:pPr eaLnBrk="1" hangingPunct="1">
              <a:buFont typeface="Arial" charset="0"/>
              <a:buNone/>
            </a:pPr>
            <a:endParaRPr lang="sk-SK" altLang="sk-SK" dirty="0">
              <a:solidFill>
                <a:srgbClr val="7F7F7F"/>
              </a:solidFill>
              <a:latin typeface="Arial Narrow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sk-SK" altLang="sk-SK" dirty="0" smtClean="0">
                <a:solidFill>
                  <a:srgbClr val="7F7F7F"/>
                </a:solidFill>
                <a:latin typeface="Arial Narrow" pitchFamily="34" charset="0"/>
              </a:rPr>
              <a:t>* Slovenská pošta prevádzkuje vlastné IOM na cca.600 poštách, 61 z nich je v BSK.</a:t>
            </a:r>
          </a:p>
        </p:txBody>
      </p:sp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55546"/>
              </p:ext>
            </p:extLst>
          </p:nvPr>
        </p:nvGraphicFramePr>
        <p:xfrm>
          <a:off x="492400" y="3494273"/>
          <a:ext cx="6950072" cy="860271"/>
        </p:xfrm>
        <a:graphic>
          <a:graphicData uri="http://schemas.openxmlformats.org/drawingml/2006/table">
            <a:tbl>
              <a:tblPr/>
              <a:tblGrid>
                <a:gridCol w="1494662"/>
                <a:gridCol w="629090"/>
                <a:gridCol w="1351994"/>
                <a:gridCol w="1157636"/>
                <a:gridCol w="1159054"/>
                <a:gridCol w="1157636"/>
              </a:tblGrid>
              <a:tr h="221863">
                <a:tc>
                  <a:txBody>
                    <a:bodyPr/>
                    <a:lstStyle/>
                    <a:p>
                      <a:pPr marL="0" marR="0" lvl="0" indent="88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Partner </a:t>
                      </a:r>
                    </a:p>
                  </a:txBody>
                  <a:tcPr marL="12700" marR="12700" marT="1269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MF SR 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12700" marR="12700" marT="1269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Slovenská pošta* 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12700" marR="12700" marT="1269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ZMOS </a:t>
                      </a:r>
                    </a:p>
                  </a:txBody>
                  <a:tcPr marL="12700" marR="12700" marT="1269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36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MV SR 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12700" marR="12700" marT="1269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SPOLU </a:t>
                      </a:r>
                    </a:p>
                  </a:txBody>
                  <a:tcPr marL="12700" marR="12700" marT="1269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359896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Počet prevádzkarní </a:t>
                      </a:r>
                    </a:p>
                  </a:txBody>
                  <a:tcPr marL="12700" marR="12700" marT="1269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12700" marR="12700" marT="1269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600/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539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12700" marR="12700" marT="1269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973 + 38</a:t>
                      </a:r>
                    </a:p>
                  </a:txBody>
                  <a:tcPr marL="12700" marR="12700" marT="1269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36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80/75</a:t>
                      </a:r>
                    </a:p>
                  </a:txBody>
                  <a:tcPr marL="12700" marR="12700" marT="1269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1691/1625</a:t>
                      </a: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12700" marR="12700" marT="1269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5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457200" y="1641230"/>
            <a:ext cx="8229600" cy="3045069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sk-SK" altLang="sk-SK" dirty="0" smtClean="0">
                <a:latin typeface="Arial Narrow" pitchFamily="34" charset="0"/>
                <a:cs typeface="Arial" charset="0"/>
              </a:rPr>
              <a:t>IOM sú určené hlavne </a:t>
            </a:r>
            <a:r>
              <a:rPr lang="sk-SK" altLang="sk-SK" b="1" dirty="0" smtClean="0">
                <a:solidFill>
                  <a:srgbClr val="FF3399"/>
                </a:solidFill>
                <a:latin typeface="Arial Narrow" pitchFamily="34" charset="0"/>
                <a:cs typeface="Arial" charset="0"/>
              </a:rPr>
              <a:t>občanom</a:t>
            </a:r>
            <a:r>
              <a:rPr lang="sk-SK" altLang="sk-SK" dirty="0" smtClean="0">
                <a:latin typeface="Arial Narrow" pitchFamily="34" charset="0"/>
                <a:cs typeface="Arial" charset="0"/>
              </a:rPr>
              <a:t>, ktorí: </a:t>
            </a:r>
          </a:p>
          <a:p>
            <a:pPr marL="620713" lvl="1" indent="-266700" eaLnBrk="1" hangingPunct="1">
              <a:buFont typeface="Arial" charset="0"/>
              <a:buBlip>
                <a:blip r:embed="rId3"/>
              </a:buBlip>
            </a:pPr>
            <a:r>
              <a:rPr lang="sk-SK" altLang="sk-SK" dirty="0" smtClean="0">
                <a:latin typeface="Arial Narrow" pitchFamily="34" charset="0"/>
              </a:rPr>
              <a:t>chcú </a:t>
            </a:r>
            <a:r>
              <a:rPr lang="sk-SK" altLang="sk-SK" b="1" dirty="0" smtClean="0">
                <a:latin typeface="Arial Narrow" pitchFamily="34" charset="0"/>
              </a:rPr>
              <a:t>ušetriť čas </a:t>
            </a:r>
            <a:r>
              <a:rPr lang="sk-SK" altLang="sk-SK" dirty="0" smtClean="0">
                <a:latin typeface="Arial Narrow" pitchFamily="34" charset="0"/>
              </a:rPr>
              <a:t>a vybaviť viac služieb na </a:t>
            </a:r>
            <a:r>
              <a:rPr lang="sk-SK" altLang="sk-SK" b="1" dirty="0" smtClean="0">
                <a:latin typeface="Arial Narrow" pitchFamily="34" charset="0"/>
              </a:rPr>
              <a:t>jednom mieste </a:t>
            </a:r>
          </a:p>
          <a:p>
            <a:pPr marL="620713" lvl="1" indent="-266700" eaLnBrk="1" hangingPunct="1">
              <a:buFont typeface="Arial" charset="0"/>
              <a:buBlip>
                <a:blip r:embed="rId3"/>
              </a:buBlip>
            </a:pPr>
            <a:r>
              <a:rPr lang="sk-SK" altLang="sk-SK" dirty="0" smtClean="0">
                <a:latin typeface="Arial Narrow" pitchFamily="34" charset="0"/>
              </a:rPr>
              <a:t>chcú vybaviť všetko </a:t>
            </a:r>
            <a:r>
              <a:rPr lang="sk-SK" altLang="sk-SK" b="1" dirty="0" smtClean="0">
                <a:latin typeface="Arial Narrow" pitchFamily="34" charset="0"/>
              </a:rPr>
              <a:t>bližšie k svojmu bydlisku</a:t>
            </a:r>
            <a:r>
              <a:rPr lang="sk-SK" altLang="sk-SK" dirty="0" smtClean="0">
                <a:latin typeface="Arial Narrow" pitchFamily="34" charset="0"/>
              </a:rPr>
              <a:t>, aby nemuseli ďaleko cestovať </a:t>
            </a:r>
          </a:p>
          <a:p>
            <a:pPr marL="620713" lvl="1" indent="-266700" eaLnBrk="1" hangingPunct="1">
              <a:buFont typeface="Arial" charset="0"/>
              <a:buBlip>
                <a:blip r:embed="rId3"/>
              </a:buBlip>
            </a:pPr>
            <a:r>
              <a:rPr lang="sk-SK" altLang="sk-SK" dirty="0" smtClean="0">
                <a:latin typeface="Arial Narrow" pitchFamily="34" charset="0"/>
              </a:rPr>
              <a:t>potrebujú získať </a:t>
            </a:r>
            <a:r>
              <a:rPr lang="sk-SK" altLang="sk-SK" b="1" dirty="0" smtClean="0">
                <a:latin typeface="Arial Narrow" pitchFamily="34" charset="0"/>
              </a:rPr>
              <a:t>rôzne druhy výpisov </a:t>
            </a:r>
            <a:r>
              <a:rPr lang="sk-SK" altLang="sk-SK" dirty="0" smtClean="0">
                <a:latin typeface="Arial Narrow" pitchFamily="34" charset="0"/>
              </a:rPr>
              <a:t>pre úradné účely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360" t="14680" r="9112"/>
          <a:stretch/>
        </p:blipFill>
        <p:spPr>
          <a:xfrm>
            <a:off x="2732728" y="2976145"/>
            <a:ext cx="3281209" cy="21309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0515" y="1006646"/>
            <a:ext cx="8431161" cy="787190"/>
          </a:xfrm>
        </p:spPr>
        <p:txBody>
          <a:bodyPr>
            <a:normAutofit/>
          </a:bodyPr>
          <a:lstStyle/>
          <a:p>
            <a:r>
              <a:rPr lang="sk-SK" altLang="sk-SK" sz="2400" b="1" dirty="0">
                <a:solidFill>
                  <a:srgbClr val="00B0F0"/>
                </a:solidFill>
                <a:latin typeface="Arial Narrow" pitchFamily="34" charset="0"/>
              </a:rPr>
              <a:t>Národný projekt: Integrované obslužné miesta </a:t>
            </a:r>
            <a:endParaRPr lang="en-US" sz="2400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79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1980"/>
            <a:ext cx="8229600" cy="747081"/>
          </a:xfrm>
        </p:spPr>
        <p:txBody>
          <a:bodyPr>
            <a:normAutofit fontScale="90000"/>
          </a:bodyPr>
          <a:lstStyle/>
          <a:p>
            <a:r>
              <a:rPr lang="sk-SK" altLang="sk-SK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/>
            </a:r>
            <a:br>
              <a:rPr lang="sk-SK" altLang="sk-SK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</a:br>
            <a:r>
              <a:rPr lang="sk-SK" altLang="sk-SK" sz="27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Kde sú IOM zriadené?</a:t>
            </a:r>
            <a:r>
              <a:rPr lang="sk-SK" altLang="sk-SK" sz="2700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sk-SK" altLang="sk-SK" sz="2700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sk-SK" altLang="sk-SK" sz="2700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sk-SK" sz="2700" dirty="0">
              <a:solidFill>
                <a:srgbClr val="00B0F0"/>
              </a:solidFill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457200" y="1622913"/>
            <a:ext cx="7998542" cy="3175229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k-SK" altLang="sk-SK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20713" lvl="1" indent="-266700" eaLnBrk="1" hangingPunct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sk-SK" altLang="sk-SK" dirty="0" smtClean="0">
                <a:latin typeface="Arial Narrow" panose="020B0606020202030204" pitchFamily="34" charset="0"/>
              </a:rPr>
              <a:t>Prevádzkareň IOM je súčasťou pracoviska Slovenskej pošty, Matričného úradu, Obecného úradu, </a:t>
            </a:r>
            <a:r>
              <a:rPr lang="sk-SK" altLang="sk-SK" dirty="0" err="1" smtClean="0">
                <a:latin typeface="Arial Narrow" panose="020B0606020202030204" pitchFamily="34" charset="0"/>
              </a:rPr>
              <a:t>Klientského</a:t>
            </a:r>
            <a:r>
              <a:rPr lang="sk-SK" altLang="sk-SK" dirty="0" smtClean="0">
                <a:latin typeface="Arial Narrow" panose="020B0606020202030204" pitchFamily="34" charset="0"/>
              </a:rPr>
              <a:t> centra MV SR, resp. iného miesta spĺňajúceho požadované kritériá</a:t>
            </a:r>
          </a:p>
          <a:p>
            <a:pPr marL="620713" lvl="1" indent="-266700" eaLnBrk="1" hangingPunct="1">
              <a:buFont typeface="Arial" panose="020B0604020202020204" pitchFamily="34" charset="0"/>
              <a:buBlip>
                <a:blip r:embed="rId2"/>
              </a:buBlip>
              <a:defRPr/>
            </a:pPr>
            <a:endParaRPr lang="sk-SK" altLang="sk-SK" b="1" dirty="0" smtClean="0">
              <a:latin typeface="Arial Narrow" panose="020B0606020202030204" pitchFamily="34" charset="0"/>
            </a:endParaRPr>
          </a:p>
          <a:p>
            <a:pPr marL="354013" lvl="1" indent="0" eaLnBrk="1" hangingPunct="1">
              <a:buNone/>
              <a:defRPr/>
            </a:pPr>
            <a:endParaRPr lang="sk-SK" altLang="sk-SK" dirty="0" smtClean="0">
              <a:latin typeface="Arial Narrow" panose="020B0606020202030204" pitchFamily="34" charset="0"/>
            </a:endParaRPr>
          </a:p>
          <a:p>
            <a:pPr marL="620713" lvl="1" indent="-266700" eaLnBrk="1" hangingPunct="1"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sk-SK" altLang="sk-SK" dirty="0" smtClean="0">
                <a:latin typeface="Arial Narrow" panose="020B0606020202030204" pitchFamily="34" charset="0"/>
              </a:rPr>
              <a:t>Priestor IOM je označený štandardizovaným označením, ktoré spolu so smerovými tabuľami,  letákmi, brožúrami a plagátmi zabezpečí ľahkú identifikáciu miesta, kde sú služby IOM poskytované</a:t>
            </a:r>
          </a:p>
        </p:txBody>
      </p:sp>
    </p:spTree>
    <p:extLst>
      <p:ext uri="{BB962C8B-B14F-4D97-AF65-F5344CB8AC3E}">
        <p14:creationId xmlns:p14="http://schemas.microsoft.com/office/powerpoint/2010/main" val="6859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dirty="0">
                <a:solidFill>
                  <a:srgbClr val="00B0F0"/>
                </a:solidFill>
                <a:latin typeface="Arial Narrow" pitchFamily="34" charset="0"/>
              </a:rPr>
              <a:t>Čo </a:t>
            </a:r>
            <a:r>
              <a:rPr lang="sk-SK" altLang="sk-SK" b="1" dirty="0" smtClean="0">
                <a:solidFill>
                  <a:srgbClr val="00B0F0"/>
                </a:solidFill>
                <a:latin typeface="Arial Narrow" pitchFamily="34" charset="0"/>
              </a:rPr>
              <a:t>už môže </a:t>
            </a:r>
            <a:r>
              <a:rPr lang="sk-SK" altLang="sk-SK" b="1" dirty="0">
                <a:solidFill>
                  <a:srgbClr val="00B0F0"/>
                </a:solidFill>
                <a:latin typeface="Arial Narrow" pitchFamily="34" charset="0"/>
              </a:rPr>
              <a:t>občan vybaviť na IOM?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537919" y="1688124"/>
            <a:ext cx="7416800" cy="2679516"/>
          </a:xfrm>
          <a:solidFill>
            <a:srgbClr val="FF3399"/>
          </a:solidFill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endParaRPr lang="sk-SK" altLang="sk-SK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sz="2400" dirty="0" smtClean="0">
                <a:solidFill>
                  <a:schemeClr val="bg1"/>
                </a:solidFill>
                <a:latin typeface="Arial Narrow" pitchFamily="34" charset="0"/>
              </a:rPr>
              <a:t>Výpis/odpis z Registra trestov   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sk-SK" altLang="sk-SK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sz="2400" dirty="0" smtClean="0">
                <a:solidFill>
                  <a:schemeClr val="bg1"/>
                </a:solidFill>
                <a:latin typeface="Arial Narrow" pitchFamily="34" charset="0"/>
              </a:rPr>
              <a:t>Výpis z listu vlastníctva  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sk-SK" altLang="sk-SK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sz="2400" dirty="0" smtClean="0">
                <a:solidFill>
                  <a:schemeClr val="bg1"/>
                </a:solidFill>
                <a:latin typeface="Arial Narrow" pitchFamily="34" charset="0"/>
              </a:rPr>
              <a:t>Výpis z Obchodného registra</a:t>
            </a:r>
            <a:br>
              <a:rPr lang="sk-SK" altLang="sk-SK" sz="24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sk-SK" altLang="sk-SK" sz="2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6" name="Chevron 20"/>
          <p:cNvSpPr/>
          <p:nvPr/>
        </p:nvSpPr>
        <p:spPr>
          <a:xfrm>
            <a:off x="4306459" y="2426493"/>
            <a:ext cx="935038" cy="930275"/>
          </a:xfrm>
          <a:prstGeom prst="chevron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altLang="sk-SK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5506794" y="2285146"/>
            <a:ext cx="24479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sk-SK" altLang="sk-SK" sz="2400" dirty="0">
                <a:solidFill>
                  <a:schemeClr val="bg1"/>
                </a:solidFill>
                <a:latin typeface="Arial Narrow" pitchFamily="34" charset="0"/>
              </a:rPr>
              <a:t>Pri štarte prevádzky </a:t>
            </a:r>
            <a:r>
              <a:rPr lang="sk-SK" altLang="sk-SK" sz="2400" dirty="0" smtClean="0">
                <a:solidFill>
                  <a:schemeClr val="bg1"/>
                </a:solidFill>
                <a:latin typeface="Arial Narrow" pitchFamily="34" charset="0"/>
              </a:rPr>
              <a:t>IOM</a:t>
            </a:r>
            <a:endParaRPr lang="sk-SK" altLang="sk-SK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199" y="4405618"/>
            <a:ext cx="7345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sk-SK" altLang="sk-SK" sz="1600" dirty="0">
                <a:latin typeface="Arial Narrow" pitchFamily="34" charset="0"/>
              </a:rPr>
              <a:t>Postupne bude ponuka služieb rozširovaná podľa toho, ktoré služby budú </a:t>
            </a:r>
            <a:r>
              <a:rPr lang="sk-SK" altLang="sk-SK" sz="1600" dirty="0" smtClean="0">
                <a:latin typeface="Arial Narrow" pitchFamily="34" charset="0"/>
              </a:rPr>
              <a:t>pre </a:t>
            </a:r>
            <a:r>
              <a:rPr lang="sk-SK" altLang="sk-SK" sz="1600" dirty="0">
                <a:latin typeface="Arial Narrow" pitchFamily="34" charset="0"/>
              </a:rPr>
              <a:t>občanov najviac zaujímavé a pre prevádzky finančne najefektívnejšie.</a:t>
            </a:r>
          </a:p>
        </p:txBody>
      </p:sp>
    </p:spTree>
    <p:extLst>
      <p:ext uri="{BB962C8B-B14F-4D97-AF65-F5344CB8AC3E}">
        <p14:creationId xmlns:p14="http://schemas.microsoft.com/office/powerpoint/2010/main" val="31343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altLang="sk-SK" b="1" dirty="0" smtClean="0">
                <a:solidFill>
                  <a:srgbClr val="00B0F0"/>
                </a:solidFill>
                <a:latin typeface="Arial Narrow" pitchFamily="34" charset="0"/>
              </a:rPr>
              <a:t>Platby za služby IOM (€)</a:t>
            </a:r>
          </a:p>
        </p:txBody>
      </p:sp>
      <p:sp>
        <p:nvSpPr>
          <p:cNvPr id="7" name="Obdĺžnik 6"/>
          <p:cNvSpPr/>
          <p:nvPr/>
        </p:nvSpPr>
        <p:spPr>
          <a:xfrm>
            <a:off x="400817" y="4448695"/>
            <a:ext cx="82394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b="1" dirty="0">
                <a:latin typeface="Arial Narrow" panose="020B0606020202030204" pitchFamily="34" charset="0"/>
              </a:rPr>
              <a:t>Ak je obec </a:t>
            </a:r>
            <a:r>
              <a:rPr lang="sk-SK" sz="1100" b="1" dirty="0" smtClean="0">
                <a:latin typeface="Arial Narrow" panose="020B0606020202030204" pitchFamily="34" charset="0"/>
              </a:rPr>
              <a:t>platiteľom </a:t>
            </a:r>
            <a:r>
              <a:rPr lang="sk-SK" sz="1100" b="1" dirty="0">
                <a:latin typeface="Arial Narrow" panose="020B0606020202030204" pitchFamily="34" charset="0"/>
              </a:rPr>
              <a:t>DPH </a:t>
            </a:r>
            <a:r>
              <a:rPr lang="sk-SK" sz="1100" dirty="0">
                <a:latin typeface="Arial Narrow" panose="020B0606020202030204" pitchFamily="34" charset="0"/>
              </a:rPr>
              <a:t>bude po odvedení príslušného súdneho/správneho poplatku </a:t>
            </a:r>
            <a:r>
              <a:rPr lang="sk-SK" sz="1100" dirty="0" smtClean="0">
                <a:latin typeface="Arial Narrow" panose="020B0606020202030204" pitchFamily="34" charset="0"/>
              </a:rPr>
              <a:t>jej </a:t>
            </a:r>
            <a:r>
              <a:rPr lang="sk-SK" sz="1100" dirty="0">
                <a:latin typeface="Arial Narrow" panose="020B0606020202030204" pitchFamily="34" charset="0"/>
              </a:rPr>
              <a:t>príjmom "asistenčný poplatok bez DPH" </a:t>
            </a:r>
            <a:endParaRPr lang="sk-SK" sz="1100" dirty="0" smtClean="0">
              <a:latin typeface="Arial Narrow" panose="020B0606020202030204" pitchFamily="34" charset="0"/>
            </a:endParaRPr>
          </a:p>
          <a:p>
            <a:r>
              <a:rPr lang="sk-SK" sz="1100" dirty="0" smtClean="0">
                <a:latin typeface="Arial Narrow" panose="020B0606020202030204" pitchFamily="34" charset="0"/>
              </a:rPr>
              <a:t>a "DPH</a:t>
            </a:r>
            <a:r>
              <a:rPr lang="sk-SK" sz="1100" dirty="0">
                <a:latin typeface="Arial Narrow" panose="020B0606020202030204" pitchFamily="34" charset="0"/>
              </a:rPr>
              <a:t>" štandardne odvedie </a:t>
            </a:r>
            <a:r>
              <a:rPr lang="sk-SK" sz="1100" dirty="0" smtClean="0">
                <a:latin typeface="Arial Narrow" panose="020B0606020202030204" pitchFamily="34" charset="0"/>
              </a:rPr>
              <a:t>príslušnému Daňovému úradu</a:t>
            </a:r>
          </a:p>
          <a:p>
            <a:r>
              <a:rPr lang="sk-SK" sz="1100" b="1" dirty="0">
                <a:latin typeface="Arial Narrow" panose="020B0606020202030204" pitchFamily="34" charset="0"/>
              </a:rPr>
              <a:t>Ak obec nie je </a:t>
            </a:r>
            <a:r>
              <a:rPr lang="sk-SK" sz="1100" b="1" dirty="0" smtClean="0">
                <a:latin typeface="Arial Narrow" panose="020B0606020202030204" pitchFamily="34" charset="0"/>
              </a:rPr>
              <a:t>platiteľom </a:t>
            </a:r>
            <a:r>
              <a:rPr lang="sk-SK" sz="1100" b="1" dirty="0">
                <a:latin typeface="Arial Narrow" panose="020B0606020202030204" pitchFamily="34" charset="0"/>
              </a:rPr>
              <a:t>DPH </a:t>
            </a:r>
            <a:r>
              <a:rPr lang="sk-SK" sz="1100" dirty="0">
                <a:latin typeface="Arial Narrow" panose="020B0606020202030204" pitchFamily="34" charset="0"/>
              </a:rPr>
              <a:t>bude po odvedení príslušného súdneho/správneho poplatku jej príjmom "asistenčný poplatok s DPH"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59" y="1776045"/>
            <a:ext cx="8523031" cy="251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otokopi-merkezi.jpg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" b="3872"/>
          <a:stretch/>
        </p:blipFill>
        <p:spPr bwMode="auto">
          <a:xfrm>
            <a:off x="190747" y="3062071"/>
            <a:ext cx="7423391" cy="2099352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83993" y="4576648"/>
            <a:ext cx="7972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sk-SK" sz="1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Všetky uvedené služby môže obec poskytovať prostredníctvom hardvéru a softvéru IOM                                 a spoplatňovať podľa vlastného cenníka. </a:t>
            </a: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 bwMode="auto">
          <a:xfrm>
            <a:off x="457200" y="1132641"/>
            <a:ext cx="8229600" cy="74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altLang="sk-SK" sz="2400" b="1" dirty="0">
                <a:solidFill>
                  <a:srgbClr val="00B0F0"/>
                </a:solidFill>
                <a:latin typeface="Arial Narrow" pitchFamily="34" charset="0"/>
              </a:rPr>
              <a:t>D</a:t>
            </a:r>
            <a:r>
              <a:rPr lang="sk-SK" altLang="sk-SK" sz="2400" b="1" dirty="0" smtClean="0">
                <a:solidFill>
                  <a:srgbClr val="00B0F0"/>
                </a:solidFill>
                <a:latin typeface="Arial Narrow" pitchFamily="34" charset="0"/>
              </a:rPr>
              <a:t>oplnkové </a:t>
            </a:r>
            <a:r>
              <a:rPr lang="sk-SK" altLang="sk-SK" sz="2400" b="1" dirty="0">
                <a:solidFill>
                  <a:srgbClr val="00B0F0"/>
                </a:solidFill>
                <a:latin typeface="Arial Narrow" pitchFamily="34" charset="0"/>
              </a:rPr>
              <a:t>služby </a:t>
            </a:r>
            <a:r>
              <a:rPr lang="sk-SK" altLang="sk-SK" sz="2400" b="1" dirty="0" smtClean="0">
                <a:solidFill>
                  <a:srgbClr val="00B0F0"/>
                </a:solidFill>
                <a:latin typeface="Arial Narrow" pitchFamily="34" charset="0"/>
              </a:rPr>
              <a:t>poskytované cez IOM</a:t>
            </a:r>
            <a:endParaRPr lang="sk-SK" altLang="sk-SK" sz="2400" dirty="0">
              <a:solidFill>
                <a:srgbClr val="00B0F0"/>
              </a:solidFill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377459" y="2143429"/>
            <a:ext cx="7489825" cy="2232025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sk-SK" altLang="sk-SK" dirty="0" smtClean="0">
                <a:latin typeface="Arial Narrow" pitchFamily="34" charset="0"/>
              </a:rPr>
              <a:t>Tlač, skenovanie a kopírovanie dokumentov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sk-SK" altLang="sk-SK" dirty="0" smtClean="0">
                <a:latin typeface="Arial Narrow" pitchFamily="34" charset="0"/>
              </a:rPr>
              <a:t>Zaručená konverzia dokumentov z elektronickej formy do p</a:t>
            </a:r>
            <a:r>
              <a:rPr lang="en-US" altLang="sk-SK" dirty="0" err="1" smtClean="0">
                <a:latin typeface="Arial Narrow" pitchFamily="34" charset="0"/>
              </a:rPr>
              <a:t>api</a:t>
            </a:r>
            <a:r>
              <a:rPr lang="sk-SK" altLang="sk-SK" dirty="0" err="1" smtClean="0">
                <a:latin typeface="Arial Narrow" pitchFamily="34" charset="0"/>
              </a:rPr>
              <a:t>erovej</a:t>
            </a:r>
            <a:r>
              <a:rPr lang="sk-SK" altLang="sk-SK" dirty="0" smtClean="0">
                <a:latin typeface="Arial Narrow" pitchFamily="34" charset="0"/>
              </a:rPr>
              <a:t> (vytlačenie dokumentu) </a:t>
            </a:r>
          </a:p>
          <a:p>
            <a:pPr marL="0" indent="0" eaLnBrk="1" hangingPunct="1">
              <a:buNone/>
            </a:pPr>
            <a:r>
              <a:rPr lang="sk-SK" altLang="sk-SK" dirty="0">
                <a:latin typeface="Arial Narrow" pitchFamily="34" charset="0"/>
              </a:rPr>
              <a:t> </a:t>
            </a:r>
            <a:r>
              <a:rPr lang="sk-SK" altLang="sk-SK" dirty="0" smtClean="0">
                <a:latin typeface="Arial Narrow" pitchFamily="34" charset="0"/>
              </a:rPr>
              <a:t>       a opačne (</a:t>
            </a:r>
            <a:r>
              <a:rPr lang="sk-SK" altLang="sk-SK" dirty="0" err="1" smtClean="0">
                <a:latin typeface="Arial Narrow" pitchFamily="34" charset="0"/>
              </a:rPr>
              <a:t>naskenovenie</a:t>
            </a:r>
            <a:r>
              <a:rPr lang="sk-SK" altLang="sk-SK" dirty="0" smtClean="0">
                <a:latin typeface="Arial Narrow" pitchFamily="34" charset="0"/>
              </a:rPr>
              <a:t> dokumentu)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sk-SK" altLang="sk-SK" dirty="0" smtClean="0">
                <a:latin typeface="Arial Narrow" pitchFamily="34" charset="0"/>
              </a:rPr>
              <a:t>Kontrola a sprístupnenie obsahu elektronickej schránky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sk-SK" altLang="sk-SK" dirty="0" smtClean="0">
                <a:latin typeface="Arial Narrow" pitchFamily="34" charset="0"/>
              </a:rPr>
              <a:t>Overená kópia dokumentu papier – papier</a:t>
            </a:r>
          </a:p>
          <a:p>
            <a:pPr eaLnBrk="1" hangingPunct="1">
              <a:buFont typeface="Arial" charset="0"/>
              <a:buNone/>
            </a:pPr>
            <a:endParaRPr lang="sk-SK" altLang="sk-SK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631488" y="1776046"/>
            <a:ext cx="5071574" cy="3385649"/>
            <a:chOff x="1043607" y="2132856"/>
            <a:chExt cx="8100393" cy="5397796"/>
          </a:xfrm>
        </p:grpSpPr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1043607" y="2132856"/>
              <a:ext cx="8100393" cy="5397796"/>
              <a:chOff x="1547664" y="2924944"/>
              <a:chExt cx="8100393" cy="5397796"/>
            </a:xfrm>
          </p:grpSpPr>
          <p:pic>
            <p:nvPicPr>
              <p:cNvPr id="9" name="shutterstock_191162990_2.png" descr="/WORK/PICTUS/MW PROMOTION/STATNE/IOM/shutterstock_191162990_2.png"/>
              <p:cNvPicPr>
                <a:picLocks noChangeAspect="1"/>
              </p:cNvPicPr>
              <p:nvPr/>
            </p:nvPicPr>
            <p:blipFill>
              <a:blip r:embed="rId2" r:link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7664" y="2924944"/>
                <a:ext cx="8100393" cy="5397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1"/>
              <p:cNvSpPr/>
              <p:nvPr/>
            </p:nvSpPr>
            <p:spPr>
              <a:xfrm>
                <a:off x="1547664" y="2924944"/>
                <a:ext cx="4319346" cy="1872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11" name="Rectangle 13"/>
              <p:cNvSpPr/>
              <p:nvPr/>
            </p:nvSpPr>
            <p:spPr>
              <a:xfrm>
                <a:off x="5436001" y="3068533"/>
                <a:ext cx="584545" cy="17287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12" name="Rectangle 14"/>
              <p:cNvSpPr/>
              <p:nvPr/>
            </p:nvSpPr>
            <p:spPr>
              <a:xfrm>
                <a:off x="1619807" y="3644777"/>
                <a:ext cx="4036323" cy="16796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sp>
          <p:nvSpPr>
            <p:cNvPr id="8" name="Rectangle 20"/>
            <p:cNvSpPr/>
            <p:nvPr/>
          </p:nvSpPr>
          <p:spPr>
            <a:xfrm>
              <a:off x="5004087" y="3933381"/>
              <a:ext cx="295972" cy="296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4" name="Nadpis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altLang="sk-SK" sz="2400" b="1" dirty="0" err="1">
                <a:solidFill>
                  <a:srgbClr val="00B0F0"/>
                </a:solidFill>
                <a:latin typeface="Arial Narrow" pitchFamily="34" charset="0"/>
              </a:rPr>
              <a:t>Benefity</a:t>
            </a:r>
            <a:r>
              <a:rPr lang="sk-SK" altLang="sk-SK" sz="2400" b="1" dirty="0">
                <a:solidFill>
                  <a:srgbClr val="00B0F0"/>
                </a:solidFill>
                <a:latin typeface="Arial Narrow" pitchFamily="34" charset="0"/>
              </a:rPr>
              <a:t> IOM pre občana</a:t>
            </a:r>
            <a:endParaRPr lang="sk-SK" altLang="sk-SK" sz="2400" dirty="0">
              <a:solidFill>
                <a:srgbClr val="00B0F0"/>
              </a:solidFill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575187" y="2207198"/>
            <a:ext cx="7127875" cy="16557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sk-SK" altLang="sk-SK" dirty="0" smtClean="0">
                <a:latin typeface="Arial Narrow" pitchFamily="34" charset="0"/>
              </a:rPr>
              <a:t>Služby štátu má občan bližšie k bydlisku a nemusí nikam cestovať 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sk-SK" altLang="sk-SK" dirty="0" smtClean="0">
                <a:latin typeface="Arial Narrow" pitchFamily="34" charset="0"/>
              </a:rPr>
              <a:t>Viac služieb vybaví na jednom mieste – ušetrí čas a dopravné náklady 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sk-SK" altLang="sk-SK" dirty="0" smtClean="0">
                <a:latin typeface="Arial Narrow" pitchFamily="34" charset="0"/>
              </a:rPr>
              <a:t>Pri vybavovaní mu asistuje pracovník IOM 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sk-SK" altLang="sk-SK" dirty="0" smtClean="0">
                <a:latin typeface="Arial Narrow" pitchFamily="34" charset="0"/>
              </a:rPr>
              <a:t>Získava pozitívny vzťah k svojej obci – všetko nájde doma </a:t>
            </a:r>
          </a:p>
        </p:txBody>
      </p:sp>
    </p:spTree>
    <p:extLst>
      <p:ext uri="{BB962C8B-B14F-4D97-AF65-F5344CB8AC3E}">
        <p14:creationId xmlns:p14="http://schemas.microsoft.com/office/powerpoint/2010/main" val="16143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občané.jpg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9" b="11338"/>
          <a:stretch/>
        </p:blipFill>
        <p:spPr>
          <a:xfrm>
            <a:off x="1072054" y="3517239"/>
            <a:ext cx="5363916" cy="1738474"/>
          </a:xfrm>
          <a:prstGeom prst="rect">
            <a:avLst/>
          </a:prstGeom>
        </p:spPr>
      </p:pic>
      <p:sp>
        <p:nvSpPr>
          <p:cNvPr id="4" name="Nadpis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altLang="sk-SK" sz="2400" b="1" dirty="0" err="1">
                <a:solidFill>
                  <a:srgbClr val="00B0F0"/>
                </a:solidFill>
                <a:latin typeface="Arial Narrow" pitchFamily="34" charset="0"/>
              </a:rPr>
              <a:t>Benefity</a:t>
            </a:r>
            <a:r>
              <a:rPr lang="sk-SK" altLang="sk-SK" sz="2400" b="1" dirty="0">
                <a:solidFill>
                  <a:srgbClr val="00B0F0"/>
                </a:solidFill>
                <a:latin typeface="Arial Narrow" pitchFamily="34" charset="0"/>
              </a:rPr>
              <a:t> IOM pre obec</a:t>
            </a:r>
            <a:endParaRPr lang="sk-SK" altLang="sk-SK" sz="2400" dirty="0">
              <a:solidFill>
                <a:srgbClr val="00B0F0"/>
              </a:solidFill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315912" y="1776046"/>
            <a:ext cx="8621611" cy="295116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sk-SK" altLang="sk-SK" dirty="0" smtClean="0">
                <a:latin typeface="Arial Narrow" pitchFamily="34" charset="0"/>
              </a:rPr>
              <a:t>Obec si z asistenčného poplatku za služby IOM vytvára </a:t>
            </a:r>
            <a:r>
              <a:rPr lang="sk-SK" altLang="sk-SK" b="1" dirty="0" smtClean="0">
                <a:latin typeface="Arial Narrow" pitchFamily="34" charset="0"/>
              </a:rPr>
              <a:t>príjem</a:t>
            </a:r>
            <a:r>
              <a:rPr lang="sk-SK" altLang="sk-SK" dirty="0" smtClean="0">
                <a:latin typeface="Arial Narrow" pitchFamily="34" charset="0"/>
              </a:rPr>
              <a:t>, ktorý môže použiť na svoj rozvoj  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sk-SK" altLang="sk-SK" dirty="0" smtClean="0">
                <a:latin typeface="Arial Narrow" pitchFamily="34" charset="0"/>
              </a:rPr>
              <a:t>Samospráva poskytne občanovi prostredníctvom IOM služby, ktoré mu </a:t>
            </a:r>
            <a:r>
              <a:rPr lang="sk-SK" altLang="sk-SK" b="1" dirty="0" smtClean="0">
                <a:latin typeface="Arial Narrow" pitchFamily="34" charset="0"/>
              </a:rPr>
              <a:t>ušetria čas aj peniaze</a:t>
            </a:r>
            <a:r>
              <a:rPr lang="sk-SK" altLang="sk-SK" dirty="0" smtClean="0">
                <a:latin typeface="Arial Narrow" pitchFamily="34" charset="0"/>
              </a:rPr>
              <a:t> 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sk-SK" altLang="sk-SK" dirty="0" smtClean="0">
                <a:latin typeface="Arial Narrow" pitchFamily="34" charset="0"/>
              </a:rPr>
              <a:t>Ďalší krok k elektronizácii obcí a miest v SR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sk-SK" altLang="sk-SK" dirty="0" smtClean="0">
                <a:latin typeface="Arial Narrow" pitchFamily="34" charset="0"/>
              </a:rPr>
              <a:t>Poskytovaním služieb IOM získa samospráva </a:t>
            </a:r>
            <a:r>
              <a:rPr lang="sk-SK" altLang="sk-SK" b="1" dirty="0" smtClean="0">
                <a:solidFill>
                  <a:srgbClr val="FF3399"/>
                </a:solidFill>
                <a:latin typeface="Arial Narrow" pitchFamily="34" charset="0"/>
              </a:rPr>
              <a:t>viac spokojných občanov</a:t>
            </a:r>
          </a:p>
        </p:txBody>
      </p:sp>
    </p:spTree>
    <p:extLst>
      <p:ext uri="{BB962C8B-B14F-4D97-AF65-F5344CB8AC3E}">
        <p14:creationId xmlns:p14="http://schemas.microsoft.com/office/powerpoint/2010/main" val="39912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mo_preza_mustra_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iomo_preza_mustra_general</Template>
  <TotalTime>1473</TotalTime>
  <Words>814</Words>
  <Application>Microsoft Office PowerPoint</Application>
  <PresentationFormat>On-screen Show (16:10)</PresentationFormat>
  <Paragraphs>112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MS PGothic</vt:lpstr>
      <vt:lpstr>Arial</vt:lpstr>
      <vt:lpstr>Arial Narrow</vt:lpstr>
      <vt:lpstr>Calibri</vt:lpstr>
      <vt:lpstr>iomo_preza_mustra_general</vt:lpstr>
      <vt:lpstr>PowerPoint Presentation</vt:lpstr>
      <vt:lpstr>Národný projekt: Integrované obslužné miesta </vt:lpstr>
      <vt:lpstr>Národný projekt: Integrované obslužné miesta </vt:lpstr>
      <vt:lpstr> Kde sú IOM zriadené?  </vt:lpstr>
      <vt:lpstr>Čo už môže občan vybaviť na IOM?</vt:lpstr>
      <vt:lpstr>Platby za služby IOM (€)</vt:lpstr>
      <vt:lpstr>Doplnkové služby poskytované cez IOM</vt:lpstr>
      <vt:lpstr>Benefity IOM pre občana</vt:lpstr>
      <vt:lpstr>Benefity IOM pre obec</vt:lpstr>
      <vt:lpstr>Podpora pre projekt od MF SR</vt:lpstr>
      <vt:lpstr>Príjem a účtovanie poplatkov  (obec)</vt:lpstr>
      <vt:lpstr>Úhrada poplatkov  (obec)</vt:lpstr>
      <vt:lpstr>Aktivity pri zmene zamestnanca IOM (obec)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Iveta Puchovanova</dc:creator>
  <cp:lastModifiedBy>Sevcik, Michal</cp:lastModifiedBy>
  <cp:revision>79</cp:revision>
  <dcterms:created xsi:type="dcterms:W3CDTF">2015-04-23T10:06:06Z</dcterms:created>
  <dcterms:modified xsi:type="dcterms:W3CDTF">2016-02-22T07:21:49Z</dcterms:modified>
</cp:coreProperties>
</file>