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93" r:id="rId2"/>
    <p:sldId id="296" r:id="rId3"/>
    <p:sldId id="297" r:id="rId4"/>
    <p:sldId id="302" r:id="rId5"/>
    <p:sldId id="303" r:id="rId6"/>
    <p:sldId id="304" r:id="rId7"/>
    <p:sldId id="305" r:id="rId8"/>
    <p:sldId id="311" r:id="rId9"/>
    <p:sldId id="306" r:id="rId10"/>
    <p:sldId id="307" r:id="rId11"/>
    <p:sldId id="308" r:id="rId12"/>
    <p:sldId id="309" r:id="rId13"/>
    <p:sldId id="310" r:id="rId14"/>
    <p:sldId id="300" r:id="rId15"/>
    <p:sldId id="301" r:id="rId16"/>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5C21A2A-CF94-8840-8276-D09A8E7EB8C0}">
          <p14:sldIdLst>
            <p14:sldId id="293"/>
            <p14:sldId id="296"/>
            <p14:sldId id="297"/>
            <p14:sldId id="302"/>
            <p14:sldId id="303"/>
            <p14:sldId id="304"/>
            <p14:sldId id="305"/>
            <p14:sldId id="311"/>
            <p14:sldId id="306"/>
            <p14:sldId id="307"/>
            <p14:sldId id="308"/>
            <p14:sldId id="309"/>
            <p14:sldId id="310"/>
            <p14:sldId id="300"/>
            <p14:sldId id="30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vín Šimko" initials="EŠ" lastIdx="7" clrIdx="0">
    <p:extLst>
      <p:ext uri="{19B8F6BF-5375-455C-9EA6-DF929625EA0E}">
        <p15:presenceInfo xmlns:p15="http://schemas.microsoft.com/office/powerpoint/2012/main" userId="S-1-5-21-1933036909-321857055-1030881100-21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FEB4"/>
    <a:srgbClr val="7AF874"/>
    <a:srgbClr val="36F42C"/>
    <a:srgbClr val="76F870"/>
    <a:srgbClr val="C4FE9C"/>
    <a:srgbClr val="D0FEB0"/>
    <a:srgbClr val="A1FD63"/>
    <a:srgbClr val="FF6600"/>
    <a:srgbClr val="FF3300"/>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redný štýl 2 - zvýrazneni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Svetlý štýl 1 - zvýrazneni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Svetlý štýl 3 - zvýrazneni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Svetlý štýl 1 - zvýrazneni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27F97BB-C833-4FB7-BDE5-3F7075034690}" styleName="Štýl s motívom 2 - zvýraznenie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Svetlý štýl 2 - zvýrazneni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88" autoAdjust="0"/>
    <p:restoredTop sz="66407" autoAdjust="0"/>
  </p:normalViewPr>
  <p:slideViewPr>
    <p:cSldViewPr snapToGrid="0">
      <p:cViewPr varScale="1">
        <p:scale>
          <a:sx n="88" d="100"/>
          <a:sy n="88" d="100"/>
        </p:scale>
        <p:origin x="264"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3-14T09:41:31.449" idx="1">
    <p:pos x="7074" y="1735"/>
    <p:text>Je to konanie</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3-14T09:42:08.102" idx="2">
    <p:pos x="5683" y="864"/>
    <p:text>dôležite pôsobnosť VVME</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3-14T09:42:55.128" idx="3">
    <p:pos x="1131" y="2831"/>
    <p:text>vysvetlenie ako to funguje napr. súd si vyžiada niečo mimo výkonu verejne moci čo nie v posobnosti Egov</p:text>
    <p:extLst>
      <p:ext uri="{C676402C-5697-4E1C-873F-D02D1690AC5C}">
        <p15:threadingInfo xmlns:p15="http://schemas.microsoft.com/office/powerpoint/2012/main" timeZoneBias="-60"/>
      </p:ext>
    </p:extLst>
  </p:cm>
  <p:cm authorId="1" dt="2018-03-14T09:44:05.772" idx="4">
    <p:pos x="2128" y="3505"/>
    <p:text>§17 ods.1</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3-14T09:47:21.724" idx="5">
    <p:pos x="1840" y="2950"/>
    <p:text>nescanujem podpisane dokumenty to nie je vykon ele. moci elek.</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3-14T09:50:27.365" idx="6">
    <p:pos x="2627" y="3252"/>
    <p:text>odkaz na predošlý slide 1,2,3</p:text>
    <p:extLst>
      <p:ext uri="{C676402C-5697-4E1C-873F-D02D1690AC5C}">
        <p15:threadingInfo xmlns:p15="http://schemas.microsoft.com/office/powerpoint/2012/main" timeZoneBias="-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3-14T09:56:46.132" idx="7">
    <p:pos x="4875" y="1117"/>
    <p:text>§31a ods.12 sa bude vzťahovať na Vás - musíte vyhotovovať lis.rovnopis sami</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CCC133-E73F-450D-8ABD-13707FA4D5D4}" type="datetimeFigureOut">
              <a:rPr lang="sk-SK" smtClean="0"/>
              <a:pPr/>
              <a:t>16.3.2018</a:t>
            </a:fld>
            <a:endParaRPr lang="sk-SK"/>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E16976-8FE6-4FB0-B17A-062A560FD7FF}" type="slidenum">
              <a:rPr lang="sk-SK" smtClean="0"/>
              <a:pPr/>
              <a:t>‹#›</a:t>
            </a:fld>
            <a:endParaRPr lang="sk-SK"/>
          </a:p>
        </p:txBody>
      </p:sp>
    </p:spTree>
    <p:extLst>
      <p:ext uri="{BB962C8B-B14F-4D97-AF65-F5344CB8AC3E}">
        <p14:creationId xmlns:p14="http://schemas.microsoft.com/office/powerpoint/2010/main" val="4019668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sk-SK"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k-SK"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a:solidFill>
                  <a:schemeClr val="bg2">
                    <a:lumMod val="50000"/>
                  </a:schemeClr>
                </a:solidFill>
              </a:defRPr>
            </a:lvl1pPr>
          </a:lstStyle>
          <a:p>
            <a:endParaRPr lang="sk-SK" dirty="0"/>
          </a:p>
        </p:txBody>
      </p:sp>
      <p:sp>
        <p:nvSpPr>
          <p:cNvPr id="6" name="Slide Number Placeholder 5"/>
          <p:cNvSpPr>
            <a:spLocks noGrp="1"/>
          </p:cNvSpPr>
          <p:nvPr>
            <p:ph type="sldNum" sz="quarter" idx="12"/>
          </p:nvPr>
        </p:nvSpPr>
        <p:spPr/>
        <p:txBody>
          <a:bodyPr/>
          <a:lstStyle/>
          <a:p>
            <a:fld id="{CA13F6FA-EEDC-4E0F-B4E8-78EA30F450DD}" type="slidenum">
              <a:rPr lang="sk-SK" smtClean="0"/>
              <a:pPr/>
              <a:t>‹#›</a:t>
            </a:fld>
            <a:endParaRPr lang="sk-SK"/>
          </a:p>
        </p:txBody>
      </p:sp>
    </p:spTree>
    <p:extLst>
      <p:ext uri="{BB962C8B-B14F-4D97-AF65-F5344CB8AC3E}">
        <p14:creationId xmlns:p14="http://schemas.microsoft.com/office/powerpoint/2010/main" val="180410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defRPr sz="2400" b="1">
                <a:solidFill>
                  <a:schemeClr val="accent1">
                    <a:lumMod val="75000"/>
                  </a:schemeClr>
                </a:solidFill>
              </a:defRPr>
            </a:lvl1pPr>
          </a:lstStyle>
          <a:p>
            <a:r>
              <a:rPr lang="en-US" dirty="0"/>
              <a:t>Click to edit Master title style</a:t>
            </a:r>
            <a:endParaRPr lang="sk-SK" dirty="0"/>
          </a:p>
        </p:txBody>
      </p:sp>
      <p:sp>
        <p:nvSpPr>
          <p:cNvPr id="3" name="Picture Placeholder 2"/>
          <p:cNvSpPr>
            <a:spLocks noGrp="1"/>
          </p:cNvSpPr>
          <p:nvPr>
            <p:ph type="pic" idx="1"/>
          </p:nvPr>
        </p:nvSpPr>
        <p:spPr>
          <a:xfrm>
            <a:off x="5183188" y="1380744"/>
            <a:ext cx="6172200" cy="44803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tx1">
                    <a:lumMod val="65000"/>
                    <a:lumOff val="3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lang="sk-SK">
                <a:solidFill>
                  <a:schemeClr val="bg2">
                    <a:lumMod val="50000"/>
                  </a:schemeClr>
                </a:solidFill>
              </a:defRPr>
            </a:lvl1pPr>
          </a:lstStyle>
          <a:p>
            <a:endParaRPr lang="sk-SK" dirty="0"/>
          </a:p>
        </p:txBody>
      </p:sp>
      <p:sp>
        <p:nvSpPr>
          <p:cNvPr id="7" name="Slide Number Placeholder 6"/>
          <p:cNvSpPr>
            <a:spLocks noGrp="1"/>
          </p:cNvSpPr>
          <p:nvPr>
            <p:ph type="sldNum" sz="quarter" idx="12"/>
          </p:nvPr>
        </p:nvSpPr>
        <p:spPr/>
        <p:txBody>
          <a:bodyPr/>
          <a:lstStyle/>
          <a:p>
            <a:fld id="{CA13F6FA-EEDC-4E0F-B4E8-78EA30F450DD}" type="slidenum">
              <a:rPr lang="sk-SK" smtClean="0"/>
              <a:pPr/>
              <a:t>‹#›</a:t>
            </a:fld>
            <a:endParaRPr lang="sk-SK"/>
          </a:p>
        </p:txBody>
      </p:sp>
    </p:spTree>
    <p:extLst>
      <p:ext uri="{BB962C8B-B14F-4D97-AF65-F5344CB8AC3E}">
        <p14:creationId xmlns:p14="http://schemas.microsoft.com/office/powerpoint/2010/main" val="1513091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k-SK"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lang="sk-SK">
                <a:solidFill>
                  <a:schemeClr val="bg2">
                    <a:lumMod val="50000"/>
                  </a:schemeClr>
                </a:solidFill>
              </a:defRPr>
            </a:lvl1pPr>
          </a:lstStyle>
          <a:p>
            <a:endParaRPr lang="sk-SK" dirty="0"/>
          </a:p>
        </p:txBody>
      </p:sp>
      <p:sp>
        <p:nvSpPr>
          <p:cNvPr id="6" name="Slide Number Placeholder 5"/>
          <p:cNvSpPr>
            <a:spLocks noGrp="1"/>
          </p:cNvSpPr>
          <p:nvPr>
            <p:ph type="sldNum" sz="quarter" idx="12"/>
          </p:nvPr>
        </p:nvSpPr>
        <p:spPr/>
        <p:txBody>
          <a:bodyPr/>
          <a:lstStyle/>
          <a:p>
            <a:fld id="{CA13F6FA-EEDC-4E0F-B4E8-78EA30F450DD}" type="slidenum">
              <a:rPr lang="sk-SK" smtClean="0"/>
              <a:pPr/>
              <a:t>‹#›</a:t>
            </a:fld>
            <a:endParaRPr lang="sk-SK"/>
          </a:p>
        </p:txBody>
      </p:sp>
      <p:sp>
        <p:nvSpPr>
          <p:cNvPr id="7" name="Title Placeholder 1"/>
          <p:cNvSpPr>
            <a:spLocks noGrp="1"/>
          </p:cNvSpPr>
          <p:nvPr>
            <p:ph type="title"/>
          </p:nvPr>
        </p:nvSpPr>
        <p:spPr>
          <a:xfrm>
            <a:off x="838200" y="430309"/>
            <a:ext cx="7226808" cy="503555"/>
          </a:xfrm>
          <a:prstGeom prst="rect">
            <a:avLst/>
          </a:prstGeom>
        </p:spPr>
        <p:txBody>
          <a:bodyPr vert="horz" lIns="91440" tIns="45720" rIns="91440" bIns="45720" rtlCol="0" anchor="ctr">
            <a:normAutofit/>
          </a:bodyPr>
          <a:lstStyle/>
          <a:p>
            <a:r>
              <a:rPr lang="en-US" dirty="0"/>
              <a:t>Click to edit Master title style</a:t>
            </a:r>
            <a:endParaRPr lang="sk-SK" dirty="0"/>
          </a:p>
        </p:txBody>
      </p:sp>
    </p:spTree>
    <p:extLst>
      <p:ext uri="{BB962C8B-B14F-4D97-AF65-F5344CB8AC3E}">
        <p14:creationId xmlns:p14="http://schemas.microsoft.com/office/powerpoint/2010/main" val="3201572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961169"/>
            <a:ext cx="10515600" cy="400271"/>
          </a:xfrm>
        </p:spPr>
        <p:txBody>
          <a:bodyPr/>
          <a:lstStyle>
            <a:lvl1pPr marL="0" indent="0">
              <a:buNone/>
              <a:defRPr b="1" i="0">
                <a:solidFill>
                  <a:schemeClr val="tx1">
                    <a:lumMod val="75000"/>
                    <a:lumOff val="25000"/>
                  </a:schemeClr>
                </a:solidFill>
              </a:defRPr>
            </a:lvl1pPr>
          </a:lstStyle>
          <a:p>
            <a:pPr lvl="0"/>
            <a:r>
              <a:rPr lang="en-US" dirty="0"/>
              <a:t>Edit Master text styles</a:t>
            </a:r>
          </a:p>
        </p:txBody>
      </p:sp>
      <p:sp>
        <p:nvSpPr>
          <p:cNvPr id="4" name="Content Placeholder 3"/>
          <p:cNvSpPr>
            <a:spLocks noGrp="1"/>
          </p:cNvSpPr>
          <p:nvPr>
            <p:ph sz="half" idx="2"/>
          </p:nvPr>
        </p:nvSpPr>
        <p:spPr>
          <a:xfrm>
            <a:off x="838200" y="182562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k-SK"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lang="sk-SK">
                <a:solidFill>
                  <a:schemeClr val="bg2">
                    <a:lumMod val="50000"/>
                  </a:schemeClr>
                </a:solidFill>
              </a:defRPr>
            </a:lvl1pPr>
          </a:lstStyle>
          <a:p>
            <a:endParaRPr lang="sk-SK" dirty="0"/>
          </a:p>
        </p:txBody>
      </p:sp>
      <p:sp>
        <p:nvSpPr>
          <p:cNvPr id="7" name="Slide Number Placeholder 6"/>
          <p:cNvSpPr>
            <a:spLocks noGrp="1"/>
          </p:cNvSpPr>
          <p:nvPr>
            <p:ph type="sldNum" sz="quarter" idx="12"/>
          </p:nvPr>
        </p:nvSpPr>
        <p:spPr/>
        <p:txBody>
          <a:bodyPr/>
          <a:lstStyle/>
          <a:p>
            <a:fld id="{CA13F6FA-EEDC-4E0F-B4E8-78EA30F450DD}" type="slidenum">
              <a:rPr lang="sk-SK" smtClean="0"/>
              <a:pPr/>
              <a:t>‹#›</a:t>
            </a:fld>
            <a:endParaRPr lang="sk-SK"/>
          </a:p>
        </p:txBody>
      </p:sp>
      <p:sp>
        <p:nvSpPr>
          <p:cNvPr id="8" name="Title Placeholder 1"/>
          <p:cNvSpPr>
            <a:spLocks noGrp="1"/>
          </p:cNvSpPr>
          <p:nvPr>
            <p:ph type="title"/>
          </p:nvPr>
        </p:nvSpPr>
        <p:spPr>
          <a:xfrm>
            <a:off x="838200" y="430309"/>
            <a:ext cx="7226808" cy="503555"/>
          </a:xfrm>
          <a:prstGeom prst="rect">
            <a:avLst/>
          </a:prstGeom>
        </p:spPr>
        <p:txBody>
          <a:bodyPr vert="horz" lIns="91440" tIns="45720" rIns="91440" bIns="45720" rtlCol="0" anchor="ctr">
            <a:normAutofit/>
          </a:bodyPr>
          <a:lstStyle/>
          <a:p>
            <a:r>
              <a:rPr lang="en-US" dirty="0"/>
              <a:t>Click to edit Master title style</a:t>
            </a:r>
            <a:endParaRPr lang="sk-SK" dirty="0"/>
          </a:p>
        </p:txBody>
      </p:sp>
    </p:spTree>
    <p:extLst>
      <p:ext uri="{BB962C8B-B14F-4D97-AF65-F5344CB8AC3E}">
        <p14:creationId xmlns:p14="http://schemas.microsoft.com/office/powerpoint/2010/main" val="2427570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sk-SK"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lang="sk-SK">
                <a:solidFill>
                  <a:schemeClr val="bg2">
                    <a:lumMod val="50000"/>
                  </a:schemeClr>
                </a:solidFill>
              </a:defRPr>
            </a:lvl1pPr>
          </a:lstStyle>
          <a:p>
            <a:endParaRPr lang="sk-SK" dirty="0"/>
          </a:p>
        </p:txBody>
      </p:sp>
      <p:sp>
        <p:nvSpPr>
          <p:cNvPr id="6" name="Slide Number Placeholder 5"/>
          <p:cNvSpPr>
            <a:spLocks noGrp="1"/>
          </p:cNvSpPr>
          <p:nvPr>
            <p:ph type="sldNum" sz="quarter" idx="12"/>
          </p:nvPr>
        </p:nvSpPr>
        <p:spPr/>
        <p:txBody>
          <a:bodyPr/>
          <a:lstStyle/>
          <a:p>
            <a:fld id="{CA13F6FA-EEDC-4E0F-B4E8-78EA30F450DD}" type="slidenum">
              <a:rPr lang="sk-SK" smtClean="0"/>
              <a:pPr/>
              <a:t>‹#›</a:t>
            </a:fld>
            <a:endParaRPr lang="sk-SK"/>
          </a:p>
        </p:txBody>
      </p:sp>
    </p:spTree>
    <p:extLst>
      <p:ext uri="{BB962C8B-B14F-4D97-AF65-F5344CB8AC3E}">
        <p14:creationId xmlns:p14="http://schemas.microsoft.com/office/powerpoint/2010/main" val="3809128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k-SK" dirty="0"/>
          </a:p>
        </p:txBody>
      </p:sp>
      <p:sp>
        <p:nvSpPr>
          <p:cNvPr id="4" name="Content Placeholder 3"/>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k-SK"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lang="sk-SK">
                <a:solidFill>
                  <a:schemeClr val="bg2">
                    <a:lumMod val="50000"/>
                  </a:schemeClr>
                </a:solidFill>
              </a:defRPr>
            </a:lvl1pPr>
          </a:lstStyle>
          <a:p>
            <a:endParaRPr lang="sk-SK" dirty="0"/>
          </a:p>
        </p:txBody>
      </p:sp>
      <p:sp>
        <p:nvSpPr>
          <p:cNvPr id="7" name="Slide Number Placeholder 6"/>
          <p:cNvSpPr>
            <a:spLocks noGrp="1"/>
          </p:cNvSpPr>
          <p:nvPr>
            <p:ph type="sldNum" sz="quarter" idx="12"/>
          </p:nvPr>
        </p:nvSpPr>
        <p:spPr/>
        <p:txBody>
          <a:bodyPr/>
          <a:lstStyle/>
          <a:p>
            <a:fld id="{CA13F6FA-EEDC-4E0F-B4E8-78EA30F450DD}" type="slidenum">
              <a:rPr lang="sk-SK" smtClean="0"/>
              <a:pPr/>
              <a:t>‹#›</a:t>
            </a:fld>
            <a:endParaRPr lang="sk-SK"/>
          </a:p>
        </p:txBody>
      </p:sp>
      <p:sp>
        <p:nvSpPr>
          <p:cNvPr id="8" name="Title Placeholder 1"/>
          <p:cNvSpPr>
            <a:spLocks noGrp="1"/>
          </p:cNvSpPr>
          <p:nvPr>
            <p:ph type="title"/>
          </p:nvPr>
        </p:nvSpPr>
        <p:spPr>
          <a:xfrm>
            <a:off x="838200" y="430309"/>
            <a:ext cx="7226808" cy="503555"/>
          </a:xfrm>
          <a:prstGeom prst="rect">
            <a:avLst/>
          </a:prstGeom>
        </p:spPr>
        <p:txBody>
          <a:bodyPr vert="horz" lIns="91440" tIns="45720" rIns="91440" bIns="45720" rtlCol="0" anchor="ctr">
            <a:normAutofit/>
          </a:bodyPr>
          <a:lstStyle/>
          <a:p>
            <a:r>
              <a:rPr lang="en-US" dirty="0"/>
              <a:t>Click to edit Master title style</a:t>
            </a:r>
            <a:endParaRPr lang="sk-SK" dirty="0"/>
          </a:p>
        </p:txBody>
      </p:sp>
    </p:spTree>
    <p:extLst>
      <p:ext uri="{BB962C8B-B14F-4D97-AF65-F5344CB8AC3E}">
        <p14:creationId xmlns:p14="http://schemas.microsoft.com/office/powerpoint/2010/main" val="100308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k-SK"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k-SK"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lvl1pPr>
              <a:defRPr lang="sk-SK">
                <a:solidFill>
                  <a:schemeClr val="bg2">
                    <a:lumMod val="50000"/>
                  </a:schemeClr>
                </a:solidFill>
              </a:defRPr>
            </a:lvl1pPr>
          </a:lstStyle>
          <a:p>
            <a:endParaRPr lang="sk-SK" dirty="0"/>
          </a:p>
        </p:txBody>
      </p:sp>
      <p:sp>
        <p:nvSpPr>
          <p:cNvPr id="9" name="Slide Number Placeholder 8"/>
          <p:cNvSpPr>
            <a:spLocks noGrp="1"/>
          </p:cNvSpPr>
          <p:nvPr>
            <p:ph type="sldNum" sz="quarter" idx="12"/>
          </p:nvPr>
        </p:nvSpPr>
        <p:spPr/>
        <p:txBody>
          <a:bodyPr/>
          <a:lstStyle/>
          <a:p>
            <a:fld id="{CA13F6FA-EEDC-4E0F-B4E8-78EA30F450DD}" type="slidenum">
              <a:rPr lang="sk-SK" smtClean="0"/>
              <a:pPr/>
              <a:t>‹#›</a:t>
            </a:fld>
            <a:endParaRPr lang="sk-SK"/>
          </a:p>
        </p:txBody>
      </p:sp>
      <p:sp>
        <p:nvSpPr>
          <p:cNvPr id="12" name="Title Placeholder 1"/>
          <p:cNvSpPr>
            <a:spLocks noGrp="1"/>
          </p:cNvSpPr>
          <p:nvPr>
            <p:ph type="title"/>
          </p:nvPr>
        </p:nvSpPr>
        <p:spPr>
          <a:xfrm>
            <a:off x="838200" y="430309"/>
            <a:ext cx="7226808" cy="503555"/>
          </a:xfrm>
          <a:prstGeom prst="rect">
            <a:avLst/>
          </a:prstGeom>
        </p:spPr>
        <p:txBody>
          <a:bodyPr vert="horz" lIns="91440" tIns="45720" rIns="91440" bIns="45720" rtlCol="0" anchor="ctr">
            <a:normAutofit/>
          </a:bodyPr>
          <a:lstStyle/>
          <a:p>
            <a:r>
              <a:rPr lang="en-US" dirty="0"/>
              <a:t>Click to edit Master title style</a:t>
            </a:r>
            <a:endParaRPr lang="sk-SK" dirty="0"/>
          </a:p>
        </p:txBody>
      </p:sp>
    </p:spTree>
    <p:extLst>
      <p:ext uri="{BB962C8B-B14F-4D97-AF65-F5344CB8AC3E}">
        <p14:creationId xmlns:p14="http://schemas.microsoft.com/office/powerpoint/2010/main" val="4195836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4038600" y="6356350"/>
            <a:ext cx="4114800" cy="365125"/>
          </a:xfrm>
          <a:prstGeom prst="rect">
            <a:avLst/>
          </a:prstGeom>
        </p:spPr>
        <p:txBody>
          <a:bodyPr/>
          <a:lstStyle>
            <a:lvl1pPr>
              <a:defRPr lang="sk-SK">
                <a:solidFill>
                  <a:schemeClr val="bg2">
                    <a:lumMod val="50000"/>
                  </a:schemeClr>
                </a:solidFill>
              </a:defRPr>
            </a:lvl1pPr>
          </a:lstStyle>
          <a:p>
            <a:endParaRPr lang="sk-SK" dirty="0"/>
          </a:p>
        </p:txBody>
      </p:sp>
      <p:sp>
        <p:nvSpPr>
          <p:cNvPr id="5" name="Slide Number Placeholder 4"/>
          <p:cNvSpPr>
            <a:spLocks noGrp="1"/>
          </p:cNvSpPr>
          <p:nvPr>
            <p:ph type="sldNum" sz="quarter" idx="12"/>
          </p:nvPr>
        </p:nvSpPr>
        <p:spPr/>
        <p:txBody>
          <a:bodyPr/>
          <a:lstStyle/>
          <a:p>
            <a:fld id="{CA13F6FA-EEDC-4E0F-B4E8-78EA30F450DD}" type="slidenum">
              <a:rPr lang="sk-SK" smtClean="0"/>
              <a:pPr/>
              <a:t>‹#›</a:t>
            </a:fld>
            <a:endParaRPr lang="sk-SK"/>
          </a:p>
        </p:txBody>
      </p:sp>
      <p:sp>
        <p:nvSpPr>
          <p:cNvPr id="6" name="Title Placeholder 1"/>
          <p:cNvSpPr>
            <a:spLocks noGrp="1"/>
          </p:cNvSpPr>
          <p:nvPr>
            <p:ph type="title"/>
          </p:nvPr>
        </p:nvSpPr>
        <p:spPr>
          <a:xfrm>
            <a:off x="838200" y="430309"/>
            <a:ext cx="7226808" cy="503555"/>
          </a:xfrm>
          <a:prstGeom prst="rect">
            <a:avLst/>
          </a:prstGeom>
        </p:spPr>
        <p:txBody>
          <a:bodyPr vert="horz" lIns="91440" tIns="45720" rIns="91440" bIns="45720" rtlCol="0" anchor="ctr">
            <a:normAutofit/>
          </a:bodyPr>
          <a:lstStyle/>
          <a:p>
            <a:r>
              <a:rPr lang="en-US" dirty="0"/>
              <a:t>Click to edit Master title style</a:t>
            </a:r>
            <a:endParaRPr lang="sk-SK" dirty="0"/>
          </a:p>
        </p:txBody>
      </p:sp>
    </p:spTree>
    <p:extLst>
      <p:ext uri="{BB962C8B-B14F-4D97-AF65-F5344CB8AC3E}">
        <p14:creationId xmlns:p14="http://schemas.microsoft.com/office/powerpoint/2010/main" val="1053540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038600" y="6356350"/>
            <a:ext cx="4114800" cy="365125"/>
          </a:xfrm>
          <a:prstGeom prst="rect">
            <a:avLst/>
          </a:prstGeom>
        </p:spPr>
        <p:txBody>
          <a:bodyPr/>
          <a:lstStyle>
            <a:lvl1pPr>
              <a:defRPr lang="sk-SK">
                <a:solidFill>
                  <a:schemeClr val="bg2">
                    <a:lumMod val="50000"/>
                  </a:schemeClr>
                </a:solidFill>
              </a:defRPr>
            </a:lvl1pPr>
          </a:lstStyle>
          <a:p>
            <a:endParaRPr lang="sk-SK" dirty="0"/>
          </a:p>
        </p:txBody>
      </p:sp>
      <p:sp>
        <p:nvSpPr>
          <p:cNvPr id="4" name="Slide Number Placeholder 3"/>
          <p:cNvSpPr>
            <a:spLocks noGrp="1"/>
          </p:cNvSpPr>
          <p:nvPr>
            <p:ph type="sldNum" sz="quarter" idx="12"/>
          </p:nvPr>
        </p:nvSpPr>
        <p:spPr/>
        <p:txBody>
          <a:bodyPr/>
          <a:lstStyle/>
          <a:p>
            <a:fld id="{CA13F6FA-EEDC-4E0F-B4E8-78EA30F450DD}" type="slidenum">
              <a:rPr lang="sk-SK" smtClean="0"/>
              <a:pPr/>
              <a:t>‹#›</a:t>
            </a:fld>
            <a:endParaRPr lang="sk-SK"/>
          </a:p>
        </p:txBody>
      </p:sp>
    </p:spTree>
    <p:extLst>
      <p:ext uri="{BB962C8B-B14F-4D97-AF65-F5344CB8AC3E}">
        <p14:creationId xmlns:p14="http://schemas.microsoft.com/office/powerpoint/2010/main" val="3603491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lgn="l" defTabSz="914400" rtl="0" eaLnBrk="1" latinLnBrk="0" hangingPunct="1">
              <a:lnSpc>
                <a:spcPct val="90000"/>
              </a:lnSpc>
              <a:spcBef>
                <a:spcPct val="0"/>
              </a:spcBef>
              <a:buNone/>
              <a:defRPr lang="sk-SK" sz="2400" b="1" kern="1200" dirty="0">
                <a:solidFill>
                  <a:schemeClr val="accent1">
                    <a:lumMod val="75000"/>
                  </a:schemeClr>
                </a:solidFill>
                <a:latin typeface="+mj-lt"/>
                <a:ea typeface="+mj-ea"/>
                <a:cs typeface="+mj-cs"/>
              </a:defRPr>
            </a:lvl1pPr>
          </a:lstStyle>
          <a:p>
            <a:r>
              <a:rPr lang="en-US" dirty="0"/>
              <a:t>Click to edit Master title style</a:t>
            </a:r>
            <a:endParaRPr lang="sk-SK"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lang="sk-SK">
                <a:solidFill>
                  <a:schemeClr val="bg2">
                    <a:lumMod val="50000"/>
                  </a:schemeClr>
                </a:solidFill>
              </a:defRPr>
            </a:lvl1pPr>
          </a:lstStyle>
          <a:p>
            <a:endParaRPr lang="sk-SK" dirty="0"/>
          </a:p>
        </p:txBody>
      </p:sp>
      <p:sp>
        <p:nvSpPr>
          <p:cNvPr id="7" name="Slide Number Placeholder 6"/>
          <p:cNvSpPr>
            <a:spLocks noGrp="1"/>
          </p:cNvSpPr>
          <p:nvPr>
            <p:ph type="sldNum" sz="quarter" idx="12"/>
          </p:nvPr>
        </p:nvSpPr>
        <p:spPr/>
        <p:txBody>
          <a:bodyPr/>
          <a:lstStyle/>
          <a:p>
            <a:fld id="{CA13F6FA-EEDC-4E0F-B4E8-78EA30F450DD}" type="slidenum">
              <a:rPr lang="sk-SK" smtClean="0"/>
              <a:pPr/>
              <a:t>‹#›</a:t>
            </a:fld>
            <a:endParaRPr lang="sk-SK"/>
          </a:p>
        </p:txBody>
      </p:sp>
    </p:spTree>
    <p:extLst>
      <p:ext uri="{BB962C8B-B14F-4D97-AF65-F5344CB8AC3E}">
        <p14:creationId xmlns:p14="http://schemas.microsoft.com/office/powerpoint/2010/main" val="3063383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30309"/>
            <a:ext cx="7226808" cy="503555"/>
          </a:xfrm>
          <a:prstGeom prst="rect">
            <a:avLst/>
          </a:prstGeom>
        </p:spPr>
        <p:txBody>
          <a:bodyPr vert="horz" lIns="91440" tIns="45720" rIns="91440" bIns="45720" rtlCol="0" anchor="ctr">
            <a:normAutofit/>
          </a:bodyPr>
          <a:lstStyle/>
          <a:p>
            <a:r>
              <a:rPr lang="en-US" dirty="0"/>
              <a:t>Click to edit Master title style</a:t>
            </a:r>
            <a:endParaRPr lang="sk-SK" dirty="0"/>
          </a:p>
        </p:txBody>
      </p:sp>
      <p:sp>
        <p:nvSpPr>
          <p:cNvPr id="3" name="Text Placeholder 2"/>
          <p:cNvSpPr>
            <a:spLocks noGrp="1"/>
          </p:cNvSpPr>
          <p:nvPr>
            <p:ph type="body" idx="1"/>
          </p:nvPr>
        </p:nvSpPr>
        <p:spPr>
          <a:xfrm>
            <a:off x="838200" y="1325880"/>
            <a:ext cx="10515600" cy="48510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k-SK"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13F6FA-EEDC-4E0F-B4E8-78EA30F450DD}" type="slidenum">
              <a:rPr lang="sk-SK" smtClean="0"/>
              <a:pPr/>
              <a:t>‹#›</a:t>
            </a:fld>
            <a:endParaRPr lang="sk-SK"/>
          </a:p>
        </p:txBody>
      </p:sp>
      <p:pic>
        <p:nvPicPr>
          <p:cNvPr id="1026" name="Picture 2" descr="https://www.vicepremier.gov.sk/wp-content/uploads/2016/05/UPVSR-1.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8610600" y="185738"/>
            <a:ext cx="3078127" cy="992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6849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 id="2147483658" r:id="rId5"/>
    <p:sldLayoutId id="2147483653" r:id="rId6"/>
    <p:sldLayoutId id="2147483654" r:id="rId7"/>
    <p:sldLayoutId id="2147483655" r:id="rId8"/>
    <p:sldLayoutId id="2147483656" r:id="rId9"/>
    <p:sldLayoutId id="2147483657" r:id="rId10"/>
  </p:sldLayoutIdLst>
  <p:txStyles>
    <p:titleStyle>
      <a:lvl1pPr algn="l" defTabSz="914400" rtl="0" eaLnBrk="1" latinLnBrk="0" hangingPunct="1">
        <a:lnSpc>
          <a:spcPct val="90000"/>
        </a:lnSpc>
        <a:spcBef>
          <a:spcPct val="0"/>
        </a:spcBef>
        <a:buNone/>
        <a:defRPr sz="2400" b="1" kern="1200">
          <a:solidFill>
            <a:schemeClr val="accent1">
              <a:lumMod val="75000"/>
            </a:schemeClr>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slov-lex.sk/pravne-predpisy/SK/ZZ/2013/305/2017110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standard@vicepremier.gov.sk" TargetMode="External"/><Relationship Id="rId2" Type="http://schemas.openxmlformats.org/officeDocument/2006/relationships/hyperlink" Target="mailto:egovernment@vicepremier.gov.s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hyperlink" Target="http://www.vicepremier.sk/index.php/informatizacia/legislativa/zakon-o-e-governmente/vykladove-stanoviska-a-usmerneni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hyperlink" Target="https://www.slov-lex.sk/pravne-predpisy/SK/ZZ/2013/305/2017110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slov-lex.sk/pravne-predpisy/SK/ZZ/2013/305/2017110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055716"/>
            <a:ext cx="9144000" cy="1537855"/>
          </a:xfrm>
        </p:spPr>
        <p:txBody>
          <a:bodyPr>
            <a:normAutofit fontScale="90000"/>
          </a:bodyPr>
          <a:lstStyle/>
          <a:p>
            <a:r>
              <a:rPr lang="sk-SK" dirty="0" smtClean="0"/>
              <a:t/>
            </a:r>
            <a:br>
              <a:rPr lang="sk-SK" dirty="0" smtClean="0"/>
            </a:br>
            <a:r>
              <a:rPr lang="sk-SK" dirty="0" smtClean="0"/>
              <a:t>Zákon o e-</a:t>
            </a:r>
            <a:r>
              <a:rPr lang="sk-SK" dirty="0" err="1" smtClean="0"/>
              <a:t>Governmente</a:t>
            </a:r>
            <a:endParaRPr lang="sk-SK" dirty="0"/>
          </a:p>
        </p:txBody>
      </p:sp>
      <p:sp>
        <p:nvSpPr>
          <p:cNvPr id="3" name="Podnadpis 2"/>
          <p:cNvSpPr>
            <a:spLocks noGrp="1"/>
          </p:cNvSpPr>
          <p:nvPr>
            <p:ph type="subTitle" idx="1"/>
          </p:nvPr>
        </p:nvSpPr>
        <p:spPr>
          <a:xfrm>
            <a:off x="1304925" y="3887788"/>
            <a:ext cx="9877425" cy="1655762"/>
          </a:xfrm>
        </p:spPr>
        <p:txBody>
          <a:bodyPr>
            <a:noAutofit/>
          </a:bodyPr>
          <a:lstStyle/>
          <a:p>
            <a:pPr algn="l"/>
            <a:r>
              <a:rPr lang="sk-SK" dirty="0"/>
              <a:t>Oddelenie </a:t>
            </a:r>
            <a:r>
              <a:rPr lang="sk-SK" dirty="0" smtClean="0"/>
              <a:t>legislatívy, bezpečnosti a štandardov ISVS/ Odbor stratégie informatizácie spoločnosti a medzinárodnej agendy / Sekcia riadenia informatizácie</a:t>
            </a:r>
          </a:p>
          <a:p>
            <a:pPr algn="l"/>
            <a:r>
              <a:rPr lang="sk-SK" dirty="0" smtClean="0"/>
              <a:t>22.02.2018</a:t>
            </a:r>
            <a:endParaRPr lang="sk-SK" dirty="0" smtClean="0"/>
          </a:p>
        </p:txBody>
      </p:sp>
    </p:spTree>
    <p:extLst>
      <p:ext uri="{BB962C8B-B14F-4D97-AF65-F5344CB8AC3E}">
        <p14:creationId xmlns:p14="http://schemas.microsoft.com/office/powerpoint/2010/main" val="394755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idx="1"/>
          </p:nvPr>
        </p:nvSpPr>
        <p:spPr/>
        <p:txBody>
          <a:bodyPr/>
          <a:lstStyle/>
          <a:p>
            <a:r>
              <a:rPr lang="sk-SK" dirty="0" smtClean="0"/>
              <a:t>§ 23 ods. 3 </a:t>
            </a:r>
            <a:r>
              <a:rPr lang="sk-SK" dirty="0" err="1" smtClean="0"/>
              <a:t>ZoEG</a:t>
            </a:r>
            <a:r>
              <a:rPr lang="sk-SK" dirty="0" smtClean="0"/>
              <a:t> upravuje a konkretizuje kedy sa vyžaduje iba KEP s mandátnym certifikátom a kedy má subjekt možnosť výberu medzi </a:t>
            </a:r>
            <a:r>
              <a:rPr lang="sk-SK" dirty="0" err="1" smtClean="0"/>
              <a:t>KEpečaťou</a:t>
            </a:r>
            <a:r>
              <a:rPr lang="sk-SK" dirty="0" smtClean="0"/>
              <a:t> alebo KEP s MC :</a:t>
            </a:r>
          </a:p>
          <a:p>
            <a:pPr algn="just"/>
            <a:r>
              <a:rPr lang="sk-SK" dirty="0"/>
              <a:t>Ak tento zákon alebo osobitný predpis</a:t>
            </a:r>
            <a:r>
              <a:rPr lang="sk-SK" b="1" i="1" baseline="30000" dirty="0">
                <a:hlinkClick r:id="rId2" tooltip="Odkaz na predpis alebo ustanovenie"/>
              </a:rPr>
              <a:t>20b</a:t>
            </a:r>
            <a:r>
              <a:rPr lang="sk-SK" b="1" i="1" dirty="0">
                <a:hlinkClick r:id="rId2" tooltip="Odkaz na predpis alebo ustanovenie"/>
              </a:rPr>
              <a:t>)</a:t>
            </a:r>
            <a:r>
              <a:rPr lang="sk-SK" dirty="0"/>
              <a:t> vyžaduje autorizáciu </a:t>
            </a:r>
            <a:r>
              <a:rPr lang="sk-SK" dirty="0">
                <a:solidFill>
                  <a:srgbClr val="00B050"/>
                </a:solidFill>
              </a:rPr>
              <a:t>konkrétnou osobou alebo osobou v konkrétnom postavení</a:t>
            </a:r>
            <a:r>
              <a:rPr lang="sk-SK" dirty="0"/>
              <a:t>, na autorizáciu sa použije kvalifikovaný elektronický podpis</a:t>
            </a:r>
            <a:r>
              <a:rPr lang="sk-SK" b="1" i="1" baseline="30000" dirty="0">
                <a:hlinkClick r:id="rId2" tooltip="Odkaz na predpis alebo ustanovenie"/>
              </a:rPr>
              <a:t>17</a:t>
            </a:r>
            <a:r>
              <a:rPr lang="sk-SK" b="1" i="1" dirty="0">
                <a:hlinkClick r:id="rId2" tooltip="Odkaz na predpis alebo ustanovenie"/>
              </a:rPr>
              <a:t>)</a:t>
            </a:r>
            <a:r>
              <a:rPr lang="sk-SK" dirty="0"/>
              <a:t> vyhotovený s použitím mandátneho certifikátu,</a:t>
            </a:r>
            <a:r>
              <a:rPr lang="sk-SK" b="1" i="1" baseline="30000" dirty="0">
                <a:hlinkClick r:id="rId2" tooltip="Odkaz na predpis alebo ustanovenie"/>
              </a:rPr>
              <a:t>20</a:t>
            </a:r>
            <a:r>
              <a:rPr lang="sk-SK" b="1" i="1" dirty="0">
                <a:hlinkClick r:id="rId2" tooltip="Odkaz na predpis alebo ustanovenie"/>
              </a:rPr>
              <a:t>)</a:t>
            </a:r>
            <a:r>
              <a:rPr lang="sk-SK" dirty="0"/>
              <a:t> ku ktorému sa pripojí kvalifikovaná elektronická časová pečiatka.</a:t>
            </a:r>
            <a:r>
              <a:rPr lang="sk-SK" b="1" i="1" baseline="30000" dirty="0">
                <a:hlinkClick r:id="rId2" tooltip="Odkaz na predpis alebo ustanovenie"/>
              </a:rPr>
              <a:t>19</a:t>
            </a:r>
            <a:r>
              <a:rPr lang="sk-SK" b="1" i="1" dirty="0">
                <a:hlinkClick r:id="rId2" tooltip="Odkaz na predpis alebo ustanovenie"/>
              </a:rPr>
              <a:t>)</a:t>
            </a:r>
            <a:r>
              <a:rPr lang="sk-SK" dirty="0"/>
              <a:t> Ak tento zákon alebo osobitný predpis</a:t>
            </a:r>
            <a:r>
              <a:rPr lang="sk-SK" b="1" i="1" baseline="30000" dirty="0">
                <a:hlinkClick r:id="rId2" tooltip="Odkaz na predpis alebo ustanovenie"/>
              </a:rPr>
              <a:t>20c</a:t>
            </a:r>
            <a:r>
              <a:rPr lang="sk-SK" b="1" i="1" dirty="0">
                <a:hlinkClick r:id="rId2" tooltip="Odkaz na predpis alebo ustanovenie"/>
              </a:rPr>
              <a:t>)</a:t>
            </a:r>
            <a:r>
              <a:rPr lang="sk-SK" dirty="0"/>
              <a:t>ustanovuje len povinnosť autorizácie bez označenia konkrétnej osoby alebo osoby v konkrétnom postavení, alebo autorizujúcu osobu označuje len všeobecne ako oprávnenú osobu, na autorizáciu sa použije kvalifikovaný elektronický podpis</a:t>
            </a:r>
            <a:r>
              <a:rPr lang="sk-SK" b="1" i="1" baseline="30000" dirty="0">
                <a:hlinkClick r:id="rId2" tooltip="Odkaz na predpis alebo ustanovenie"/>
              </a:rPr>
              <a:t>17</a:t>
            </a:r>
            <a:r>
              <a:rPr lang="sk-SK" b="1" i="1" dirty="0">
                <a:hlinkClick r:id="rId2" tooltip="Odkaz na predpis alebo ustanovenie"/>
              </a:rPr>
              <a:t>)</a:t>
            </a:r>
            <a:r>
              <a:rPr lang="sk-SK" dirty="0"/>
              <a:t> vyhotovený s použitím mandátneho certifikátu</a:t>
            </a:r>
            <a:r>
              <a:rPr lang="sk-SK" b="1" i="1" baseline="30000" dirty="0">
                <a:hlinkClick r:id="rId2" tooltip="Odkaz na predpis alebo ustanovenie"/>
              </a:rPr>
              <a:t>20</a:t>
            </a:r>
            <a:r>
              <a:rPr lang="sk-SK" b="1" i="1" dirty="0">
                <a:hlinkClick r:id="rId2" tooltip="Odkaz na predpis alebo ustanovenie"/>
              </a:rPr>
              <a:t>)</a:t>
            </a:r>
            <a:r>
              <a:rPr lang="sk-SK" dirty="0"/>
              <a:t> alebo kvalifikovaná elektronická pečať,</a:t>
            </a:r>
            <a:r>
              <a:rPr lang="sk-SK" b="1" i="1" baseline="30000" dirty="0">
                <a:hlinkClick r:id="rId2" tooltip="Odkaz na predpis alebo ustanovenie"/>
              </a:rPr>
              <a:t>18</a:t>
            </a:r>
            <a:r>
              <a:rPr lang="sk-SK" b="1" i="1" dirty="0">
                <a:hlinkClick r:id="rId2" tooltip="Odkaz na predpis alebo ustanovenie"/>
              </a:rPr>
              <a:t>)</a:t>
            </a:r>
            <a:r>
              <a:rPr lang="sk-SK" dirty="0"/>
              <a:t> ku ktorým sa pripojí kvalifikovaná elektronická časová pečiatka.</a:t>
            </a:r>
            <a:r>
              <a:rPr lang="sk-SK" b="1" i="1" baseline="30000" dirty="0">
                <a:hlinkClick r:id="rId2" tooltip="Odkaz na predpis alebo ustanovenie"/>
              </a:rPr>
              <a:t>19</a:t>
            </a:r>
            <a:r>
              <a:rPr lang="sk-SK" b="1" i="1" dirty="0">
                <a:hlinkClick r:id="rId2" tooltip="Odkaz na predpis alebo ustanovenie"/>
              </a:rPr>
              <a:t>)</a:t>
            </a:r>
            <a:endParaRPr lang="sk-SK" dirty="0"/>
          </a:p>
        </p:txBody>
      </p:sp>
      <p:sp>
        <p:nvSpPr>
          <p:cNvPr id="3" name="Nadpis 2"/>
          <p:cNvSpPr>
            <a:spLocks noGrp="1"/>
          </p:cNvSpPr>
          <p:nvPr>
            <p:ph type="title"/>
          </p:nvPr>
        </p:nvSpPr>
        <p:spPr/>
        <p:txBody>
          <a:bodyPr>
            <a:normAutofit fontScale="90000"/>
          </a:bodyPr>
          <a:lstStyle/>
          <a:p>
            <a:r>
              <a:rPr lang="sk-SK" dirty="0" smtClean="0"/>
              <a:t>Nový odsek podpisovanie KEP a KEP a </a:t>
            </a:r>
            <a:r>
              <a:rPr lang="sk-SK" dirty="0" err="1" smtClean="0"/>
              <a:t>mandatny</a:t>
            </a:r>
            <a:endParaRPr lang="sk-SK" dirty="0"/>
          </a:p>
        </p:txBody>
      </p:sp>
    </p:spTree>
    <p:extLst>
      <p:ext uri="{BB962C8B-B14F-4D97-AF65-F5344CB8AC3E}">
        <p14:creationId xmlns:p14="http://schemas.microsoft.com/office/powerpoint/2010/main" val="2606734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idx="1"/>
          </p:nvPr>
        </p:nvSpPr>
        <p:spPr/>
        <p:txBody>
          <a:bodyPr>
            <a:normAutofit fontScale="92500" lnSpcReduction="20000"/>
          </a:bodyPr>
          <a:lstStyle/>
          <a:p>
            <a:r>
              <a:rPr lang="sk-SK" dirty="0"/>
              <a:t>OVM doručuje dokumenty v rámci výkonu verejnej moci, ktoré vyhotovil elektronicky do elektronickej schránky účastníka konania (príjemcu).</a:t>
            </a:r>
          </a:p>
          <a:p>
            <a:r>
              <a:rPr lang="sk-SK" dirty="0"/>
              <a:t>Výnimkou sú len prípady ustanovené v § 31 ods. 2 </a:t>
            </a:r>
            <a:r>
              <a:rPr lang="sk-SK" dirty="0" err="1"/>
              <a:t>ZoEG</a:t>
            </a:r>
            <a:r>
              <a:rPr lang="sk-SK" dirty="0"/>
              <a:t>.</a:t>
            </a:r>
          </a:p>
          <a:p>
            <a:r>
              <a:rPr lang="sk-SK" dirty="0" smtClean="0"/>
              <a:t>„Ustanovenia </a:t>
            </a:r>
            <a:r>
              <a:rPr lang="sk-SK" dirty="0"/>
              <a:t>o elektronickom doručovaní sa nepoužijú a doručovanie sa spravuje ustanoveniami o doručovaní podľa osobitných predpisov, ak</a:t>
            </a:r>
          </a:p>
          <a:p>
            <a:r>
              <a:rPr lang="sk-SK" dirty="0" smtClean="0"/>
              <a:t>a) osobitný </a:t>
            </a:r>
            <a:r>
              <a:rPr lang="sk-SK" dirty="0"/>
              <a:t>predpis ustanovuje, že sa doručuje výlučne v listinnej podobe, alebo</a:t>
            </a:r>
          </a:p>
          <a:p>
            <a:r>
              <a:rPr lang="sk-SK" dirty="0" smtClean="0"/>
              <a:t>b) sa </a:t>
            </a:r>
            <a:r>
              <a:rPr lang="sk-SK" dirty="0"/>
              <a:t>doručuje osobám vo výkone trestu odňatia slobody, vo väzbe, osobám umiestneným v zariadeniach pre výkon ústavnej starostlivosti a ochrannej výchovy alebo tomu, kto požíva diplomatické výsady a imunity, ak orgán verejnej moci vie, že doručuje takej </a:t>
            </a:r>
            <a:r>
              <a:rPr lang="sk-SK" dirty="0" smtClean="0"/>
              <a:t>osobe.“</a:t>
            </a:r>
            <a:endParaRPr lang="sk-SK" dirty="0"/>
          </a:p>
          <a:p>
            <a:r>
              <a:rPr lang="sk-SK" b="1" dirty="0" smtClean="0"/>
              <a:t>Čo </a:t>
            </a:r>
            <a:r>
              <a:rPr lang="sk-SK" b="1" dirty="0"/>
              <a:t>v prípade, keď OVM podľa </a:t>
            </a:r>
            <a:r>
              <a:rPr lang="sk-SK" b="1" dirty="0" err="1"/>
              <a:t>ZoEG</a:t>
            </a:r>
            <a:r>
              <a:rPr lang="sk-SK" b="1" dirty="0"/>
              <a:t> nemá použiť ustanovenia o elektronickom doručovaní</a:t>
            </a:r>
            <a:r>
              <a:rPr lang="sk-SK" b="1" dirty="0" smtClean="0"/>
              <a:t>? Alebo ak osoba nemá aktivovanú el. schránku. </a:t>
            </a:r>
            <a:endParaRPr lang="sk-SK" b="1" dirty="0"/>
          </a:p>
          <a:p>
            <a:r>
              <a:rPr lang="sk-SK" dirty="0" smtClean="0"/>
              <a:t>v </a:t>
            </a:r>
            <a:r>
              <a:rPr lang="sk-SK" dirty="0"/>
              <a:t>tomto prípade OVM musí vyhotoviť rovnopis ním vydaného elektronického rozhodnutia. Rovnopis (listinné vyhotovenie pôvodného elektronického dokumentu) potom bude OVM doručovať účastníkovi konania (napr. prostredníctvom pošty, alebo osobne, že si pre tento rovnopis účastník príde na </a:t>
            </a:r>
            <a:r>
              <a:rPr lang="sk-SK" dirty="0" smtClean="0"/>
              <a:t>OVM, od 1.11.2018 cez centrálne úradné doručovanie). </a:t>
            </a:r>
            <a:r>
              <a:rPr lang="sk-SK" dirty="0"/>
              <a:t>Podrobnejšie sa rovnopisom bude zaoberať aj vyhláška, ktorá ustanoví spôsob vyhotovovania </a:t>
            </a:r>
            <a:r>
              <a:rPr lang="sk-SK" dirty="0" smtClean="0"/>
              <a:t>rovnopisu (momentálne v leg. </a:t>
            </a:r>
            <a:r>
              <a:rPr lang="sk-SK" dirty="0"/>
              <a:t>p</a:t>
            </a:r>
            <a:r>
              <a:rPr lang="sk-SK" dirty="0" smtClean="0"/>
              <a:t>rocese).</a:t>
            </a:r>
            <a:endParaRPr lang="sk-SK" dirty="0"/>
          </a:p>
          <a:p>
            <a:endParaRPr lang="sk-SK" dirty="0"/>
          </a:p>
        </p:txBody>
      </p:sp>
      <p:sp>
        <p:nvSpPr>
          <p:cNvPr id="3" name="Nadpis 2"/>
          <p:cNvSpPr>
            <a:spLocks noGrp="1"/>
          </p:cNvSpPr>
          <p:nvPr>
            <p:ph type="title"/>
          </p:nvPr>
        </p:nvSpPr>
        <p:spPr/>
        <p:txBody>
          <a:bodyPr>
            <a:normAutofit fontScale="90000"/>
          </a:bodyPr>
          <a:lstStyle/>
          <a:p>
            <a:r>
              <a:rPr lang="sk-SK" dirty="0" smtClean="0"/>
              <a:t>Okruh č. 4 - </a:t>
            </a:r>
            <a:r>
              <a:rPr lang="sk-SK" b="0" dirty="0"/>
              <a:t>Elektronické schránky a doručovanie elektronických úradných dokumentov</a:t>
            </a:r>
            <a:endParaRPr lang="sk-SK" dirty="0"/>
          </a:p>
        </p:txBody>
      </p:sp>
    </p:spTree>
    <p:extLst>
      <p:ext uri="{BB962C8B-B14F-4D97-AF65-F5344CB8AC3E}">
        <p14:creationId xmlns:p14="http://schemas.microsoft.com/office/powerpoint/2010/main" val="2061445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idx="1"/>
          </p:nvPr>
        </p:nvSpPr>
        <p:spPr/>
        <p:txBody>
          <a:bodyPr>
            <a:normAutofit fontScale="92500" lnSpcReduction="20000"/>
          </a:bodyPr>
          <a:lstStyle/>
          <a:p>
            <a:pPr algn="just"/>
            <a:r>
              <a:rPr lang="sk-SK" dirty="0" smtClean="0"/>
              <a:t>§ 31a upravuje centrálne elektronické doručovanie, ktoré bude od 1.11.2018 povinné iba pre štátne rozpočtové organizácie, pre ostatné OVM platí, že ho budú môcť využívať po dohode so správcom modulu elektronického doručovania;</a:t>
            </a:r>
          </a:p>
          <a:p>
            <a:pPr algn="just"/>
            <a:r>
              <a:rPr lang="sk-SK" dirty="0" smtClean="0"/>
              <a:t>Ďalej toto ustanovenie upravuje listinný rovnopis elektronického úradného dokumentu, konkrétne: „</a:t>
            </a:r>
            <a:r>
              <a:rPr lang="sk-SK" dirty="0"/>
              <a:t>Listinným rovnopisom elektronického úradného dokumentu je vyhotovenie elektronického úradného dokumentu, vrátane jeho príloh, v listinnej podobe vrátane identifikácie toho, kto elektronický úradný dokument autorizoval a </a:t>
            </a:r>
            <a:r>
              <a:rPr lang="sk-SK" dirty="0" smtClean="0"/>
              <a:t>informácie </a:t>
            </a:r>
            <a:r>
              <a:rPr lang="sk-SK" dirty="0"/>
              <a:t>o spôsobe autorizácie a čase autorizácie</a:t>
            </a:r>
            <a:r>
              <a:rPr lang="sk-SK" dirty="0" smtClean="0"/>
              <a:t>.“</a:t>
            </a:r>
          </a:p>
          <a:p>
            <a:pPr algn="just"/>
            <a:r>
              <a:rPr lang="sk-SK" dirty="0" smtClean="0"/>
              <a:t>Zodpovednosť je upravená v ods. 5: „</a:t>
            </a:r>
            <a:r>
              <a:rPr lang="sk-SK" dirty="0"/>
              <a:t>Orgán verejnej moci zodpovedá za obsah elektronického úradného dokumentu </a:t>
            </a:r>
            <a:r>
              <a:rPr lang="sk-SK" dirty="0">
                <a:solidFill>
                  <a:srgbClr val="00B050"/>
                </a:solidFill>
              </a:rPr>
              <a:t>do momentu jeho odoslania správcovi modulu elektronického doručovania</a:t>
            </a:r>
            <a:r>
              <a:rPr lang="sk-SK" dirty="0"/>
              <a:t>. Správca modulu elektronického doručovania zodpovedá v rozsahu prevzatého elektronického úradného dokumentu orgánu verejnej moci, ktorý mu elektronický úradný dokument odoslal, za správne vyhotovenie jeho listinného rovnopisu a za včasné a riadne odovzdanie na poštovú prepravu. Ak sa listinný rovnopis elektronického úradného dokumentu doručuje prostredníctvom poštového podniku, správca modulu elektronického doručenia sa považuje za podávateľa a koná voči poštovému podniku na vlastný účet a v mene orgánu verejnej moci v rozsahu úkonov potrebných na zabezpečenie doručenia rovnopisu. Správca modulu elektronického doručovania zabezpečí, aby sa s obsahom elektronického úradného dokumentu a s jeho listinným rovnopisom do odovzdania na poštovú prepravu nemohla oboznámiť neoprávnená osoba</a:t>
            </a:r>
            <a:r>
              <a:rPr lang="sk-SK" dirty="0" smtClean="0"/>
              <a:t>.“</a:t>
            </a:r>
            <a:endParaRPr lang="sk-SK" dirty="0"/>
          </a:p>
        </p:txBody>
      </p:sp>
      <p:sp>
        <p:nvSpPr>
          <p:cNvPr id="3" name="Nadpis 2"/>
          <p:cNvSpPr>
            <a:spLocks noGrp="1"/>
          </p:cNvSpPr>
          <p:nvPr>
            <p:ph type="title"/>
          </p:nvPr>
        </p:nvSpPr>
        <p:spPr/>
        <p:txBody>
          <a:bodyPr/>
          <a:lstStyle/>
          <a:p>
            <a:endParaRPr lang="sk-SK"/>
          </a:p>
        </p:txBody>
      </p:sp>
    </p:spTree>
    <p:extLst>
      <p:ext uri="{BB962C8B-B14F-4D97-AF65-F5344CB8AC3E}">
        <p14:creationId xmlns:p14="http://schemas.microsoft.com/office/powerpoint/2010/main" val="2608696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idx="1"/>
          </p:nvPr>
        </p:nvSpPr>
        <p:spPr/>
        <p:txBody>
          <a:bodyPr/>
          <a:lstStyle/>
          <a:p>
            <a:pPr algn="just"/>
            <a:r>
              <a:rPr lang="sk-SK" dirty="0" smtClean="0"/>
              <a:t>V prípade, ak by sa vyskytla situácia, že na OVM, ktorý rozhodnutie vydal sa príde informovať adresát tohto rozhodnutia, ktorý si ho v zákonom stanovenej lehote nestihol prevziať, platí nasledovné: „</a:t>
            </a:r>
            <a:r>
              <a:rPr lang="sk-SK" dirty="0"/>
              <a:t>Ak ide o doručovanie listinného rovnopisu elektronického úradného dokumentu platí, že orgán verejnej moci si odoslaním elektronického úradného dokumentu podľa odseku 1 vyhradil, že poštová zásielka, ktorej obsahom je listinný rovnopis tohto dokumentu, </a:t>
            </a:r>
            <a:r>
              <a:rPr lang="sk-SK" dirty="0">
                <a:solidFill>
                  <a:srgbClr val="00B050"/>
                </a:solidFill>
              </a:rPr>
              <a:t>nemá byť vrátená</a:t>
            </a:r>
            <a:r>
              <a:rPr lang="sk-SK" dirty="0"/>
              <a:t>; poštový podnik takú poštovú zásielku, ak ju nemožno dodať adresátovi, </a:t>
            </a:r>
            <a:r>
              <a:rPr lang="sk-SK" dirty="0">
                <a:solidFill>
                  <a:srgbClr val="00B050"/>
                </a:solidFill>
              </a:rPr>
              <a:t>zničí do 30 dní </a:t>
            </a:r>
            <a:r>
              <a:rPr lang="sk-SK" dirty="0"/>
              <a:t>odo dňa doručenia informácie o výsledku doručenia</a:t>
            </a:r>
            <a:r>
              <a:rPr lang="sk-SK" dirty="0" smtClean="0"/>
              <a:t>.“</a:t>
            </a:r>
          </a:p>
          <a:p>
            <a:pPr algn="just"/>
            <a:endParaRPr lang="sk-SK" dirty="0"/>
          </a:p>
          <a:p>
            <a:pPr algn="just"/>
            <a:r>
              <a:rPr lang="sk-SK" dirty="0" smtClean="0"/>
              <a:t>UPVII pripravilo vyhlášku k listinnému rovnopisu, kde je  podrobnejšie popísané, ako má OVM vyhotovovať listinný rovnopis elektronického úradného dokumentu.</a:t>
            </a:r>
            <a:endParaRPr lang="sk-SK" dirty="0"/>
          </a:p>
        </p:txBody>
      </p:sp>
      <p:sp>
        <p:nvSpPr>
          <p:cNvPr id="3" name="Nadpis 2"/>
          <p:cNvSpPr>
            <a:spLocks noGrp="1"/>
          </p:cNvSpPr>
          <p:nvPr>
            <p:ph type="title"/>
          </p:nvPr>
        </p:nvSpPr>
        <p:spPr/>
        <p:txBody>
          <a:bodyPr/>
          <a:lstStyle/>
          <a:p>
            <a:endParaRPr lang="sk-SK"/>
          </a:p>
        </p:txBody>
      </p:sp>
    </p:spTree>
    <p:extLst>
      <p:ext uri="{BB962C8B-B14F-4D97-AF65-F5344CB8AC3E}">
        <p14:creationId xmlns:p14="http://schemas.microsoft.com/office/powerpoint/2010/main" val="4065021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idx="1"/>
          </p:nvPr>
        </p:nvSpPr>
        <p:spPr>
          <a:xfrm>
            <a:off x="838200" y="1325880"/>
            <a:ext cx="10515600" cy="4871719"/>
          </a:xfrm>
        </p:spPr>
        <p:txBody>
          <a:bodyPr>
            <a:normAutofit fontScale="92500" lnSpcReduction="20000"/>
          </a:bodyPr>
          <a:lstStyle/>
          <a:p>
            <a:r>
              <a:rPr lang="sk-SK" dirty="0" smtClean="0"/>
              <a:t>§ 10 ods. 2: </a:t>
            </a:r>
            <a:r>
              <a:rPr lang="sk-SK" dirty="0"/>
              <a:t>povinnosť používať modul centrálnej elektronickej </a:t>
            </a:r>
            <a:r>
              <a:rPr lang="sk-SK" dirty="0" smtClean="0"/>
              <a:t>podateľne;</a:t>
            </a:r>
            <a:endParaRPr lang="sk-SK" dirty="0"/>
          </a:p>
          <a:p>
            <a:r>
              <a:rPr lang="sk-SK" dirty="0" smtClean="0"/>
              <a:t>§ 10 ods. 13: </a:t>
            </a:r>
            <a:r>
              <a:rPr lang="sk-SK" dirty="0"/>
              <a:t>povinnosť používať modul centrálnej elektronickej podateľne bude splnená aj vtedy, ak so súhlasom UPPVII bude orgán verejnej moci tento modul alebo jeho časti prevádzkovať vlastnými prostriedkami a v rámci svojich informačných </a:t>
            </a:r>
            <a:r>
              <a:rPr lang="sk-SK" dirty="0" smtClean="0"/>
              <a:t>systémov;</a:t>
            </a:r>
            <a:endParaRPr lang="sk-SK" dirty="0"/>
          </a:p>
          <a:p>
            <a:r>
              <a:rPr lang="sk-SK" dirty="0" smtClean="0"/>
              <a:t>§ 17 ods. 3: </a:t>
            </a:r>
            <a:r>
              <a:rPr lang="sk-SK" dirty="0"/>
              <a:t>povinnosť OVM ako účastníka konania podávať elektronické podania (okrem situácie, keď osobitný predpis ustanovuje výlučne listinnú komunikáciu</a:t>
            </a:r>
            <a:r>
              <a:rPr lang="sk-SK" dirty="0" smtClean="0"/>
              <a:t>);</a:t>
            </a:r>
            <a:endParaRPr lang="sk-SK" dirty="0"/>
          </a:p>
          <a:p>
            <a:r>
              <a:rPr lang="sk-SK" dirty="0" smtClean="0"/>
              <a:t>§ 31a ods. 11: </a:t>
            </a:r>
            <a:r>
              <a:rPr lang="sk-SK" dirty="0"/>
              <a:t>povinnosť využívať centrálne </a:t>
            </a:r>
            <a:r>
              <a:rPr lang="sk-SK" dirty="0" smtClean="0"/>
              <a:t>doručovanie;</a:t>
            </a:r>
            <a:endParaRPr lang="sk-SK" dirty="0"/>
          </a:p>
          <a:p>
            <a:r>
              <a:rPr lang="sk-SK" dirty="0" smtClean="0"/>
              <a:t>§ 39 ods. 8: ustanovuje </a:t>
            </a:r>
            <a:r>
              <a:rPr lang="sk-SK" dirty="0"/>
              <a:t>prípady, kedy je OVM povinný vykonať zaručenú </a:t>
            </a:r>
            <a:r>
              <a:rPr lang="sk-SK" dirty="0" smtClean="0"/>
              <a:t>konverziu;</a:t>
            </a:r>
            <a:endParaRPr lang="sk-SK" dirty="0"/>
          </a:p>
          <a:p>
            <a:r>
              <a:rPr lang="sk-SK" dirty="0" smtClean="0"/>
              <a:t>§ 60d ods. 2: </a:t>
            </a:r>
            <a:r>
              <a:rPr lang="sk-SK" dirty="0"/>
              <a:t>povinnosť zasielania údajov o evidencii záznamov o vykonanej zaručenej konverzii </a:t>
            </a:r>
            <a:r>
              <a:rPr lang="sk-SK" dirty="0" smtClean="0"/>
              <a:t>UPPVII;</a:t>
            </a:r>
            <a:endParaRPr lang="sk-SK" dirty="0"/>
          </a:p>
          <a:p>
            <a:r>
              <a:rPr lang="sk-SK" dirty="0" smtClean="0"/>
              <a:t>§ 60f ods. 1: </a:t>
            </a:r>
            <a:r>
              <a:rPr lang="sk-SK" dirty="0"/>
              <a:t>prechodné ustanovenie, ktoré upravuje, ktoré OVM nie sú do 31.12.2020 povinné používať modul centrálnej elektronickej </a:t>
            </a:r>
            <a:r>
              <a:rPr lang="sk-SK" dirty="0" smtClean="0"/>
              <a:t>podateľne;</a:t>
            </a:r>
          </a:p>
          <a:p>
            <a:r>
              <a:rPr lang="sk-SK" dirty="0" smtClean="0"/>
              <a:t>§ 60f ods. 3: </a:t>
            </a:r>
            <a:r>
              <a:rPr lang="sk-SK" dirty="0"/>
              <a:t>prechodné ustanovenie, podľa ktorého sa povinnosť OVM ako účastníka konania podávať elektronické podania (okrem situácie, keď osobitný predpis ustanovuje povinnú elektronickú komunikáciu) odkladá na </a:t>
            </a:r>
            <a:r>
              <a:rPr lang="sk-SK" dirty="0" smtClean="0"/>
              <a:t>31.12.2018;</a:t>
            </a:r>
            <a:endParaRPr lang="sk-SK" dirty="0"/>
          </a:p>
          <a:p>
            <a:r>
              <a:rPr lang="sk-SK" dirty="0" smtClean="0"/>
              <a:t>§ 60f ods. 4: </a:t>
            </a:r>
            <a:r>
              <a:rPr lang="sk-SK" dirty="0"/>
              <a:t>ukladá sa povinnosť štátnym rozpočtovým organizáciám využívať centrálne doručovanie najneskôr od 1.11.2018</a:t>
            </a:r>
          </a:p>
          <a:p>
            <a:endParaRPr lang="sk-SK" dirty="0" smtClean="0"/>
          </a:p>
          <a:p>
            <a:pPr marL="0" indent="0">
              <a:buNone/>
            </a:pPr>
            <a:endParaRPr lang="sk-SK" dirty="0"/>
          </a:p>
          <a:p>
            <a:pPr marL="0" indent="0">
              <a:buNone/>
            </a:pPr>
            <a:endParaRPr lang="sk-SK" dirty="0" smtClean="0"/>
          </a:p>
          <a:p>
            <a:endParaRPr lang="sk-SK" dirty="0" smtClean="0"/>
          </a:p>
          <a:p>
            <a:endParaRPr lang="sk-SK" dirty="0"/>
          </a:p>
        </p:txBody>
      </p:sp>
      <p:sp>
        <p:nvSpPr>
          <p:cNvPr id="3" name="Nadpis 2"/>
          <p:cNvSpPr>
            <a:spLocks noGrp="1"/>
          </p:cNvSpPr>
          <p:nvPr>
            <p:ph type="title"/>
          </p:nvPr>
        </p:nvSpPr>
        <p:spPr/>
        <p:txBody>
          <a:bodyPr/>
          <a:lstStyle/>
          <a:p>
            <a:r>
              <a:rPr lang="sk-SK" dirty="0" smtClean="0"/>
              <a:t>Povinnosti OVM podľa novely </a:t>
            </a:r>
            <a:r>
              <a:rPr lang="sk-SK" dirty="0" err="1" smtClean="0"/>
              <a:t>ZoEG</a:t>
            </a:r>
            <a:endParaRPr lang="sk-SK" dirty="0"/>
          </a:p>
        </p:txBody>
      </p:sp>
    </p:spTree>
    <p:extLst>
      <p:ext uri="{BB962C8B-B14F-4D97-AF65-F5344CB8AC3E}">
        <p14:creationId xmlns:p14="http://schemas.microsoft.com/office/powerpoint/2010/main" val="3134123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idx="1"/>
          </p:nvPr>
        </p:nvSpPr>
        <p:spPr/>
        <p:txBody>
          <a:bodyPr>
            <a:normAutofit/>
          </a:bodyPr>
          <a:lstStyle/>
          <a:p>
            <a:pPr marL="0" indent="0">
              <a:buNone/>
            </a:pPr>
            <a:endParaRPr lang="sk-SK" dirty="0" smtClean="0"/>
          </a:p>
          <a:p>
            <a:pPr marL="0" indent="0">
              <a:buNone/>
            </a:pPr>
            <a:endParaRPr lang="sk-SK" dirty="0"/>
          </a:p>
          <a:p>
            <a:pPr marL="0" indent="0">
              <a:buNone/>
            </a:pPr>
            <a:r>
              <a:rPr lang="sk-SK" sz="2400" dirty="0" smtClean="0"/>
              <a:t>v prípade otázok k </a:t>
            </a:r>
            <a:r>
              <a:rPr lang="sk-SK" sz="2400" dirty="0" err="1" smtClean="0"/>
              <a:t>ZoEG</a:t>
            </a:r>
            <a:r>
              <a:rPr lang="sk-SK" sz="2400" dirty="0" smtClean="0"/>
              <a:t>, prípadne v prípade potreby podania nejakého výkladu alebo stanoviska môžete kontaktovať UPPVII prostredníctvom e-mailu: </a:t>
            </a:r>
            <a:r>
              <a:rPr lang="sk-SK" sz="2400" dirty="0" err="1" smtClean="0">
                <a:hlinkClick r:id="rId2"/>
              </a:rPr>
              <a:t>egovernment@vicepremier.gov.sk</a:t>
            </a:r>
            <a:endParaRPr lang="sk-SK" sz="2400" dirty="0" smtClean="0"/>
          </a:p>
          <a:p>
            <a:pPr marL="0" indent="0">
              <a:buNone/>
            </a:pPr>
            <a:endParaRPr lang="sk-SK" sz="2400" dirty="0" smtClean="0"/>
          </a:p>
          <a:p>
            <a:pPr marL="0" indent="0">
              <a:buNone/>
            </a:pPr>
            <a:r>
              <a:rPr lang="sk-SK" sz="2400" dirty="0" smtClean="0"/>
              <a:t>v prípade technických otázok ku štandardom ISVS nás môžete kontaktovať prostredníctvom e-mailu: </a:t>
            </a:r>
            <a:r>
              <a:rPr lang="sk-SK" sz="2400" dirty="0" err="1" smtClean="0">
                <a:hlinkClick r:id="rId3"/>
              </a:rPr>
              <a:t>standard@vicepremier.gov.sk</a:t>
            </a:r>
            <a:endParaRPr lang="sk-SK" sz="2400" dirty="0" smtClean="0"/>
          </a:p>
          <a:p>
            <a:pPr marL="0" indent="0">
              <a:buNone/>
            </a:pPr>
            <a:endParaRPr lang="sk-SK" sz="2400" dirty="0" smtClean="0"/>
          </a:p>
          <a:p>
            <a:pPr marL="0" indent="0">
              <a:buNone/>
            </a:pPr>
            <a:endParaRPr lang="sk-SK" sz="2400" dirty="0"/>
          </a:p>
        </p:txBody>
      </p:sp>
      <p:sp>
        <p:nvSpPr>
          <p:cNvPr id="3" name="Nadpis 2"/>
          <p:cNvSpPr>
            <a:spLocks noGrp="1"/>
          </p:cNvSpPr>
          <p:nvPr>
            <p:ph type="title"/>
          </p:nvPr>
        </p:nvSpPr>
        <p:spPr/>
        <p:txBody>
          <a:bodyPr/>
          <a:lstStyle/>
          <a:p>
            <a:r>
              <a:rPr lang="sk-SK" dirty="0" smtClean="0"/>
              <a:t>Otázky k </a:t>
            </a:r>
            <a:r>
              <a:rPr lang="sk-SK" dirty="0" err="1" smtClean="0"/>
              <a:t>ZoEG</a:t>
            </a:r>
            <a:endParaRPr lang="sk-SK" dirty="0"/>
          </a:p>
        </p:txBody>
      </p:sp>
    </p:spTree>
    <p:extLst>
      <p:ext uri="{BB962C8B-B14F-4D97-AF65-F5344CB8AC3E}">
        <p14:creationId xmlns:p14="http://schemas.microsoft.com/office/powerpoint/2010/main" val="1256304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idx="1"/>
          </p:nvPr>
        </p:nvSpPr>
        <p:spPr/>
        <p:txBody>
          <a:bodyPr>
            <a:normAutofit/>
          </a:bodyPr>
          <a:lstStyle/>
          <a:p>
            <a:pPr marL="0" indent="0">
              <a:buNone/>
            </a:pPr>
            <a:r>
              <a:rPr lang="sk-SK" sz="2100" b="1" dirty="0">
                <a:solidFill>
                  <a:schemeClr val="accent1">
                    <a:lumMod val="75000"/>
                  </a:schemeClr>
                </a:solidFill>
              </a:rPr>
              <a:t>n</a:t>
            </a:r>
            <a:r>
              <a:rPr lang="sk-SK" sz="2100" b="1" dirty="0" smtClean="0">
                <a:solidFill>
                  <a:schemeClr val="accent1">
                    <a:lumMod val="75000"/>
                  </a:schemeClr>
                </a:solidFill>
              </a:rPr>
              <a:t>ovela zákona č. 305/2013 </a:t>
            </a:r>
            <a:r>
              <a:rPr lang="sk-SK" sz="2100" b="1" dirty="0" err="1" smtClean="0">
                <a:solidFill>
                  <a:schemeClr val="accent1">
                    <a:lumMod val="75000"/>
                  </a:schemeClr>
                </a:solidFill>
              </a:rPr>
              <a:t>Z.z</a:t>
            </a:r>
            <a:r>
              <a:rPr lang="sk-SK" sz="2100" b="1" dirty="0" smtClean="0">
                <a:solidFill>
                  <a:schemeClr val="accent1">
                    <a:lumMod val="75000"/>
                  </a:schemeClr>
                </a:solidFill>
              </a:rPr>
              <a:t>. </a:t>
            </a:r>
            <a:r>
              <a:rPr lang="sk-SK" sz="2100" b="1" dirty="0">
                <a:solidFill>
                  <a:schemeClr val="accent1">
                    <a:lumMod val="75000"/>
                  </a:schemeClr>
                </a:solidFill>
              </a:rPr>
              <a:t>o </a:t>
            </a:r>
            <a:r>
              <a:rPr lang="sk-SK" sz="2100" b="1" dirty="0" smtClean="0">
                <a:solidFill>
                  <a:schemeClr val="accent1">
                    <a:lumMod val="75000"/>
                  </a:schemeClr>
                </a:solidFill>
              </a:rPr>
              <a:t>elektronickej </a:t>
            </a:r>
            <a:r>
              <a:rPr lang="sk-SK" sz="2100" b="1" dirty="0">
                <a:solidFill>
                  <a:schemeClr val="accent1">
                    <a:lumMod val="75000"/>
                  </a:schemeClr>
                </a:solidFill>
              </a:rPr>
              <a:t>podobe výkonu pôsobnosti orgánov verejnej moci a o zmene a doplnení niektorých zákonov (zákon o e-</a:t>
            </a:r>
            <a:r>
              <a:rPr lang="sk-SK" sz="2100" b="1" dirty="0" err="1">
                <a:solidFill>
                  <a:schemeClr val="accent1">
                    <a:lumMod val="75000"/>
                  </a:schemeClr>
                </a:solidFill>
              </a:rPr>
              <a:t>Governmente</a:t>
            </a:r>
            <a:r>
              <a:rPr lang="sk-SK" sz="2100" b="1" dirty="0">
                <a:solidFill>
                  <a:schemeClr val="accent1">
                    <a:lumMod val="75000"/>
                  </a:schemeClr>
                </a:solidFill>
              </a:rPr>
              <a:t>):</a:t>
            </a:r>
            <a:endParaRPr lang="sk-SK" sz="2100" b="1" dirty="0" smtClean="0">
              <a:solidFill>
                <a:schemeClr val="accent1">
                  <a:lumMod val="75000"/>
                </a:schemeClr>
              </a:solidFill>
            </a:endParaRPr>
          </a:p>
          <a:p>
            <a:pPr marL="0" indent="0">
              <a:buNone/>
            </a:pPr>
            <a:endParaRPr lang="sk-SK" sz="2100" b="1" dirty="0">
              <a:solidFill>
                <a:schemeClr val="accent1">
                  <a:lumMod val="75000"/>
                </a:schemeClr>
              </a:solidFill>
            </a:endParaRPr>
          </a:p>
          <a:p>
            <a:pPr>
              <a:buFontTx/>
              <a:buChar char="-"/>
            </a:pPr>
            <a:r>
              <a:rPr lang="sk-SK" dirty="0" smtClean="0"/>
              <a:t>NR SR schválila novelu zákona o e-</a:t>
            </a:r>
            <a:r>
              <a:rPr lang="sk-SK" dirty="0" err="1" smtClean="0"/>
              <a:t>Governmente</a:t>
            </a:r>
            <a:r>
              <a:rPr lang="sk-SK" dirty="0" smtClean="0"/>
              <a:t> dňa 6.9.2017 (238/2017)</a:t>
            </a:r>
          </a:p>
          <a:p>
            <a:pPr>
              <a:buFontTx/>
              <a:buChar char="-"/>
            </a:pPr>
            <a:endParaRPr lang="sk-SK" dirty="0" smtClean="0"/>
          </a:p>
          <a:p>
            <a:pPr>
              <a:buFontTx/>
              <a:buChar char="-"/>
            </a:pPr>
            <a:r>
              <a:rPr lang="sk-SK" dirty="0" smtClean="0"/>
              <a:t>táto novela nadobudla účinnosť dňa 1.11.2017</a:t>
            </a:r>
          </a:p>
          <a:p>
            <a:pPr>
              <a:buFontTx/>
              <a:buChar char="-"/>
            </a:pPr>
            <a:endParaRPr lang="sk-SK" dirty="0" smtClean="0"/>
          </a:p>
          <a:p>
            <a:pPr>
              <a:buFontTx/>
              <a:buChar char="-"/>
            </a:pPr>
            <a:r>
              <a:rPr lang="sk-SK" dirty="0" smtClean="0"/>
              <a:t>niektoré ustanovenia zákona o e-</a:t>
            </a:r>
            <a:r>
              <a:rPr lang="sk-SK" dirty="0" err="1" smtClean="0"/>
              <a:t>Governmente</a:t>
            </a:r>
            <a:r>
              <a:rPr lang="sk-SK" dirty="0" smtClean="0"/>
              <a:t> nadobudnú účinnosť po 1.11.2017, uvedené je upravené v prechodných ustanoveniach</a:t>
            </a:r>
          </a:p>
        </p:txBody>
      </p:sp>
      <p:sp>
        <p:nvSpPr>
          <p:cNvPr id="3" name="Nadpis 2"/>
          <p:cNvSpPr>
            <a:spLocks noGrp="1"/>
          </p:cNvSpPr>
          <p:nvPr>
            <p:ph type="title"/>
          </p:nvPr>
        </p:nvSpPr>
        <p:spPr>
          <a:xfrm>
            <a:off x="984849" y="490694"/>
            <a:ext cx="7226808" cy="503555"/>
          </a:xfrm>
        </p:spPr>
        <p:txBody>
          <a:bodyPr>
            <a:normAutofit/>
          </a:bodyPr>
          <a:lstStyle/>
          <a:p>
            <a:r>
              <a:rPr lang="sk-SK" dirty="0" smtClean="0"/>
              <a:t>Úvodné informácie</a:t>
            </a:r>
            <a:endParaRPr lang="sk-SK" dirty="0"/>
          </a:p>
        </p:txBody>
      </p:sp>
      <p:sp>
        <p:nvSpPr>
          <p:cNvPr id="4" name="Slide Number Placeholder 6"/>
          <p:cNvSpPr>
            <a:spLocks noGrp="1"/>
          </p:cNvSpPr>
          <p:nvPr>
            <p:ph type="sldNum" sz="quarter" idx="12"/>
          </p:nvPr>
        </p:nvSpPr>
        <p:spPr>
          <a:xfrm>
            <a:off x="8610600" y="6356350"/>
            <a:ext cx="2743200" cy="365125"/>
          </a:xfrm>
        </p:spPr>
        <p:txBody>
          <a:bodyPr/>
          <a:lstStyle/>
          <a:p>
            <a:fld id="{CA13F6FA-EEDC-4E0F-B4E8-78EA30F450DD}" type="slidenum">
              <a:rPr lang="sk-SK" smtClean="0"/>
              <a:pPr/>
              <a:t>2</a:t>
            </a:fld>
            <a:endParaRPr lang="sk-SK"/>
          </a:p>
        </p:txBody>
      </p:sp>
    </p:spTree>
    <p:extLst>
      <p:ext uri="{BB962C8B-B14F-4D97-AF65-F5344CB8AC3E}">
        <p14:creationId xmlns:p14="http://schemas.microsoft.com/office/powerpoint/2010/main" val="1213490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idx="1"/>
          </p:nvPr>
        </p:nvSpPr>
        <p:spPr/>
        <p:txBody>
          <a:bodyPr>
            <a:normAutofit/>
          </a:bodyPr>
          <a:lstStyle/>
          <a:p>
            <a:pPr marL="0" indent="0">
              <a:buNone/>
            </a:pPr>
            <a:r>
              <a:rPr lang="sk-SK" b="1" dirty="0" smtClean="0">
                <a:solidFill>
                  <a:schemeClr val="accent1">
                    <a:lumMod val="75000"/>
                  </a:schemeClr>
                </a:solidFill>
              </a:rPr>
              <a:t>Pojem verejná moc</a:t>
            </a:r>
            <a:endParaRPr lang="sk-SK" b="1" dirty="0">
              <a:solidFill>
                <a:schemeClr val="accent1">
                  <a:lumMod val="75000"/>
                </a:schemeClr>
              </a:solidFill>
            </a:endParaRPr>
          </a:p>
          <a:p>
            <a:pPr algn="just"/>
            <a:r>
              <a:rPr lang="sk-SK" sz="1800" dirty="0"/>
              <a:t>n</a:t>
            </a:r>
            <a:r>
              <a:rPr lang="sk-SK" sz="1800" dirty="0" smtClean="0"/>
              <a:t>eexistuje legálna definícia, je možné vychádzať z uznesenia Ústavného súdu ČSFR </a:t>
            </a:r>
            <a:r>
              <a:rPr lang="sk-SK" sz="1800" dirty="0"/>
              <a:t>z roku </a:t>
            </a:r>
            <a:r>
              <a:rPr lang="sk-SK" sz="1800" dirty="0" smtClean="0"/>
              <a:t>1992, podľa ktorého </a:t>
            </a:r>
            <a:r>
              <a:rPr lang="sk-SK" sz="1800" dirty="0"/>
              <a:t>podľa ktorého verejnou mocou je taká moc, ktorá </a:t>
            </a:r>
            <a:r>
              <a:rPr lang="sk-SK" sz="1800" b="1" dirty="0"/>
              <a:t>autoritatívne rozhoduje o právach a povinnostiach subjektov</a:t>
            </a:r>
            <a:r>
              <a:rPr lang="sk-SK" sz="1800" dirty="0"/>
              <a:t>, či už priamo, alebo sprostredkovane. Subjekt, o ktorého právach alebo povinnostiach rozhoduje orgán verejnej moci, </a:t>
            </a:r>
            <a:r>
              <a:rPr lang="sk-SK" sz="1800" b="1" dirty="0"/>
              <a:t>nie je v rovnoprávnom postavení s týmto orgánom a obsah rozhodnutia tohto orgánu nezávisí od vôle subjektu</a:t>
            </a:r>
            <a:r>
              <a:rPr lang="sk-SK" sz="1800" dirty="0"/>
              <a:t>.</a:t>
            </a:r>
          </a:p>
          <a:p>
            <a:pPr marL="0" indent="0">
              <a:buNone/>
            </a:pPr>
            <a:endParaRPr lang="sk-SK" b="1" dirty="0" smtClean="0">
              <a:solidFill>
                <a:schemeClr val="accent1">
                  <a:lumMod val="75000"/>
                </a:schemeClr>
              </a:solidFill>
            </a:endParaRPr>
          </a:p>
          <a:p>
            <a:pPr marL="0" indent="0">
              <a:buNone/>
            </a:pPr>
            <a:r>
              <a:rPr lang="sk-SK" b="1" dirty="0" smtClean="0">
                <a:solidFill>
                  <a:schemeClr val="accent1">
                    <a:lumMod val="75000"/>
                  </a:schemeClr>
                </a:solidFill>
              </a:rPr>
              <a:t>Orgán </a:t>
            </a:r>
            <a:r>
              <a:rPr lang="sk-SK" b="1" dirty="0">
                <a:solidFill>
                  <a:schemeClr val="accent1">
                    <a:lumMod val="75000"/>
                  </a:schemeClr>
                </a:solidFill>
              </a:rPr>
              <a:t>verejnej moci</a:t>
            </a:r>
          </a:p>
          <a:p>
            <a:pPr>
              <a:buFontTx/>
              <a:buChar char="-"/>
            </a:pPr>
            <a:r>
              <a:rPr lang="sk-SK" sz="1800" dirty="0"/>
              <a:t>k</a:t>
            </a:r>
            <a:r>
              <a:rPr lang="sk-SK" sz="1800" dirty="0" smtClean="0"/>
              <a:t>ritériom </a:t>
            </a:r>
            <a:r>
              <a:rPr lang="sk-SK" sz="1800" dirty="0"/>
              <a:t>pre určenie, či subjekt koná ako orgán verejnej moci je skutočnosť, či konkrétny subjekt rozhoduje o právach a povinnostiach iných osôb a tieto rozhodnutia sú štátnou mocou vynútiteľné, či môže štát do týchto práv a povinností zasahovať</a:t>
            </a:r>
            <a:r>
              <a:rPr lang="sk-SK" sz="1800" dirty="0" smtClean="0"/>
              <a:t>.</a:t>
            </a:r>
          </a:p>
          <a:p>
            <a:pPr>
              <a:buFontTx/>
              <a:buChar char="-"/>
            </a:pPr>
            <a:r>
              <a:rPr lang="sk-SK" sz="1800" dirty="0"/>
              <a:t>v</a:t>
            </a:r>
            <a:r>
              <a:rPr lang="sk-SK" sz="1800" dirty="0" smtClean="0"/>
              <a:t>ždy je potrebné posúdiť, či v konkrétnom prípade subjekt vykonáva verejnú moc alebo nie;</a:t>
            </a:r>
          </a:p>
          <a:p>
            <a:pPr>
              <a:buFontTx/>
              <a:buChar char="-"/>
            </a:pPr>
            <a:r>
              <a:rPr lang="sk-SK" sz="1800" dirty="0" smtClean="0"/>
              <a:t>na uvedenom linku </a:t>
            </a:r>
            <a:r>
              <a:rPr lang="sk-SK" sz="1800" dirty="0"/>
              <a:t>nájdete Metodické usmernenie k aplikácii </a:t>
            </a:r>
            <a:r>
              <a:rPr lang="sk-SK" sz="1800" dirty="0" err="1"/>
              <a:t>ZoEG</a:t>
            </a:r>
            <a:r>
              <a:rPr lang="sk-SK" sz="1800" dirty="0"/>
              <a:t> z </a:t>
            </a:r>
            <a:r>
              <a:rPr lang="sk-SK" sz="1800" dirty="0" smtClean="0"/>
              <a:t>28.8.2017: </a:t>
            </a:r>
          </a:p>
          <a:p>
            <a:pPr>
              <a:buFontTx/>
              <a:buChar char="-"/>
            </a:pPr>
            <a:r>
              <a:rPr lang="sk-SK" u="sng" dirty="0">
                <a:hlinkClick r:id="rId2"/>
              </a:rPr>
              <a:t>http://www.vicepremier.sk/index.php/informatizacia/legislativa/zakon-o-e-governmente/vykladove-stanoviska-a-usmernenia/</a:t>
            </a:r>
            <a:endParaRPr lang="sk-SK" dirty="0"/>
          </a:p>
          <a:p>
            <a:pPr>
              <a:buFontTx/>
              <a:buChar char="-"/>
            </a:pPr>
            <a:endParaRPr lang="sk-SK" sz="1800" dirty="0" smtClean="0"/>
          </a:p>
          <a:p>
            <a:pPr>
              <a:buFontTx/>
              <a:buChar char="-"/>
            </a:pPr>
            <a:endParaRPr lang="sk-SK" sz="1500" dirty="0"/>
          </a:p>
          <a:p>
            <a:pPr marL="0" indent="0">
              <a:buNone/>
            </a:pPr>
            <a:endParaRPr lang="sk-SK" sz="1800" dirty="0" smtClean="0"/>
          </a:p>
        </p:txBody>
      </p:sp>
      <p:sp>
        <p:nvSpPr>
          <p:cNvPr id="3" name="Nadpis 2"/>
          <p:cNvSpPr>
            <a:spLocks noGrp="1"/>
          </p:cNvSpPr>
          <p:nvPr>
            <p:ph type="title"/>
          </p:nvPr>
        </p:nvSpPr>
        <p:spPr/>
        <p:txBody>
          <a:bodyPr/>
          <a:lstStyle/>
          <a:p>
            <a:r>
              <a:rPr lang="sk-SK" dirty="0" smtClean="0"/>
              <a:t>Čo je kľúčové?</a:t>
            </a:r>
            <a:endParaRPr lang="sk-SK" dirty="0"/>
          </a:p>
        </p:txBody>
      </p:sp>
    </p:spTree>
    <p:extLst>
      <p:ext uri="{BB962C8B-B14F-4D97-AF65-F5344CB8AC3E}">
        <p14:creationId xmlns:p14="http://schemas.microsoft.com/office/powerpoint/2010/main" val="1317899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idx="1"/>
          </p:nvPr>
        </p:nvSpPr>
        <p:spPr/>
        <p:txBody>
          <a:bodyPr>
            <a:normAutofit fontScale="92500" lnSpcReduction="10000"/>
          </a:bodyPr>
          <a:lstStyle/>
          <a:p>
            <a:r>
              <a:rPr lang="sk-SK" dirty="0" err="1" smtClean="0"/>
              <a:t>ZoEG</a:t>
            </a:r>
            <a:r>
              <a:rPr lang="sk-SK" dirty="0" smtClean="0"/>
              <a:t> sa vzťahuje na výkon verejnej moci elektronicky (§ 2ods. 1 </a:t>
            </a:r>
            <a:r>
              <a:rPr lang="sk-SK" dirty="0" err="1" smtClean="0"/>
              <a:t>ZoEG</a:t>
            </a:r>
            <a:r>
              <a:rPr lang="sk-SK" dirty="0" smtClean="0"/>
              <a:t>) – pôsobnosť</a:t>
            </a:r>
          </a:p>
          <a:p>
            <a:r>
              <a:rPr lang="sk-SK" dirty="0" smtClean="0"/>
              <a:t>§ 2 ods. 2 – prípady, na ktoré sa </a:t>
            </a:r>
            <a:r>
              <a:rPr lang="sk-SK" dirty="0" err="1" smtClean="0"/>
              <a:t>ZoEG</a:t>
            </a:r>
            <a:r>
              <a:rPr lang="sk-SK" dirty="0" smtClean="0"/>
              <a:t> nevzťahuje</a:t>
            </a:r>
          </a:p>
          <a:p>
            <a:r>
              <a:rPr lang="sk-SK" dirty="0" smtClean="0"/>
              <a:t>Tretia časť </a:t>
            </a:r>
            <a:r>
              <a:rPr lang="sk-SK" dirty="0" err="1" smtClean="0"/>
              <a:t>ZoEG</a:t>
            </a:r>
            <a:r>
              <a:rPr lang="sk-SK" dirty="0" smtClean="0"/>
              <a:t>: výkon verejnej moci elektronicky</a:t>
            </a:r>
          </a:p>
          <a:p>
            <a:r>
              <a:rPr lang="sk-SK" b="1" dirty="0"/>
              <a:t>§ </a:t>
            </a:r>
            <a:r>
              <a:rPr lang="sk-SK" b="1" dirty="0" smtClean="0"/>
              <a:t>17 ods. 1 hovorí:</a:t>
            </a:r>
            <a:endParaRPr lang="sk-SK" dirty="0"/>
          </a:p>
          <a:p>
            <a:r>
              <a:rPr lang="sk-SK" dirty="0" smtClean="0"/>
              <a:t>„Orgán </a:t>
            </a:r>
            <a:r>
              <a:rPr lang="sk-SK" dirty="0"/>
              <a:t>verejnej moci je povinný uplatňovať výkon verejnej moci elektronicky podľa tohto zákona, </a:t>
            </a:r>
            <a:r>
              <a:rPr lang="sk-SK" b="1" dirty="0"/>
              <a:t>pričom túto povinnosť nemá</a:t>
            </a:r>
            <a:r>
              <a:rPr lang="sk-SK" dirty="0"/>
              <a:t>, ak ide o úkony v konaní o právach, právom chránených záujmoch alebo povinnostiach osôb,</a:t>
            </a:r>
          </a:p>
          <a:p>
            <a:r>
              <a:rPr lang="sk-SK" dirty="0" smtClean="0"/>
              <a:t>a) o </a:t>
            </a:r>
            <a:r>
              <a:rPr lang="sk-SK" dirty="0"/>
              <a:t>ktorých osobitný predpis výslovne ustanovuje, že ich orgán verejnej moci vykonáva výlučne v listinnej podobe,</a:t>
            </a:r>
            <a:r>
              <a:rPr lang="sk-SK" b="1" i="1" baseline="30000" dirty="0">
                <a:hlinkClick r:id="rId2" tooltip="Odkaz na predpis alebo ustanovenie"/>
              </a:rPr>
              <a:t>13</a:t>
            </a:r>
            <a:r>
              <a:rPr lang="sk-SK" b="1" i="1" dirty="0">
                <a:hlinkClick r:id="rId2" tooltip="Odkaz na predpis alebo ustanovenie"/>
              </a:rPr>
              <a:t>)</a:t>
            </a:r>
            <a:endParaRPr lang="sk-SK" dirty="0"/>
          </a:p>
          <a:p>
            <a:r>
              <a:rPr lang="sk-SK" dirty="0" smtClean="0"/>
              <a:t>b) ktoré </a:t>
            </a:r>
            <a:r>
              <a:rPr lang="sk-SK" dirty="0"/>
              <a:t>osobitný predpis ukladá alebo umožňuje vykonať ústne, konkludentným prejavom vôle alebo predložením veci, ktorá nemá listinnú podobu alebo elektronickú podobu, alebo</a:t>
            </a:r>
          </a:p>
          <a:p>
            <a:r>
              <a:rPr lang="sk-SK" dirty="0" smtClean="0"/>
              <a:t>c) ktoré </a:t>
            </a:r>
            <a:r>
              <a:rPr lang="sk-SK" dirty="0"/>
              <a:t>spočívajú vo výkone činnosti, akou je ústne pojednávanie, miestne zisťovanie, výkon kontroly alebo dohľadu na mieste, obhliadka, nazeranie do spisov, predvedenie a iné obdobné úkony, ktoré sa vykonávajú mimo úradnej budovy, v ktorej sídli orgán verejnej moci</a:t>
            </a:r>
            <a:r>
              <a:rPr lang="sk-SK" dirty="0" smtClean="0"/>
              <a:t>.“</a:t>
            </a:r>
            <a:endParaRPr lang="sk-SK" dirty="0"/>
          </a:p>
          <a:p>
            <a:pPr marL="0" indent="0">
              <a:buNone/>
            </a:pPr>
            <a:endParaRPr lang="sk-SK" dirty="0"/>
          </a:p>
        </p:txBody>
      </p:sp>
      <p:sp>
        <p:nvSpPr>
          <p:cNvPr id="3" name="Nadpis 2"/>
          <p:cNvSpPr>
            <a:spLocks noGrp="1"/>
          </p:cNvSpPr>
          <p:nvPr>
            <p:ph type="title"/>
          </p:nvPr>
        </p:nvSpPr>
        <p:spPr/>
        <p:txBody>
          <a:bodyPr/>
          <a:lstStyle/>
          <a:p>
            <a:r>
              <a:rPr lang="sk-SK" dirty="0" smtClean="0"/>
              <a:t>Okruh č. 1 – pôsobnosť </a:t>
            </a:r>
            <a:r>
              <a:rPr lang="sk-SK" dirty="0" err="1" smtClean="0"/>
              <a:t>ZoEG</a:t>
            </a:r>
            <a:endParaRPr lang="sk-SK" dirty="0"/>
          </a:p>
        </p:txBody>
      </p:sp>
    </p:spTree>
    <p:extLst>
      <p:ext uri="{BB962C8B-B14F-4D97-AF65-F5344CB8AC3E}">
        <p14:creationId xmlns:p14="http://schemas.microsoft.com/office/powerpoint/2010/main" val="185457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idx="1"/>
          </p:nvPr>
        </p:nvSpPr>
        <p:spPr/>
        <p:txBody>
          <a:bodyPr/>
          <a:lstStyle/>
          <a:p>
            <a:r>
              <a:rPr lang="sk-SK" dirty="0" smtClean="0"/>
              <a:t>§ 17 ods. 2 </a:t>
            </a:r>
            <a:r>
              <a:rPr lang="sk-SK" dirty="0" err="1" smtClean="0"/>
              <a:t>ZoEG</a:t>
            </a:r>
            <a:r>
              <a:rPr lang="sk-SK" dirty="0" smtClean="0"/>
              <a:t>:</a:t>
            </a:r>
          </a:p>
          <a:p>
            <a:r>
              <a:rPr lang="sk-SK" dirty="0" smtClean="0"/>
              <a:t>„Ak </a:t>
            </a:r>
            <a:r>
              <a:rPr lang="sk-SK" dirty="0"/>
              <a:t>pri výkone verejnej moci elektronicky vzájomne komunikujú orgány verejnej moci, pričom nie sú navzájom v postavení orgánu aplikácie práva a účastníka konania, môžu komunikovať prostredníctvom modulu procesnej integrácie a integrácie údajov alebo priamou formou elektronickej komunikácie medzi sebou, a to aj automatizovaným spôsobom, bez toho, aby pri elektronickej komunikácii doručovali do elektronickej schránky orgánu verejnej moci</a:t>
            </a:r>
            <a:r>
              <a:rPr lang="sk-SK" dirty="0" smtClean="0"/>
              <a:t>...“</a:t>
            </a:r>
          </a:p>
          <a:p>
            <a:endParaRPr lang="sk-SK" dirty="0"/>
          </a:p>
          <a:p>
            <a:r>
              <a:rPr lang="sk-SK" dirty="0"/>
              <a:t>v</a:t>
            </a:r>
            <a:r>
              <a:rPr lang="sk-SK" dirty="0" smtClean="0"/>
              <a:t> týchto ustanoveniach sú upravené prípady, kedy OVM nemusí povinne aplikovať </a:t>
            </a:r>
            <a:r>
              <a:rPr lang="sk-SK" dirty="0" err="1" smtClean="0"/>
              <a:t>ZoEG</a:t>
            </a:r>
            <a:r>
              <a:rPr lang="sk-SK" dirty="0" smtClean="0"/>
              <a:t>, hoci vykonáva verejnú moc, ďalej je tu upravená vzájomná komunikácia medzi OVM;</a:t>
            </a:r>
          </a:p>
          <a:p>
            <a:endParaRPr lang="sk-SK" dirty="0"/>
          </a:p>
          <a:p>
            <a:r>
              <a:rPr lang="sk-SK" b="1" dirty="0"/>
              <a:t>povinnosť</a:t>
            </a:r>
            <a:r>
              <a:rPr lang="sk-SK" dirty="0"/>
              <a:t> postupovať podľa zákona má </a:t>
            </a:r>
            <a:r>
              <a:rPr lang="sk-SK" dirty="0" smtClean="0"/>
              <a:t>orgán </a:t>
            </a:r>
            <a:r>
              <a:rPr lang="sk-SK" dirty="0"/>
              <a:t>iba vtedy, ak vykonáva verejnú </a:t>
            </a:r>
            <a:r>
              <a:rPr lang="sk-SK" dirty="0" smtClean="0"/>
              <a:t>moc (okrem výnimiek). </a:t>
            </a:r>
            <a:endParaRPr lang="sk-SK" dirty="0"/>
          </a:p>
          <a:p>
            <a:endParaRPr lang="sk-SK" dirty="0"/>
          </a:p>
        </p:txBody>
      </p:sp>
      <p:sp>
        <p:nvSpPr>
          <p:cNvPr id="3" name="Nadpis 2"/>
          <p:cNvSpPr>
            <a:spLocks noGrp="1"/>
          </p:cNvSpPr>
          <p:nvPr>
            <p:ph type="title"/>
          </p:nvPr>
        </p:nvSpPr>
        <p:spPr/>
        <p:txBody>
          <a:bodyPr/>
          <a:lstStyle/>
          <a:p>
            <a:endParaRPr lang="sk-SK"/>
          </a:p>
        </p:txBody>
      </p:sp>
    </p:spTree>
    <p:extLst>
      <p:ext uri="{BB962C8B-B14F-4D97-AF65-F5344CB8AC3E}">
        <p14:creationId xmlns:p14="http://schemas.microsoft.com/office/powerpoint/2010/main" val="692038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idx="1"/>
          </p:nvPr>
        </p:nvSpPr>
        <p:spPr/>
        <p:txBody>
          <a:bodyPr>
            <a:normAutofit fontScale="92500" lnSpcReduction="20000"/>
          </a:bodyPr>
          <a:lstStyle/>
          <a:p>
            <a:r>
              <a:rPr lang="sk-SK" dirty="0"/>
              <a:t>Postup:</a:t>
            </a:r>
          </a:p>
          <a:p>
            <a:r>
              <a:rPr lang="sk-SK" dirty="0" smtClean="0"/>
              <a:t>1. Inštitúcia </a:t>
            </a:r>
            <a:r>
              <a:rPr lang="sk-SK" dirty="0"/>
              <a:t>najprv posúdi, či je alebo nie je </a:t>
            </a:r>
            <a:r>
              <a:rPr lang="sk-SK" dirty="0" smtClean="0"/>
              <a:t>OVM ( v danom konkrétnom prípade)</a:t>
            </a:r>
            <a:endParaRPr lang="sk-SK" dirty="0"/>
          </a:p>
          <a:p>
            <a:r>
              <a:rPr lang="sk-SK" dirty="0" smtClean="0"/>
              <a:t>2. OVM </a:t>
            </a:r>
            <a:r>
              <a:rPr lang="sk-SK" dirty="0"/>
              <a:t>posúdi, či daný úkon je alebo nie je výkonom verejnej moci</a:t>
            </a:r>
          </a:p>
          <a:p>
            <a:r>
              <a:rPr lang="sk-SK" dirty="0" smtClean="0"/>
              <a:t>3. Ak </a:t>
            </a:r>
            <a:r>
              <a:rPr lang="sk-SK" dirty="0"/>
              <a:t>OVM zistí, že ide o výkon verejnej moci, aplikuje povinne </a:t>
            </a:r>
            <a:r>
              <a:rPr lang="sk-SK" dirty="0" err="1"/>
              <a:t>ZoEG</a:t>
            </a:r>
            <a:endParaRPr lang="sk-SK" dirty="0"/>
          </a:p>
          <a:p>
            <a:r>
              <a:rPr lang="sk-SK" dirty="0" smtClean="0"/>
              <a:t>4. Ak </a:t>
            </a:r>
            <a:r>
              <a:rPr lang="sk-SK" dirty="0"/>
              <a:t>OVM zistí, že nejde o výkon verejnej moci neaplikuje </a:t>
            </a:r>
            <a:r>
              <a:rPr lang="sk-SK" dirty="0" err="1" smtClean="0"/>
              <a:t>ZoEG</a:t>
            </a:r>
            <a:endParaRPr lang="sk-SK" dirty="0" smtClean="0"/>
          </a:p>
          <a:p>
            <a:endParaRPr lang="sk-SK" dirty="0"/>
          </a:p>
          <a:p>
            <a:r>
              <a:rPr lang="sk-SK" b="1" dirty="0" smtClean="0"/>
              <a:t>Čo keď OVM </a:t>
            </a:r>
            <a:r>
              <a:rPr lang="sk-SK" b="1" dirty="0"/>
              <a:t>zistí povinnosť aplikácie </a:t>
            </a:r>
            <a:r>
              <a:rPr lang="sk-SK" b="1" dirty="0" err="1" smtClean="0"/>
              <a:t>ZoEG</a:t>
            </a:r>
            <a:r>
              <a:rPr lang="sk-SK" b="1" dirty="0" smtClean="0"/>
              <a:t>? </a:t>
            </a:r>
            <a:r>
              <a:rPr lang="sk-SK" b="1" dirty="0"/>
              <a:t>V</a:t>
            </a:r>
            <a:r>
              <a:rPr lang="sk-SK" b="1" dirty="0" smtClean="0"/>
              <a:t>ykoná </a:t>
            </a:r>
            <a:r>
              <a:rPr lang="sk-SK" b="1" dirty="0"/>
              <a:t>verejnú moc elektronicky nasledovne:</a:t>
            </a:r>
            <a:endParaRPr lang="sk-SK" dirty="0"/>
          </a:p>
          <a:p>
            <a:r>
              <a:rPr lang="sk-SK" dirty="0"/>
              <a:t>p</a:t>
            </a:r>
            <a:r>
              <a:rPr lang="sk-SK" dirty="0" smtClean="0"/>
              <a:t>odstatné </a:t>
            </a:r>
            <a:r>
              <a:rPr lang="sk-SK" dirty="0"/>
              <a:t>je to, aby celý proces výkonu verejnej moci bol realizovaný elektronicky. Znamená to, že OVM vyhotovuje rozhodnutia a iné dokumenty súvisiace s daným konaním elektronicky. OVM je povinný v každom prípade pokiaľ vykonáva verejnú moc, vykonávať ju elektronicky. Táto veta znamená vyššie uvedené.  </a:t>
            </a:r>
            <a:r>
              <a:rPr lang="sk-SK" dirty="0" err="1"/>
              <a:t>ZoEG</a:t>
            </a:r>
            <a:r>
              <a:rPr lang="sk-SK" dirty="0"/>
              <a:t> neustanovuje konkrétny postup, necháva istým spôsobom „voľnú ruku“ OVM, aký systém si nastavia interne na ich OVM. </a:t>
            </a:r>
            <a:r>
              <a:rPr lang="sk-SK" dirty="0" err="1"/>
              <a:t>ZoEG</a:t>
            </a:r>
            <a:r>
              <a:rPr lang="sk-SK" dirty="0"/>
              <a:t> od nich chce iba to, aby celý proces bol realizovaný elektronicky. Napr., ustanovuje len toľko, že keď v listinnom svete malo byť nejaké rozhodnutie opečiatkované a vlastnoručne podpísané, teraz použije OVM na autorizáciu tohto dokumentu príslušné ustanovenia </a:t>
            </a:r>
            <a:r>
              <a:rPr lang="sk-SK" dirty="0" err="1"/>
              <a:t>ZoEG</a:t>
            </a:r>
            <a:r>
              <a:rPr lang="sk-SK" dirty="0"/>
              <a:t> o autorizácii. </a:t>
            </a:r>
            <a:endParaRPr lang="sk-SK" dirty="0" smtClean="0"/>
          </a:p>
          <a:p>
            <a:pPr marL="0" indent="0">
              <a:buNone/>
            </a:pPr>
            <a:endParaRPr lang="sk-SK" dirty="0"/>
          </a:p>
          <a:p>
            <a:endParaRPr lang="sk-SK" dirty="0"/>
          </a:p>
          <a:p>
            <a:endParaRPr lang="sk-SK" dirty="0"/>
          </a:p>
        </p:txBody>
      </p:sp>
      <p:sp>
        <p:nvSpPr>
          <p:cNvPr id="3" name="Nadpis 2"/>
          <p:cNvSpPr>
            <a:spLocks noGrp="1"/>
          </p:cNvSpPr>
          <p:nvPr>
            <p:ph type="title"/>
          </p:nvPr>
        </p:nvSpPr>
        <p:spPr/>
        <p:txBody>
          <a:bodyPr>
            <a:normAutofit fontScale="90000"/>
          </a:bodyPr>
          <a:lstStyle/>
          <a:p>
            <a:r>
              <a:rPr lang="sk-SK" dirty="0" smtClean="0"/>
              <a:t>Okruh č. 2 - </a:t>
            </a:r>
            <a:r>
              <a:rPr lang="sk-SK" b="0" dirty="0"/>
              <a:t>Elektronická úradná komunikácia podľa zákona </a:t>
            </a:r>
            <a:r>
              <a:rPr lang="sk-SK" b="0" dirty="0" smtClean="0"/>
              <a:t>o-  </a:t>
            </a:r>
            <a:r>
              <a:rPr lang="sk-SK" b="0" dirty="0" err="1" smtClean="0"/>
              <a:t>Governmente</a:t>
            </a:r>
            <a:endParaRPr lang="sk-SK" dirty="0"/>
          </a:p>
        </p:txBody>
      </p:sp>
    </p:spTree>
    <p:extLst>
      <p:ext uri="{BB962C8B-B14F-4D97-AF65-F5344CB8AC3E}">
        <p14:creationId xmlns:p14="http://schemas.microsoft.com/office/powerpoint/2010/main" val="1645998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idx="1"/>
          </p:nvPr>
        </p:nvSpPr>
        <p:spPr/>
        <p:txBody>
          <a:bodyPr>
            <a:normAutofit fontScale="92500" lnSpcReduction="20000"/>
          </a:bodyPr>
          <a:lstStyle/>
          <a:p>
            <a:r>
              <a:rPr lang="sk-SK" dirty="0" smtClean="0"/>
              <a:t>Je potrebné ozrejmiť, že elektronická komunikácia neznamená komunikáciu cez e-mail, ale prostredníctvom elektronických schránok;</a:t>
            </a:r>
          </a:p>
          <a:p>
            <a:r>
              <a:rPr lang="sk-SK" dirty="0" smtClean="0"/>
              <a:t>FO medzi sebou a ani FO voči PO a naopak nevedia komunikovať cez </a:t>
            </a:r>
            <a:r>
              <a:rPr lang="sk-SK" dirty="0" err="1" smtClean="0"/>
              <a:t>el.schránky</a:t>
            </a:r>
            <a:r>
              <a:rPr lang="sk-SK" dirty="0" smtClean="0"/>
              <a:t>;</a:t>
            </a:r>
          </a:p>
          <a:p>
            <a:r>
              <a:rPr lang="sk-SK" dirty="0" smtClean="0"/>
              <a:t>Ide o komunikáciu FO, PO voči štátnym orgánom a naopak (v prípade ak štátny orgán vykonáva verejnú moc);</a:t>
            </a:r>
          </a:p>
          <a:p>
            <a:endParaRPr lang="sk-SK" dirty="0"/>
          </a:p>
          <a:p>
            <a:r>
              <a:rPr lang="sk-SK" dirty="0" err="1" smtClean="0"/>
              <a:t>Zákl.schéma</a:t>
            </a:r>
            <a:r>
              <a:rPr lang="sk-SK" dirty="0" smtClean="0"/>
              <a:t> výkonu verejnej moci (VVM) elektronicky:</a:t>
            </a:r>
          </a:p>
          <a:p>
            <a:r>
              <a:rPr lang="sk-SK" dirty="0" smtClean="0"/>
              <a:t>1. posúdim, že daný úkon je VVM, musím vyhotoviť elektronický úradný dokument (rozhodnutie)</a:t>
            </a:r>
          </a:p>
          <a:p>
            <a:r>
              <a:rPr lang="sk-SK" dirty="0" smtClean="0"/>
              <a:t>2. znamená to, že ho vytvorím v počítači a autorizujem (podpíšem) buď </a:t>
            </a:r>
            <a:r>
              <a:rPr lang="sk-SK" dirty="0" err="1" smtClean="0"/>
              <a:t>KEpečaťou</a:t>
            </a:r>
            <a:r>
              <a:rPr lang="sk-SK" dirty="0" smtClean="0"/>
              <a:t>, alebo </a:t>
            </a:r>
            <a:r>
              <a:rPr lang="sk-SK" dirty="0" err="1" smtClean="0"/>
              <a:t>KEpodpisom</a:t>
            </a:r>
            <a:r>
              <a:rPr lang="sk-SK" dirty="0" smtClean="0"/>
              <a:t> s mandátnym certifikátom s pripojenou kvalifikovanou časovou pečiatkou</a:t>
            </a:r>
          </a:p>
          <a:p>
            <a:r>
              <a:rPr lang="sk-SK" dirty="0" smtClean="0"/>
              <a:t>3. doručujem rozhodnutie buď elektronicky – čiže do el. schránky príjemcu, alebo listinný rovnopis (§31a)</a:t>
            </a:r>
          </a:p>
          <a:p>
            <a:endParaRPr lang="sk-SK" dirty="0"/>
          </a:p>
          <a:p>
            <a:r>
              <a:rPr lang="sk-SK" dirty="0"/>
              <a:t>n</a:t>
            </a:r>
            <a:r>
              <a:rPr lang="sk-SK" dirty="0" smtClean="0"/>
              <a:t>ikdy </a:t>
            </a:r>
            <a:r>
              <a:rPr lang="sk-SK" dirty="0" err="1" smtClean="0"/>
              <a:t>nescanujem</a:t>
            </a:r>
            <a:r>
              <a:rPr lang="sk-SK" dirty="0" smtClean="0"/>
              <a:t> perom podpísané dokumenty – vtedy nejde o VVM elektronicky</a:t>
            </a:r>
          </a:p>
          <a:p>
            <a:r>
              <a:rPr lang="sk-SK" dirty="0" smtClean="0"/>
              <a:t>taktiež keď raz vyhotovím </a:t>
            </a:r>
            <a:r>
              <a:rPr lang="sk-SK" dirty="0" err="1" smtClean="0"/>
              <a:t>el.úradný</a:t>
            </a:r>
            <a:r>
              <a:rPr lang="sk-SK" dirty="0" smtClean="0"/>
              <a:t> dokument a autorizujem ho, nemôžem ho vytlačiť a podpísať rukou – v opačnom prípade akoby dvakrát podpisujem ten istý dokument</a:t>
            </a:r>
            <a:endParaRPr lang="sk-SK" dirty="0"/>
          </a:p>
        </p:txBody>
      </p:sp>
      <p:sp>
        <p:nvSpPr>
          <p:cNvPr id="3" name="Nadpis 2"/>
          <p:cNvSpPr>
            <a:spLocks noGrp="1"/>
          </p:cNvSpPr>
          <p:nvPr>
            <p:ph type="title"/>
          </p:nvPr>
        </p:nvSpPr>
        <p:spPr/>
        <p:txBody>
          <a:bodyPr/>
          <a:lstStyle/>
          <a:p>
            <a:endParaRPr lang="sk-SK"/>
          </a:p>
        </p:txBody>
      </p:sp>
    </p:spTree>
    <p:extLst>
      <p:ext uri="{BB962C8B-B14F-4D97-AF65-F5344CB8AC3E}">
        <p14:creationId xmlns:p14="http://schemas.microsoft.com/office/powerpoint/2010/main" val="3297295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p:txBody>
          <a:bodyPr/>
          <a:lstStyle/>
          <a:p>
            <a:r>
              <a:rPr lang="sk-SK" dirty="0" smtClean="0"/>
              <a:t>prenesený výkon štátnej správy a takisto aj výkon samosprávy môže obsahovať procesy, ktoré sú výkonom verejnej moci (napr. stavebné konanie, štátna správa na úseku školstva a pod.)</a:t>
            </a:r>
          </a:p>
          <a:p>
            <a:r>
              <a:rPr lang="sk-SK" dirty="0" smtClean="0"/>
              <a:t>potreba posúdenia konkrétneho úkonu (agendy) či je výkonom verejnej moci</a:t>
            </a:r>
          </a:p>
          <a:p>
            <a:r>
              <a:rPr lang="sk-SK" dirty="0" err="1" smtClean="0"/>
              <a:t>ZoEG</a:t>
            </a:r>
            <a:r>
              <a:rPr lang="sk-SK" dirty="0" smtClean="0"/>
              <a:t> neupravuje odlišné postupy pri výkone verejnej moci ako takej a pri výkone samosprávy a prenesenom výkone štátnej správy</a:t>
            </a:r>
          </a:p>
          <a:p>
            <a:r>
              <a:rPr lang="sk-SK" dirty="0" smtClean="0"/>
              <a:t>pojem „prenesený výkon štátnej správy“ sa v </a:t>
            </a:r>
            <a:r>
              <a:rPr lang="sk-SK" dirty="0" err="1" smtClean="0"/>
              <a:t>ZoEG</a:t>
            </a:r>
            <a:r>
              <a:rPr lang="sk-SK" dirty="0" smtClean="0"/>
              <a:t> vyskytuje iba 4x aj to len v kontexte s úhradami a v kontexte s vytváraním elektronických formulárov na elektronické podanie a elektronické úradné dokumenty</a:t>
            </a:r>
          </a:p>
          <a:p>
            <a:r>
              <a:rPr lang="sk-SK" dirty="0" smtClean="0"/>
              <a:t>po posúdení, že daný úkon (či už vo veciach, v ktorých obec alebo VUC vykonáva samosprávu alebo prenesený výkon štátnej správy) je výkonom verejnej moci, musí postupovať podľa ustanovení </a:t>
            </a:r>
            <a:r>
              <a:rPr lang="sk-SK" dirty="0" err="1" smtClean="0"/>
              <a:t>ZoEG</a:t>
            </a:r>
            <a:r>
              <a:rPr lang="sk-SK" dirty="0" smtClean="0"/>
              <a:t> (vrátane autorizácie a doručovania týchto </a:t>
            </a:r>
            <a:r>
              <a:rPr lang="sk-SK" dirty="0" err="1" smtClean="0"/>
              <a:t>el.úradných</a:t>
            </a:r>
            <a:r>
              <a:rPr lang="sk-SK" dirty="0" smtClean="0"/>
              <a:t> dokumentov)</a:t>
            </a:r>
            <a:endParaRPr lang="sk-SK" dirty="0"/>
          </a:p>
        </p:txBody>
      </p:sp>
      <p:sp>
        <p:nvSpPr>
          <p:cNvPr id="3" name="Nadpis 2"/>
          <p:cNvSpPr>
            <a:spLocks noGrp="1"/>
          </p:cNvSpPr>
          <p:nvPr>
            <p:ph type="title"/>
          </p:nvPr>
        </p:nvSpPr>
        <p:spPr/>
        <p:txBody>
          <a:bodyPr/>
          <a:lstStyle/>
          <a:p>
            <a:r>
              <a:rPr lang="sk-SK" dirty="0" smtClean="0"/>
              <a:t>Samospráva a prenesený výkon štátnej správy</a:t>
            </a:r>
            <a:endParaRPr lang="sk-S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idx="1"/>
          </p:nvPr>
        </p:nvSpPr>
        <p:spPr/>
        <p:txBody>
          <a:bodyPr>
            <a:normAutofit fontScale="55000" lnSpcReduction="20000"/>
          </a:bodyPr>
          <a:lstStyle/>
          <a:p>
            <a:r>
              <a:rPr lang="sk-SK" dirty="0" smtClean="0"/>
              <a:t>Autorizáciu upravuje § 23 </a:t>
            </a:r>
            <a:r>
              <a:rPr lang="sk-SK" dirty="0" err="1" smtClean="0"/>
              <a:t>ZoEG</a:t>
            </a:r>
            <a:r>
              <a:rPr lang="sk-SK" dirty="0" smtClean="0"/>
              <a:t>:</a:t>
            </a:r>
          </a:p>
          <a:p>
            <a:r>
              <a:rPr lang="sk-SK" dirty="0"/>
              <a:t>(1)</a:t>
            </a:r>
          </a:p>
          <a:p>
            <a:r>
              <a:rPr lang="sk-SK" b="1" dirty="0"/>
              <a:t>Orgán verejnej moci </a:t>
            </a:r>
            <a:r>
              <a:rPr lang="sk-SK" dirty="0"/>
              <a:t>vykoná pri výkone verejnej moci autorizáciu elektronického podania alebo elektronického úradného dokumentu </a:t>
            </a:r>
            <a:r>
              <a:rPr lang="sk-SK" dirty="0">
                <a:solidFill>
                  <a:srgbClr val="00B050"/>
                </a:solidFill>
              </a:rPr>
              <a:t>kvalifikovaným elektronickým podpisom</a:t>
            </a:r>
            <a:r>
              <a:rPr lang="sk-SK" b="1" i="1" baseline="30000" dirty="0">
                <a:solidFill>
                  <a:srgbClr val="00B050"/>
                </a:solidFill>
                <a:hlinkClick r:id="rId2" tooltip="Odkaz na predpis alebo ustanovenie"/>
              </a:rPr>
              <a:t>17</a:t>
            </a:r>
            <a:r>
              <a:rPr lang="sk-SK" b="1" i="1" dirty="0">
                <a:solidFill>
                  <a:srgbClr val="00B050"/>
                </a:solidFill>
                <a:hlinkClick r:id="rId2" tooltip="Odkaz na predpis alebo ustanovenie"/>
              </a:rPr>
              <a:t>)</a:t>
            </a:r>
            <a:r>
              <a:rPr lang="sk-SK" dirty="0">
                <a:solidFill>
                  <a:srgbClr val="00B050"/>
                </a:solidFill>
              </a:rPr>
              <a:t>vyhotoveným s použitím mandátneho certifikátu</a:t>
            </a:r>
            <a:r>
              <a:rPr lang="sk-SK" b="1" i="1" baseline="30000" dirty="0">
                <a:solidFill>
                  <a:srgbClr val="00B050"/>
                </a:solidFill>
                <a:hlinkClick r:id="rId2" tooltip="Odkaz na predpis alebo ustanovenie"/>
              </a:rPr>
              <a:t>20</a:t>
            </a:r>
            <a:r>
              <a:rPr lang="sk-SK" b="1" i="1" dirty="0">
                <a:solidFill>
                  <a:srgbClr val="00B050"/>
                </a:solidFill>
                <a:hlinkClick r:id="rId2" tooltip="Odkaz na predpis alebo ustanovenie"/>
              </a:rPr>
              <a:t>)</a:t>
            </a:r>
            <a:r>
              <a:rPr lang="sk-SK" dirty="0">
                <a:solidFill>
                  <a:srgbClr val="00B050"/>
                </a:solidFill>
              </a:rPr>
              <a:t> alebo kvalifikovanou elektronickou pečaťou,</a:t>
            </a:r>
            <a:r>
              <a:rPr lang="sk-SK" b="1" i="1" baseline="30000" dirty="0">
                <a:solidFill>
                  <a:srgbClr val="00B050"/>
                </a:solidFill>
                <a:hlinkClick r:id="rId2" tooltip="Odkaz na predpis alebo ustanovenie"/>
              </a:rPr>
              <a:t>18</a:t>
            </a:r>
            <a:r>
              <a:rPr lang="sk-SK" b="1" i="1" dirty="0">
                <a:solidFill>
                  <a:srgbClr val="00B050"/>
                </a:solidFill>
                <a:hlinkClick r:id="rId2" tooltip="Odkaz na predpis alebo ustanovenie"/>
              </a:rPr>
              <a:t>)</a:t>
            </a:r>
            <a:r>
              <a:rPr lang="sk-SK" dirty="0">
                <a:solidFill>
                  <a:srgbClr val="00B050"/>
                </a:solidFill>
              </a:rPr>
              <a:t> ku ktorým pripojí kvalifikovanú elektronickú časovú pečiatku</a:t>
            </a:r>
            <a:r>
              <a:rPr lang="sk-SK" dirty="0"/>
              <a:t>,</a:t>
            </a:r>
            <a:r>
              <a:rPr lang="sk-SK" b="1" i="1" baseline="30000" dirty="0">
                <a:hlinkClick r:id="rId2" tooltip="Odkaz na predpis alebo ustanovenie"/>
              </a:rPr>
              <a:t>19</a:t>
            </a:r>
            <a:r>
              <a:rPr lang="sk-SK" b="1" i="1" dirty="0">
                <a:hlinkClick r:id="rId2" tooltip="Odkaz na predpis alebo ustanovenie"/>
              </a:rPr>
              <a:t>)</a:t>
            </a:r>
            <a:r>
              <a:rPr lang="sk-SK" dirty="0"/>
              <a:t> a to spôsobom podľa odseku 3. </a:t>
            </a:r>
            <a:r>
              <a:rPr lang="sk-SK" b="1" dirty="0"/>
              <a:t>Osoba, ktorá nie je orgánom verejnej moci</a:t>
            </a:r>
            <a:r>
              <a:rPr lang="sk-SK" dirty="0"/>
              <a:t>, vykoná autorizáciu elektronického podania,</a:t>
            </a:r>
          </a:p>
          <a:p>
            <a:r>
              <a:rPr lang="sk-SK" dirty="0" smtClean="0"/>
              <a:t>a) ak </a:t>
            </a:r>
            <a:r>
              <a:rPr lang="sk-SK" dirty="0"/>
              <a:t>sa podľa zákona podáva v elektronickej podobe a zákon neustanovuje iný spôsob autorizácie alebo ak je podľa osobitného predpisu náležitosťou podania vlastnoručný podpis</a:t>
            </a:r>
          </a:p>
          <a:p>
            <a:r>
              <a:rPr lang="sk-SK" dirty="0"/>
              <a:t>1.</a:t>
            </a:r>
          </a:p>
          <a:p>
            <a:r>
              <a:rPr lang="sk-SK" dirty="0"/>
              <a:t>kvalifikovaným elektronickým podpisom</a:t>
            </a:r>
            <a:r>
              <a:rPr lang="sk-SK" b="1" i="1" baseline="30000" dirty="0">
                <a:hlinkClick r:id="rId2" tooltip="Odkaz na predpis alebo ustanovenie"/>
              </a:rPr>
              <a:t>17</a:t>
            </a:r>
            <a:r>
              <a:rPr lang="sk-SK" b="1" i="1" dirty="0">
                <a:hlinkClick r:id="rId2" tooltip="Odkaz na predpis alebo ustanovenie"/>
              </a:rPr>
              <a:t>)</a:t>
            </a:r>
            <a:r>
              <a:rPr lang="sk-SK" dirty="0"/>
              <a:t> alebo kvalifikovanou elektronickou pečaťou,</a:t>
            </a:r>
            <a:r>
              <a:rPr lang="sk-SK" b="1" i="1" baseline="30000" dirty="0">
                <a:hlinkClick r:id="rId2" tooltip="Odkaz na predpis alebo ustanovenie"/>
              </a:rPr>
              <a:t>18</a:t>
            </a:r>
            <a:r>
              <a:rPr lang="sk-SK" b="1" i="1" dirty="0">
                <a:hlinkClick r:id="rId2" tooltip="Odkaz na predpis alebo ustanovenie"/>
              </a:rPr>
              <a:t>)</a:t>
            </a:r>
            <a:endParaRPr lang="sk-SK" dirty="0"/>
          </a:p>
          <a:p>
            <a:r>
              <a:rPr lang="sk-SK" dirty="0"/>
              <a:t>2.</a:t>
            </a:r>
          </a:p>
          <a:p>
            <a:r>
              <a:rPr lang="sk-SK" dirty="0"/>
              <a:t>použitím na to určenej funkcie informačného systému prístupového miesta a po úspešnej autentifikácii osoby ktorá autorizáciu vykonáva, zodpovedajúcej najmenej úrovni zabezpečenia „pokročilá“ podľa osobitného predpisu,</a:t>
            </a:r>
            <a:r>
              <a:rPr lang="sk-SK" b="1" i="1" baseline="30000" dirty="0">
                <a:hlinkClick r:id="rId2" tooltip="Odkaz na predpis alebo ustanovenie"/>
              </a:rPr>
              <a:t>20a</a:t>
            </a:r>
            <a:r>
              <a:rPr lang="sk-SK" b="1" i="1" dirty="0">
                <a:hlinkClick r:id="rId2" tooltip="Odkaz na predpis alebo ustanovenie"/>
              </a:rPr>
              <a:t>)</a:t>
            </a:r>
            <a:r>
              <a:rPr lang="sk-SK" dirty="0"/>
              <a:t> ak sa zabezpečí uvedenie tejto osoby ako odosielateľa elektronickej správy, nemennosť obsahu autorizovaného dokumentu do momentu uloženia v elektronickej schránke adresáta, spojenie autorizovaného dokumentu s identifikátorom osoby odosielateľa a zachovanie väzby medzi nimi, ak to osobitný predpis nezakazuje alebo</a:t>
            </a:r>
          </a:p>
          <a:p>
            <a:r>
              <a:rPr lang="sk-SK" dirty="0"/>
              <a:t>3.</a:t>
            </a:r>
          </a:p>
          <a:p>
            <a:r>
              <a:rPr lang="sk-SK" dirty="0"/>
              <a:t>uznaným spôsobom autorizácie, ak to osobitný predpis nezakazuje,</a:t>
            </a:r>
          </a:p>
          <a:p>
            <a:r>
              <a:rPr lang="sk-SK" dirty="0" smtClean="0"/>
              <a:t>b) ak </a:t>
            </a:r>
            <a:r>
              <a:rPr lang="sk-SK" dirty="0"/>
              <a:t>podľa osobitného predpisu je náležitosťou vlastnoručný podpis, ktorý musí byť úradne osvedčený</a:t>
            </a:r>
          </a:p>
          <a:p>
            <a:r>
              <a:rPr lang="sk-SK" dirty="0"/>
              <a:t>1.</a:t>
            </a:r>
          </a:p>
          <a:p>
            <a:r>
              <a:rPr lang="sk-SK" dirty="0"/>
              <a:t>kvalifikovaným elektronickým podpisom</a:t>
            </a:r>
            <a:r>
              <a:rPr lang="sk-SK" b="1" i="1" baseline="30000" dirty="0">
                <a:hlinkClick r:id="rId2" tooltip="Odkaz na predpis alebo ustanovenie"/>
              </a:rPr>
              <a:t>17</a:t>
            </a:r>
            <a:r>
              <a:rPr lang="sk-SK" b="1" i="1" dirty="0">
                <a:hlinkClick r:id="rId2" tooltip="Odkaz na predpis alebo ustanovenie"/>
              </a:rPr>
              <a:t>)</a:t>
            </a:r>
            <a:r>
              <a:rPr lang="sk-SK" dirty="0"/>
              <a:t> alebo kvalifikovanou elektronickou pečaťou,</a:t>
            </a:r>
            <a:r>
              <a:rPr lang="sk-SK" b="1" i="1" baseline="30000" dirty="0">
                <a:hlinkClick r:id="rId2" tooltip="Odkaz na predpis alebo ustanovenie"/>
              </a:rPr>
              <a:t>18</a:t>
            </a:r>
            <a:r>
              <a:rPr lang="sk-SK" b="1" i="1" dirty="0">
                <a:hlinkClick r:id="rId2" tooltip="Odkaz na predpis alebo ustanovenie"/>
              </a:rPr>
              <a:t>)</a:t>
            </a:r>
            <a:r>
              <a:rPr lang="sk-SK" dirty="0"/>
              <a:t> ku ktorým pripojí kvalifikovanú elektronickú časovú pečiatku,</a:t>
            </a:r>
            <a:r>
              <a:rPr lang="sk-SK" b="1" i="1" baseline="30000" dirty="0">
                <a:hlinkClick r:id="rId2" tooltip="Odkaz na predpis alebo ustanovenie"/>
              </a:rPr>
              <a:t>19</a:t>
            </a:r>
            <a:r>
              <a:rPr lang="sk-SK" b="1" i="1" dirty="0">
                <a:hlinkClick r:id="rId2" tooltip="Odkaz na predpis alebo ustanovenie"/>
              </a:rPr>
              <a:t>)</a:t>
            </a:r>
            <a:r>
              <a:rPr lang="sk-SK" dirty="0"/>
              <a:t> alebo</a:t>
            </a:r>
          </a:p>
          <a:p>
            <a:r>
              <a:rPr lang="sk-SK" dirty="0"/>
              <a:t>2.</a:t>
            </a:r>
          </a:p>
          <a:p>
            <a:r>
              <a:rPr lang="sk-SK" dirty="0"/>
              <a:t>uznaným spôsobom autorizácie pre taký právny úkon, ak to osobitný predpis nezakazuje.</a:t>
            </a:r>
          </a:p>
          <a:p>
            <a:endParaRPr lang="sk-SK" dirty="0"/>
          </a:p>
        </p:txBody>
      </p:sp>
      <p:sp>
        <p:nvSpPr>
          <p:cNvPr id="3" name="Nadpis 2"/>
          <p:cNvSpPr>
            <a:spLocks noGrp="1"/>
          </p:cNvSpPr>
          <p:nvPr>
            <p:ph type="title"/>
          </p:nvPr>
        </p:nvSpPr>
        <p:spPr/>
        <p:txBody>
          <a:bodyPr>
            <a:normAutofit fontScale="90000"/>
          </a:bodyPr>
          <a:lstStyle/>
          <a:p>
            <a:r>
              <a:rPr lang="sk-SK" dirty="0" smtClean="0"/>
              <a:t>Okruh č. 3 - </a:t>
            </a:r>
            <a:r>
              <a:rPr lang="sk-SK" b="0" dirty="0"/>
              <a:t>Autorizácia elektronických podaní a elektronických úradných dokumentov</a:t>
            </a:r>
            <a:endParaRPr lang="sk-SK" dirty="0"/>
          </a:p>
        </p:txBody>
      </p:sp>
    </p:spTree>
    <p:extLst>
      <p:ext uri="{BB962C8B-B14F-4D97-AF65-F5344CB8AC3E}">
        <p14:creationId xmlns:p14="http://schemas.microsoft.com/office/powerpoint/2010/main" val="2913307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9168</TotalTime>
  <Words>1617</Words>
  <Application>Microsoft Office PowerPoint</Application>
  <PresentationFormat>Širokouhlá</PresentationFormat>
  <Paragraphs>116</Paragraphs>
  <Slides>15</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15</vt:i4>
      </vt:variant>
    </vt:vector>
  </HeadingPairs>
  <TitlesOfParts>
    <vt:vector size="20" baseType="lpstr">
      <vt:lpstr>Arial</vt:lpstr>
      <vt:lpstr>Calibri</vt:lpstr>
      <vt:lpstr>Calibri Light</vt:lpstr>
      <vt:lpstr>Open Sans</vt:lpstr>
      <vt:lpstr>Office Theme</vt:lpstr>
      <vt:lpstr> Zákon o e-Governmente</vt:lpstr>
      <vt:lpstr>Úvodné informácie</vt:lpstr>
      <vt:lpstr>Čo je kľúčové?</vt:lpstr>
      <vt:lpstr>Okruh č. 1 – pôsobnosť ZoEG</vt:lpstr>
      <vt:lpstr>Prezentácia programu PowerPoint</vt:lpstr>
      <vt:lpstr>Okruh č. 2 - Elektronická úradná komunikácia podľa zákona o-  Governmente</vt:lpstr>
      <vt:lpstr>Prezentácia programu PowerPoint</vt:lpstr>
      <vt:lpstr>Samospráva a prenesený výkon štátnej správy</vt:lpstr>
      <vt:lpstr>Okruh č. 3 - Autorizácia elektronických podaní a elektronických úradných dokumentov</vt:lpstr>
      <vt:lpstr>Nový odsek podpisovanie KEP a KEP a mandatny</vt:lpstr>
      <vt:lpstr>Okruh č. 4 - Elektronické schránky a doručovanie elektronických úradných dokumentov</vt:lpstr>
      <vt:lpstr>Prezentácia programu PowerPoint</vt:lpstr>
      <vt:lpstr>Prezentácia programu PowerPoint</vt:lpstr>
      <vt:lpstr>Povinnosti OVM podľa novely ZoEG</vt:lpstr>
      <vt:lpstr>Otázky k ZoEG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 V.</dc:creator>
  <cp:lastModifiedBy>Ervín Šimko</cp:lastModifiedBy>
  <cp:revision>309</cp:revision>
  <cp:lastPrinted>2017-03-14T08:01:28Z</cp:lastPrinted>
  <dcterms:created xsi:type="dcterms:W3CDTF">2016-10-11T19:56:36Z</dcterms:created>
  <dcterms:modified xsi:type="dcterms:W3CDTF">2018-03-16T05:51:30Z</dcterms:modified>
</cp:coreProperties>
</file>