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8" r:id="rId2"/>
    <p:sldId id="259" r:id="rId3"/>
    <p:sldId id="260" r:id="rId4"/>
    <p:sldId id="284" r:id="rId5"/>
    <p:sldId id="263" r:id="rId6"/>
    <p:sldId id="262" r:id="rId7"/>
    <p:sldId id="264" r:id="rId8"/>
    <p:sldId id="286" r:id="rId9"/>
    <p:sldId id="265" r:id="rId10"/>
    <p:sldId id="285" r:id="rId11"/>
    <p:sldId id="287" r:id="rId12"/>
    <p:sldId id="288" r:id="rId13"/>
    <p:sldId id="257" r:id="rId14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BF85A-9878-4E6F-8071-9E178C1D33B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6BDBB7D-3EE4-4D86-AB70-9469234548D9}">
      <dgm:prSet phldrT="[Text]"/>
      <dgm:spPr>
        <a:ln w="76200">
          <a:solidFill>
            <a:schemeClr val="tx2">
              <a:lumMod val="50000"/>
            </a:schemeClr>
          </a:solidFill>
        </a:ln>
      </dgm:spPr>
      <dgm:t>
        <a:bodyPr/>
        <a:lstStyle/>
        <a:p>
          <a:r>
            <a:rPr lang="sk-SK" dirty="0" smtClean="0"/>
            <a:t>Obec</a:t>
          </a:r>
          <a:endParaRPr lang="sk-SK" dirty="0"/>
        </a:p>
      </dgm:t>
    </dgm:pt>
    <dgm:pt modelId="{8DA52A20-AD12-4DC6-B4DF-492D521E744D}" type="parTrans" cxnId="{528F93FB-4C9B-4EAC-B663-F57BF4C45E1B}">
      <dgm:prSet/>
      <dgm:spPr/>
      <dgm:t>
        <a:bodyPr/>
        <a:lstStyle/>
        <a:p>
          <a:endParaRPr lang="sk-SK"/>
        </a:p>
      </dgm:t>
    </dgm:pt>
    <dgm:pt modelId="{ADEE6AC2-ED41-402D-BB49-20334C21EDB0}" type="sibTrans" cxnId="{528F93FB-4C9B-4EAC-B663-F57BF4C45E1B}">
      <dgm:prSet/>
      <dgm:spPr/>
      <dgm:t>
        <a:bodyPr/>
        <a:lstStyle/>
        <a:p>
          <a:endParaRPr lang="sk-SK"/>
        </a:p>
      </dgm:t>
    </dgm:pt>
    <dgm:pt modelId="{FCE2B10D-D811-4488-AC50-CAF092D85A65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sk-SK" dirty="0" smtClean="0"/>
            <a:t>Prenesený výkon štátnej správy</a:t>
          </a:r>
          <a:endParaRPr lang="sk-SK" dirty="0"/>
        </a:p>
      </dgm:t>
    </dgm:pt>
    <dgm:pt modelId="{AA80972D-80C2-43E6-A978-01A9FCFBA896}" type="parTrans" cxnId="{D8604E46-276F-4BA4-9C73-2EEBDE5D6AFE}">
      <dgm:prSet/>
      <dgm:spPr/>
      <dgm:t>
        <a:bodyPr/>
        <a:lstStyle/>
        <a:p>
          <a:endParaRPr lang="sk-SK"/>
        </a:p>
      </dgm:t>
    </dgm:pt>
    <dgm:pt modelId="{409C0ED0-D6DB-466E-B48D-E570C9655722}" type="sibTrans" cxnId="{D8604E46-276F-4BA4-9C73-2EEBDE5D6AFE}">
      <dgm:prSet/>
      <dgm:spPr/>
      <dgm:t>
        <a:bodyPr/>
        <a:lstStyle/>
        <a:p>
          <a:endParaRPr lang="sk-SK"/>
        </a:p>
      </dgm:t>
    </dgm:pt>
    <dgm:pt modelId="{637B1D15-2057-4C2E-8C07-32BB3FA2B881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sk-SK" dirty="0" smtClean="0"/>
            <a:t>Špeciálny stavebný úrad pre MK a ÚK</a:t>
          </a:r>
          <a:endParaRPr lang="sk-SK" dirty="0"/>
        </a:p>
      </dgm:t>
    </dgm:pt>
    <dgm:pt modelId="{5788A0BD-5200-4825-BA0B-2B4F4A774D27}" type="parTrans" cxnId="{2E68452A-F295-4C63-B0DD-FA9462586FE7}">
      <dgm:prSet/>
      <dgm:spPr/>
      <dgm:t>
        <a:bodyPr/>
        <a:lstStyle/>
        <a:p>
          <a:endParaRPr lang="sk-SK"/>
        </a:p>
      </dgm:t>
    </dgm:pt>
    <dgm:pt modelId="{239C93DE-4655-4C77-9395-438CDE93D594}" type="sibTrans" cxnId="{2E68452A-F295-4C63-B0DD-FA9462586FE7}">
      <dgm:prSet/>
      <dgm:spPr/>
      <dgm:t>
        <a:bodyPr/>
        <a:lstStyle/>
        <a:p>
          <a:endParaRPr lang="sk-SK"/>
        </a:p>
      </dgm:t>
    </dgm:pt>
    <dgm:pt modelId="{24E93198-BD63-4CB6-A346-9F0345D8C793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sk-SK" dirty="0" smtClean="0"/>
            <a:t>Cestný správny orgán pre MK a ÚK</a:t>
          </a:r>
          <a:endParaRPr lang="sk-SK" dirty="0"/>
        </a:p>
      </dgm:t>
    </dgm:pt>
    <dgm:pt modelId="{83C82877-64AE-4030-86E4-274E677E526D}" type="parTrans" cxnId="{B81EC6F4-4566-42F6-B61B-8B21CD24A481}">
      <dgm:prSet/>
      <dgm:spPr/>
      <dgm:t>
        <a:bodyPr/>
        <a:lstStyle/>
        <a:p>
          <a:endParaRPr lang="sk-SK"/>
        </a:p>
      </dgm:t>
    </dgm:pt>
    <dgm:pt modelId="{57A0A91A-ABE7-4D1D-847C-0657F9B0B30C}" type="sibTrans" cxnId="{B81EC6F4-4566-42F6-B61B-8B21CD24A481}">
      <dgm:prSet/>
      <dgm:spPr/>
      <dgm:t>
        <a:bodyPr/>
        <a:lstStyle/>
        <a:p>
          <a:endParaRPr lang="sk-SK"/>
        </a:p>
      </dgm:t>
    </dgm:pt>
    <dgm:pt modelId="{E6E52629-704F-49BC-9B6E-8D265ABF12E2}">
      <dgm:prSet phldrT="[Text]"/>
      <dgm:spPr/>
      <dgm:t>
        <a:bodyPr/>
        <a:lstStyle/>
        <a:p>
          <a:r>
            <a:rPr lang="sk-SK" dirty="0" smtClean="0"/>
            <a:t>Samospráva</a:t>
          </a:r>
          <a:endParaRPr lang="sk-SK" dirty="0"/>
        </a:p>
      </dgm:t>
    </dgm:pt>
    <dgm:pt modelId="{2A1FB3DC-7BB2-4D95-BF70-3CB868EEAB3B}" type="parTrans" cxnId="{9EB469FD-FB28-4C84-97F4-B0A93BADEFB7}">
      <dgm:prSet/>
      <dgm:spPr/>
      <dgm:t>
        <a:bodyPr/>
        <a:lstStyle/>
        <a:p>
          <a:endParaRPr lang="sk-SK"/>
        </a:p>
      </dgm:t>
    </dgm:pt>
    <dgm:pt modelId="{32C631AD-12EB-4A08-8B66-E459F930D079}" type="sibTrans" cxnId="{9EB469FD-FB28-4C84-97F4-B0A93BADEFB7}">
      <dgm:prSet/>
      <dgm:spPr/>
      <dgm:t>
        <a:bodyPr/>
        <a:lstStyle/>
        <a:p>
          <a:endParaRPr lang="sk-SK"/>
        </a:p>
      </dgm:t>
    </dgm:pt>
    <dgm:pt modelId="{A2ECC9E8-17A5-42C3-B484-283401A56C30}">
      <dgm:prSet phldrT="[Text]"/>
      <dgm:spPr/>
      <dgm:t>
        <a:bodyPr/>
        <a:lstStyle/>
        <a:p>
          <a:r>
            <a:rPr lang="sk-SK" dirty="0" smtClean="0"/>
            <a:t>Vlastník a správca MK</a:t>
          </a:r>
          <a:endParaRPr lang="sk-SK" dirty="0"/>
        </a:p>
      </dgm:t>
    </dgm:pt>
    <dgm:pt modelId="{20F271F7-D5B8-4E49-B3F7-3F462251E968}" type="parTrans" cxnId="{4D2E6DA9-EE7F-44A4-B25A-80FA54533EEF}">
      <dgm:prSet/>
      <dgm:spPr/>
      <dgm:t>
        <a:bodyPr/>
        <a:lstStyle/>
        <a:p>
          <a:endParaRPr lang="sk-SK"/>
        </a:p>
      </dgm:t>
    </dgm:pt>
    <dgm:pt modelId="{6980B245-6990-4495-B29D-12D588D0CC21}" type="sibTrans" cxnId="{4D2E6DA9-EE7F-44A4-B25A-80FA54533EEF}">
      <dgm:prSet/>
      <dgm:spPr/>
      <dgm:t>
        <a:bodyPr/>
        <a:lstStyle/>
        <a:p>
          <a:endParaRPr lang="sk-SK"/>
        </a:p>
      </dgm:t>
    </dgm:pt>
    <dgm:pt modelId="{0A1C5A63-CB7B-4DC3-8C2B-BB28A33C6E3F}" type="pres">
      <dgm:prSet presAssocID="{1D2BF85A-9878-4E6F-8071-9E178C1D33B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20E1F5CB-9CFD-4E1C-B064-AE275E6BE125}" type="pres">
      <dgm:prSet presAssocID="{E6BDBB7D-3EE4-4D86-AB70-9469234548D9}" presName="vertOne" presStyleCnt="0"/>
      <dgm:spPr/>
    </dgm:pt>
    <dgm:pt modelId="{58E9E498-6D08-4C3A-8A5C-2A0D7E457F2E}" type="pres">
      <dgm:prSet presAssocID="{E6BDBB7D-3EE4-4D86-AB70-9469234548D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64D2C08-112E-4C0D-AB31-F6814B920815}" type="pres">
      <dgm:prSet presAssocID="{E6BDBB7D-3EE4-4D86-AB70-9469234548D9}" presName="parTransOne" presStyleCnt="0"/>
      <dgm:spPr/>
    </dgm:pt>
    <dgm:pt modelId="{64199F68-85E6-4ACC-8691-FE028E0107F2}" type="pres">
      <dgm:prSet presAssocID="{E6BDBB7D-3EE4-4D86-AB70-9469234548D9}" presName="horzOne" presStyleCnt="0"/>
      <dgm:spPr/>
    </dgm:pt>
    <dgm:pt modelId="{EC788785-D783-4204-BCD2-0D38778C265D}" type="pres">
      <dgm:prSet presAssocID="{FCE2B10D-D811-4488-AC50-CAF092D85A65}" presName="vertTwo" presStyleCnt="0"/>
      <dgm:spPr/>
    </dgm:pt>
    <dgm:pt modelId="{C42CF7F5-0DD1-43AC-AEE3-EA6D17680707}" type="pres">
      <dgm:prSet presAssocID="{FCE2B10D-D811-4488-AC50-CAF092D85A6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ED4CBBA-4568-4255-8461-CF45B4CF374D}" type="pres">
      <dgm:prSet presAssocID="{FCE2B10D-D811-4488-AC50-CAF092D85A65}" presName="parTransTwo" presStyleCnt="0"/>
      <dgm:spPr/>
    </dgm:pt>
    <dgm:pt modelId="{434788FE-3D73-468D-BB13-0C0D44E335D0}" type="pres">
      <dgm:prSet presAssocID="{FCE2B10D-D811-4488-AC50-CAF092D85A65}" presName="horzTwo" presStyleCnt="0"/>
      <dgm:spPr/>
    </dgm:pt>
    <dgm:pt modelId="{2B30CB0A-A651-4219-B202-CCEBB123C851}" type="pres">
      <dgm:prSet presAssocID="{637B1D15-2057-4C2E-8C07-32BB3FA2B881}" presName="vertThree" presStyleCnt="0"/>
      <dgm:spPr/>
    </dgm:pt>
    <dgm:pt modelId="{45B3EFD3-9B38-4487-ACD4-D8D154B352FE}" type="pres">
      <dgm:prSet presAssocID="{637B1D15-2057-4C2E-8C07-32BB3FA2B88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BC326BC-08FF-4B2D-AF2D-3B003E6D935F}" type="pres">
      <dgm:prSet presAssocID="{637B1D15-2057-4C2E-8C07-32BB3FA2B881}" presName="horzThree" presStyleCnt="0"/>
      <dgm:spPr/>
    </dgm:pt>
    <dgm:pt modelId="{90597ECE-8F0E-4750-8412-CFD9EF52430A}" type="pres">
      <dgm:prSet presAssocID="{239C93DE-4655-4C77-9395-438CDE93D594}" presName="sibSpaceThree" presStyleCnt="0"/>
      <dgm:spPr/>
    </dgm:pt>
    <dgm:pt modelId="{E24039D4-581F-44BE-A8CB-4E448608C553}" type="pres">
      <dgm:prSet presAssocID="{24E93198-BD63-4CB6-A346-9F0345D8C793}" presName="vertThree" presStyleCnt="0"/>
      <dgm:spPr/>
    </dgm:pt>
    <dgm:pt modelId="{ABACBD1F-9A9A-4D9C-AE5E-9B0F36023530}" type="pres">
      <dgm:prSet presAssocID="{24E93198-BD63-4CB6-A346-9F0345D8C79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CE79D32-2BDB-4536-AADC-721FE66E4C8A}" type="pres">
      <dgm:prSet presAssocID="{24E93198-BD63-4CB6-A346-9F0345D8C793}" presName="horzThree" presStyleCnt="0"/>
      <dgm:spPr/>
    </dgm:pt>
    <dgm:pt modelId="{C6A2AD01-1EEB-4BA3-B794-BA60E35112F5}" type="pres">
      <dgm:prSet presAssocID="{409C0ED0-D6DB-466E-B48D-E570C9655722}" presName="sibSpaceTwo" presStyleCnt="0"/>
      <dgm:spPr/>
    </dgm:pt>
    <dgm:pt modelId="{9515404C-9803-4511-B065-49EFE0F1E8F0}" type="pres">
      <dgm:prSet presAssocID="{E6E52629-704F-49BC-9B6E-8D265ABF12E2}" presName="vertTwo" presStyleCnt="0"/>
      <dgm:spPr/>
    </dgm:pt>
    <dgm:pt modelId="{FE6E27D9-7C89-45E6-944C-AC5FA05752AA}" type="pres">
      <dgm:prSet presAssocID="{E6E52629-704F-49BC-9B6E-8D265ABF12E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168827E-2FC7-47D8-B1D2-90EC5DADF183}" type="pres">
      <dgm:prSet presAssocID="{E6E52629-704F-49BC-9B6E-8D265ABF12E2}" presName="parTransTwo" presStyleCnt="0"/>
      <dgm:spPr/>
    </dgm:pt>
    <dgm:pt modelId="{672D62D8-D008-41D3-A61E-F0D6A66F60B9}" type="pres">
      <dgm:prSet presAssocID="{E6E52629-704F-49BC-9B6E-8D265ABF12E2}" presName="horzTwo" presStyleCnt="0"/>
      <dgm:spPr/>
    </dgm:pt>
    <dgm:pt modelId="{3FBA37A5-1FC8-448F-9150-52EBAAB4F966}" type="pres">
      <dgm:prSet presAssocID="{A2ECC9E8-17A5-42C3-B484-283401A56C30}" presName="vertThree" presStyleCnt="0"/>
      <dgm:spPr/>
    </dgm:pt>
    <dgm:pt modelId="{C6BC2820-347B-484C-9CB1-5BAAF85D815D}" type="pres">
      <dgm:prSet presAssocID="{A2ECC9E8-17A5-42C3-B484-283401A56C30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7A161FB-0360-4FF6-A4A7-948E20110819}" type="pres">
      <dgm:prSet presAssocID="{A2ECC9E8-17A5-42C3-B484-283401A56C30}" presName="horzThree" presStyleCnt="0"/>
      <dgm:spPr/>
    </dgm:pt>
  </dgm:ptLst>
  <dgm:cxnLst>
    <dgm:cxn modelId="{B81EC6F4-4566-42F6-B61B-8B21CD24A481}" srcId="{FCE2B10D-D811-4488-AC50-CAF092D85A65}" destId="{24E93198-BD63-4CB6-A346-9F0345D8C793}" srcOrd="1" destOrd="0" parTransId="{83C82877-64AE-4030-86E4-274E677E526D}" sibTransId="{57A0A91A-ABE7-4D1D-847C-0657F9B0B30C}"/>
    <dgm:cxn modelId="{528F93FB-4C9B-4EAC-B663-F57BF4C45E1B}" srcId="{1D2BF85A-9878-4E6F-8071-9E178C1D33B5}" destId="{E6BDBB7D-3EE4-4D86-AB70-9469234548D9}" srcOrd="0" destOrd="0" parTransId="{8DA52A20-AD12-4DC6-B4DF-492D521E744D}" sibTransId="{ADEE6AC2-ED41-402D-BB49-20334C21EDB0}"/>
    <dgm:cxn modelId="{94D3F7F0-3524-46B1-B8D6-DA1530F44512}" type="presOf" srcId="{E6E52629-704F-49BC-9B6E-8D265ABF12E2}" destId="{FE6E27D9-7C89-45E6-944C-AC5FA05752AA}" srcOrd="0" destOrd="0" presId="urn:microsoft.com/office/officeart/2005/8/layout/hierarchy4"/>
    <dgm:cxn modelId="{8237DB95-70BF-429A-9B25-E72EB975A9BE}" type="presOf" srcId="{24E93198-BD63-4CB6-A346-9F0345D8C793}" destId="{ABACBD1F-9A9A-4D9C-AE5E-9B0F36023530}" srcOrd="0" destOrd="0" presId="urn:microsoft.com/office/officeart/2005/8/layout/hierarchy4"/>
    <dgm:cxn modelId="{1AF099D0-7792-4EC2-98F1-F65495AFAB5B}" type="presOf" srcId="{FCE2B10D-D811-4488-AC50-CAF092D85A65}" destId="{C42CF7F5-0DD1-43AC-AEE3-EA6D17680707}" srcOrd="0" destOrd="0" presId="urn:microsoft.com/office/officeart/2005/8/layout/hierarchy4"/>
    <dgm:cxn modelId="{7B0FBFC5-6592-4727-AE6F-224C7A9BCEAA}" type="presOf" srcId="{1D2BF85A-9878-4E6F-8071-9E178C1D33B5}" destId="{0A1C5A63-CB7B-4DC3-8C2B-BB28A33C6E3F}" srcOrd="0" destOrd="0" presId="urn:microsoft.com/office/officeart/2005/8/layout/hierarchy4"/>
    <dgm:cxn modelId="{0E97C806-BBB4-4D8A-BF06-E8DA420B5949}" type="presOf" srcId="{E6BDBB7D-3EE4-4D86-AB70-9469234548D9}" destId="{58E9E498-6D08-4C3A-8A5C-2A0D7E457F2E}" srcOrd="0" destOrd="0" presId="urn:microsoft.com/office/officeart/2005/8/layout/hierarchy4"/>
    <dgm:cxn modelId="{A80E6702-2DC2-4236-BB4F-097D0BD6BFBB}" type="presOf" srcId="{A2ECC9E8-17A5-42C3-B484-283401A56C30}" destId="{C6BC2820-347B-484C-9CB1-5BAAF85D815D}" srcOrd="0" destOrd="0" presId="urn:microsoft.com/office/officeart/2005/8/layout/hierarchy4"/>
    <dgm:cxn modelId="{9EB469FD-FB28-4C84-97F4-B0A93BADEFB7}" srcId="{E6BDBB7D-3EE4-4D86-AB70-9469234548D9}" destId="{E6E52629-704F-49BC-9B6E-8D265ABF12E2}" srcOrd="1" destOrd="0" parTransId="{2A1FB3DC-7BB2-4D95-BF70-3CB868EEAB3B}" sibTransId="{32C631AD-12EB-4A08-8B66-E459F930D079}"/>
    <dgm:cxn modelId="{B3547F59-333E-493B-A8D4-A79F121BCE46}" type="presOf" srcId="{637B1D15-2057-4C2E-8C07-32BB3FA2B881}" destId="{45B3EFD3-9B38-4487-ACD4-D8D154B352FE}" srcOrd="0" destOrd="0" presId="urn:microsoft.com/office/officeart/2005/8/layout/hierarchy4"/>
    <dgm:cxn modelId="{D8604E46-276F-4BA4-9C73-2EEBDE5D6AFE}" srcId="{E6BDBB7D-3EE4-4D86-AB70-9469234548D9}" destId="{FCE2B10D-D811-4488-AC50-CAF092D85A65}" srcOrd="0" destOrd="0" parTransId="{AA80972D-80C2-43E6-A978-01A9FCFBA896}" sibTransId="{409C0ED0-D6DB-466E-B48D-E570C9655722}"/>
    <dgm:cxn modelId="{4D2E6DA9-EE7F-44A4-B25A-80FA54533EEF}" srcId="{E6E52629-704F-49BC-9B6E-8D265ABF12E2}" destId="{A2ECC9E8-17A5-42C3-B484-283401A56C30}" srcOrd="0" destOrd="0" parTransId="{20F271F7-D5B8-4E49-B3F7-3F462251E968}" sibTransId="{6980B245-6990-4495-B29D-12D588D0CC21}"/>
    <dgm:cxn modelId="{2E68452A-F295-4C63-B0DD-FA9462586FE7}" srcId="{FCE2B10D-D811-4488-AC50-CAF092D85A65}" destId="{637B1D15-2057-4C2E-8C07-32BB3FA2B881}" srcOrd="0" destOrd="0" parTransId="{5788A0BD-5200-4825-BA0B-2B4F4A774D27}" sibTransId="{239C93DE-4655-4C77-9395-438CDE93D594}"/>
    <dgm:cxn modelId="{213C4AF0-E95B-44B1-8FB4-2A18BCF9242E}" type="presParOf" srcId="{0A1C5A63-CB7B-4DC3-8C2B-BB28A33C6E3F}" destId="{20E1F5CB-9CFD-4E1C-B064-AE275E6BE125}" srcOrd="0" destOrd="0" presId="urn:microsoft.com/office/officeart/2005/8/layout/hierarchy4"/>
    <dgm:cxn modelId="{876712C2-1A4F-43EE-90A7-4C8B8E82A0A0}" type="presParOf" srcId="{20E1F5CB-9CFD-4E1C-B064-AE275E6BE125}" destId="{58E9E498-6D08-4C3A-8A5C-2A0D7E457F2E}" srcOrd="0" destOrd="0" presId="urn:microsoft.com/office/officeart/2005/8/layout/hierarchy4"/>
    <dgm:cxn modelId="{BB1E0095-7119-4E98-8659-881D4FDBCE79}" type="presParOf" srcId="{20E1F5CB-9CFD-4E1C-B064-AE275E6BE125}" destId="{F64D2C08-112E-4C0D-AB31-F6814B920815}" srcOrd="1" destOrd="0" presId="urn:microsoft.com/office/officeart/2005/8/layout/hierarchy4"/>
    <dgm:cxn modelId="{12B75BB6-F30B-4EFE-B8FD-E6C9FD31B5F2}" type="presParOf" srcId="{20E1F5CB-9CFD-4E1C-B064-AE275E6BE125}" destId="{64199F68-85E6-4ACC-8691-FE028E0107F2}" srcOrd="2" destOrd="0" presId="urn:microsoft.com/office/officeart/2005/8/layout/hierarchy4"/>
    <dgm:cxn modelId="{B111D457-3428-4CC4-BEC0-89AAC7CB01CF}" type="presParOf" srcId="{64199F68-85E6-4ACC-8691-FE028E0107F2}" destId="{EC788785-D783-4204-BCD2-0D38778C265D}" srcOrd="0" destOrd="0" presId="urn:microsoft.com/office/officeart/2005/8/layout/hierarchy4"/>
    <dgm:cxn modelId="{29389A3F-6A24-41C1-AC2A-41E401FFAAAE}" type="presParOf" srcId="{EC788785-D783-4204-BCD2-0D38778C265D}" destId="{C42CF7F5-0DD1-43AC-AEE3-EA6D17680707}" srcOrd="0" destOrd="0" presId="urn:microsoft.com/office/officeart/2005/8/layout/hierarchy4"/>
    <dgm:cxn modelId="{614EA597-7349-402B-B6C9-20DA8F6A5B6C}" type="presParOf" srcId="{EC788785-D783-4204-BCD2-0D38778C265D}" destId="{3ED4CBBA-4568-4255-8461-CF45B4CF374D}" srcOrd="1" destOrd="0" presId="urn:microsoft.com/office/officeart/2005/8/layout/hierarchy4"/>
    <dgm:cxn modelId="{1BE81112-4556-48FE-907E-78C2EE87C505}" type="presParOf" srcId="{EC788785-D783-4204-BCD2-0D38778C265D}" destId="{434788FE-3D73-468D-BB13-0C0D44E335D0}" srcOrd="2" destOrd="0" presId="urn:microsoft.com/office/officeart/2005/8/layout/hierarchy4"/>
    <dgm:cxn modelId="{B7A9E2F7-3332-4FEF-86E6-3F293DA2705B}" type="presParOf" srcId="{434788FE-3D73-468D-BB13-0C0D44E335D0}" destId="{2B30CB0A-A651-4219-B202-CCEBB123C851}" srcOrd="0" destOrd="0" presId="urn:microsoft.com/office/officeart/2005/8/layout/hierarchy4"/>
    <dgm:cxn modelId="{FB7C5E9D-B097-4430-801E-6CAE3F407A1C}" type="presParOf" srcId="{2B30CB0A-A651-4219-B202-CCEBB123C851}" destId="{45B3EFD3-9B38-4487-ACD4-D8D154B352FE}" srcOrd="0" destOrd="0" presId="urn:microsoft.com/office/officeart/2005/8/layout/hierarchy4"/>
    <dgm:cxn modelId="{4574CD9D-A3C0-4E93-BAF0-05641DF27CC7}" type="presParOf" srcId="{2B30CB0A-A651-4219-B202-CCEBB123C851}" destId="{EBC326BC-08FF-4B2D-AF2D-3B003E6D935F}" srcOrd="1" destOrd="0" presId="urn:microsoft.com/office/officeart/2005/8/layout/hierarchy4"/>
    <dgm:cxn modelId="{38550D10-21AB-45E7-9654-3ACF9700266F}" type="presParOf" srcId="{434788FE-3D73-468D-BB13-0C0D44E335D0}" destId="{90597ECE-8F0E-4750-8412-CFD9EF52430A}" srcOrd="1" destOrd="0" presId="urn:microsoft.com/office/officeart/2005/8/layout/hierarchy4"/>
    <dgm:cxn modelId="{B40C92CF-893A-4BC1-8725-2F8634C103CF}" type="presParOf" srcId="{434788FE-3D73-468D-BB13-0C0D44E335D0}" destId="{E24039D4-581F-44BE-A8CB-4E448608C553}" srcOrd="2" destOrd="0" presId="urn:microsoft.com/office/officeart/2005/8/layout/hierarchy4"/>
    <dgm:cxn modelId="{6959BA51-3020-49B0-A371-21F2508210F7}" type="presParOf" srcId="{E24039D4-581F-44BE-A8CB-4E448608C553}" destId="{ABACBD1F-9A9A-4D9C-AE5E-9B0F36023530}" srcOrd="0" destOrd="0" presId="urn:microsoft.com/office/officeart/2005/8/layout/hierarchy4"/>
    <dgm:cxn modelId="{AA96667F-18DB-4F08-86FA-C7941F338E67}" type="presParOf" srcId="{E24039D4-581F-44BE-A8CB-4E448608C553}" destId="{ECE79D32-2BDB-4536-AADC-721FE66E4C8A}" srcOrd="1" destOrd="0" presId="urn:microsoft.com/office/officeart/2005/8/layout/hierarchy4"/>
    <dgm:cxn modelId="{0C6E777D-1B17-465A-A34D-7F025B638141}" type="presParOf" srcId="{64199F68-85E6-4ACC-8691-FE028E0107F2}" destId="{C6A2AD01-1EEB-4BA3-B794-BA60E35112F5}" srcOrd="1" destOrd="0" presId="urn:microsoft.com/office/officeart/2005/8/layout/hierarchy4"/>
    <dgm:cxn modelId="{9A3CA77F-CA7C-43D6-832B-8308FD74C2CB}" type="presParOf" srcId="{64199F68-85E6-4ACC-8691-FE028E0107F2}" destId="{9515404C-9803-4511-B065-49EFE0F1E8F0}" srcOrd="2" destOrd="0" presId="urn:microsoft.com/office/officeart/2005/8/layout/hierarchy4"/>
    <dgm:cxn modelId="{5A68C2C5-3D6E-4589-BF76-A58E9C9DDF09}" type="presParOf" srcId="{9515404C-9803-4511-B065-49EFE0F1E8F0}" destId="{FE6E27D9-7C89-45E6-944C-AC5FA05752AA}" srcOrd="0" destOrd="0" presId="urn:microsoft.com/office/officeart/2005/8/layout/hierarchy4"/>
    <dgm:cxn modelId="{C0C02CA4-27F4-4FD8-8E00-042466525597}" type="presParOf" srcId="{9515404C-9803-4511-B065-49EFE0F1E8F0}" destId="{7168827E-2FC7-47D8-B1D2-90EC5DADF183}" srcOrd="1" destOrd="0" presId="urn:microsoft.com/office/officeart/2005/8/layout/hierarchy4"/>
    <dgm:cxn modelId="{904A7446-FF3A-4F82-90A8-A2FEA422FB50}" type="presParOf" srcId="{9515404C-9803-4511-B065-49EFE0F1E8F0}" destId="{672D62D8-D008-41D3-A61E-F0D6A66F60B9}" srcOrd="2" destOrd="0" presId="urn:microsoft.com/office/officeart/2005/8/layout/hierarchy4"/>
    <dgm:cxn modelId="{0093B9CE-F6E3-4FAB-B58B-6D5BBE06A63B}" type="presParOf" srcId="{672D62D8-D008-41D3-A61E-F0D6A66F60B9}" destId="{3FBA37A5-1FC8-448F-9150-52EBAAB4F966}" srcOrd="0" destOrd="0" presId="urn:microsoft.com/office/officeart/2005/8/layout/hierarchy4"/>
    <dgm:cxn modelId="{0E7ACED7-B6ED-4F68-A814-1BA7210B3EF7}" type="presParOf" srcId="{3FBA37A5-1FC8-448F-9150-52EBAAB4F966}" destId="{C6BC2820-347B-484C-9CB1-5BAAF85D815D}" srcOrd="0" destOrd="0" presId="urn:microsoft.com/office/officeart/2005/8/layout/hierarchy4"/>
    <dgm:cxn modelId="{1496D55F-ECC2-4F81-9E40-52864CE8F4A8}" type="presParOf" srcId="{3FBA37A5-1FC8-448F-9150-52EBAAB4F966}" destId="{C7A161FB-0360-4FF6-A4A7-948E2011081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9E498-6D08-4C3A-8A5C-2A0D7E457F2E}">
      <dsp:nvSpPr>
        <dsp:cNvPr id="0" name=""/>
        <dsp:cNvSpPr/>
      </dsp:nvSpPr>
      <dsp:spPr>
        <a:xfrm>
          <a:off x="699" y="1460"/>
          <a:ext cx="6094601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500" kern="1200" dirty="0" smtClean="0"/>
            <a:t>Obec</a:t>
          </a:r>
          <a:endParaRPr lang="sk-SK" sz="5500" kern="1200" dirty="0"/>
        </a:p>
      </dsp:txBody>
      <dsp:txXfrm>
        <a:off x="38245" y="39006"/>
        <a:ext cx="6019509" cy="1206814"/>
      </dsp:txXfrm>
    </dsp:sp>
    <dsp:sp modelId="{C42CF7F5-0DD1-43AC-AEE3-EA6D17680707}">
      <dsp:nvSpPr>
        <dsp:cNvPr id="0" name=""/>
        <dsp:cNvSpPr/>
      </dsp:nvSpPr>
      <dsp:spPr>
        <a:xfrm>
          <a:off x="699" y="1391046"/>
          <a:ext cx="3981182" cy="1281906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Prenesený výkon štátnej správy</a:t>
          </a:r>
          <a:endParaRPr lang="sk-SK" sz="2600" kern="1200" dirty="0"/>
        </a:p>
      </dsp:txBody>
      <dsp:txXfrm>
        <a:off x="38245" y="1428592"/>
        <a:ext cx="3906090" cy="1206814"/>
      </dsp:txXfrm>
    </dsp:sp>
    <dsp:sp modelId="{45B3EFD3-9B38-4487-ACD4-D8D154B352FE}">
      <dsp:nvSpPr>
        <dsp:cNvPr id="0" name=""/>
        <dsp:cNvSpPr/>
      </dsp:nvSpPr>
      <dsp:spPr>
        <a:xfrm>
          <a:off x="699" y="2780633"/>
          <a:ext cx="1949648" cy="1281906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Špeciálny stavebný úrad pre MK a ÚK</a:t>
          </a:r>
          <a:endParaRPr lang="sk-SK" sz="2300" kern="1200" dirty="0"/>
        </a:p>
      </dsp:txBody>
      <dsp:txXfrm>
        <a:off x="38245" y="2818179"/>
        <a:ext cx="1874556" cy="1206814"/>
      </dsp:txXfrm>
    </dsp:sp>
    <dsp:sp modelId="{ABACBD1F-9A9A-4D9C-AE5E-9B0F36023530}">
      <dsp:nvSpPr>
        <dsp:cNvPr id="0" name=""/>
        <dsp:cNvSpPr/>
      </dsp:nvSpPr>
      <dsp:spPr>
        <a:xfrm>
          <a:off x="2032233" y="2780633"/>
          <a:ext cx="1949648" cy="1281906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Cestný správny orgán pre MK a ÚK</a:t>
          </a:r>
          <a:endParaRPr lang="sk-SK" sz="2300" kern="1200" dirty="0"/>
        </a:p>
      </dsp:txBody>
      <dsp:txXfrm>
        <a:off x="2069779" y="2818179"/>
        <a:ext cx="1874556" cy="1206814"/>
      </dsp:txXfrm>
    </dsp:sp>
    <dsp:sp modelId="{FE6E27D9-7C89-45E6-944C-AC5FA05752AA}">
      <dsp:nvSpPr>
        <dsp:cNvPr id="0" name=""/>
        <dsp:cNvSpPr/>
      </dsp:nvSpPr>
      <dsp:spPr>
        <a:xfrm>
          <a:off x="4145652" y="1391046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Samospráva</a:t>
          </a:r>
          <a:endParaRPr lang="sk-SK" sz="2600" kern="1200" dirty="0"/>
        </a:p>
      </dsp:txBody>
      <dsp:txXfrm>
        <a:off x="4183198" y="1428592"/>
        <a:ext cx="1874556" cy="1206814"/>
      </dsp:txXfrm>
    </dsp:sp>
    <dsp:sp modelId="{C6BC2820-347B-484C-9CB1-5BAAF85D815D}">
      <dsp:nvSpPr>
        <dsp:cNvPr id="0" name=""/>
        <dsp:cNvSpPr/>
      </dsp:nvSpPr>
      <dsp:spPr>
        <a:xfrm>
          <a:off x="4145652" y="2780633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Vlastník a správca MK</a:t>
          </a:r>
          <a:endParaRPr lang="sk-SK" sz="2300" kern="1200" dirty="0"/>
        </a:p>
      </dsp:txBody>
      <dsp:txXfrm>
        <a:off x="4183198" y="2818179"/>
        <a:ext cx="1874556" cy="1206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85D56-75F3-4421-8B38-E2D04F15FCBE}" type="datetimeFigureOut">
              <a:rPr lang="sk-SK" smtClean="0"/>
              <a:t>10. 10. 2018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EE920-32DB-454F-96DE-4BF5E1CBA4EB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354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pPr/>
              <a:t>10. 10. 2018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193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pPr/>
              <a:t>10. 10. 2018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278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pPr/>
              <a:t>10. 10. 2018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570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pPr/>
              <a:t>10. 10. 2018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7918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pPr/>
              <a:t>10. 10. 2018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765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pPr/>
              <a:t>10. 10. 2018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423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pPr/>
              <a:t>10. 10. 2018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927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pPr/>
              <a:t>10. 10. 2018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193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pPr/>
              <a:t>10. 10. 2018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125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pPr/>
              <a:t>10. 10. 2018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162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pPr/>
              <a:t>10. 10. 2018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334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55F42-B735-477D-9BC0-7657D9BC8324}" type="datetimeFigureOut">
              <a:rPr lang="sk-SK" smtClean="0"/>
              <a:pPr/>
              <a:t>10. 10. 2018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1834-7B7E-4723-B27A-69AAB014FBC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120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lov-lex.sk/pravne-predpisy/SK/ZZ/2018/106/20180520#predpis.clanok-2.bod-19" TargetMode="External"/><Relationship Id="rId4" Type="http://schemas.openxmlformats.org/officeDocument/2006/relationships/hyperlink" Target="https://www.slov-lex.sk/pravne-predpisy/SK/ZZ/2018/106/20180520#predpis.clanok-2.bod-1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s://www.slov-lex.sk/pravne-predpisy/SK/ZZ/1961/135/20180520#paragraf-3d.odsek-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lov-lex.sk/pravne-predpisy/SK/ZZ/1961/135/20180520#paragraf-3d.odsek-3" TargetMode="External"/><Relationship Id="rId5" Type="http://schemas.openxmlformats.org/officeDocument/2006/relationships/hyperlink" Target="https://www.slov-lex.sk/pravne-predpisy/SK/ZZ/1984/35/19840701#paragraf-8.odsek-3" TargetMode="External"/><Relationship Id="rId4" Type="http://schemas.openxmlformats.org/officeDocument/2006/relationships/hyperlink" Target="https://www.slov-lex.sk/pravne-predpisy/SK/ZZ/1984/35/19840701#paragraf-7.odsek-1.pismeno-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izdoprava.cz/sprava-komunikaci/2015/jak-funguje-snehova-pohotovost-ve-mestech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omas.psenka@mindop.s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s://www.slov-lex.sk/pravne-predpisy/SK/ZZ/1961/135/20180520#paragraf-2.odsek-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sc.sk/sk/technicke-predpisy-rezortu.ssc" TargetMode="External"/><Relationship Id="rId5" Type="http://schemas.openxmlformats.org/officeDocument/2006/relationships/hyperlink" Target="https://www.slov-lex.sk/pravne-predpisy/SK/ZZ/1984/35/19840701" TargetMode="External"/><Relationship Id="rId4" Type="http://schemas.openxmlformats.org/officeDocument/2006/relationships/hyperlink" Target="https://www.slov-lex.sk/pravne-predpisy/SK/ZZ/1961/135/2018052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s://www.slov-lex.sk/pravne-predpisy/SK/ZZ/1991/138/20180501#paragraf-2.odsek-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lov-lex.sk/pravne-predpisy/SK/ZZ/1990/369/20180401#paragraf-4.odsek-3.pismeno-f" TargetMode="External"/><Relationship Id="rId5" Type="http://schemas.openxmlformats.org/officeDocument/2006/relationships/hyperlink" Target="https://www.slov-lex.sk/pravne-predpisy/SK/ZZ/1961/135/20180520#paragraf-3d.odsek-5.pismeno-d" TargetMode="External"/><Relationship Id="rId4" Type="http://schemas.openxmlformats.org/officeDocument/2006/relationships/hyperlink" Target="https://www.slov-lex.sk/pravne-predpisy/SK/ZZ/1961/135/20180520#paragraf-3d.odsek-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lov-lex.sk/pravne-predpisy/SK/ZZ/1961/135/20180520#paragraf-3a.odsek-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lov-lex.sk/pravne-predpisy/SK/ZZ/1961/135/20180520#paragraf-3.odsek-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lov-lex.sk/pravne-predpisy/SK/ZZ/1961/135/20180520#paragraf-24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lov-lex.sk/pravne-predpisy/SK/ZZ/1976/50/20160101#predpis.cast-stvrta" TargetMode="External"/><Relationship Id="rId4" Type="http://schemas.openxmlformats.org/officeDocument/2006/relationships/hyperlink" Target="https://www.slov-lex.sk/pravne-predpisy/SK/ZZ/1961/135/20180520#paragraf-17a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lov-lex.sk/pravne-predpisy/SK/ZZ/2018/106/20180520#predpis.clanok-2.bod-21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s://www.slov-lex.sk/pravne-predpisy/SK/ZZ/2018/106/20180520#predpis.clanok-2.bod-1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lov-lex.sk/pravne-predpisy/SK/ZZ/2018/106/20180520#predpis.clanok-2.bod-7" TargetMode="External"/><Relationship Id="rId5" Type="http://schemas.openxmlformats.org/officeDocument/2006/relationships/hyperlink" Target="https://www.slov-lex.sk/pravne-predpisy/SK/ZZ/2018/106/20180520#predpis.clanok-2.bod-6" TargetMode="External"/><Relationship Id="rId10" Type="http://schemas.openxmlformats.org/officeDocument/2006/relationships/hyperlink" Target="https://www.slov-lex.sk/pravne-predpisy/SK/ZZ/2018/106/20180520#predpis.clanok-2.bod-14" TargetMode="External"/><Relationship Id="rId4" Type="http://schemas.openxmlformats.org/officeDocument/2006/relationships/hyperlink" Target="https://www.slov-lex.sk/pravne-predpisy/SK/ZZ/2018/106/20180520#predpis.clanok-2" TargetMode="External"/><Relationship Id="rId9" Type="http://schemas.openxmlformats.org/officeDocument/2006/relationships/hyperlink" Target="https://www.slov-lex.sk/pravne-predpisy/SK/ZZ/2018/106/20180520#predpis.clanok-2.bod-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9"/>
          <a:stretch/>
        </p:blipFill>
        <p:spPr>
          <a:xfrm>
            <a:off x="-5" y="9360"/>
            <a:ext cx="9144005" cy="6876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355975" y="2564904"/>
            <a:ext cx="46085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Zákon č. 135/1961 Zb. o pozemných komunikáciách a obec</a:t>
            </a:r>
          </a:p>
          <a:p>
            <a:pPr algn="ctr"/>
            <a:endParaRPr lang="sk-SK" sz="32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sk-SK" sz="3200" dirty="0" smtClean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sk-SK" sz="20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Tomáš Pšenka</a:t>
            </a:r>
            <a:endParaRPr lang="sk-SK" sz="20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nutorny slide MDn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6294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09600" y="381000"/>
            <a:ext cx="58346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dirty="0" smtClean="0">
                <a:solidFill>
                  <a:schemeClr val="bg1"/>
                </a:solidFill>
              </a:rPr>
              <a:t>Novela – zákon č. 106/2018 Z. z. – údržba chodníkov</a:t>
            </a:r>
            <a:endParaRPr lang="sk-SK" sz="2100" dirty="0">
              <a:solidFill>
                <a:schemeClr val="bg1"/>
              </a:solidFill>
            </a:endParaRPr>
          </a:p>
        </p:txBody>
      </p:sp>
      <p:pic>
        <p:nvPicPr>
          <p:cNvPr id="9" name="Picture 13" descr="ppt1 Ministerstvo dopravy a vystavby S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800"/>
            <a:ext cx="9144000" cy="68079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11560" y="632460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Grand hotel Permon, Podbanské 11. 10. 2018</a:t>
            </a:r>
            <a:endParaRPr lang="sk-SK" sz="12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11560" y="1052736"/>
            <a:ext cx="82089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4"/>
              </a:rPr>
              <a:t>§ 9 ods. 2</a:t>
            </a:r>
            <a:endParaRPr lang="sk-SK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/>
              <a:t>Závady v schodnosti miestnych komunikácií určených pre chodcov alebo v schodnosti chodníkov sú bez prieťahov povinní odstraňovať správcovia miestnych komunikácií</a:t>
            </a:r>
            <a:r>
              <a:rPr lang="sk-SK" sz="20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5"/>
              </a:rPr>
              <a:t>§ 9a ods. 3</a:t>
            </a:r>
            <a:endParaRPr lang="sk-SK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Správcovia </a:t>
            </a:r>
            <a:r>
              <a:rPr lang="sk-SK" sz="2000" dirty="0"/>
              <a:t>miestnych komunikácií zodpovedajú za škody, ktorých príčinou boli závady v schodnosti miestnych komunikácií určených pre chodcov alebo v schodnosti chodníkov okrem prípadu, že preukážu, že nebolo v medziach možnosti tieto závady odstrániť ani na ne predpísaným spôsobom upozorniť</a:t>
            </a:r>
            <a:r>
              <a:rPr lang="sk-SK" sz="2000" dirty="0" smtClean="0"/>
              <a:t>.</a:t>
            </a:r>
          </a:p>
          <a:p>
            <a:pPr lvl="1" algn="just"/>
            <a:endParaRPr lang="sk-SK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i="1" dirty="0" smtClean="0"/>
              <a:t>§ 9a ods. 4 – zrušené ustanovenie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i="1" dirty="0"/>
              <a:t>Vlastníci, správcovia alebo užívatelia nehnuteľností, ktoré v súvisle zastavanom území hraničia s cestou alebo miestnou komunikáciou, zodpovedajú za škody, ktorých príčinou boli závady v schodnosti na priľahlých chodníkoch, ktoré vznikli znečistením, poľadovicou alebo snehom a neboli bez prieťahov odstránené.  </a:t>
            </a:r>
            <a:endParaRPr lang="sk-SK" sz="2000" i="1" dirty="0"/>
          </a:p>
        </p:txBody>
      </p:sp>
    </p:spTree>
    <p:extLst>
      <p:ext uri="{BB962C8B-B14F-4D97-AF65-F5344CB8AC3E}">
        <p14:creationId xmlns:p14="http://schemas.microsoft.com/office/powerpoint/2010/main" val="16754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nutorny slide MDn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6294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09600" y="381000"/>
            <a:ext cx="58346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dirty="0" smtClean="0">
                <a:solidFill>
                  <a:schemeClr val="bg1"/>
                </a:solidFill>
              </a:rPr>
              <a:t>Novela – zákon č. 106/2018 Z. z. – údržba chodníkov</a:t>
            </a:r>
            <a:endParaRPr lang="sk-SK" sz="2100" dirty="0">
              <a:solidFill>
                <a:schemeClr val="bg1"/>
              </a:solidFill>
            </a:endParaRPr>
          </a:p>
        </p:txBody>
      </p:sp>
      <p:pic>
        <p:nvPicPr>
          <p:cNvPr id="9" name="Picture 13" descr="ppt1 Ministerstvo dopravy a vystavby S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800"/>
            <a:ext cx="9144000" cy="68079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11560" y="632460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Grand hotel Permon, Podbanské 11. 10. 2018</a:t>
            </a:r>
            <a:endParaRPr lang="sk-SK" sz="12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11560" y="1052736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4"/>
              </a:rPr>
              <a:t>§ 7 ods. 1 písm. d) vyhlášky č. 35/1984 Zb.</a:t>
            </a:r>
            <a:endParaRPr lang="sk-SK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b="1" dirty="0" smtClean="0"/>
              <a:t>miestne </a:t>
            </a:r>
            <a:r>
              <a:rPr lang="sk-SK" sz="2000" b="1" dirty="0"/>
              <a:t>komunikácie IV. triedy</a:t>
            </a:r>
            <a:r>
              <a:rPr lang="sk-SK" sz="2000" dirty="0"/>
              <a:t>, ktoré nie sú ani obmedzene prístupné premávke motorovými vozidlami (napríklad cestičky, </a:t>
            </a:r>
            <a:r>
              <a:rPr lang="sk-SK" sz="2000" b="1" dirty="0"/>
              <a:t>chodníky</a:t>
            </a:r>
            <a:r>
              <a:rPr lang="sk-SK" sz="2000" dirty="0"/>
              <a:t>, samostatné cyklistické cestičky, </a:t>
            </a:r>
            <a:r>
              <a:rPr lang="sk-SK" sz="2000" b="1" dirty="0"/>
              <a:t>samostatné chodníky</a:t>
            </a:r>
            <a:r>
              <a:rPr lang="sk-SK" sz="2000" dirty="0"/>
              <a:t>, </a:t>
            </a:r>
            <a:r>
              <a:rPr lang="sk-SK" sz="2000" b="1" dirty="0"/>
              <a:t>schody</a:t>
            </a:r>
            <a:r>
              <a:rPr lang="sk-SK" sz="2000" dirty="0"/>
              <a:t> a podobne</a:t>
            </a:r>
            <a:r>
              <a:rPr lang="sk-SK" sz="2000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5"/>
              </a:rPr>
              <a:t>§ 8 ods. 3 vyhlášky č. 35/1984 Zb.</a:t>
            </a:r>
            <a:endParaRPr lang="sk-SK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b="1" dirty="0" smtClean="0"/>
              <a:t>súčasťami </a:t>
            </a:r>
            <a:r>
              <a:rPr lang="sk-SK" sz="2000" b="1" dirty="0"/>
              <a:t>miestnych komunikácií sú aj priľahlé chodníky</a:t>
            </a:r>
            <a:r>
              <a:rPr lang="sk-SK" sz="2000" dirty="0"/>
              <a:t>, verejné parkoviská a obratiská, zariadenia na zabezpečenie a zaistenie priechodov pre chodcov, podchody a priechodové lávky</a:t>
            </a:r>
            <a:r>
              <a:rPr lang="sk-SK" sz="2000" dirty="0" smtClean="0"/>
              <a:t>.</a:t>
            </a:r>
          </a:p>
          <a:p>
            <a:pPr lvl="1" algn="just"/>
            <a:r>
              <a:rPr lang="sk-SK" sz="2000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6"/>
              </a:rPr>
              <a:t>§ 3d ods. 3 zákona č. 135/1961 Zb.</a:t>
            </a:r>
            <a:endParaRPr lang="sk-SK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/>
              <a:t>Miestne komunikácie sú vo vlastníctve obcí</a:t>
            </a:r>
            <a:r>
              <a:rPr lang="sk-SK" sz="20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7"/>
              </a:rPr>
              <a:t>§ 3d od. 6 zákona č. 135/1961 Zb.</a:t>
            </a:r>
            <a:endParaRPr lang="sk-SK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b="1" dirty="0"/>
              <a:t>Vlastníci a správcovia pozemných komunikácií sú povinní pozemné komunikácie udržiavať</a:t>
            </a:r>
            <a:r>
              <a:rPr lang="sk-SK" sz="2000" dirty="0"/>
              <a:t> v stave zodpovedajúcom účelu, na ktorý sú určené. 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1689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nutorny slide MDn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6294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09600" y="381000"/>
            <a:ext cx="58346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dirty="0" smtClean="0">
                <a:solidFill>
                  <a:schemeClr val="bg1"/>
                </a:solidFill>
              </a:rPr>
              <a:t>Novela – zákon č. 106/2018 Z. z. – údržba chodníkov</a:t>
            </a:r>
            <a:endParaRPr lang="sk-SK" sz="2100" dirty="0">
              <a:solidFill>
                <a:schemeClr val="bg1"/>
              </a:solidFill>
            </a:endParaRPr>
          </a:p>
        </p:txBody>
      </p:sp>
      <p:pic>
        <p:nvPicPr>
          <p:cNvPr id="9" name="Picture 13" descr="ppt1 Ministerstvo dopravy a vystavby S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800"/>
            <a:ext cx="9144000" cy="68079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11560" y="632460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Grand hotel Permon, Podbanské 11. 10. 2018</a:t>
            </a:r>
            <a:endParaRPr lang="sk-SK" sz="12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11560" y="1052736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4"/>
              </a:rPr>
              <a:t>„Snehová pohotovosť“</a:t>
            </a:r>
            <a:endParaRPr lang="sk-SK" sz="2000" dirty="0" smtClean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dohody s brigádnikmi</a:t>
            </a:r>
          </a:p>
          <a:p>
            <a:pPr marL="1200150"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primárne obyvatelia s trvalým pobytom v lokalite</a:t>
            </a:r>
          </a:p>
          <a:p>
            <a:pPr marL="1200150"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študenti škôl v lokalite</a:t>
            </a:r>
          </a:p>
          <a:p>
            <a:pPr marL="1200150"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brigádnici z iných lokalít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/>
              <a:t>k</a:t>
            </a:r>
            <a:r>
              <a:rPr lang="sk-SK" sz="2000" dirty="0" smtClean="0"/>
              <a:t>oordinátor snehovej pohotovosti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/>
              <a:t>f</a:t>
            </a:r>
            <a:r>
              <a:rPr lang="sk-SK" sz="2000" dirty="0" smtClean="0"/>
              <a:t>ixná odmena za pohotovosť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hodinová odmena za vykonanú prácu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/>
              <a:t>n</a:t>
            </a:r>
            <a:r>
              <a:rPr lang="sk-SK" sz="2000" dirty="0" smtClean="0"/>
              <a:t>ástup najneskôr 6:30, ukončenie prác najneskôr 10:00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794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nutorny slide MDn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629400"/>
          </a:xfrm>
          <a:prstGeom prst="rect">
            <a:avLst/>
          </a:prstGeom>
        </p:spPr>
      </p:pic>
      <p:pic>
        <p:nvPicPr>
          <p:cNvPr id="14" name="Picture 13" descr="ppt1 Ministerstvo dopravy a vystavby S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800"/>
            <a:ext cx="9144000" cy="680791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611560" y="6324600"/>
            <a:ext cx="27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Grand hotel Permon, Podbanské 11. 10. 2018</a:t>
            </a:r>
            <a:endParaRPr lang="sk-SK" sz="12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09600" y="323945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solidFill>
                  <a:schemeClr val="bg1"/>
                </a:solidFill>
              </a:rPr>
              <a:t>ĎAKUJEM ZA POZORNOSŤ!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67544" y="1772816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2400" dirty="0" smtClean="0"/>
              <a:t>Tomáš Pšenka</a:t>
            </a:r>
          </a:p>
          <a:p>
            <a:pPr algn="ctr">
              <a:lnSpc>
                <a:spcPct val="150000"/>
              </a:lnSpc>
            </a:pPr>
            <a:r>
              <a:rPr lang="sk-SK" sz="2400" dirty="0"/>
              <a:t>v</a:t>
            </a:r>
            <a:r>
              <a:rPr lang="sk-SK" sz="2400" dirty="0" smtClean="0"/>
              <a:t>edúci oddelenia cestného hospodárstva</a:t>
            </a:r>
          </a:p>
          <a:p>
            <a:pPr algn="ctr">
              <a:lnSpc>
                <a:spcPct val="150000"/>
              </a:lnSpc>
            </a:pPr>
            <a:r>
              <a:rPr lang="sk-SK" sz="2400" dirty="0"/>
              <a:t>o</a:t>
            </a:r>
            <a:r>
              <a:rPr lang="sk-SK" sz="2400" dirty="0" smtClean="0"/>
              <a:t>dbor cestnej infraštruktúry</a:t>
            </a:r>
          </a:p>
          <a:p>
            <a:pPr algn="ctr">
              <a:lnSpc>
                <a:spcPct val="150000"/>
              </a:lnSpc>
            </a:pPr>
            <a:r>
              <a:rPr lang="sk-SK" sz="2400" dirty="0"/>
              <a:t>s</a:t>
            </a:r>
            <a:r>
              <a:rPr lang="sk-SK" sz="2400" dirty="0" smtClean="0"/>
              <a:t>ekcia cestnej dopravy a pozemných komunikácií</a:t>
            </a:r>
          </a:p>
          <a:p>
            <a:pPr algn="ctr">
              <a:lnSpc>
                <a:spcPct val="150000"/>
              </a:lnSpc>
            </a:pPr>
            <a:r>
              <a:rPr lang="sk-SK" sz="2400" dirty="0" smtClean="0"/>
              <a:t>Ministerstvo dopravy a výstavby SR</a:t>
            </a:r>
          </a:p>
          <a:p>
            <a:pPr algn="ctr">
              <a:lnSpc>
                <a:spcPct val="150000"/>
              </a:lnSpc>
            </a:pPr>
            <a:r>
              <a:rPr lang="sk-SK" sz="2400" dirty="0"/>
              <a:t>k</a:t>
            </a:r>
            <a:r>
              <a:rPr lang="sk-SK" sz="2400" dirty="0" smtClean="0"/>
              <a:t>ontakt: </a:t>
            </a:r>
            <a:r>
              <a:rPr lang="sk-SK" sz="2400" b="1" dirty="0" smtClean="0">
                <a:hlinkClick r:id="rId4"/>
              </a:rPr>
              <a:t>tomas.psenka@mindop.sk</a:t>
            </a:r>
            <a:endParaRPr lang="sk-SK" sz="2400" b="1" dirty="0" smtClean="0"/>
          </a:p>
          <a:p>
            <a:pPr algn="ctr">
              <a:lnSpc>
                <a:spcPct val="150000"/>
              </a:lnSpc>
            </a:pPr>
            <a:endParaRPr lang="sk-SK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2225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nutorny slide MDn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6294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09600" y="381000"/>
            <a:ext cx="58346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dirty="0" smtClean="0">
                <a:solidFill>
                  <a:schemeClr val="bg1"/>
                </a:solidFill>
              </a:rPr>
              <a:t>Zákon č. 135/1961 Zb. o pozemných komunikáciách</a:t>
            </a:r>
            <a:endParaRPr lang="sk-SK" sz="2100" dirty="0">
              <a:solidFill>
                <a:schemeClr val="bg1"/>
              </a:solidFill>
            </a:endParaRPr>
          </a:p>
        </p:txBody>
      </p:sp>
      <p:pic>
        <p:nvPicPr>
          <p:cNvPr id="9" name="Picture 13" descr="ppt1 Ministerstvo dopravy a vystavby S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800"/>
            <a:ext cx="9144000" cy="68079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11560" y="632460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Grand hotel Permon, Podbanské 11. 10. 2018</a:t>
            </a:r>
            <a:endParaRPr lang="sk-SK" sz="12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11560" y="1052736"/>
            <a:ext cx="82089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4"/>
              </a:rPr>
              <a:t>Zákon č. 135/1961 Zb. o pozemných komunikáciách (cestný zákon) v znení neskorších predpisov</a:t>
            </a:r>
            <a:endParaRPr lang="sk-SK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5"/>
              </a:rPr>
              <a:t>Vyhláška </a:t>
            </a:r>
            <a:r>
              <a:rPr lang="sk-SK" sz="2000" dirty="0">
                <a:hlinkClick r:id="rId5"/>
              </a:rPr>
              <a:t>č. 35/1984 Zb., ktorou sa vykonáva zákon o pozemných komunikáciách (cestný zákon</a:t>
            </a:r>
            <a:r>
              <a:rPr lang="sk-SK" sz="2000" dirty="0" smtClean="0">
                <a:hlinkClick r:id="rId5"/>
              </a:rPr>
              <a:t>)</a:t>
            </a:r>
            <a:endParaRPr lang="sk-SK" sz="2000" dirty="0" smtClean="0"/>
          </a:p>
          <a:p>
            <a:pPr algn="just"/>
            <a:endParaRPr lang="sk-SK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Technické normy a technické predpisy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STN 73 6110 Projektovanie miestnych komunikácií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STN 73 6100 Názvoslovie pozemných komunikácií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>
                <a:hlinkClick r:id="rId6"/>
              </a:rPr>
              <a:t>http://</a:t>
            </a:r>
            <a:r>
              <a:rPr lang="sk-SK" sz="2000" dirty="0" smtClean="0">
                <a:hlinkClick r:id="rId6"/>
              </a:rPr>
              <a:t>www.ssc.sk/sk/technicke-predpisy-rezortu.ssc</a:t>
            </a:r>
            <a:endParaRPr lang="sk-SK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sk-SK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7"/>
              </a:rPr>
              <a:t>§ 2 ods. 4 zákona č. 135/1961 Zb. - navrhovanie PK sa vykonáva podľa platných slovenských technických noriem, technických predpisov a objektívne zistených výsledkov výskumu a vývoja pre cestnú infraštruktúru</a:t>
            </a:r>
            <a:r>
              <a:rPr lang="sk-SK" sz="2000" dirty="0" smtClean="0">
                <a:hlinkClick r:id="rId7"/>
              </a:rPr>
              <a:t> </a:t>
            </a:r>
            <a:endParaRPr lang="sk-SK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40940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nutorny slide MDn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6294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09600" y="381000"/>
            <a:ext cx="58346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dirty="0" smtClean="0">
                <a:solidFill>
                  <a:schemeClr val="bg1"/>
                </a:solidFill>
              </a:rPr>
              <a:t>Zákon č. 135/1961 Zb. o pozemných komunikáciách</a:t>
            </a:r>
            <a:endParaRPr lang="sk-SK" sz="2100" dirty="0">
              <a:solidFill>
                <a:schemeClr val="bg1"/>
              </a:solidFill>
            </a:endParaRPr>
          </a:p>
        </p:txBody>
      </p:sp>
      <p:pic>
        <p:nvPicPr>
          <p:cNvPr id="9" name="Picture 13" descr="ppt1 Ministerstvo dopravy a vystavby S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800"/>
            <a:ext cx="9144000" cy="68079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11560" y="632460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Grand hotel Permon, Podbanské 11. 10. 2018</a:t>
            </a:r>
            <a:endParaRPr lang="sk-SK" sz="12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1218449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274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nutorny slide MDn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6294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09600" y="381000"/>
            <a:ext cx="58346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dirty="0" smtClean="0">
                <a:solidFill>
                  <a:schemeClr val="bg1"/>
                </a:solidFill>
              </a:rPr>
              <a:t>Zákon č. 135/1961 Zb. o pozemných komunikáciách</a:t>
            </a:r>
            <a:endParaRPr lang="sk-SK" sz="2100" dirty="0">
              <a:solidFill>
                <a:schemeClr val="bg1"/>
              </a:solidFill>
            </a:endParaRPr>
          </a:p>
        </p:txBody>
      </p:sp>
      <p:pic>
        <p:nvPicPr>
          <p:cNvPr id="9" name="Picture 13" descr="ppt1 Ministerstvo dopravy a vystavby S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800"/>
            <a:ext cx="9144000" cy="68079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11560" y="632460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Grand hotel Permon, Podbanské 11. 10. 2018</a:t>
            </a:r>
            <a:endParaRPr lang="sk-SK" sz="12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11560" y="1052736"/>
            <a:ext cx="82089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sk-SK" sz="2000" dirty="0" smtClean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SPRÁVCA A </a:t>
            </a:r>
            <a:r>
              <a:rPr lang="sk-SK" sz="2000" dirty="0"/>
              <a:t>VLASTNÍK MIESTNYCH KOMUNIKÁCIÍ – </a:t>
            </a:r>
            <a:r>
              <a:rPr lang="sk-SK" sz="2000" i="1" dirty="0"/>
              <a:t>originálna kompetencia samosprávy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>
                <a:hlinkClick r:id="rId4"/>
              </a:rPr>
              <a:t>§ 3d ods. 3</a:t>
            </a:r>
            <a:r>
              <a:rPr lang="sk-SK" sz="2000" dirty="0"/>
              <a:t> a </a:t>
            </a:r>
            <a:r>
              <a:rPr lang="sk-SK" sz="2000" dirty="0">
                <a:hlinkClick r:id="rId5"/>
              </a:rPr>
              <a:t>ods. 5 písm. d)</a:t>
            </a:r>
            <a:r>
              <a:rPr lang="sk-SK" sz="2000" dirty="0"/>
              <a:t> zákona č. 135/1961 Zb.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>
                <a:hlinkClick r:id="rId6"/>
              </a:rPr>
              <a:t>§ 4 ods. 3 písm. f) zákona č. 369/1990 Zb. o obecnom zriadení v znení neskorších predpisov</a:t>
            </a:r>
            <a:endParaRPr lang="sk-SK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>
                <a:hlinkClick r:id="rId7"/>
              </a:rPr>
              <a:t>§ 2 ods. 1 zákona č. 138/1991 Zb. o majetku obcí v znení neskorších </a:t>
            </a:r>
            <a:r>
              <a:rPr lang="sk-SK" sz="2000" dirty="0" smtClean="0">
                <a:hlinkClick r:id="rId7"/>
              </a:rPr>
              <a:t>predpisov</a:t>
            </a:r>
            <a:endParaRPr lang="sk-SK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sk-SK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správa, údržba, príprava a výstavba miestnych komunikácií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technická evidencia PK vo svojom vlastníctve a poskytovanie údajov CDB</a:t>
            </a:r>
            <a:endParaRPr lang="sk-SK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69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nutorny slide MDn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6294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09600" y="381000"/>
            <a:ext cx="58346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dirty="0" smtClean="0">
                <a:solidFill>
                  <a:schemeClr val="bg1"/>
                </a:solidFill>
              </a:rPr>
              <a:t>Zákon č. 135/1961 Zb. o pozemných komunikáciách</a:t>
            </a:r>
            <a:endParaRPr lang="sk-SK" sz="2100" dirty="0">
              <a:solidFill>
                <a:schemeClr val="bg1"/>
              </a:solidFill>
            </a:endParaRPr>
          </a:p>
        </p:txBody>
      </p:sp>
      <p:pic>
        <p:nvPicPr>
          <p:cNvPr id="9" name="Picture 13" descr="ppt1 Ministerstvo dopravy a vystavby S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800"/>
            <a:ext cx="9144000" cy="68079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11560" y="632460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Grand hotel Permon, Podbanské 11. 10. 2018</a:t>
            </a:r>
            <a:endParaRPr lang="sk-SK" sz="12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11560" y="1052736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ŠPECIÁLNY STAVEBNÝ ÚRAD pre miestne a účelové komunikácie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4"/>
              </a:rPr>
              <a:t>§ 3a ods. 4</a:t>
            </a:r>
            <a:endParaRPr lang="sk-SK" sz="2000" dirty="0" smtClean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povoľovanie </a:t>
            </a:r>
            <a:r>
              <a:rPr lang="sk-SK" sz="2000" dirty="0" smtClean="0"/>
              <a:t>stavieb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/>
              <a:t>š</a:t>
            </a:r>
            <a:r>
              <a:rPr lang="sk-SK" sz="2000" dirty="0" smtClean="0"/>
              <a:t>tátny odborný dozor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3274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nutorny slide MDn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6294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09600" y="381000"/>
            <a:ext cx="58346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dirty="0" smtClean="0">
                <a:solidFill>
                  <a:schemeClr val="bg1"/>
                </a:solidFill>
              </a:rPr>
              <a:t>Zákon č. 135/1961 Zb. o pozemných komunikáciách</a:t>
            </a:r>
            <a:endParaRPr lang="sk-SK" sz="2100" dirty="0">
              <a:solidFill>
                <a:schemeClr val="bg1"/>
              </a:solidFill>
            </a:endParaRPr>
          </a:p>
        </p:txBody>
      </p:sp>
      <p:pic>
        <p:nvPicPr>
          <p:cNvPr id="9" name="Picture 13" descr="ppt1 Ministerstvo dopravy a vystavby S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800"/>
            <a:ext cx="9144000" cy="68079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11560" y="632460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Grand hotel Permon, Podbanské 11. 10. 2018</a:t>
            </a:r>
            <a:endParaRPr lang="sk-SK" sz="12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11560" y="1052736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CESTNÝ SPRÁVNY ORGÁN pre miestne a účelové komunikácie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4"/>
              </a:rPr>
              <a:t>§ 3 ods. 2</a:t>
            </a:r>
            <a:endParaRPr lang="sk-SK" sz="2000" dirty="0" smtClean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určenie </a:t>
            </a:r>
            <a:r>
              <a:rPr lang="sk-SK" sz="2000" dirty="0" smtClean="0"/>
              <a:t>použitia dopravných značiek, dopravných zariadení a povoľovanie vyhradených parkovísk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pripájanie PK, zriaďovanie vjazdov na susedné nehnuteľnosti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povoľovanie </a:t>
            </a:r>
            <a:r>
              <a:rPr lang="sk-SK" sz="2000" dirty="0" smtClean="0"/>
              <a:t>uzávierok, obchádzok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/>
              <a:t>p</a:t>
            </a:r>
            <a:r>
              <a:rPr lang="sk-SK" sz="2000" dirty="0" smtClean="0"/>
              <a:t>ovoľovanie zvláštneho </a:t>
            </a:r>
            <a:r>
              <a:rPr lang="sk-SK" sz="2000" dirty="0" smtClean="0"/>
              <a:t>užívania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štátny </a:t>
            </a:r>
            <a:r>
              <a:rPr lang="sk-SK" sz="2000" dirty="0"/>
              <a:t>odborný dozor (ochrana PK)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/>
              <a:t>prejednávanie priestupkov na úseku MK a účelových komunikácií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3274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nutorny slide MDn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6294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09600" y="381000"/>
            <a:ext cx="36023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dirty="0" smtClean="0">
                <a:solidFill>
                  <a:schemeClr val="bg1"/>
                </a:solidFill>
              </a:rPr>
              <a:t>Novela - zákon č. 368/2013 Z. z.</a:t>
            </a:r>
            <a:endParaRPr lang="sk-SK" sz="2100" dirty="0">
              <a:solidFill>
                <a:schemeClr val="bg1"/>
              </a:solidFill>
            </a:endParaRPr>
          </a:p>
        </p:txBody>
      </p:sp>
      <p:pic>
        <p:nvPicPr>
          <p:cNvPr id="9" name="Picture 13" descr="ppt1 Ministerstvo dopravy a vystavby S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800"/>
            <a:ext cx="9144000" cy="68079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11560" y="632460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Grand hotel Permon, Podbanské 11. 10. 2018</a:t>
            </a:r>
            <a:endParaRPr lang="sk-SK" sz="12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11560" y="1052736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Vysporiadanie „starých“ stavieb – vyvlastnenie PK v prevádzke</a:t>
            </a:r>
            <a:endParaRPr lang="sk-SK" sz="2000" dirty="0" smtClean="0"/>
          </a:p>
          <a:p>
            <a:pPr algn="just"/>
            <a:endParaRPr lang="sk-SK" sz="2000" dirty="0" smtClean="0"/>
          </a:p>
          <a:p>
            <a:pPr algn="just"/>
            <a:r>
              <a:rPr lang="sk-SK" sz="2000" dirty="0" smtClean="0">
                <a:hlinkClick r:id="rId4"/>
              </a:rPr>
              <a:t>§ 24e zákona č. 135/1961 Zb. – </a:t>
            </a:r>
            <a:r>
              <a:rPr lang="sk-SK" sz="2000" dirty="0">
                <a:hlinkClick r:id="rId4"/>
              </a:rPr>
              <a:t>Prechodné ustanovenia</a:t>
            </a:r>
          </a:p>
          <a:p>
            <a:pPr algn="just"/>
            <a:r>
              <a:rPr lang="sk-SK" sz="2000" dirty="0" smtClean="0">
                <a:hlinkClick r:id="rId4"/>
              </a:rPr>
              <a:t>„</a:t>
            </a:r>
            <a:r>
              <a:rPr lang="sk-SK" sz="2000" dirty="0">
                <a:hlinkClick r:id="rId4"/>
              </a:rPr>
              <a:t>Pozemky, ktoré nie sú vo vlastníctve štátu a v správe SSC alebo </a:t>
            </a:r>
            <a:r>
              <a:rPr lang="sk-SK" sz="2000" dirty="0" smtClean="0">
                <a:hlinkClick r:id="rId4"/>
              </a:rPr>
              <a:t>ministerstva</a:t>
            </a:r>
            <a:r>
              <a:rPr lang="sk-SK" sz="2000" dirty="0">
                <a:hlinkClick r:id="rId4"/>
              </a:rPr>
              <a:t>, vo vlastníctve NDS, samosprávneho kraja alebo obce z dôvodu, že dosiaľ nedošlo k ich majetkovoprávnemu vysporiadaniu a nachádzajú sa pod diaľnicami, cestami alebo miestnymi komunikáciami v užívaní, možno vo verejnom záujme vyvlastniť. Vyvlastňovacie konanie sa začína na návrh príslušného vlastníka diaľnice, cesty alebo miestnej komunikácie podľa § 3d, pričom návrh na vyvlastnenie práv k takýmto pozemkom môže podať najneskôr 31. decembra 2020.“</a:t>
            </a:r>
            <a:endParaRPr lang="sk-SK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3274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nutorny slide MDn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6294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09600" y="381000"/>
            <a:ext cx="36023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dirty="0" smtClean="0">
                <a:solidFill>
                  <a:schemeClr val="bg1"/>
                </a:solidFill>
              </a:rPr>
              <a:t>Novela - zákon č. 368/2013 Z. z.</a:t>
            </a:r>
            <a:endParaRPr lang="sk-SK" sz="2100" dirty="0">
              <a:solidFill>
                <a:schemeClr val="bg1"/>
              </a:solidFill>
            </a:endParaRPr>
          </a:p>
        </p:txBody>
      </p:sp>
      <p:pic>
        <p:nvPicPr>
          <p:cNvPr id="9" name="Picture 13" descr="ppt1 Ministerstvo dopravy a vystavby S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800"/>
            <a:ext cx="9144000" cy="68079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11560" y="632460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Grand hotel Permon, Podbanské 11. 10. 2018</a:t>
            </a:r>
            <a:endParaRPr lang="sk-SK" sz="12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11560" y="1052736"/>
            <a:ext cx="82089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>
                <a:hlinkClick r:id="rId4"/>
              </a:rPr>
              <a:t>§ 17a – Vyvlastnenie</a:t>
            </a:r>
            <a:endParaRPr lang="sk-SK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/>
              <a:t>„Ak tento zákon neustanovuje inak, vzťahujú sa na vyvlastnenie ustanovenia osobitných predpisov“     ►   Zákon č. 50/1976 Zb. o územnom plánovaní a stavebnom poriadku (stavebný zákon) v znení neskorších </a:t>
            </a:r>
            <a:r>
              <a:rPr lang="sk-SK" sz="2000" dirty="0" smtClean="0"/>
              <a:t>predpisov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sk-SK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5"/>
              </a:rPr>
              <a:t>Vyvlastnenie § </a:t>
            </a:r>
            <a:r>
              <a:rPr lang="sk-SK" sz="2000" dirty="0">
                <a:hlinkClick r:id="rId5"/>
              </a:rPr>
              <a:t>108 – </a:t>
            </a:r>
            <a:r>
              <a:rPr lang="sk-SK" sz="2000" dirty="0" smtClean="0">
                <a:hlinkClick r:id="rId5"/>
              </a:rPr>
              <a:t>116 zákona č. 50/1976 Zb.</a:t>
            </a:r>
            <a:endParaRPr lang="sk-SK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/>
              <a:t>len vo verejnom záujme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na výstavbu miestnych komunikácií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len </a:t>
            </a:r>
            <a:r>
              <a:rPr lang="sk-SK" sz="2000" dirty="0"/>
              <a:t>ak nie je možná dohoda, či iný spôsob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/>
              <a:t>v súlade s UP, preukázanie územným rozhodnutím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/>
              <a:t>za náhradu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/>
              <a:t>užívanie nehnuteľnosti len na účel vyvlastnenia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/>
              <a:t>vyvlastňovacie konanie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/>
              <a:t>na návrh štátneho orgánu, PO alebo FO, ktorá má predmet vyvlastnenia využiť na účel, na ktorý sa vyvlastňuje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sk-SK" sz="2000" dirty="0"/>
          </a:p>
          <a:p>
            <a:pPr algn="just"/>
            <a:endParaRPr lang="sk-SK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8564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nutorny slide MDn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6294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09600" y="381000"/>
            <a:ext cx="58346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dirty="0" smtClean="0">
                <a:solidFill>
                  <a:schemeClr val="bg1"/>
                </a:solidFill>
              </a:rPr>
              <a:t>Novela – zákon č. 106/2018 Z. z.</a:t>
            </a:r>
            <a:endParaRPr lang="sk-SK" sz="2100" dirty="0">
              <a:solidFill>
                <a:schemeClr val="bg1"/>
              </a:solidFill>
            </a:endParaRPr>
          </a:p>
        </p:txBody>
      </p:sp>
      <p:pic>
        <p:nvPicPr>
          <p:cNvPr id="9" name="Picture 13" descr="ppt1 Ministerstvo dopravy a vystavby S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800"/>
            <a:ext cx="9144000" cy="68079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11560" y="632460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1E4E9D"/>
                </a:solidFill>
                <a:latin typeface="Calibri" pitchFamily="34" charset="0"/>
                <a:cs typeface="Calibri" pitchFamily="34" charset="0"/>
              </a:rPr>
              <a:t>Grand hotel Permon, Podbanské 11. 10. 2018</a:t>
            </a:r>
            <a:endParaRPr lang="sk-SK" sz="1200" dirty="0">
              <a:solidFill>
                <a:srgbClr val="1E4E9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11560" y="1052736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4"/>
              </a:rPr>
              <a:t>Článok II zákona č. 106/2018 Z. z.</a:t>
            </a:r>
            <a:r>
              <a:rPr lang="sk-SK" sz="2000" dirty="0" smtClean="0"/>
              <a:t> – účinnosť od 20. 5. 2018</a:t>
            </a:r>
          </a:p>
          <a:p>
            <a:pPr algn="just"/>
            <a:endParaRPr lang="sk-SK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5"/>
              </a:rPr>
              <a:t>§ 3 ods. 7 – 9</a:t>
            </a:r>
            <a:r>
              <a:rPr lang="sk-SK" sz="2000" dirty="0" smtClean="0"/>
              <a:t>; </a:t>
            </a:r>
            <a:r>
              <a:rPr lang="sk-SK" sz="2000" dirty="0" smtClean="0">
                <a:hlinkClick r:id="rId6"/>
              </a:rPr>
              <a:t>§ 3b ods. 4</a:t>
            </a:r>
            <a:r>
              <a:rPr lang="sk-SK" sz="2000" dirty="0" smtClean="0"/>
              <a:t>; </a:t>
            </a:r>
            <a:r>
              <a:rPr lang="sk-SK" sz="2000" dirty="0" smtClean="0">
                <a:hlinkClick r:id="rId7"/>
              </a:rPr>
              <a:t>§ 7 ods. 1</a:t>
            </a:r>
            <a:r>
              <a:rPr lang="sk-SK" sz="2000" dirty="0" smtClean="0"/>
              <a:t>; </a:t>
            </a:r>
            <a:r>
              <a:rPr lang="sk-SK" sz="2000" dirty="0" smtClean="0">
                <a:hlinkClick r:id="rId8"/>
              </a:rPr>
              <a:t>§ 11 ods. 6</a:t>
            </a:r>
            <a:r>
              <a:rPr lang="sk-SK" sz="2000" dirty="0" smtClean="0"/>
              <a:t>; </a:t>
            </a:r>
            <a:r>
              <a:rPr lang="sk-SK" sz="2000" dirty="0" smtClean="0">
                <a:hlinkClick r:id="rId9"/>
              </a:rPr>
              <a:t>§ 18 ods. 2</a:t>
            </a:r>
            <a:endParaRPr lang="sk-SK" sz="20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súhlas dopravného inšpektorátu → záväzné stanovisko dopravného inšpektorátu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+ stanovisko správcu pozemnej komunikácie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sk-SK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§ 8 Zvláštne užívanie</a:t>
            </a:r>
            <a:endParaRPr lang="sk-SK" sz="20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10"/>
              </a:rPr>
              <a:t>§ 8 Zvláštne užívanie</a:t>
            </a:r>
            <a:endParaRPr lang="sk-SK" sz="20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§ 8a Nadrozmerná doprava a nadmerná doprava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§ 8b Kontrola rozmerov a hmotností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3274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1149</Words>
  <Application>Microsoft Office PowerPoint</Application>
  <PresentationFormat>Prezentácia na obrazovke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MZV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Livia L</dc:creator>
  <cp:lastModifiedBy>Pšenka, Tomáš</cp:lastModifiedBy>
  <cp:revision>51</cp:revision>
  <cp:lastPrinted>2018-10-10T14:29:59Z</cp:lastPrinted>
  <dcterms:created xsi:type="dcterms:W3CDTF">2016-12-14T15:39:20Z</dcterms:created>
  <dcterms:modified xsi:type="dcterms:W3CDTF">2018-10-10T14:31:09Z</dcterms:modified>
</cp:coreProperties>
</file>