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6"/>
  </p:notesMasterIdLst>
  <p:handoutMasterIdLst>
    <p:handoutMasterId r:id="rId27"/>
  </p:handoutMasterIdLst>
  <p:sldIdLst>
    <p:sldId id="258" r:id="rId2"/>
    <p:sldId id="338" r:id="rId3"/>
    <p:sldId id="339" r:id="rId4"/>
    <p:sldId id="340" r:id="rId5"/>
    <p:sldId id="341" r:id="rId6"/>
    <p:sldId id="342" r:id="rId7"/>
    <p:sldId id="343" r:id="rId8"/>
    <p:sldId id="358" r:id="rId9"/>
    <p:sldId id="361" r:id="rId10"/>
    <p:sldId id="362" r:id="rId11"/>
    <p:sldId id="344" r:id="rId12"/>
    <p:sldId id="345" r:id="rId13"/>
    <p:sldId id="367" r:id="rId14"/>
    <p:sldId id="368" r:id="rId15"/>
    <p:sldId id="369" r:id="rId16"/>
    <p:sldId id="363" r:id="rId17"/>
    <p:sldId id="364" r:id="rId18"/>
    <p:sldId id="365" r:id="rId19"/>
    <p:sldId id="366" r:id="rId20"/>
    <p:sldId id="346" r:id="rId21"/>
    <p:sldId id="347" r:id="rId22"/>
    <p:sldId id="351" r:id="rId23"/>
    <p:sldId id="359" r:id="rId24"/>
    <p:sldId id="286" r:id="rId25"/>
  </p:sldIdLst>
  <p:sldSz cx="9144000" cy="6858000" type="screen4x3"/>
  <p:notesSz cx="6797675" cy="99282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8" autoAdjust="0"/>
    <p:restoredTop sz="94660"/>
  </p:normalViewPr>
  <p:slideViewPr>
    <p:cSldViewPr snapToGrid="0">
      <p:cViewPr varScale="1">
        <p:scale>
          <a:sx n="92" d="100"/>
          <a:sy n="92" d="100"/>
        </p:scale>
        <p:origin x="127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1613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r&#225;ca\Odpady\&#352;tatistika\nakladanie_PO_KO_2010-201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r&#225;ca\Odpady\&#352;tatistika\nakladanie_PO_KO_2010-201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orgio%20Ergio\Desktop\Eurostat_Table_tsdpc240FlagNoDesc_54f6a7bc-6d3e-4e7a-bdde-68066f3b684f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orgio%20Ergio\Desktop\Eurostat_Table_tsdpc240FlagNoDesc_54f6a7bc-6d3e-4e7a-bdde-68066f3b684f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r&#225;ca\Odpady\&#352;tatistika\KomunalnyOdpad_vyvoj_%202015_nov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orgio%20Ergio\Desktop\Eurostat_Table_tsdpc240FlagNoDesc_54f6a7bc-6d3e-4e7a-bdde-68066f3b684f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orgio%20Ergio\Desktop\Dotaz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r&#225;ca\Odpady\POH\POH%20SR%202016-2020\POH_Tabulky_Grafy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Dotaz2!$A$9</c:f>
              <c:strCache>
                <c:ptCount val="1"/>
                <c:pt idx="0">
                  <c:v>SPOLU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Dotaz2!$B$1:$G$1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Dotaz2!$B$9:$G$9</c:f>
              <c:numCache>
                <c:formatCode>#,##0.00</c:formatCode>
                <c:ptCount val="6"/>
                <c:pt idx="0">
                  <c:v>9533898.8138997275</c:v>
                </c:pt>
                <c:pt idx="1">
                  <c:v>10284418.113299867</c:v>
                </c:pt>
                <c:pt idx="2">
                  <c:v>8671310.4648997672</c:v>
                </c:pt>
                <c:pt idx="3">
                  <c:v>9859021.1160998847</c:v>
                </c:pt>
                <c:pt idx="4">
                  <c:v>9062413.9763210602</c:v>
                </c:pt>
                <c:pt idx="5">
                  <c:v>10563398.06350865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55137912"/>
        <c:axId val="155137112"/>
      </c:barChart>
      <c:catAx>
        <c:axId val="155137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5137112"/>
        <c:crosses val="autoZero"/>
        <c:auto val="1"/>
        <c:lblAlgn val="ctr"/>
        <c:lblOffset val="100"/>
        <c:noMultiLvlLbl val="0"/>
      </c:catAx>
      <c:valAx>
        <c:axId val="155137112"/>
        <c:scaling>
          <c:orientation val="minMax"/>
        </c:scaling>
        <c:delete val="0"/>
        <c:axPos val="l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5137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Hárok1!$A$2</c:f>
              <c:strCache>
                <c:ptCount val="1"/>
                <c:pt idx="0">
                  <c:v>Zhodnotenie</c:v>
                </c:pt>
              </c:strCache>
            </c:strRef>
          </c:tx>
          <c:spPr>
            <a:pattFill prst="narHorz">
              <a:fgClr>
                <a:srgbClr val="00B050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Hárok1!$B$1:$G$1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Hárok1!$B$2:$G$2</c:f>
              <c:numCache>
                <c:formatCode>#,##0.00</c:formatCode>
                <c:ptCount val="6"/>
                <c:pt idx="0">
                  <c:v>4520861.6702998942</c:v>
                </c:pt>
                <c:pt idx="1">
                  <c:v>4298809.1941999439</c:v>
                </c:pt>
                <c:pt idx="2">
                  <c:v>3602510.789099867</c:v>
                </c:pt>
                <c:pt idx="3">
                  <c:v>3886968.318999941</c:v>
                </c:pt>
                <c:pt idx="4">
                  <c:v>4060593.25108989</c:v>
                </c:pt>
                <c:pt idx="5">
                  <c:v>5429005.2780387504</c:v>
                </c:pt>
              </c:numCache>
            </c:numRef>
          </c:val>
        </c:ser>
        <c:ser>
          <c:idx val="1"/>
          <c:order val="1"/>
          <c:tx>
            <c:strRef>
              <c:f>Hárok1!$A$3</c:f>
              <c:strCache>
                <c:ptCount val="1"/>
                <c:pt idx="0">
                  <c:v>Energetické zhodnotenie</c:v>
                </c:pt>
              </c:strCache>
            </c:strRef>
          </c:tx>
          <c:spPr>
            <a:pattFill prst="narHorz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Hárok1!$B$1:$G$1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Hárok1!$B$3:$G$3</c:f>
              <c:numCache>
                <c:formatCode>#,##0.00</c:formatCode>
                <c:ptCount val="6"/>
                <c:pt idx="0">
                  <c:v>205681.66010000001</c:v>
                </c:pt>
                <c:pt idx="1">
                  <c:v>303579.54359999998</c:v>
                </c:pt>
                <c:pt idx="2">
                  <c:v>275579.897</c:v>
                </c:pt>
                <c:pt idx="3">
                  <c:v>309001.6312</c:v>
                </c:pt>
                <c:pt idx="4">
                  <c:v>313464.00154000003</c:v>
                </c:pt>
                <c:pt idx="5">
                  <c:v>323288.06180000002</c:v>
                </c:pt>
              </c:numCache>
            </c:numRef>
          </c:val>
        </c:ser>
        <c:ser>
          <c:idx val="2"/>
          <c:order val="2"/>
          <c:tx>
            <c:strRef>
              <c:f>Hárok1!$A$4</c:f>
              <c:strCache>
                <c:ptCount val="1"/>
                <c:pt idx="0">
                  <c:v>Spálenie bez využitia energie</c:v>
                </c:pt>
              </c:strCache>
            </c:strRef>
          </c:tx>
          <c:spPr>
            <a:pattFill prst="narHorz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Hárok1!$B$1:$G$1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Hárok1!$B$4:$G$4</c:f>
              <c:numCache>
                <c:formatCode>#,##0.00</c:formatCode>
                <c:ptCount val="6"/>
                <c:pt idx="0">
                  <c:v>51856.439499999797</c:v>
                </c:pt>
                <c:pt idx="1">
                  <c:v>41681.371499999601</c:v>
                </c:pt>
                <c:pt idx="2">
                  <c:v>71308.676099998804</c:v>
                </c:pt>
                <c:pt idx="3">
                  <c:v>59053.603099999898</c:v>
                </c:pt>
                <c:pt idx="4">
                  <c:v>59943.634520199797</c:v>
                </c:pt>
                <c:pt idx="5">
                  <c:v>47320.613127999699</c:v>
                </c:pt>
              </c:numCache>
            </c:numRef>
          </c:val>
        </c:ser>
        <c:ser>
          <c:idx val="3"/>
          <c:order val="3"/>
          <c:tx>
            <c:strRef>
              <c:f>Hárok1!$A$5</c:f>
              <c:strCache>
                <c:ptCount val="1"/>
                <c:pt idx="0">
                  <c:v>Iný spôsob nakladania</c:v>
                </c:pt>
              </c:strCache>
            </c:strRef>
          </c:tx>
          <c:spPr>
            <a:pattFill prst="narHorz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Hárok1!$B$1:$G$1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Hárok1!$B$5:$G$5</c:f>
              <c:numCache>
                <c:formatCode>#,##0.00</c:formatCode>
                <c:ptCount val="6"/>
                <c:pt idx="0">
                  <c:v>397006.94309999997</c:v>
                </c:pt>
                <c:pt idx="1">
                  <c:v>381453.19780000299</c:v>
                </c:pt>
                <c:pt idx="2">
                  <c:v>148640.91049999901</c:v>
                </c:pt>
                <c:pt idx="3">
                  <c:v>181042.355699999</c:v>
                </c:pt>
                <c:pt idx="4">
                  <c:v>305371.810622997</c:v>
                </c:pt>
                <c:pt idx="5">
                  <c:v>386488.22782400798</c:v>
                </c:pt>
              </c:numCache>
            </c:numRef>
          </c:val>
        </c:ser>
        <c:ser>
          <c:idx val="4"/>
          <c:order val="4"/>
          <c:tx>
            <c:strRef>
              <c:f>Hárok1!$A$6</c:f>
              <c:strCache>
                <c:ptCount val="1"/>
                <c:pt idx="0">
                  <c:v>Iné zneškodnenie</c:v>
                </c:pt>
              </c:strCache>
            </c:strRef>
          </c:tx>
          <c:spPr>
            <a:pattFill prst="narHorz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Hárok1!$B$1:$G$1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Hárok1!$B$6:$G$6</c:f>
              <c:numCache>
                <c:formatCode>#,##0.00</c:formatCode>
                <c:ptCount val="6"/>
                <c:pt idx="0">
                  <c:v>497921.84470000298</c:v>
                </c:pt>
                <c:pt idx="1">
                  <c:v>1143460.10830002</c:v>
                </c:pt>
                <c:pt idx="2">
                  <c:v>558445.05650001206</c:v>
                </c:pt>
                <c:pt idx="3">
                  <c:v>484808.46580000402</c:v>
                </c:pt>
                <c:pt idx="4">
                  <c:v>557385.06873300404</c:v>
                </c:pt>
                <c:pt idx="5">
                  <c:v>443759.31849100301</c:v>
                </c:pt>
              </c:numCache>
            </c:numRef>
          </c:val>
        </c:ser>
        <c:ser>
          <c:idx val="5"/>
          <c:order val="5"/>
          <c:tx>
            <c:strRef>
              <c:f>Hárok1!$A$7</c:f>
              <c:strCache>
                <c:ptCount val="1"/>
                <c:pt idx="0">
                  <c:v>Skládkovanie</c:v>
                </c:pt>
              </c:strCache>
            </c:strRef>
          </c:tx>
          <c:spPr>
            <a:pattFill prst="narHorz">
              <a:fgClr>
                <a:srgbClr val="00206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Hárok1!$B$1:$G$1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Hárok1!$B$7:$G$7</c:f>
              <c:numCache>
                <c:formatCode>#,##0.00</c:formatCode>
                <c:ptCount val="6"/>
                <c:pt idx="0">
                  <c:v>3860570.2561998302</c:v>
                </c:pt>
                <c:pt idx="1">
                  <c:v>4115434.6978998999</c:v>
                </c:pt>
                <c:pt idx="2">
                  <c:v>4014825.1356998901</c:v>
                </c:pt>
                <c:pt idx="3">
                  <c:v>4938146.7412999403</c:v>
                </c:pt>
                <c:pt idx="4">
                  <c:v>3765656.2098149699</c:v>
                </c:pt>
                <c:pt idx="5">
                  <c:v>3933536.56422689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6112728"/>
        <c:axId val="155793232"/>
      </c:barChart>
      <c:catAx>
        <c:axId val="156112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5793232"/>
        <c:crosses val="autoZero"/>
        <c:auto val="1"/>
        <c:lblAlgn val="ctr"/>
        <c:lblOffset val="100"/>
        <c:noMultiLvlLbl val="0"/>
      </c:catAx>
      <c:valAx>
        <c:axId val="1557932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6112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Sheet0!$B$4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2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Sheet0!$A$5:$A$36</c:f>
              <c:strCache>
                <c:ptCount val="32"/>
                <c:pt idx="0">
                  <c:v>Denmark</c:v>
                </c:pt>
                <c:pt idx="1">
                  <c:v>Switzerland</c:v>
                </c:pt>
                <c:pt idx="2">
                  <c:v>Germany</c:v>
                </c:pt>
                <c:pt idx="3">
                  <c:v>Cyprus</c:v>
                </c:pt>
                <c:pt idx="4">
                  <c:v>Luxembourg</c:v>
                </c:pt>
                <c:pt idx="5">
                  <c:v>Malta</c:v>
                </c:pt>
                <c:pt idx="6">
                  <c:v>Austria</c:v>
                </c:pt>
                <c:pt idx="7">
                  <c:v>Montenegro</c:v>
                </c:pt>
                <c:pt idx="8">
                  <c:v>Netherlands</c:v>
                </c:pt>
                <c:pt idx="9">
                  <c:v>France</c:v>
                </c:pt>
                <c:pt idx="10">
                  <c:v>Italy</c:v>
                </c:pt>
                <c:pt idx="11">
                  <c:v>Finland</c:v>
                </c:pt>
                <c:pt idx="12">
                  <c:v>United Kingdom</c:v>
                </c:pt>
                <c:pt idx="13">
                  <c:v>EU (27 countries)</c:v>
                </c:pt>
                <c:pt idx="14">
                  <c:v>EU (28 countries)</c:v>
                </c:pt>
                <c:pt idx="15">
                  <c:v>Portugal</c:v>
                </c:pt>
                <c:pt idx="16">
                  <c:v>Bulgaria</c:v>
                </c:pt>
                <c:pt idx="17">
                  <c:v>Sweden</c:v>
                </c:pt>
                <c:pt idx="18">
                  <c:v>Belgium</c:v>
                </c:pt>
                <c:pt idx="19">
                  <c:v>Spain</c:v>
                </c:pt>
                <c:pt idx="20">
                  <c:v>Lithuania</c:v>
                </c:pt>
                <c:pt idx="21">
                  <c:v>Slovenia</c:v>
                </c:pt>
                <c:pt idx="22">
                  <c:v>Norway</c:v>
                </c:pt>
                <c:pt idx="23">
                  <c:v>Croatia</c:v>
                </c:pt>
                <c:pt idx="24">
                  <c:v>Hungary</c:v>
                </c:pt>
                <c:pt idx="25">
                  <c:v>Estonia</c:v>
                </c:pt>
                <c:pt idx="26">
                  <c:v>Latvia</c:v>
                </c:pt>
                <c:pt idx="27">
                  <c:v>Slovakia</c:v>
                </c:pt>
                <c:pt idx="28">
                  <c:v>Czech Republic</c:v>
                </c:pt>
                <c:pt idx="29">
                  <c:v>Serbia</c:v>
                </c:pt>
                <c:pt idx="30">
                  <c:v>Poland</c:v>
                </c:pt>
                <c:pt idx="31">
                  <c:v>Romania</c:v>
                </c:pt>
              </c:strCache>
            </c:strRef>
          </c:cat>
          <c:val>
            <c:numRef>
              <c:f>Sheet0!$B$5:$B$36</c:f>
              <c:numCache>
                <c:formatCode>General</c:formatCode>
                <c:ptCount val="32"/>
                <c:pt idx="0">
                  <c:v>758</c:v>
                </c:pt>
                <c:pt idx="1">
                  <c:v>730</c:v>
                </c:pt>
                <c:pt idx="2">
                  <c:v>618</c:v>
                </c:pt>
                <c:pt idx="3">
                  <c:v>617</c:v>
                </c:pt>
                <c:pt idx="4">
                  <c:v>616</c:v>
                </c:pt>
                <c:pt idx="5">
                  <c:v>600</c:v>
                </c:pt>
                <c:pt idx="6">
                  <c:v>566</c:v>
                </c:pt>
                <c:pt idx="7">
                  <c:v>551</c:v>
                </c:pt>
                <c:pt idx="8">
                  <c:v>527</c:v>
                </c:pt>
                <c:pt idx="9">
                  <c:v>509</c:v>
                </c:pt>
                <c:pt idx="10">
                  <c:v>488</c:v>
                </c:pt>
                <c:pt idx="11">
                  <c:v>482</c:v>
                </c:pt>
                <c:pt idx="12">
                  <c:v>482</c:v>
                </c:pt>
                <c:pt idx="13">
                  <c:v>475</c:v>
                </c:pt>
                <c:pt idx="14">
                  <c:v>474</c:v>
                </c:pt>
                <c:pt idx="15">
                  <c:v>453</c:v>
                </c:pt>
                <c:pt idx="16">
                  <c:v>442</c:v>
                </c:pt>
                <c:pt idx="17">
                  <c:v>438</c:v>
                </c:pt>
                <c:pt idx="18">
                  <c:v>436</c:v>
                </c:pt>
                <c:pt idx="19">
                  <c:v>435</c:v>
                </c:pt>
                <c:pt idx="20">
                  <c:v>433</c:v>
                </c:pt>
                <c:pt idx="21">
                  <c:v>432</c:v>
                </c:pt>
                <c:pt idx="22">
                  <c:v>423</c:v>
                </c:pt>
                <c:pt idx="23">
                  <c:v>387</c:v>
                </c:pt>
                <c:pt idx="24">
                  <c:v>385</c:v>
                </c:pt>
                <c:pt idx="25">
                  <c:v>357</c:v>
                </c:pt>
                <c:pt idx="26">
                  <c:v>325</c:v>
                </c:pt>
                <c:pt idx="27">
                  <c:v>321</c:v>
                </c:pt>
                <c:pt idx="28">
                  <c:v>310</c:v>
                </c:pt>
                <c:pt idx="29">
                  <c:v>302</c:v>
                </c:pt>
                <c:pt idx="30">
                  <c:v>272</c:v>
                </c:pt>
                <c:pt idx="31">
                  <c:v>249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22497184"/>
        <c:axId val="122496792"/>
      </c:barChart>
      <c:catAx>
        <c:axId val="122497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2496792"/>
        <c:crosses val="autoZero"/>
        <c:auto val="1"/>
        <c:lblAlgn val="ctr"/>
        <c:lblOffset val="100"/>
        <c:noMultiLvlLbl val="0"/>
      </c:catAx>
      <c:valAx>
        <c:axId val="122496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249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5529472"/>
        <c:axId val="155531432"/>
      </c:barChart>
      <c:catAx>
        <c:axId val="155529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5531432"/>
        <c:crosses val="autoZero"/>
        <c:auto val="1"/>
        <c:lblAlgn val="ctr"/>
        <c:lblOffset val="100"/>
        <c:noMultiLvlLbl val="0"/>
      </c:catAx>
      <c:valAx>
        <c:axId val="155531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52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trendline>
            <c:spPr>
              <a:ln w="19050" cap="rnd">
                <a:solidFill>
                  <a:srgbClr val="002060"/>
                </a:solidFill>
              </a:ln>
              <a:effectLst/>
            </c:spPr>
            <c:trendlineType val="linear"/>
            <c:forward val="5"/>
            <c:dispRSqr val="0"/>
            <c:dispEq val="0"/>
          </c:trendline>
          <c:cat>
            <c:numRef>
              <c:f>Vývoj!$C$1:$U$1</c:f>
              <c:numCache>
                <c:formatCode>General</c:formatCode>
                <c:ptCount val="1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</c:numCache>
            </c:numRef>
          </c:cat>
          <c:val>
            <c:numRef>
              <c:f>Vývoj!$C$53:$P$53</c:f>
              <c:numCache>
                <c:formatCode>#,##0.00</c:formatCode>
                <c:ptCount val="14"/>
                <c:pt idx="0">
                  <c:v>1524404.1</c:v>
                </c:pt>
                <c:pt idx="1">
                  <c:v>1599376.9999999998</c:v>
                </c:pt>
                <c:pt idx="2">
                  <c:v>1475122.7</c:v>
                </c:pt>
                <c:pt idx="3">
                  <c:v>1558262.9400000002</c:v>
                </c:pt>
                <c:pt idx="4">
                  <c:v>1623306.48</c:v>
                </c:pt>
                <c:pt idx="5">
                  <c:v>1668648.31</c:v>
                </c:pt>
                <c:pt idx="6">
                  <c:v>1790691.1199999996</c:v>
                </c:pt>
                <c:pt idx="7">
                  <c:v>1745494.06</c:v>
                </c:pt>
                <c:pt idx="8">
                  <c:v>1808506.0500000021</c:v>
                </c:pt>
                <c:pt idx="9">
                  <c:v>1766990.4799999991</c:v>
                </c:pt>
                <c:pt idx="10">
                  <c:v>1747569.05</c:v>
                </c:pt>
                <c:pt idx="11">
                  <c:v>1744428.6499999997</c:v>
                </c:pt>
                <c:pt idx="12">
                  <c:v>1838923.7200000011</c:v>
                </c:pt>
                <c:pt idx="13">
                  <c:v>1888455.62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56814520"/>
        <c:axId val="156814912"/>
      </c:barChart>
      <c:catAx>
        <c:axId val="156814520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6814912"/>
        <c:crosses val="autoZero"/>
        <c:auto val="1"/>
        <c:lblAlgn val="ctr"/>
        <c:lblOffset val="100"/>
        <c:noMultiLvlLbl val="0"/>
      </c:catAx>
      <c:valAx>
        <c:axId val="15681491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6814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6815696"/>
        <c:axId val="156816088"/>
      </c:barChart>
      <c:catAx>
        <c:axId val="156815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6816088"/>
        <c:crosses val="autoZero"/>
        <c:auto val="1"/>
        <c:lblAlgn val="ctr"/>
        <c:lblOffset val="100"/>
        <c:noMultiLvlLbl val="0"/>
      </c:catAx>
      <c:valAx>
        <c:axId val="156816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681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Dotaz2!$A$2</c:f>
              <c:strCache>
                <c:ptCount val="1"/>
                <c:pt idx="0">
                  <c:v>Materiálové zhodnotenie</c:v>
                </c:pt>
              </c:strCache>
            </c:strRef>
          </c:tx>
          <c:spPr>
            <a:pattFill prst="narHorz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Dotaz2!$B$1:$G$1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Dotaz2!$B$2:$G$2</c:f>
              <c:numCache>
                <c:formatCode>General</c:formatCode>
                <c:ptCount val="6"/>
                <c:pt idx="0">
                  <c:v>191913.96999999901</c:v>
                </c:pt>
                <c:pt idx="1">
                  <c:v>240976.37999999899</c:v>
                </c:pt>
                <c:pt idx="2">
                  <c:v>282862.75</c:v>
                </c:pt>
                <c:pt idx="3">
                  <c:v>311008.87999999902</c:v>
                </c:pt>
                <c:pt idx="4">
                  <c:v>349351.93999999901</c:v>
                </c:pt>
                <c:pt idx="5">
                  <c:v>382096.47000000201</c:v>
                </c:pt>
              </c:numCache>
            </c:numRef>
          </c:val>
        </c:ser>
        <c:ser>
          <c:idx val="1"/>
          <c:order val="1"/>
          <c:tx>
            <c:strRef>
              <c:f>Dotaz2!$A$3</c:f>
              <c:strCache>
                <c:ptCount val="1"/>
                <c:pt idx="0">
                  <c:v>Energetické zhodnotenie</c:v>
                </c:pt>
              </c:strCache>
            </c:strRef>
          </c:tx>
          <c:spPr>
            <a:pattFill prst="narHorz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Dotaz2!$B$1:$G$1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Dotaz2!$B$3:$G$3</c:f>
              <c:numCache>
                <c:formatCode>General</c:formatCode>
                <c:ptCount val="6"/>
                <c:pt idx="0">
                  <c:v>119638.49</c:v>
                </c:pt>
                <c:pt idx="1">
                  <c:v>181547.62</c:v>
                </c:pt>
                <c:pt idx="2">
                  <c:v>164093.29</c:v>
                </c:pt>
                <c:pt idx="3">
                  <c:v>173660.31</c:v>
                </c:pt>
                <c:pt idx="4">
                  <c:v>185938.83</c:v>
                </c:pt>
                <c:pt idx="5">
                  <c:v>191431.8</c:v>
                </c:pt>
              </c:numCache>
            </c:numRef>
          </c:val>
        </c:ser>
        <c:ser>
          <c:idx val="2"/>
          <c:order val="2"/>
          <c:tx>
            <c:strRef>
              <c:f>Dotaz2!$A$4</c:f>
              <c:strCache>
                <c:ptCount val="1"/>
                <c:pt idx="0">
                  <c:v>Spálenie bez využitia energie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cat>
            <c:strRef>
              <c:f>Dotaz2!$B$1:$G$1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Dotaz2!$B$4:$G$4</c:f>
              <c:numCache>
                <c:formatCode>General</c:formatCode>
                <c:ptCount val="6"/>
                <c:pt idx="0">
                  <c:v>12346.19</c:v>
                </c:pt>
                <c:pt idx="1">
                  <c:v>3952.29</c:v>
                </c:pt>
                <c:pt idx="2">
                  <c:v>3839.4100000000099</c:v>
                </c:pt>
                <c:pt idx="4">
                  <c:v>3994.77</c:v>
                </c:pt>
              </c:numCache>
            </c:numRef>
          </c:val>
        </c:ser>
        <c:ser>
          <c:idx val="3"/>
          <c:order val="3"/>
          <c:tx>
            <c:strRef>
              <c:f>Dotaz2!$A$5</c:f>
              <c:strCache>
                <c:ptCount val="1"/>
                <c:pt idx="0">
                  <c:v>Iný spôsob nakladania</c:v>
                </c:pt>
              </c:strCache>
            </c:strRef>
          </c:tx>
          <c:spPr>
            <a:pattFill prst="narHorz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Dotaz2!$B$1:$G$1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Dotaz2!$B$5:$G$5</c:f>
              <c:numCache>
                <c:formatCode>General</c:formatCode>
                <c:ptCount val="6"/>
                <c:pt idx="0">
                  <c:v>12145.34</c:v>
                </c:pt>
                <c:pt idx="1">
                  <c:v>11252.95</c:v>
                </c:pt>
                <c:pt idx="2">
                  <c:v>1710.74</c:v>
                </c:pt>
                <c:pt idx="3">
                  <c:v>28822.720000000001</c:v>
                </c:pt>
                <c:pt idx="4">
                  <c:v>30394.06</c:v>
                </c:pt>
                <c:pt idx="5">
                  <c:v>10851.67</c:v>
                </c:pt>
              </c:numCache>
            </c:numRef>
          </c:val>
        </c:ser>
        <c:ser>
          <c:idx val="4"/>
          <c:order val="4"/>
          <c:tx>
            <c:strRef>
              <c:f>Dotaz2!$A$6</c:f>
              <c:strCache>
                <c:ptCount val="1"/>
                <c:pt idx="0">
                  <c:v>Iné zneškodnenie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cat>
            <c:strRef>
              <c:f>Dotaz2!$B$1:$G$1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Dotaz2!$B$6:$G$6</c:f>
              <c:numCache>
                <c:formatCode>General</c:formatCode>
                <c:ptCount val="6"/>
                <c:pt idx="0">
                  <c:v>9625.81</c:v>
                </c:pt>
                <c:pt idx="1">
                  <c:v>9188.0500000000102</c:v>
                </c:pt>
                <c:pt idx="2">
                  <c:v>789.61</c:v>
                </c:pt>
                <c:pt idx="3">
                  <c:v>29031.03</c:v>
                </c:pt>
                <c:pt idx="4">
                  <c:v>59201.04</c:v>
                </c:pt>
                <c:pt idx="5">
                  <c:v>230.4</c:v>
                </c:pt>
              </c:numCache>
            </c:numRef>
          </c:val>
        </c:ser>
        <c:ser>
          <c:idx val="5"/>
          <c:order val="5"/>
          <c:tx>
            <c:strRef>
              <c:f>Dotaz2!$A$7</c:f>
              <c:strCache>
                <c:ptCount val="1"/>
                <c:pt idx="0">
                  <c:v>Skládkovanie</c:v>
                </c:pt>
              </c:strCache>
            </c:strRef>
          </c:tx>
          <c:spPr>
            <a:pattFill prst="narHorz">
              <a:fgClr>
                <a:srgbClr val="00206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Dotaz2!$B$1:$G$1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Dotaz2!$B$7:$G$7</c:f>
              <c:numCache>
                <c:formatCode>General</c:formatCode>
                <c:ptCount val="6"/>
                <c:pt idx="0">
                  <c:v>1462836.25000001</c:v>
                </c:pt>
                <c:pt idx="1">
                  <c:v>1320073.19000001</c:v>
                </c:pt>
                <c:pt idx="2">
                  <c:v>1297479.54</c:v>
                </c:pt>
                <c:pt idx="3">
                  <c:v>1201905.71000001</c:v>
                </c:pt>
                <c:pt idx="4">
                  <c:v>1210043.08</c:v>
                </c:pt>
                <c:pt idx="5">
                  <c:v>1303845.28000001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6816872"/>
        <c:axId val="156817264"/>
      </c:barChart>
      <c:catAx>
        <c:axId val="156816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6817264"/>
        <c:crosses val="autoZero"/>
        <c:auto val="1"/>
        <c:lblAlgn val="ctr"/>
        <c:lblOffset val="100"/>
        <c:noMultiLvlLbl val="0"/>
      </c:catAx>
      <c:valAx>
        <c:axId val="156817264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6816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pattFill prst="narHorz">
              <a:fgClr>
                <a:schemeClr val="accent5">
                  <a:shade val="76000"/>
                </a:schemeClr>
              </a:fgClr>
              <a:bgClr>
                <a:schemeClr val="accent5">
                  <a:shade val="76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>
                  <a:shade val="76000"/>
                </a:schemeClr>
              </a:innerShdw>
            </a:effectLst>
          </c:spPr>
          <c:invertIfNegative val="0"/>
          <c:cat>
            <c:strRef>
              <c:f>Hárok1!$I$30:$I$34</c:f>
              <c:strCache>
                <c:ptCount val="4"/>
                <c:pt idx="0">
                  <c:v>Papier a lepenka</c:v>
                </c:pt>
                <c:pt idx="1">
                  <c:v>Sklo</c:v>
                </c:pt>
                <c:pt idx="2">
                  <c:v>Plasty</c:v>
                </c:pt>
                <c:pt idx="3">
                  <c:v>Biologicky rozložiteľný odpad</c:v>
                </c:pt>
              </c:strCache>
            </c:strRef>
          </c:cat>
          <c:val>
            <c:numRef>
              <c:f>Hárok1!$K$30:$K$34</c:f>
              <c:numCache>
                <c:formatCode>#,##0.00</c:formatCode>
                <c:ptCount val="4"/>
                <c:pt idx="0">
                  <c:v>67088.429999999993</c:v>
                </c:pt>
                <c:pt idx="1">
                  <c:v>53517.72</c:v>
                </c:pt>
                <c:pt idx="2">
                  <c:v>34658.29</c:v>
                </c:pt>
                <c:pt idx="3">
                  <c:v>147011.99</c:v>
                </c:pt>
              </c:numCache>
            </c:numRef>
          </c:val>
        </c:ser>
        <c:ser>
          <c:idx val="1"/>
          <c:order val="1"/>
          <c:spPr>
            <a:pattFill prst="narHorz">
              <a:fgClr>
                <a:schemeClr val="accent5">
                  <a:tint val="77000"/>
                </a:schemeClr>
              </a:fgClr>
              <a:bgClr>
                <a:schemeClr val="accent5">
                  <a:tint val="77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>
                  <a:tint val="77000"/>
                </a:schemeClr>
              </a:innerShdw>
            </a:effectLst>
          </c:spPr>
          <c:invertIfNegative val="0"/>
          <c:cat>
            <c:strRef>
              <c:f>Hárok1!$I$30:$I$34</c:f>
              <c:strCache>
                <c:ptCount val="4"/>
                <c:pt idx="0">
                  <c:v>Papier a lepenka</c:v>
                </c:pt>
                <c:pt idx="1">
                  <c:v>Sklo</c:v>
                </c:pt>
                <c:pt idx="2">
                  <c:v>Plasty</c:v>
                </c:pt>
                <c:pt idx="3">
                  <c:v>Biologicky rozložiteľný odpad</c:v>
                </c:pt>
              </c:strCache>
            </c:strRef>
          </c:cat>
          <c:val>
            <c:numRef>
              <c:f>Hárok1!$L$30:$L$34</c:f>
              <c:numCache>
                <c:formatCode>#,##0.00</c:formatCode>
                <c:ptCount val="4"/>
                <c:pt idx="0">
                  <c:v>110419.57</c:v>
                </c:pt>
                <c:pt idx="1">
                  <c:v>67750.28</c:v>
                </c:pt>
                <c:pt idx="2">
                  <c:v>116343.70999999999</c:v>
                </c:pt>
                <c:pt idx="3">
                  <c:v>532446.01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6818048"/>
        <c:axId val="155909288"/>
      </c:barChart>
      <c:catAx>
        <c:axId val="156818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5909288"/>
        <c:crosses val="autoZero"/>
        <c:auto val="1"/>
        <c:lblAlgn val="ctr"/>
        <c:lblOffset val="100"/>
        <c:noMultiLvlLbl val="0"/>
      </c:catAx>
      <c:valAx>
        <c:axId val="155909288"/>
        <c:scaling>
          <c:orientation val="minMax"/>
        </c:scaling>
        <c:delete val="0"/>
        <c:axPos val="t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681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8CB238-B031-40D5-B9C6-A103E3F199E3}" type="doc">
      <dgm:prSet loTypeId="urn:microsoft.com/office/officeart/2005/8/layout/pyramid3" loCatId="pyramid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sk-SK"/>
        </a:p>
      </dgm:t>
    </dgm:pt>
    <dgm:pt modelId="{23C04A5A-E3BD-43AC-B007-E4AEEA7C9ED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k-SK" sz="1400" b="1" i="0" u="none" strike="noStrike" cap="none" normalizeH="0" baseline="0" dirty="0" smtClean="0">
            <a:ln/>
            <a:effectLst/>
            <a:latin typeface="+mn-lt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600" b="1" i="0" u="none" strike="noStrike" cap="none" normalizeH="0" baseline="0" dirty="0" smtClean="0">
              <a:ln/>
              <a:effectLst/>
              <a:latin typeface="+mj-lt"/>
              <a:cs typeface="Arial" charset="0"/>
            </a:rPr>
            <a:t>Predchádzanie vzniku odpadov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k-SK" sz="1200" b="0" i="0" u="none" strike="noStrike" cap="none" normalizeH="0" baseline="0" dirty="0" smtClean="0">
            <a:ln/>
            <a:effectLst/>
            <a:latin typeface="+mj-lt"/>
            <a:cs typeface="Arial" charset="0"/>
          </a:endParaRPr>
        </a:p>
      </dgm:t>
    </dgm:pt>
    <dgm:pt modelId="{DD4B8C66-7916-487D-96F4-EF0A5AEF606A}" type="parTrans" cxnId="{242A520A-4C87-4BB2-8977-0283D9D0242F}">
      <dgm:prSet/>
      <dgm:spPr/>
      <dgm:t>
        <a:bodyPr/>
        <a:lstStyle/>
        <a:p>
          <a:endParaRPr lang="sk-SK"/>
        </a:p>
      </dgm:t>
    </dgm:pt>
    <dgm:pt modelId="{914898CC-6A74-409C-A935-DCF8C8865135}" type="sibTrans" cxnId="{242A520A-4C87-4BB2-8977-0283D9D0242F}">
      <dgm:prSet/>
      <dgm:spPr/>
      <dgm:t>
        <a:bodyPr/>
        <a:lstStyle/>
        <a:p>
          <a:endParaRPr lang="sk-SK"/>
        </a:p>
      </dgm:t>
    </dgm:pt>
    <dgm:pt modelId="{7210FAF8-BA95-4FBF-8765-7F08F73CD13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sk-SK" sz="1600" b="1" dirty="0" smtClean="0">
              <a:latin typeface="+mj-lt"/>
            </a:rPr>
            <a:t>Príprava na opätovné použitie</a:t>
          </a:r>
          <a:endParaRPr kumimoji="0" lang="sk-SK" sz="1600" b="1" i="0" u="none" strike="noStrike" cap="none" normalizeH="0" baseline="0" dirty="0" smtClean="0">
            <a:ln/>
            <a:effectLst/>
            <a:latin typeface="+mj-lt"/>
            <a:cs typeface="Arial" charset="0"/>
          </a:endParaRPr>
        </a:p>
      </dgm:t>
    </dgm:pt>
    <dgm:pt modelId="{99392D4D-FAE7-4A59-8BCF-93A78F05C34D}" type="parTrans" cxnId="{F9F52215-182C-4E46-823D-12008FD2225D}">
      <dgm:prSet/>
      <dgm:spPr/>
      <dgm:t>
        <a:bodyPr/>
        <a:lstStyle/>
        <a:p>
          <a:endParaRPr lang="sk-SK"/>
        </a:p>
      </dgm:t>
    </dgm:pt>
    <dgm:pt modelId="{732C2F97-2796-4935-8C2F-FB92B00762F4}" type="sibTrans" cxnId="{F9F52215-182C-4E46-823D-12008FD2225D}">
      <dgm:prSet/>
      <dgm:spPr/>
      <dgm:t>
        <a:bodyPr/>
        <a:lstStyle/>
        <a:p>
          <a:endParaRPr lang="sk-SK"/>
        </a:p>
      </dgm:t>
    </dgm:pt>
    <dgm:pt modelId="{C9E3BEFB-4DDD-4C24-B4D1-14F92B6340C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600" b="1" i="0" u="none" strike="noStrike" cap="none" normalizeH="0" baseline="0" dirty="0" smtClean="0">
              <a:ln/>
              <a:effectLst/>
              <a:latin typeface="+mj-lt"/>
              <a:cs typeface="Arial" charset="0"/>
            </a:rPr>
            <a:t>Recykláci</a:t>
          </a:r>
          <a:r>
            <a:rPr kumimoji="0" lang="sk-SK" sz="1600" b="1" i="0" u="none" strike="noStrike" cap="none" normalizeH="0" baseline="0" dirty="0" smtClean="0">
              <a:ln/>
              <a:effectLst/>
              <a:latin typeface="+mn-lt"/>
              <a:cs typeface="Arial" charset="0"/>
            </a:rPr>
            <a:t>a</a:t>
          </a:r>
        </a:p>
      </dgm:t>
    </dgm:pt>
    <dgm:pt modelId="{0E7C8592-CEBE-41A5-BFF3-B23AA7C31184}" type="parTrans" cxnId="{D7505CF1-0839-4E9F-8386-7EE14D701496}">
      <dgm:prSet/>
      <dgm:spPr/>
      <dgm:t>
        <a:bodyPr/>
        <a:lstStyle/>
        <a:p>
          <a:endParaRPr lang="sk-SK"/>
        </a:p>
      </dgm:t>
    </dgm:pt>
    <dgm:pt modelId="{6E087B2C-FCB3-4E69-859D-C33A6DD6962F}" type="sibTrans" cxnId="{D7505CF1-0839-4E9F-8386-7EE14D701496}">
      <dgm:prSet/>
      <dgm:spPr/>
      <dgm:t>
        <a:bodyPr/>
        <a:lstStyle/>
        <a:p>
          <a:endParaRPr lang="sk-SK"/>
        </a:p>
      </dgm:t>
    </dgm:pt>
    <dgm:pt modelId="{6E487150-13E0-45C7-91EF-00FEF50FCCD6}">
      <dgm:prSet custT="1"/>
      <dgm:spPr/>
      <dgm:t>
        <a:bodyPr/>
        <a:lstStyle/>
        <a:p>
          <a:pPr marL="0" marR="0" lvl="1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sk-SK" sz="1600" b="1" dirty="0" smtClean="0">
              <a:latin typeface="+mj-lt"/>
            </a:rPr>
            <a:t>Energetické zhodnotenie</a:t>
          </a:r>
          <a:endParaRPr kumimoji="0" lang="sk-SK" sz="1600" b="1" i="0" u="none" strike="noStrike" cap="none" normalizeH="0" baseline="0" dirty="0" smtClean="0">
            <a:ln/>
            <a:effectLst/>
            <a:latin typeface="+mj-lt"/>
            <a:cs typeface="Arial" charset="0"/>
          </a:endParaRPr>
        </a:p>
      </dgm:t>
    </dgm:pt>
    <dgm:pt modelId="{CBA3AB06-D186-4B1F-BAFD-90FCEDE0262C}" type="parTrans" cxnId="{CE6FA116-9CDC-426D-81E2-FF0B1B556F6C}">
      <dgm:prSet/>
      <dgm:spPr/>
      <dgm:t>
        <a:bodyPr/>
        <a:lstStyle/>
        <a:p>
          <a:endParaRPr lang="sk-SK"/>
        </a:p>
      </dgm:t>
    </dgm:pt>
    <dgm:pt modelId="{9A54A55C-5E76-483E-9376-A3A1ED0BDE33}" type="sibTrans" cxnId="{CE6FA116-9CDC-426D-81E2-FF0B1B556F6C}">
      <dgm:prSet/>
      <dgm:spPr/>
      <dgm:t>
        <a:bodyPr/>
        <a:lstStyle/>
        <a:p>
          <a:endParaRPr lang="sk-SK"/>
        </a:p>
      </dgm:t>
    </dgm:pt>
    <dgm:pt modelId="{926910F9-A8C1-40D6-A11B-B1A3827907B8}">
      <dgm:prSet custT="1"/>
      <dgm:spPr/>
      <dgm:t>
        <a:bodyPr/>
        <a:lstStyle/>
        <a:p>
          <a:pPr marL="0" marR="0" lvl="1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600" b="1" i="0" u="none" strike="noStrike" cap="none" normalizeH="0" baseline="0" dirty="0" smtClean="0">
              <a:ln/>
              <a:effectLst/>
              <a:latin typeface="+mj-lt"/>
              <a:cs typeface="Arial" charset="0"/>
            </a:rPr>
            <a:t>Spálenie</a:t>
          </a:r>
        </a:p>
      </dgm:t>
    </dgm:pt>
    <dgm:pt modelId="{8E93FBEC-408A-4B56-9EA4-B3C8DDAF3BEC}" type="sibTrans" cxnId="{6F7B3A30-804F-45E1-85F7-0F99EC23E6FC}">
      <dgm:prSet/>
      <dgm:spPr/>
      <dgm:t>
        <a:bodyPr/>
        <a:lstStyle/>
        <a:p>
          <a:endParaRPr lang="sk-SK"/>
        </a:p>
      </dgm:t>
    </dgm:pt>
    <dgm:pt modelId="{5E033BF6-A040-4266-8285-DB445E6E4B67}" type="parTrans" cxnId="{6F7B3A30-804F-45E1-85F7-0F99EC23E6FC}">
      <dgm:prSet/>
      <dgm:spPr/>
      <dgm:t>
        <a:bodyPr/>
        <a:lstStyle/>
        <a:p>
          <a:endParaRPr lang="sk-SK"/>
        </a:p>
      </dgm:t>
    </dgm:pt>
    <dgm:pt modelId="{B40FF80C-8C62-4F37-B284-4E2A9D1BF496}">
      <dgm:prSet custT="1"/>
      <dgm:spPr/>
      <dgm:t>
        <a:bodyPr/>
        <a:lstStyle/>
        <a:p>
          <a:r>
            <a:rPr lang="sk-SK" sz="1600" b="1" dirty="0" smtClean="0">
              <a:latin typeface="+mj-lt"/>
            </a:rPr>
            <a:t>Skládka</a:t>
          </a:r>
          <a:endParaRPr lang="sk-SK" sz="1600" b="1" dirty="0">
            <a:latin typeface="+mj-lt"/>
          </a:endParaRPr>
        </a:p>
      </dgm:t>
    </dgm:pt>
    <dgm:pt modelId="{255E1444-DC29-43A9-BD82-414D72E27D57}" type="parTrans" cxnId="{787AC642-D888-4036-B2D8-D6434F71319F}">
      <dgm:prSet/>
      <dgm:spPr/>
      <dgm:t>
        <a:bodyPr/>
        <a:lstStyle/>
        <a:p>
          <a:endParaRPr lang="sk-SK"/>
        </a:p>
      </dgm:t>
    </dgm:pt>
    <dgm:pt modelId="{19450F29-AE1C-40B2-B6AC-84142C6FB996}" type="sibTrans" cxnId="{787AC642-D888-4036-B2D8-D6434F71319F}">
      <dgm:prSet/>
      <dgm:spPr/>
      <dgm:t>
        <a:bodyPr/>
        <a:lstStyle/>
        <a:p>
          <a:endParaRPr lang="sk-SK"/>
        </a:p>
      </dgm:t>
    </dgm:pt>
    <dgm:pt modelId="{425584D7-75C0-4836-80FF-053CBCD31735}" type="pres">
      <dgm:prSet presAssocID="{258CB238-B031-40D5-B9C6-A103E3F199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9B8CF631-735B-47FC-9F4A-3FDFBF0F95C6}" type="pres">
      <dgm:prSet presAssocID="{23C04A5A-E3BD-43AC-B007-E4AEEA7C9ED3}" presName="Name8" presStyleCnt="0"/>
      <dgm:spPr/>
    </dgm:pt>
    <dgm:pt modelId="{46E40E83-A156-4F8E-8D23-21E0DFA89EB9}" type="pres">
      <dgm:prSet presAssocID="{23C04A5A-E3BD-43AC-B007-E4AEEA7C9ED3}" presName="level" presStyleLbl="node1" presStyleIdx="0" presStyleCnt="6" custLinFactNeighborX="676" custLinFactNeighborY="1190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62E380E-5693-46D4-8853-9421BA66463B}" type="pres">
      <dgm:prSet presAssocID="{23C04A5A-E3BD-43AC-B007-E4AEEA7C9ED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811F722-D10E-4262-9BAB-C21C6E07D70D}" type="pres">
      <dgm:prSet presAssocID="{7210FAF8-BA95-4FBF-8765-7F08F73CD131}" presName="Name8" presStyleCnt="0"/>
      <dgm:spPr/>
    </dgm:pt>
    <dgm:pt modelId="{90A869B3-830C-4B8A-A43E-F7097FA4CA70}" type="pres">
      <dgm:prSet presAssocID="{7210FAF8-BA95-4FBF-8765-7F08F73CD131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CA12E87-55DD-40A9-B950-BA9020351090}" type="pres">
      <dgm:prSet presAssocID="{7210FAF8-BA95-4FBF-8765-7F08F73CD13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920EB4E-CD60-49FD-B0D7-C1EF32618246}" type="pres">
      <dgm:prSet presAssocID="{C9E3BEFB-4DDD-4C24-B4D1-14F92B6340C1}" presName="Name8" presStyleCnt="0"/>
      <dgm:spPr/>
    </dgm:pt>
    <dgm:pt modelId="{15238CF0-BBB1-426E-B914-F05FAD4EE875}" type="pres">
      <dgm:prSet presAssocID="{C9E3BEFB-4DDD-4C24-B4D1-14F92B6340C1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9433DA5-16CB-4BA6-8EFD-D1DBD70798DB}" type="pres">
      <dgm:prSet presAssocID="{C9E3BEFB-4DDD-4C24-B4D1-14F92B6340C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A67BBE5-4369-4117-A5E0-D53EF098A1D3}" type="pres">
      <dgm:prSet presAssocID="{6E487150-13E0-45C7-91EF-00FEF50FCCD6}" presName="Name8" presStyleCnt="0"/>
      <dgm:spPr/>
    </dgm:pt>
    <dgm:pt modelId="{2CC2B6E6-2CB9-4298-9695-DE65330EAEFF}" type="pres">
      <dgm:prSet presAssocID="{6E487150-13E0-45C7-91EF-00FEF50FCCD6}" presName="level" presStyleLbl="node1" presStyleIdx="3" presStyleCnt="6" custLinFactNeighborX="-29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E408719-A1B7-4D48-A087-52332EA36FEA}" type="pres">
      <dgm:prSet presAssocID="{6E487150-13E0-45C7-91EF-00FEF50FCCD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81F2287-6BDE-4E46-A01E-E85B47261FC7}" type="pres">
      <dgm:prSet presAssocID="{926910F9-A8C1-40D6-A11B-B1A3827907B8}" presName="Name8" presStyleCnt="0"/>
      <dgm:spPr/>
    </dgm:pt>
    <dgm:pt modelId="{9CB8DB52-1B71-457F-BB1F-6D40D947AF3B}" type="pres">
      <dgm:prSet presAssocID="{926910F9-A8C1-40D6-A11B-B1A3827907B8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9A0F85E-1E8A-401F-A294-020CFB06DB81}" type="pres">
      <dgm:prSet presAssocID="{926910F9-A8C1-40D6-A11B-B1A3827907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5520CA2-17CC-4199-BC23-572AAB2CD23E}" type="pres">
      <dgm:prSet presAssocID="{B40FF80C-8C62-4F37-B284-4E2A9D1BF496}" presName="Name8" presStyleCnt="0"/>
      <dgm:spPr/>
    </dgm:pt>
    <dgm:pt modelId="{1C11D9E6-59B7-4CA2-AF1E-6C1D5925936C}" type="pres">
      <dgm:prSet presAssocID="{B40FF80C-8C62-4F37-B284-4E2A9D1BF496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55CE593-87DD-4749-B070-C66C847ED623}" type="pres">
      <dgm:prSet presAssocID="{B40FF80C-8C62-4F37-B284-4E2A9D1BF49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946DCA19-6740-4359-BA1A-036D9D23257A}" type="presOf" srcId="{926910F9-A8C1-40D6-A11B-B1A3827907B8}" destId="{19A0F85E-1E8A-401F-A294-020CFB06DB81}" srcOrd="1" destOrd="0" presId="urn:microsoft.com/office/officeart/2005/8/layout/pyramid3"/>
    <dgm:cxn modelId="{3E08592A-CBE0-49ED-A6C1-A216636B82B8}" type="presOf" srcId="{C9E3BEFB-4DDD-4C24-B4D1-14F92B6340C1}" destId="{69433DA5-16CB-4BA6-8EFD-D1DBD70798DB}" srcOrd="1" destOrd="0" presId="urn:microsoft.com/office/officeart/2005/8/layout/pyramid3"/>
    <dgm:cxn modelId="{F9F52215-182C-4E46-823D-12008FD2225D}" srcId="{258CB238-B031-40D5-B9C6-A103E3F199E3}" destId="{7210FAF8-BA95-4FBF-8765-7F08F73CD131}" srcOrd="1" destOrd="0" parTransId="{99392D4D-FAE7-4A59-8BCF-93A78F05C34D}" sibTransId="{732C2F97-2796-4935-8C2F-FB92B00762F4}"/>
    <dgm:cxn modelId="{A1A10C58-17BE-42BF-ADF6-698AF16BF9F0}" type="presOf" srcId="{C9E3BEFB-4DDD-4C24-B4D1-14F92B6340C1}" destId="{15238CF0-BBB1-426E-B914-F05FAD4EE875}" srcOrd="0" destOrd="0" presId="urn:microsoft.com/office/officeart/2005/8/layout/pyramid3"/>
    <dgm:cxn modelId="{CE6FA116-9CDC-426D-81E2-FF0B1B556F6C}" srcId="{258CB238-B031-40D5-B9C6-A103E3F199E3}" destId="{6E487150-13E0-45C7-91EF-00FEF50FCCD6}" srcOrd="3" destOrd="0" parTransId="{CBA3AB06-D186-4B1F-BAFD-90FCEDE0262C}" sibTransId="{9A54A55C-5E76-483E-9376-A3A1ED0BDE33}"/>
    <dgm:cxn modelId="{F4EB4145-B4BF-442E-A34E-7197B2FE72E8}" type="presOf" srcId="{6E487150-13E0-45C7-91EF-00FEF50FCCD6}" destId="{EE408719-A1B7-4D48-A087-52332EA36FEA}" srcOrd="1" destOrd="0" presId="urn:microsoft.com/office/officeart/2005/8/layout/pyramid3"/>
    <dgm:cxn modelId="{6F7B3A30-804F-45E1-85F7-0F99EC23E6FC}" srcId="{258CB238-B031-40D5-B9C6-A103E3F199E3}" destId="{926910F9-A8C1-40D6-A11B-B1A3827907B8}" srcOrd="4" destOrd="0" parTransId="{5E033BF6-A040-4266-8285-DB445E6E4B67}" sibTransId="{8E93FBEC-408A-4B56-9EA4-B3C8DDAF3BEC}"/>
    <dgm:cxn modelId="{242A520A-4C87-4BB2-8977-0283D9D0242F}" srcId="{258CB238-B031-40D5-B9C6-A103E3F199E3}" destId="{23C04A5A-E3BD-43AC-B007-E4AEEA7C9ED3}" srcOrd="0" destOrd="0" parTransId="{DD4B8C66-7916-487D-96F4-EF0A5AEF606A}" sibTransId="{914898CC-6A74-409C-A935-DCF8C8865135}"/>
    <dgm:cxn modelId="{4906809C-A7BC-4C6A-9C45-EFB925EB8CD2}" type="presOf" srcId="{258CB238-B031-40D5-B9C6-A103E3F199E3}" destId="{425584D7-75C0-4836-80FF-053CBCD31735}" srcOrd="0" destOrd="0" presId="urn:microsoft.com/office/officeart/2005/8/layout/pyramid3"/>
    <dgm:cxn modelId="{C33379A3-C883-48A9-9BA0-DA783D6B8473}" type="presOf" srcId="{23C04A5A-E3BD-43AC-B007-E4AEEA7C9ED3}" destId="{46E40E83-A156-4F8E-8D23-21E0DFA89EB9}" srcOrd="0" destOrd="0" presId="urn:microsoft.com/office/officeart/2005/8/layout/pyramid3"/>
    <dgm:cxn modelId="{F2892C3A-94B3-478C-806E-DE7F83652A11}" type="presOf" srcId="{23C04A5A-E3BD-43AC-B007-E4AEEA7C9ED3}" destId="{562E380E-5693-46D4-8853-9421BA66463B}" srcOrd="1" destOrd="0" presId="urn:microsoft.com/office/officeart/2005/8/layout/pyramid3"/>
    <dgm:cxn modelId="{C218CBBF-4389-4B03-96C0-2C765CEC23D7}" type="presOf" srcId="{7210FAF8-BA95-4FBF-8765-7F08F73CD131}" destId="{ECA12E87-55DD-40A9-B950-BA9020351090}" srcOrd="1" destOrd="0" presId="urn:microsoft.com/office/officeart/2005/8/layout/pyramid3"/>
    <dgm:cxn modelId="{787AC642-D888-4036-B2D8-D6434F71319F}" srcId="{258CB238-B031-40D5-B9C6-A103E3F199E3}" destId="{B40FF80C-8C62-4F37-B284-4E2A9D1BF496}" srcOrd="5" destOrd="0" parTransId="{255E1444-DC29-43A9-BD82-414D72E27D57}" sibTransId="{19450F29-AE1C-40B2-B6AC-84142C6FB996}"/>
    <dgm:cxn modelId="{14C07CB3-A1C1-439C-832B-CADA19BA1DF9}" type="presOf" srcId="{B40FF80C-8C62-4F37-B284-4E2A9D1BF496}" destId="{1C11D9E6-59B7-4CA2-AF1E-6C1D5925936C}" srcOrd="0" destOrd="0" presId="urn:microsoft.com/office/officeart/2005/8/layout/pyramid3"/>
    <dgm:cxn modelId="{E7CA2CFD-052B-4FA2-A683-C2928E27626E}" type="presOf" srcId="{7210FAF8-BA95-4FBF-8765-7F08F73CD131}" destId="{90A869B3-830C-4B8A-A43E-F7097FA4CA70}" srcOrd="0" destOrd="0" presId="urn:microsoft.com/office/officeart/2005/8/layout/pyramid3"/>
    <dgm:cxn modelId="{F59F3AEE-9C79-4F90-8446-B354C91CD2B0}" type="presOf" srcId="{B40FF80C-8C62-4F37-B284-4E2A9D1BF496}" destId="{855CE593-87DD-4749-B070-C66C847ED623}" srcOrd="1" destOrd="0" presId="urn:microsoft.com/office/officeart/2005/8/layout/pyramid3"/>
    <dgm:cxn modelId="{2978B2C2-85E6-4A7B-AE5D-1B8F826E22A6}" type="presOf" srcId="{926910F9-A8C1-40D6-A11B-B1A3827907B8}" destId="{9CB8DB52-1B71-457F-BB1F-6D40D947AF3B}" srcOrd="0" destOrd="0" presId="urn:microsoft.com/office/officeart/2005/8/layout/pyramid3"/>
    <dgm:cxn modelId="{D7505CF1-0839-4E9F-8386-7EE14D701496}" srcId="{258CB238-B031-40D5-B9C6-A103E3F199E3}" destId="{C9E3BEFB-4DDD-4C24-B4D1-14F92B6340C1}" srcOrd="2" destOrd="0" parTransId="{0E7C8592-CEBE-41A5-BFF3-B23AA7C31184}" sibTransId="{6E087B2C-FCB3-4E69-859D-C33A6DD6962F}"/>
    <dgm:cxn modelId="{2E8016C8-8ADA-4C42-8CEB-C29CDB0A7DA7}" type="presOf" srcId="{6E487150-13E0-45C7-91EF-00FEF50FCCD6}" destId="{2CC2B6E6-2CB9-4298-9695-DE65330EAEFF}" srcOrd="0" destOrd="0" presId="urn:microsoft.com/office/officeart/2005/8/layout/pyramid3"/>
    <dgm:cxn modelId="{7FC1613B-0AE4-4AFD-BDC9-D0DC46612C0C}" type="presParOf" srcId="{425584D7-75C0-4836-80FF-053CBCD31735}" destId="{9B8CF631-735B-47FC-9F4A-3FDFBF0F95C6}" srcOrd="0" destOrd="0" presId="urn:microsoft.com/office/officeart/2005/8/layout/pyramid3"/>
    <dgm:cxn modelId="{2DBC6478-CCE9-4E6E-BCD2-9C9B3211326B}" type="presParOf" srcId="{9B8CF631-735B-47FC-9F4A-3FDFBF0F95C6}" destId="{46E40E83-A156-4F8E-8D23-21E0DFA89EB9}" srcOrd="0" destOrd="0" presId="urn:microsoft.com/office/officeart/2005/8/layout/pyramid3"/>
    <dgm:cxn modelId="{20C23F9D-2097-4742-B9FB-9D3E0259AB2A}" type="presParOf" srcId="{9B8CF631-735B-47FC-9F4A-3FDFBF0F95C6}" destId="{562E380E-5693-46D4-8853-9421BA66463B}" srcOrd="1" destOrd="0" presId="urn:microsoft.com/office/officeart/2005/8/layout/pyramid3"/>
    <dgm:cxn modelId="{5DD41582-A72F-462C-83D8-7C2946D43EED}" type="presParOf" srcId="{425584D7-75C0-4836-80FF-053CBCD31735}" destId="{4811F722-D10E-4262-9BAB-C21C6E07D70D}" srcOrd="1" destOrd="0" presId="urn:microsoft.com/office/officeart/2005/8/layout/pyramid3"/>
    <dgm:cxn modelId="{36792091-B3F2-49AB-B769-FFF522ED7DA4}" type="presParOf" srcId="{4811F722-D10E-4262-9BAB-C21C6E07D70D}" destId="{90A869B3-830C-4B8A-A43E-F7097FA4CA70}" srcOrd="0" destOrd="0" presId="urn:microsoft.com/office/officeart/2005/8/layout/pyramid3"/>
    <dgm:cxn modelId="{20F2CBD9-5492-45B4-A4A1-94AFF0FDE582}" type="presParOf" srcId="{4811F722-D10E-4262-9BAB-C21C6E07D70D}" destId="{ECA12E87-55DD-40A9-B950-BA9020351090}" srcOrd="1" destOrd="0" presId="urn:microsoft.com/office/officeart/2005/8/layout/pyramid3"/>
    <dgm:cxn modelId="{8676530C-FE77-4D42-8D0A-304E99A7232B}" type="presParOf" srcId="{425584D7-75C0-4836-80FF-053CBCD31735}" destId="{0920EB4E-CD60-49FD-B0D7-C1EF32618246}" srcOrd="2" destOrd="0" presId="urn:microsoft.com/office/officeart/2005/8/layout/pyramid3"/>
    <dgm:cxn modelId="{96860035-7C8B-4BF7-A292-434F6E1D2D44}" type="presParOf" srcId="{0920EB4E-CD60-49FD-B0D7-C1EF32618246}" destId="{15238CF0-BBB1-426E-B914-F05FAD4EE875}" srcOrd="0" destOrd="0" presId="urn:microsoft.com/office/officeart/2005/8/layout/pyramid3"/>
    <dgm:cxn modelId="{00A5C11F-60D1-43C6-8FBE-275E72CC8654}" type="presParOf" srcId="{0920EB4E-CD60-49FD-B0D7-C1EF32618246}" destId="{69433DA5-16CB-4BA6-8EFD-D1DBD70798DB}" srcOrd="1" destOrd="0" presId="urn:microsoft.com/office/officeart/2005/8/layout/pyramid3"/>
    <dgm:cxn modelId="{4CC9DFBD-0C21-4F77-8CE6-6CFA44AD2CF7}" type="presParOf" srcId="{425584D7-75C0-4836-80FF-053CBCD31735}" destId="{FA67BBE5-4369-4117-A5E0-D53EF098A1D3}" srcOrd="3" destOrd="0" presId="urn:microsoft.com/office/officeart/2005/8/layout/pyramid3"/>
    <dgm:cxn modelId="{0888F147-DB59-409E-9352-13F78018E9AB}" type="presParOf" srcId="{FA67BBE5-4369-4117-A5E0-D53EF098A1D3}" destId="{2CC2B6E6-2CB9-4298-9695-DE65330EAEFF}" srcOrd="0" destOrd="0" presId="urn:microsoft.com/office/officeart/2005/8/layout/pyramid3"/>
    <dgm:cxn modelId="{89986864-C34E-41B8-BC73-1BEF30FE6D19}" type="presParOf" srcId="{FA67BBE5-4369-4117-A5E0-D53EF098A1D3}" destId="{EE408719-A1B7-4D48-A087-52332EA36FEA}" srcOrd="1" destOrd="0" presId="urn:microsoft.com/office/officeart/2005/8/layout/pyramid3"/>
    <dgm:cxn modelId="{F2C8D1D7-939D-4846-8BC1-C3B108C33D46}" type="presParOf" srcId="{425584D7-75C0-4836-80FF-053CBCD31735}" destId="{081F2287-6BDE-4E46-A01E-E85B47261FC7}" srcOrd="4" destOrd="0" presId="urn:microsoft.com/office/officeart/2005/8/layout/pyramid3"/>
    <dgm:cxn modelId="{FFE45EA1-3DEB-4237-BD22-75D2B30FD59B}" type="presParOf" srcId="{081F2287-6BDE-4E46-A01E-E85B47261FC7}" destId="{9CB8DB52-1B71-457F-BB1F-6D40D947AF3B}" srcOrd="0" destOrd="0" presId="urn:microsoft.com/office/officeart/2005/8/layout/pyramid3"/>
    <dgm:cxn modelId="{219DD5EA-FE27-4AFA-A6DC-F839E43034C0}" type="presParOf" srcId="{081F2287-6BDE-4E46-A01E-E85B47261FC7}" destId="{19A0F85E-1E8A-401F-A294-020CFB06DB81}" srcOrd="1" destOrd="0" presId="urn:microsoft.com/office/officeart/2005/8/layout/pyramid3"/>
    <dgm:cxn modelId="{735F07EB-B318-48AD-B2A1-5861D3A77282}" type="presParOf" srcId="{425584D7-75C0-4836-80FF-053CBCD31735}" destId="{F5520CA2-17CC-4199-BC23-572AAB2CD23E}" srcOrd="5" destOrd="0" presId="urn:microsoft.com/office/officeart/2005/8/layout/pyramid3"/>
    <dgm:cxn modelId="{BE7A1602-F934-4FF4-A57D-F4FC303D6320}" type="presParOf" srcId="{F5520CA2-17CC-4199-BC23-572AAB2CD23E}" destId="{1C11D9E6-59B7-4CA2-AF1E-6C1D5925936C}" srcOrd="0" destOrd="0" presId="urn:microsoft.com/office/officeart/2005/8/layout/pyramid3"/>
    <dgm:cxn modelId="{3896EB78-E3C7-432D-BA22-827A1E207429}" type="presParOf" srcId="{F5520CA2-17CC-4199-BC23-572AAB2CD23E}" destId="{855CE593-87DD-4749-B070-C66C847ED62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40E83-A156-4F8E-8D23-21E0DFA89EB9}">
      <dsp:nvSpPr>
        <dsp:cNvPr id="0" name=""/>
        <dsp:cNvSpPr/>
      </dsp:nvSpPr>
      <dsp:spPr>
        <a:xfrm rot="10800000">
          <a:off x="0" y="7208"/>
          <a:ext cx="6841925" cy="605741"/>
        </a:xfrm>
        <a:prstGeom prst="trapezoid">
          <a:avLst>
            <a:gd name="adj" fmla="val 94126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k-SK" sz="1400" b="1" i="0" u="none" strike="noStrike" kern="1200" cap="none" normalizeH="0" baseline="0" dirty="0" smtClean="0">
            <a:ln/>
            <a:effectLst/>
            <a:latin typeface="+mn-lt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600" b="1" i="0" u="none" strike="noStrike" kern="1200" cap="none" normalizeH="0" baseline="0" dirty="0" smtClean="0">
              <a:ln/>
              <a:effectLst/>
              <a:latin typeface="+mj-lt"/>
              <a:cs typeface="Arial" charset="0"/>
            </a:rPr>
            <a:t>Predchádzanie vzniku odpadov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k-SK" sz="1200" b="0" i="0" u="none" strike="noStrike" kern="1200" cap="none" normalizeH="0" baseline="0" dirty="0" smtClean="0">
            <a:ln/>
            <a:effectLst/>
            <a:latin typeface="+mj-lt"/>
            <a:cs typeface="Arial" charset="0"/>
          </a:endParaRPr>
        </a:p>
      </dsp:txBody>
      <dsp:txXfrm rot="-10800000">
        <a:off x="1197336" y="7208"/>
        <a:ext cx="4447251" cy="605741"/>
      </dsp:txXfrm>
    </dsp:sp>
    <dsp:sp modelId="{90A869B3-830C-4B8A-A43E-F7097FA4CA70}">
      <dsp:nvSpPr>
        <dsp:cNvPr id="0" name=""/>
        <dsp:cNvSpPr/>
      </dsp:nvSpPr>
      <dsp:spPr>
        <a:xfrm rot="10800000">
          <a:off x="570160" y="605741"/>
          <a:ext cx="5701604" cy="605741"/>
        </a:xfrm>
        <a:prstGeom prst="trapezoid">
          <a:avLst>
            <a:gd name="adj" fmla="val 94126"/>
          </a:avLst>
        </a:prstGeom>
        <a:solidFill>
          <a:schemeClr val="accent1">
            <a:shade val="80000"/>
            <a:hueOff val="54253"/>
            <a:satOff val="1035"/>
            <a:lumOff val="45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sk-SK" sz="1600" b="1" kern="1200" dirty="0" smtClean="0">
              <a:latin typeface="+mj-lt"/>
            </a:rPr>
            <a:t>Príprava na opätovné použitie</a:t>
          </a:r>
          <a:endParaRPr kumimoji="0" lang="sk-SK" sz="1600" b="1" i="0" u="none" strike="noStrike" kern="1200" cap="none" normalizeH="0" baseline="0" dirty="0" smtClean="0">
            <a:ln/>
            <a:effectLst/>
            <a:latin typeface="+mj-lt"/>
            <a:cs typeface="Arial" charset="0"/>
          </a:endParaRPr>
        </a:p>
      </dsp:txBody>
      <dsp:txXfrm rot="-10800000">
        <a:off x="1567941" y="605741"/>
        <a:ext cx="3706042" cy="605741"/>
      </dsp:txXfrm>
    </dsp:sp>
    <dsp:sp modelId="{15238CF0-BBB1-426E-B914-F05FAD4EE875}">
      <dsp:nvSpPr>
        <dsp:cNvPr id="0" name=""/>
        <dsp:cNvSpPr/>
      </dsp:nvSpPr>
      <dsp:spPr>
        <a:xfrm rot="10800000">
          <a:off x="1140320" y="1211483"/>
          <a:ext cx="4561283" cy="605741"/>
        </a:xfrm>
        <a:prstGeom prst="trapezoid">
          <a:avLst>
            <a:gd name="adj" fmla="val 94126"/>
          </a:avLst>
        </a:prstGeom>
        <a:solidFill>
          <a:schemeClr val="accent1">
            <a:shade val="80000"/>
            <a:hueOff val="108505"/>
            <a:satOff val="2070"/>
            <a:lumOff val="91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600" b="1" i="0" u="none" strike="noStrike" kern="1200" cap="none" normalizeH="0" baseline="0" dirty="0" smtClean="0">
              <a:ln/>
              <a:effectLst/>
              <a:latin typeface="+mj-lt"/>
              <a:cs typeface="Arial" charset="0"/>
            </a:rPr>
            <a:t>Recykláci</a:t>
          </a:r>
          <a:r>
            <a:rPr kumimoji="0" lang="sk-SK" sz="1600" b="1" i="0" u="none" strike="noStrike" kern="1200" cap="none" normalizeH="0" baseline="0" dirty="0" smtClean="0">
              <a:ln/>
              <a:effectLst/>
              <a:latin typeface="+mn-lt"/>
              <a:cs typeface="Arial" charset="0"/>
            </a:rPr>
            <a:t>a</a:t>
          </a:r>
        </a:p>
      </dsp:txBody>
      <dsp:txXfrm rot="-10800000">
        <a:off x="1938545" y="1211483"/>
        <a:ext cx="2964834" cy="605741"/>
      </dsp:txXfrm>
    </dsp:sp>
    <dsp:sp modelId="{2CC2B6E6-2CB9-4298-9695-DE65330EAEFF}">
      <dsp:nvSpPr>
        <dsp:cNvPr id="0" name=""/>
        <dsp:cNvSpPr/>
      </dsp:nvSpPr>
      <dsp:spPr>
        <a:xfrm rot="10800000">
          <a:off x="1700389" y="1817225"/>
          <a:ext cx="3420962" cy="605741"/>
        </a:xfrm>
        <a:prstGeom prst="trapezoid">
          <a:avLst>
            <a:gd name="adj" fmla="val 94126"/>
          </a:avLst>
        </a:prstGeom>
        <a:solidFill>
          <a:schemeClr val="accent1">
            <a:shade val="80000"/>
            <a:hueOff val="162758"/>
            <a:satOff val="3105"/>
            <a:lumOff val="137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1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sk-SK" sz="1600" b="1" kern="1200" dirty="0" smtClean="0">
              <a:latin typeface="+mj-lt"/>
            </a:rPr>
            <a:t>Energetické zhodnotenie</a:t>
          </a:r>
          <a:endParaRPr kumimoji="0" lang="sk-SK" sz="1600" b="1" i="0" u="none" strike="noStrike" kern="1200" cap="none" normalizeH="0" baseline="0" dirty="0" smtClean="0">
            <a:ln/>
            <a:effectLst/>
            <a:latin typeface="+mj-lt"/>
            <a:cs typeface="Arial" charset="0"/>
          </a:endParaRPr>
        </a:p>
      </dsp:txBody>
      <dsp:txXfrm rot="-10800000">
        <a:off x="2299057" y="1817225"/>
        <a:ext cx="2223625" cy="605741"/>
      </dsp:txXfrm>
    </dsp:sp>
    <dsp:sp modelId="{9CB8DB52-1B71-457F-BB1F-6D40D947AF3B}">
      <dsp:nvSpPr>
        <dsp:cNvPr id="0" name=""/>
        <dsp:cNvSpPr/>
      </dsp:nvSpPr>
      <dsp:spPr>
        <a:xfrm rot="10800000">
          <a:off x="2280641" y="2422966"/>
          <a:ext cx="2280641" cy="605741"/>
        </a:xfrm>
        <a:prstGeom prst="trapezoid">
          <a:avLst>
            <a:gd name="adj" fmla="val 94126"/>
          </a:avLst>
        </a:prstGeom>
        <a:solidFill>
          <a:schemeClr val="accent1">
            <a:shade val="80000"/>
            <a:hueOff val="217011"/>
            <a:satOff val="4140"/>
            <a:lumOff val="182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1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600" b="1" i="0" u="none" strike="noStrike" kern="1200" cap="none" normalizeH="0" baseline="0" dirty="0" smtClean="0">
              <a:ln/>
              <a:effectLst/>
              <a:latin typeface="+mj-lt"/>
              <a:cs typeface="Arial" charset="0"/>
            </a:rPr>
            <a:t>Spálenie</a:t>
          </a:r>
        </a:p>
      </dsp:txBody>
      <dsp:txXfrm rot="-10800000">
        <a:off x="2679753" y="2422966"/>
        <a:ext cx="1482417" cy="605741"/>
      </dsp:txXfrm>
    </dsp:sp>
    <dsp:sp modelId="{1C11D9E6-59B7-4CA2-AF1E-6C1D5925936C}">
      <dsp:nvSpPr>
        <dsp:cNvPr id="0" name=""/>
        <dsp:cNvSpPr/>
      </dsp:nvSpPr>
      <dsp:spPr>
        <a:xfrm rot="10800000">
          <a:off x="2850802" y="3028708"/>
          <a:ext cx="1140320" cy="605741"/>
        </a:xfrm>
        <a:prstGeom prst="trapezoid">
          <a:avLst>
            <a:gd name="adj" fmla="val 94126"/>
          </a:avLst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>
              <a:latin typeface="+mj-lt"/>
            </a:rPr>
            <a:t>Skládka</a:t>
          </a:r>
          <a:endParaRPr lang="sk-SK" sz="1600" b="1" kern="1200" dirty="0">
            <a:latin typeface="+mj-lt"/>
          </a:endParaRPr>
        </a:p>
      </dsp:txBody>
      <dsp:txXfrm rot="-10800000">
        <a:off x="2850802" y="3028708"/>
        <a:ext cx="1140320" cy="605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9FA13-B87C-4699-805D-EB28A86B6D79}" type="datetimeFigureOut">
              <a:rPr lang="sk-SK" smtClean="0"/>
              <a:t>6. 3. 2017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332FD-E826-49ED-8B6A-948984D361E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19613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FA116-72AF-4FC1-8336-1ACCAFDC29A8}" type="datetimeFigureOut">
              <a:rPr lang="sk-SK" smtClean="0"/>
              <a:t>6. 3. 2017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17AF0-4498-4D09-9C79-DAD64BF968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22289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789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2494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pic>
        <p:nvPicPr>
          <p:cNvPr id="8" name="Picture 4" descr="www.enviro.gov.s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773" y="473016"/>
            <a:ext cx="881577" cy="8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Ministerstvo životného prostredia Slovenskej republiky Slovenskej, deň</a:t>
            </a: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m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CC4E4CD-5F23-4FB2-9467-4BF7DE8FD0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882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Ministerstvo životného prostredia Slovenskej republiky Slovenskej, deň</a:t>
            </a:r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2467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9961" y="2095018"/>
            <a:ext cx="7189168" cy="1203767"/>
          </a:xfr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35000">
                <a:schemeClr val="accent1">
                  <a:lumMod val="20000"/>
                  <a:lumOff val="80000"/>
                </a:schemeClr>
              </a:gs>
              <a:gs pos="21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Nový zákon o </a:t>
            </a:r>
            <a:r>
              <a:rPr lang="sk-SK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odpadoch - </a:t>
            </a:r>
            <a:r>
              <a:rPr lang="sk-SK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jeho implementácia v praxi</a:t>
            </a:r>
            <a:endParaRPr lang="sk-SK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1237204" y="4184371"/>
            <a:ext cx="6841925" cy="990600"/>
          </a:xfrm>
          <a:prstGeom prst="rect">
            <a:avLst/>
          </a:prstGeom>
          <a:gradFill flip="none" rotWithShape="1">
            <a:gsLst>
              <a:gs pos="34000">
                <a:schemeClr val="accent1">
                  <a:lumMod val="40000"/>
                  <a:lumOff val="60000"/>
                </a:schemeClr>
              </a:gs>
              <a:gs pos="6600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78000">
                <a:schemeClr val="bg1"/>
              </a:gs>
            </a:gsLst>
            <a:lin ang="6600000" scaled="0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sk-SK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sk-SK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Filip Macháček</a:t>
            </a:r>
            <a:endParaRPr lang="sk-SK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sk-SK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Mgr</a:t>
            </a:r>
            <a:r>
              <a:rPr lang="sk-SK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Eleonóra Šuplatová</a:t>
            </a:r>
          </a:p>
          <a:p>
            <a:pPr algn="r"/>
            <a:r>
              <a:rPr lang="sk-SK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Sekcia </a:t>
            </a:r>
            <a:r>
              <a:rPr lang="sk-SK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evironmentálneho</a:t>
            </a:r>
            <a:r>
              <a:rPr lang="sk-SK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hodnotenia a odpadového hospodárstva</a:t>
            </a:r>
            <a:endParaRPr lang="sk-SK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889961" y="6060557"/>
            <a:ext cx="3496844" cy="646253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38000">
                <a:schemeClr val="accent1">
                  <a:lumMod val="20000"/>
                  <a:lumOff val="80000"/>
                </a:schemeClr>
              </a:gs>
              <a:gs pos="21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Ministerstvo životného prostredia Slovenskej republiky, Námestie Ľ. Štúra 1, 812 35 Bratislava</a:t>
            </a:r>
            <a:endParaRPr lang="sk-SK" sz="1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938023" y="5972324"/>
            <a:ext cx="3141106" cy="646253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41000">
                <a:schemeClr val="accent1">
                  <a:lumMod val="20000"/>
                  <a:lumOff val="80000"/>
                </a:schemeClr>
              </a:gs>
              <a:gs pos="9000">
                <a:schemeClr val="bg1"/>
              </a:gs>
            </a:gsLst>
            <a:lin ang="2700000" scaled="0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altLang="cs-CZ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Gill Sans"/>
              </a:rPr>
              <a:t>Odborná konferencia APÚMS SR</a:t>
            </a:r>
          </a:p>
          <a:p>
            <a:pPr algn="r"/>
            <a:r>
              <a:rPr lang="cs-CZ" altLang="cs-CZ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Gill Sans"/>
              </a:rPr>
              <a:t>Grand hotel </a:t>
            </a:r>
            <a:r>
              <a:rPr lang="cs-CZ" altLang="cs-CZ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Gill Sans"/>
              </a:rPr>
              <a:t>Permon</a:t>
            </a:r>
            <a:r>
              <a:rPr lang="cs-CZ" altLang="cs-CZ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Gill Sans"/>
              </a:rPr>
              <a:t>, </a:t>
            </a:r>
            <a:r>
              <a:rPr lang="cs-CZ" altLang="cs-CZ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Gill Sans"/>
              </a:rPr>
              <a:t>Podbanské</a:t>
            </a:r>
            <a:r>
              <a:rPr lang="cs-CZ" altLang="cs-CZ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Gill Sans"/>
              </a:rPr>
              <a:t>, </a:t>
            </a:r>
          </a:p>
          <a:p>
            <a:pPr algn="r"/>
            <a:r>
              <a:rPr lang="cs-CZ" altLang="cs-CZ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Gill Sans"/>
              </a:rPr>
              <a:t>30.-31.3.2017</a:t>
            </a:r>
            <a:endParaRPr lang="cs-CZ" altLang="cs-CZ" sz="12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7194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925251" y="1510860"/>
            <a:ext cx="6841925" cy="780928"/>
          </a:xfr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71000">
                <a:schemeClr val="accent1">
                  <a:lumMod val="20000"/>
                  <a:lumOff val="80000"/>
                </a:schemeClr>
              </a:gs>
              <a:gs pos="3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Spaľovne odpadov</a:t>
            </a:r>
            <a:endParaRPr lang="sk-SK" sz="2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0" b="16919"/>
          <a:stretch/>
        </p:blipFill>
        <p:spPr>
          <a:xfrm>
            <a:off x="925251" y="2430683"/>
            <a:ext cx="7429809" cy="392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4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9964" y="1869675"/>
            <a:ext cx="6841925" cy="780928"/>
          </a:xfr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71000">
                <a:schemeClr val="accent1">
                  <a:lumMod val="20000"/>
                  <a:lumOff val="80000"/>
                </a:schemeClr>
              </a:gs>
              <a:gs pos="3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Ciele pre Slovenskú republiku</a:t>
            </a:r>
            <a:endParaRPr lang="sk-SK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89964" y="3099147"/>
            <a:ext cx="6990080" cy="3255354"/>
          </a:xfrm>
          <a:gradFill flip="none" rotWithShape="1">
            <a:gsLst>
              <a:gs pos="19000">
                <a:srgbClr val="C3DBF0"/>
              </a:gs>
              <a:gs pos="0">
                <a:schemeClr val="accent1">
                  <a:lumMod val="40000"/>
                  <a:lumOff val="60000"/>
                </a:schemeClr>
              </a:gs>
              <a:gs pos="29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0"/>
            <a:tileRect/>
          </a:gradFill>
        </p:spPr>
        <p:txBody>
          <a:bodyPr>
            <a:normAutofit/>
          </a:bodyPr>
          <a:lstStyle/>
          <a:p>
            <a:r>
              <a:rPr lang="sk-SK" sz="2000" b="1" dirty="0" smtClean="0"/>
              <a:t>Do r. 2020 recyklovať  50% z produkcie komunálneho odpadu</a:t>
            </a:r>
          </a:p>
          <a:p>
            <a:pPr marL="0" indent="0">
              <a:buNone/>
            </a:pPr>
            <a:endParaRPr lang="sk-SK" sz="2000" b="1" dirty="0"/>
          </a:p>
          <a:p>
            <a:r>
              <a:rPr lang="sk-SK" sz="2000" b="1" dirty="0"/>
              <a:t>Znížiť objem biologicky rozložiteľných komunálnych odpadov ukladaných na skládky odpadov do r. 2020 na úroveň 35% z množstva BRKO vzniknutého v r. 1995 (</a:t>
            </a:r>
            <a:r>
              <a:rPr lang="sk-SK" sz="2000" b="1" dirty="0" err="1"/>
              <a:t>t.j</a:t>
            </a:r>
            <a:r>
              <a:rPr lang="sk-SK" sz="2000" b="1" dirty="0"/>
              <a:t>. 944 tis.t BRKO)</a:t>
            </a:r>
          </a:p>
          <a:p>
            <a:pPr marL="0" indent="0">
              <a:buNone/>
            </a:pPr>
            <a:endParaRPr lang="sk-SK" sz="2000" b="1" dirty="0"/>
          </a:p>
          <a:p>
            <a:r>
              <a:rPr lang="sk-SK" sz="2000" b="1" dirty="0" smtClean="0"/>
              <a:t>Návrh </a:t>
            </a:r>
            <a:r>
              <a:rPr lang="sk-SK" sz="2000" b="1" dirty="0" err="1" smtClean="0"/>
              <a:t>Waste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Packagu</a:t>
            </a:r>
            <a:r>
              <a:rPr lang="sk-SK" sz="2000" b="1" dirty="0" smtClean="0"/>
              <a:t> - Znížiť skládkovanie do r. 2030 na 10% odpadov, ktoré vznikli po procese zhodnotenia alebo zneškodnenia odpadov</a:t>
            </a:r>
          </a:p>
          <a:p>
            <a:pPr marL="0" indent="0">
              <a:buNone/>
            </a:pPr>
            <a:endParaRPr lang="sk-SK" sz="2000" b="1" dirty="0">
              <a:latin typeface="+mj-lt"/>
            </a:endParaRPr>
          </a:p>
          <a:p>
            <a:pPr marL="0" indent="0">
              <a:buNone/>
            </a:pPr>
            <a:endParaRPr lang="sk-SK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247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9964" y="1693212"/>
            <a:ext cx="7139110" cy="780928"/>
          </a:xfr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71000">
                <a:schemeClr val="accent1">
                  <a:lumMod val="20000"/>
                  <a:lumOff val="80000"/>
                </a:schemeClr>
              </a:gs>
              <a:gs pos="3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Aké možnosti má Slovenská republika na splnenie cieľov?</a:t>
            </a:r>
            <a:endParaRPr lang="sk-SK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89964" y="3099146"/>
            <a:ext cx="6990080" cy="3521573"/>
          </a:xfrm>
          <a:gradFill flip="none" rotWithShape="1">
            <a:gsLst>
              <a:gs pos="19000">
                <a:srgbClr val="C3DBF0"/>
              </a:gs>
              <a:gs pos="0">
                <a:schemeClr val="accent1">
                  <a:lumMod val="40000"/>
                  <a:lumOff val="60000"/>
                </a:schemeClr>
              </a:gs>
              <a:gs pos="29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0"/>
            <a:tileRect/>
          </a:gra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1793875" algn="l"/>
              </a:tabLst>
            </a:pPr>
            <a:endParaRPr lang="sk-SK" sz="1900" b="1" dirty="0">
              <a:latin typeface="+mj-lt"/>
            </a:endParaRPr>
          </a:p>
          <a:p>
            <a:pPr marL="457200" indent="-457200">
              <a:buFont typeface="+mj-lt"/>
              <a:buAutoNum type="arabicPeriod"/>
              <a:tabLst>
                <a:tab pos="714375" algn="l"/>
                <a:tab pos="1793875" algn="l"/>
              </a:tabLst>
            </a:pPr>
            <a:r>
              <a:rPr lang="sk-SK" sz="1900" b="1" dirty="0" smtClean="0"/>
              <a:t>Aplikačná novela zákona o odpadoch - </a:t>
            </a:r>
            <a:r>
              <a:rPr lang="sk-SK" sz="1900" b="1" dirty="0"/>
              <a:t>s</a:t>
            </a:r>
            <a:r>
              <a:rPr lang="sk-SK" sz="1900" b="1" dirty="0" smtClean="0"/>
              <a:t>funkčnenie nového systému OH</a:t>
            </a:r>
          </a:p>
          <a:p>
            <a:pPr marL="457200" indent="-457200">
              <a:buFont typeface="+mj-lt"/>
              <a:buAutoNum type="arabicPeriod"/>
              <a:tabLst>
                <a:tab pos="714375" algn="l"/>
                <a:tab pos="1793875" algn="l"/>
              </a:tabLst>
            </a:pPr>
            <a:endParaRPr lang="sk-SK" sz="1900" b="1" dirty="0" smtClean="0"/>
          </a:p>
          <a:p>
            <a:pPr marL="457200" indent="-457200">
              <a:buFont typeface="+mj-lt"/>
              <a:buAutoNum type="arabicPeriod"/>
              <a:tabLst>
                <a:tab pos="714375" algn="l"/>
                <a:tab pos="1793875" algn="l"/>
              </a:tabLst>
            </a:pPr>
            <a:r>
              <a:rPr lang="sk-SK" sz="1900" b="1" dirty="0" smtClean="0"/>
              <a:t>Príprava nového zákona o poplatkoch za ukladanie odpadov na skládky odpadov a odkaliská</a:t>
            </a:r>
          </a:p>
          <a:p>
            <a:pPr marL="457200" indent="-457200">
              <a:buFont typeface="+mj-lt"/>
              <a:buAutoNum type="arabicPeriod"/>
              <a:tabLst>
                <a:tab pos="714375" algn="l"/>
                <a:tab pos="1793875" algn="l"/>
              </a:tabLst>
            </a:pPr>
            <a:endParaRPr lang="sk-SK" sz="1900" b="1" dirty="0"/>
          </a:p>
          <a:p>
            <a:pPr marL="457200" indent="-457200">
              <a:buFont typeface="+mj-lt"/>
              <a:buAutoNum type="arabicPeriod"/>
              <a:tabLst>
                <a:tab pos="714375" algn="l"/>
                <a:tab pos="1793875" algn="l"/>
              </a:tabLst>
            </a:pPr>
            <a:r>
              <a:rPr lang="sk-SK" sz="1900" b="1" dirty="0" smtClean="0"/>
              <a:t>Zamerať sa na dôsledné triedenie komunálnych odpadov a na triedenie biologicky rozložiteľných komunálnych odpadov </a:t>
            </a:r>
          </a:p>
          <a:p>
            <a:pPr marL="457200" indent="-457200">
              <a:buFont typeface="+mj-lt"/>
              <a:buAutoNum type="arabicPeriod"/>
              <a:tabLst>
                <a:tab pos="714375" algn="l"/>
                <a:tab pos="1793875" algn="l"/>
              </a:tabLst>
            </a:pPr>
            <a:endParaRPr lang="sk-SK" sz="1900" b="1" dirty="0" smtClean="0">
              <a:latin typeface="+mj-lt"/>
            </a:endParaRPr>
          </a:p>
          <a:p>
            <a:pPr>
              <a:tabLst>
                <a:tab pos="714375" algn="l"/>
                <a:tab pos="1793875" algn="l"/>
              </a:tabLst>
            </a:pPr>
            <a:endParaRPr lang="sk-SK" sz="1900" b="1" dirty="0" smtClean="0">
              <a:latin typeface="+mj-lt"/>
            </a:endParaRPr>
          </a:p>
          <a:p>
            <a:pPr>
              <a:tabLst>
                <a:tab pos="714375" algn="l"/>
                <a:tab pos="1793875" algn="l"/>
              </a:tabLst>
            </a:pPr>
            <a:endParaRPr lang="sk-SK" sz="1900" b="1" dirty="0" smtClean="0">
              <a:latin typeface="+mj-lt"/>
            </a:endParaRPr>
          </a:p>
          <a:p>
            <a:pPr marL="0" indent="0">
              <a:buNone/>
              <a:tabLst>
                <a:tab pos="1793875" algn="l"/>
              </a:tabLst>
            </a:pPr>
            <a:endParaRPr lang="sk-SK" sz="19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326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9964" y="1693212"/>
            <a:ext cx="6841925" cy="780928"/>
          </a:xfr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71000">
                <a:schemeClr val="accent1">
                  <a:lumMod val="20000"/>
                  <a:lumOff val="80000"/>
                </a:schemeClr>
              </a:gs>
              <a:gs pos="3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Aplikačná novela zákona o odpadoch</a:t>
            </a:r>
            <a:endParaRPr lang="sk-SK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89963" y="3099146"/>
            <a:ext cx="7315573" cy="3521573"/>
          </a:xfrm>
          <a:gradFill flip="none" rotWithShape="1">
            <a:gsLst>
              <a:gs pos="19000">
                <a:srgbClr val="C3DBF0"/>
              </a:gs>
              <a:gs pos="0">
                <a:schemeClr val="accent1">
                  <a:lumMod val="40000"/>
                  <a:lumOff val="60000"/>
                </a:schemeClr>
              </a:gs>
              <a:gs pos="29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0"/>
            <a:tileRect/>
          </a:gradFill>
        </p:spPr>
        <p:txBody>
          <a:bodyPr>
            <a:normAutofit/>
          </a:bodyPr>
          <a:lstStyle/>
          <a:p>
            <a:pPr>
              <a:tabLst>
                <a:tab pos="714375" algn="l"/>
                <a:tab pos="1793875" algn="l"/>
              </a:tabLst>
            </a:pPr>
            <a:r>
              <a:rPr lang="sk-SK" sz="1900" b="1" dirty="0" smtClean="0"/>
              <a:t>Najzásadnejšie zmeny  - RZV pre obaly, </a:t>
            </a:r>
            <a:r>
              <a:rPr lang="sk-SK" sz="1900" b="1" dirty="0" err="1" smtClean="0"/>
              <a:t>neobaly</a:t>
            </a:r>
            <a:r>
              <a:rPr lang="sk-SK" sz="1900" b="1" dirty="0" smtClean="0"/>
              <a:t>, pneumatiky, spodný     </a:t>
            </a:r>
          </a:p>
          <a:p>
            <a:pPr marL="0" indent="0">
              <a:buNone/>
              <a:tabLst>
                <a:tab pos="714375" algn="l"/>
                <a:tab pos="1793875" algn="l"/>
              </a:tabLst>
            </a:pPr>
            <a:r>
              <a:rPr lang="sk-SK" sz="1900" b="1" dirty="0" smtClean="0"/>
              <a:t>                                                  limit</a:t>
            </a:r>
          </a:p>
          <a:p>
            <a:pPr marL="0" indent="0">
              <a:buNone/>
              <a:tabLst>
                <a:tab pos="714375" algn="l"/>
                <a:tab pos="1793875" algn="l"/>
              </a:tabLst>
            </a:pPr>
            <a:r>
              <a:rPr lang="sk-SK" sz="1900" b="1" dirty="0"/>
              <a:t> </a:t>
            </a:r>
            <a:r>
              <a:rPr lang="sk-SK" sz="1900" b="1" dirty="0" smtClean="0"/>
              <a:t>                                              - KC</a:t>
            </a:r>
          </a:p>
          <a:p>
            <a:pPr marL="0" indent="0">
              <a:buNone/>
              <a:tabLst>
                <a:tab pos="714375" algn="l"/>
                <a:tab pos="1793875" algn="l"/>
              </a:tabLst>
            </a:pPr>
            <a:r>
              <a:rPr lang="sk-SK" sz="1900" b="1" dirty="0"/>
              <a:t> </a:t>
            </a:r>
            <a:r>
              <a:rPr lang="sk-SK" sz="1900" b="1" dirty="0" smtClean="0"/>
              <a:t>                                              - autorizačný proces pre OZV, výrobcov a                 </a:t>
            </a:r>
          </a:p>
          <a:p>
            <a:pPr marL="0" indent="0">
              <a:buNone/>
              <a:tabLst>
                <a:tab pos="714375" algn="l"/>
                <a:tab pos="1793875" algn="l"/>
              </a:tabLst>
            </a:pPr>
            <a:r>
              <a:rPr lang="sk-SK" sz="1900" b="1" dirty="0" smtClean="0"/>
              <a:t>                                                  tretie osoby</a:t>
            </a:r>
          </a:p>
          <a:p>
            <a:pPr marL="0" indent="0">
              <a:buNone/>
              <a:tabLst>
                <a:tab pos="714375" algn="l"/>
                <a:tab pos="1793875" algn="l"/>
              </a:tabLst>
            </a:pPr>
            <a:r>
              <a:rPr lang="sk-SK" sz="1900" b="1" dirty="0"/>
              <a:t> </a:t>
            </a:r>
            <a:r>
              <a:rPr lang="sk-SK" sz="1900" b="1" dirty="0" smtClean="0"/>
              <a:t>                                              - komunálne odpady – DSO, zmluvné vzťahy</a:t>
            </a:r>
          </a:p>
          <a:p>
            <a:pPr marL="0" indent="0">
              <a:buNone/>
              <a:tabLst>
                <a:tab pos="714375" algn="l"/>
                <a:tab pos="1793875" algn="l"/>
              </a:tabLst>
            </a:pPr>
            <a:r>
              <a:rPr lang="sk-SK" sz="1900" b="1" dirty="0"/>
              <a:t> </a:t>
            </a:r>
            <a:r>
              <a:rPr lang="sk-SK" sz="1900" b="1" dirty="0" smtClean="0"/>
              <a:t>                                              - evidenčné a ohlasovacie povinnosti</a:t>
            </a:r>
          </a:p>
          <a:p>
            <a:pPr marL="0" indent="0">
              <a:buNone/>
              <a:tabLst>
                <a:tab pos="714375" algn="l"/>
                <a:tab pos="1793875" algn="l"/>
              </a:tabLst>
            </a:pPr>
            <a:r>
              <a:rPr lang="sk-SK" sz="1900" b="1" dirty="0"/>
              <a:t> </a:t>
            </a:r>
            <a:r>
              <a:rPr lang="sk-SK" sz="1900" b="1" dirty="0" smtClean="0"/>
              <a:t>                                              - zefektívnenie kontroly OZV zo strany MŽP SR</a:t>
            </a:r>
          </a:p>
          <a:p>
            <a:pPr marL="0" indent="0">
              <a:buNone/>
              <a:tabLst>
                <a:tab pos="714375" algn="l"/>
                <a:tab pos="1793875" algn="l"/>
              </a:tabLst>
            </a:pPr>
            <a:r>
              <a:rPr lang="sk-SK" sz="1900" b="1" dirty="0"/>
              <a:t> </a:t>
            </a:r>
            <a:r>
              <a:rPr lang="sk-SK" sz="1900" b="1" dirty="0" smtClean="0"/>
              <a:t>                                              - zvýšenie sankcií</a:t>
            </a:r>
            <a:endParaRPr lang="sk-SK" sz="1900" b="1" dirty="0"/>
          </a:p>
          <a:p>
            <a:pPr>
              <a:tabLst>
                <a:tab pos="714375" algn="l"/>
                <a:tab pos="1793875" algn="l"/>
              </a:tabLst>
            </a:pPr>
            <a:endParaRPr lang="sk-SK" sz="1900" b="1" dirty="0" smtClean="0">
              <a:latin typeface="+mj-lt"/>
            </a:endParaRPr>
          </a:p>
          <a:p>
            <a:pPr>
              <a:tabLst>
                <a:tab pos="714375" algn="l"/>
                <a:tab pos="1793875" algn="l"/>
              </a:tabLst>
            </a:pPr>
            <a:endParaRPr lang="sk-SK" sz="1900" b="1" dirty="0" smtClean="0">
              <a:latin typeface="+mj-lt"/>
            </a:endParaRPr>
          </a:p>
          <a:p>
            <a:pPr>
              <a:tabLst>
                <a:tab pos="714375" algn="l"/>
                <a:tab pos="1793875" algn="l"/>
              </a:tabLst>
            </a:pPr>
            <a:endParaRPr lang="sk-SK" sz="1900" b="1" dirty="0">
              <a:latin typeface="+mj-lt"/>
            </a:endParaRPr>
          </a:p>
          <a:p>
            <a:pPr>
              <a:tabLst>
                <a:tab pos="714375" algn="l"/>
                <a:tab pos="1793875" algn="l"/>
              </a:tabLst>
            </a:pPr>
            <a:endParaRPr lang="sk-SK" sz="1900" b="1" dirty="0" smtClean="0">
              <a:latin typeface="+mj-lt"/>
            </a:endParaRPr>
          </a:p>
          <a:p>
            <a:pPr>
              <a:tabLst>
                <a:tab pos="714375" algn="l"/>
                <a:tab pos="1793875" algn="l"/>
              </a:tabLst>
            </a:pPr>
            <a:endParaRPr lang="sk-SK" sz="1900" b="1" dirty="0" smtClean="0">
              <a:latin typeface="+mj-lt"/>
            </a:endParaRPr>
          </a:p>
          <a:p>
            <a:pPr>
              <a:tabLst>
                <a:tab pos="714375" algn="l"/>
                <a:tab pos="1793875" algn="l"/>
              </a:tabLst>
            </a:pPr>
            <a:endParaRPr lang="sk-SK" sz="1900" b="1" dirty="0" smtClean="0">
              <a:latin typeface="+mj-lt"/>
            </a:endParaRPr>
          </a:p>
          <a:p>
            <a:pPr marL="0" indent="0">
              <a:buNone/>
              <a:tabLst>
                <a:tab pos="1793875" algn="l"/>
              </a:tabLst>
            </a:pPr>
            <a:endParaRPr lang="sk-SK" sz="19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392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9964" y="1693212"/>
            <a:ext cx="6841925" cy="780928"/>
          </a:xfr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71000">
                <a:schemeClr val="accent1">
                  <a:lumMod val="20000"/>
                  <a:lumOff val="80000"/>
                </a:schemeClr>
              </a:gs>
              <a:gs pos="3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Nový zákon o poplatkoch za uloženie odpadov </a:t>
            </a:r>
            <a:endParaRPr lang="sk-SK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89964" y="3099146"/>
            <a:ext cx="6990080" cy="3521573"/>
          </a:xfrm>
          <a:gradFill flip="none" rotWithShape="1">
            <a:gsLst>
              <a:gs pos="19000">
                <a:srgbClr val="C3DBF0"/>
              </a:gs>
              <a:gs pos="0">
                <a:schemeClr val="accent1">
                  <a:lumMod val="40000"/>
                  <a:lumOff val="60000"/>
                </a:schemeClr>
              </a:gs>
              <a:gs pos="29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0"/>
            <a:tileRect/>
          </a:gra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1793875" algn="l"/>
              </a:tabLst>
            </a:pPr>
            <a:endParaRPr lang="sk-SK" sz="1900" b="1" dirty="0">
              <a:latin typeface="+mj-lt"/>
            </a:endParaRPr>
          </a:p>
          <a:p>
            <a:r>
              <a:rPr lang="sk-SK" sz="2000" b="1" dirty="0"/>
              <a:t>Začiatok legislatívneho procesu – </a:t>
            </a:r>
            <a:r>
              <a:rPr lang="sk-SK" sz="2000" b="1" dirty="0">
                <a:solidFill>
                  <a:srgbClr val="FF0000"/>
                </a:solidFill>
              </a:rPr>
              <a:t>január 2017</a:t>
            </a:r>
            <a:endParaRPr lang="sk-SK" sz="2000" b="1" dirty="0"/>
          </a:p>
          <a:p>
            <a:r>
              <a:rPr lang="sk-SK" sz="2000" b="1" dirty="0" smtClean="0"/>
              <a:t>SR </a:t>
            </a:r>
            <a:r>
              <a:rPr lang="sk-SK" sz="2000" b="1" dirty="0"/>
              <a:t>má jeden z najnižších zákonných poplatkov za skládkovanie</a:t>
            </a:r>
          </a:p>
          <a:p>
            <a:r>
              <a:rPr lang="sk-SK" sz="2000" b="1" dirty="0"/>
              <a:t>Odporúčanie EK </a:t>
            </a:r>
            <a:r>
              <a:rPr lang="sk-SK" sz="2000" b="1" dirty="0" smtClean="0"/>
              <a:t>- progresívne </a:t>
            </a:r>
            <a:r>
              <a:rPr lang="sk-SK" sz="2000" b="1" dirty="0"/>
              <a:t>zvýšiť poplatky za skládkovanie</a:t>
            </a:r>
          </a:p>
          <a:p>
            <a:r>
              <a:rPr lang="sk-SK" sz="2000" b="1" dirty="0" smtClean="0"/>
              <a:t>Nutnosť </a:t>
            </a:r>
            <a:r>
              <a:rPr lang="sk-SK" sz="2000" b="1" dirty="0"/>
              <a:t>zavedenia účinného ekonomického nástroja na odklon od skládkovania KO</a:t>
            </a:r>
          </a:p>
          <a:p>
            <a:r>
              <a:rPr lang="sk-SK" sz="2000" b="1" dirty="0"/>
              <a:t>Vytvorenie efektívneho systému využitia poplatkov</a:t>
            </a:r>
          </a:p>
          <a:p>
            <a:r>
              <a:rPr lang="sk-SK" sz="2000" b="1" dirty="0" smtClean="0"/>
              <a:t>Vysoký </a:t>
            </a:r>
            <a:r>
              <a:rPr lang="sk-SK" sz="2000" b="1" dirty="0"/>
              <a:t>počet skládok odpadov</a:t>
            </a:r>
          </a:p>
          <a:p>
            <a:pPr>
              <a:tabLst>
                <a:tab pos="714375" algn="l"/>
                <a:tab pos="1793875" algn="l"/>
              </a:tabLst>
            </a:pPr>
            <a:endParaRPr lang="sk-SK" sz="1900" b="1" dirty="0" smtClean="0">
              <a:latin typeface="+mj-lt"/>
            </a:endParaRPr>
          </a:p>
          <a:p>
            <a:pPr>
              <a:tabLst>
                <a:tab pos="714375" algn="l"/>
                <a:tab pos="1793875" algn="l"/>
              </a:tabLst>
            </a:pPr>
            <a:endParaRPr lang="sk-SK" sz="1900" b="1" dirty="0" smtClean="0">
              <a:latin typeface="+mj-lt"/>
            </a:endParaRPr>
          </a:p>
          <a:p>
            <a:pPr>
              <a:tabLst>
                <a:tab pos="714375" algn="l"/>
                <a:tab pos="1793875" algn="l"/>
              </a:tabLst>
            </a:pPr>
            <a:endParaRPr lang="sk-SK" sz="1900" b="1" dirty="0" smtClean="0">
              <a:latin typeface="+mj-lt"/>
            </a:endParaRPr>
          </a:p>
          <a:p>
            <a:pPr marL="0" indent="0">
              <a:buNone/>
              <a:tabLst>
                <a:tab pos="1793875" algn="l"/>
              </a:tabLst>
            </a:pPr>
            <a:endParaRPr lang="sk-SK" sz="19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947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9964" y="1693212"/>
            <a:ext cx="6841925" cy="780928"/>
          </a:xfr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71000">
                <a:schemeClr val="accent1">
                  <a:lumMod val="20000"/>
                  <a:lumOff val="80000"/>
                </a:schemeClr>
              </a:gs>
              <a:gs pos="3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Dôsledné triedenie KO a BRKO </a:t>
            </a:r>
            <a:endParaRPr lang="sk-SK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89963" y="3099146"/>
            <a:ext cx="7259425" cy="3521573"/>
          </a:xfrm>
          <a:gradFill flip="none" rotWithShape="1">
            <a:gsLst>
              <a:gs pos="19000">
                <a:srgbClr val="C3DBF0"/>
              </a:gs>
              <a:gs pos="0">
                <a:schemeClr val="accent1">
                  <a:lumMod val="40000"/>
                  <a:lumOff val="60000"/>
                </a:schemeClr>
              </a:gs>
              <a:gs pos="29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0"/>
            <a:tileRect/>
          </a:gra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1793875" algn="l"/>
              </a:tabLst>
            </a:pPr>
            <a:endParaRPr lang="sk-SK" sz="1900" b="1" dirty="0">
              <a:latin typeface="+mj-lt"/>
            </a:endParaRPr>
          </a:p>
          <a:p>
            <a:pPr>
              <a:tabLst>
                <a:tab pos="714375" algn="l"/>
                <a:tab pos="1793875" algn="l"/>
              </a:tabLst>
            </a:pPr>
            <a:r>
              <a:rPr lang="sk-SK" sz="1900" b="1" dirty="0" smtClean="0"/>
              <a:t>BRKO majú obce triediť v rámci nového systému od 1.1.2017 – ročný posun účinnosti</a:t>
            </a:r>
          </a:p>
          <a:p>
            <a:pPr>
              <a:tabLst>
                <a:tab pos="714375" algn="l"/>
                <a:tab pos="1793875" algn="l"/>
              </a:tabLst>
            </a:pPr>
            <a:r>
              <a:rPr lang="sk-SK" sz="1900" b="1" dirty="0" smtClean="0"/>
              <a:t>30-40% zmesového KO tvorí dnes BRKO!!!!</a:t>
            </a:r>
          </a:p>
          <a:p>
            <a:pPr>
              <a:tabLst>
                <a:tab pos="714375" algn="l"/>
                <a:tab pos="1793875" algn="l"/>
              </a:tabLst>
            </a:pPr>
            <a:r>
              <a:rPr lang="sk-SK" sz="1900" b="1" dirty="0" smtClean="0"/>
              <a:t>Dôsledná osveta a edukácia obyvateľov o význame triedenia BRKO</a:t>
            </a:r>
          </a:p>
          <a:p>
            <a:pPr>
              <a:tabLst>
                <a:tab pos="714375" algn="l"/>
                <a:tab pos="1793875" algn="l"/>
              </a:tabLst>
            </a:pPr>
            <a:r>
              <a:rPr lang="sk-SK" sz="1900" b="1" dirty="0" smtClean="0"/>
              <a:t>Zavedenie štandardov triedeného zberu BRKO v zákone o odpadoch</a:t>
            </a:r>
          </a:p>
          <a:p>
            <a:pPr>
              <a:tabLst>
                <a:tab pos="714375" algn="l"/>
                <a:tab pos="1793875" algn="l"/>
              </a:tabLst>
            </a:pPr>
            <a:r>
              <a:rPr lang="sk-SK" sz="1900" b="1" dirty="0" smtClean="0"/>
              <a:t>Možnosť uplatnenia výnimky iba pri BRKO z kuchyne</a:t>
            </a:r>
          </a:p>
          <a:p>
            <a:pPr>
              <a:tabLst>
                <a:tab pos="714375" algn="l"/>
                <a:tab pos="1793875" algn="l"/>
              </a:tabLst>
            </a:pPr>
            <a:r>
              <a:rPr lang="sk-SK" sz="1900" b="1" dirty="0" smtClean="0"/>
              <a:t>Kompostovanie – najefektívnejšie nakladanie s BRKO</a:t>
            </a:r>
          </a:p>
          <a:p>
            <a:pPr>
              <a:tabLst>
                <a:tab pos="714375" algn="l"/>
                <a:tab pos="1793875" algn="l"/>
              </a:tabLst>
            </a:pPr>
            <a:endParaRPr lang="sk-SK" sz="1900" b="1" dirty="0" smtClean="0"/>
          </a:p>
          <a:p>
            <a:pPr>
              <a:tabLst>
                <a:tab pos="714375" algn="l"/>
                <a:tab pos="1793875" algn="l"/>
              </a:tabLst>
            </a:pPr>
            <a:endParaRPr lang="sk-SK" sz="1900" b="1" dirty="0" smtClean="0">
              <a:latin typeface="+mj-lt"/>
            </a:endParaRPr>
          </a:p>
          <a:p>
            <a:pPr>
              <a:tabLst>
                <a:tab pos="714375" algn="l"/>
                <a:tab pos="1793875" algn="l"/>
              </a:tabLst>
            </a:pPr>
            <a:endParaRPr lang="sk-SK" sz="1900" b="1" dirty="0" smtClean="0">
              <a:latin typeface="+mj-lt"/>
            </a:endParaRPr>
          </a:p>
          <a:p>
            <a:pPr>
              <a:tabLst>
                <a:tab pos="714375" algn="l"/>
                <a:tab pos="1793875" algn="l"/>
              </a:tabLst>
            </a:pPr>
            <a:endParaRPr lang="sk-SK" sz="1900" b="1" dirty="0" smtClean="0">
              <a:latin typeface="+mj-lt"/>
            </a:endParaRPr>
          </a:p>
          <a:p>
            <a:pPr marL="0" indent="0">
              <a:buNone/>
              <a:tabLst>
                <a:tab pos="1793875" algn="l"/>
              </a:tabLst>
            </a:pPr>
            <a:endParaRPr lang="sk-SK" sz="19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22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9964" y="1869675"/>
            <a:ext cx="6841925" cy="780928"/>
          </a:xfr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71000">
                <a:schemeClr val="accent1">
                  <a:lumMod val="20000"/>
                  <a:lumOff val="80000"/>
                </a:schemeClr>
              </a:gs>
              <a:gs pos="3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Minimálne </a:t>
            </a:r>
            <a:r>
              <a:rPr lang="sk-SK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štandardy zberu</a:t>
            </a:r>
            <a:r>
              <a:rPr lang="sk-SK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1600" b="1" dirty="0">
                <a:latin typeface="+mn-lt"/>
              </a:rPr>
              <a:t>(na obyvateľa a rok)</a:t>
            </a:r>
            <a:endParaRPr lang="sk-SK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89964" y="2809780"/>
            <a:ext cx="6990080" cy="1067739"/>
          </a:xfrm>
          <a:gradFill flip="none" rotWithShape="1">
            <a:gsLst>
              <a:gs pos="19000">
                <a:srgbClr val="C3DBF0"/>
              </a:gs>
              <a:gs pos="0">
                <a:schemeClr val="accent1">
                  <a:lumMod val="40000"/>
                  <a:lumOff val="60000"/>
                </a:schemeClr>
              </a:gs>
              <a:gs pos="29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0"/>
            <a:tileRect/>
          </a:gra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k-SK" sz="1800" b="1" dirty="0"/>
              <a:t>Požiadavky na triedený zber komunálnych odpadov vrátane zavedenia </a:t>
            </a:r>
            <a:r>
              <a:rPr lang="sk-SK" sz="1800" b="1" dirty="0">
                <a:solidFill>
                  <a:srgbClr val="0070C0"/>
                </a:solidFill>
              </a:rPr>
              <a:t>štandardov</a:t>
            </a:r>
            <a:r>
              <a:rPr lang="sk-SK" sz="1800" b="1" dirty="0"/>
              <a:t> triedeného zberu KO v obciach – zabezpečenie  zvýšenej miery triedeného zberu zložiek komunálnych odpadov vrátane bioodpadov – platnosť od </a:t>
            </a:r>
            <a:r>
              <a:rPr lang="sk-SK" sz="1800" b="1" dirty="0" smtClean="0">
                <a:solidFill>
                  <a:srgbClr val="FF0000"/>
                </a:solidFill>
              </a:rPr>
              <a:t>1.1.2017</a:t>
            </a:r>
            <a:endParaRPr lang="sk-SK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Zástupný symbol obsahu 4"/>
          <p:cNvGraphicFramePr>
            <a:graphicFrameLocks/>
          </p:cNvGraphicFramePr>
          <p:nvPr>
            <p:extLst/>
          </p:nvPr>
        </p:nvGraphicFramePr>
        <p:xfrm>
          <a:off x="889964" y="4036696"/>
          <a:ext cx="6841925" cy="25758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0262"/>
                <a:gridCol w="1269084"/>
                <a:gridCol w="1443666"/>
                <a:gridCol w="1418484"/>
                <a:gridCol w="1690429"/>
              </a:tblGrid>
              <a:tr h="315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Rok</a:t>
                      </a:r>
                      <a:endParaRPr lang="sk-SK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96595" algn="ctr"/>
                          <a:tab pos="1393825" algn="r"/>
                        </a:tabLst>
                      </a:pPr>
                      <a:r>
                        <a:rPr lang="sk-SK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2017</a:t>
                      </a:r>
                      <a:endParaRPr lang="sk-SK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2018</a:t>
                      </a:r>
                      <a:endParaRPr lang="sk-SK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2019</a:t>
                      </a:r>
                      <a:endParaRPr lang="sk-SK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2020 a nasledujúce</a:t>
                      </a:r>
                      <a:endParaRPr lang="sk-SK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6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Zložka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489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Papier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b="1" dirty="0">
                          <a:effectLst/>
                          <a:latin typeface="+mj-lt"/>
                        </a:rPr>
                        <a:t>60 </a:t>
                      </a:r>
                      <a:r>
                        <a:rPr lang="sk-SK" sz="1400" b="1" dirty="0" smtClean="0">
                          <a:effectLst/>
                          <a:latin typeface="+mj-lt"/>
                        </a:rPr>
                        <a:t>l</a:t>
                      </a:r>
                      <a:endParaRPr lang="sk-SK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b="1" dirty="0">
                          <a:effectLst/>
                          <a:latin typeface="+mj-lt"/>
                        </a:rPr>
                        <a:t>170 </a:t>
                      </a:r>
                      <a:r>
                        <a:rPr lang="sk-SK" sz="1400" b="1" dirty="0" smtClean="0">
                          <a:effectLst/>
                          <a:latin typeface="+mj-lt"/>
                        </a:rPr>
                        <a:t>l</a:t>
                      </a:r>
                      <a:endParaRPr lang="sk-SK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b="1" dirty="0">
                          <a:effectLst/>
                          <a:latin typeface="+mj-lt"/>
                        </a:rPr>
                        <a:t>280 </a:t>
                      </a:r>
                      <a:r>
                        <a:rPr lang="sk-SK" sz="1400" b="1" dirty="0" smtClean="0">
                          <a:effectLst/>
                          <a:latin typeface="+mj-lt"/>
                        </a:rPr>
                        <a:t>l</a:t>
                      </a:r>
                      <a:endParaRPr lang="sk-SK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b="1" dirty="0">
                          <a:effectLst/>
                          <a:latin typeface="+mj-lt"/>
                        </a:rPr>
                        <a:t>390 </a:t>
                      </a:r>
                      <a:r>
                        <a:rPr lang="sk-SK" sz="1400" b="1" dirty="0" smtClean="0">
                          <a:effectLst/>
                          <a:latin typeface="+mj-lt"/>
                        </a:rPr>
                        <a:t>l</a:t>
                      </a:r>
                      <a:endParaRPr lang="sk-SK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Sklo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b="1" dirty="0">
                          <a:effectLst/>
                          <a:latin typeface="+mj-lt"/>
                        </a:rPr>
                        <a:t>30 </a:t>
                      </a:r>
                      <a:r>
                        <a:rPr lang="sk-SK" sz="1400" b="1" dirty="0" smtClean="0">
                          <a:effectLst/>
                          <a:latin typeface="+mj-lt"/>
                        </a:rPr>
                        <a:t>l</a:t>
                      </a:r>
                      <a:endParaRPr lang="sk-SK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b="1" dirty="0">
                          <a:effectLst/>
                          <a:latin typeface="+mj-lt"/>
                        </a:rPr>
                        <a:t>50 </a:t>
                      </a:r>
                      <a:r>
                        <a:rPr lang="sk-SK" sz="1400" b="1" dirty="0" smtClean="0">
                          <a:effectLst/>
                          <a:latin typeface="+mj-lt"/>
                        </a:rPr>
                        <a:t>l</a:t>
                      </a:r>
                      <a:endParaRPr lang="sk-SK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b="1" dirty="0">
                          <a:effectLst/>
                          <a:latin typeface="+mj-lt"/>
                        </a:rPr>
                        <a:t>70 </a:t>
                      </a:r>
                      <a:r>
                        <a:rPr lang="sk-SK" sz="1400" b="1" dirty="0" smtClean="0">
                          <a:effectLst/>
                          <a:latin typeface="+mj-lt"/>
                        </a:rPr>
                        <a:t>l</a:t>
                      </a:r>
                      <a:endParaRPr lang="sk-SK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b="1" dirty="0">
                          <a:effectLst/>
                          <a:latin typeface="+mj-lt"/>
                        </a:rPr>
                        <a:t>90 </a:t>
                      </a:r>
                      <a:r>
                        <a:rPr lang="sk-SK" sz="1400" b="1" dirty="0" smtClean="0">
                          <a:effectLst/>
                          <a:latin typeface="+mj-lt"/>
                        </a:rPr>
                        <a:t>l</a:t>
                      </a:r>
                      <a:endParaRPr lang="sk-SK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Plast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b="1" dirty="0">
                          <a:effectLst/>
                          <a:latin typeface="+mj-lt"/>
                        </a:rPr>
                        <a:t>120 </a:t>
                      </a:r>
                      <a:r>
                        <a:rPr lang="sk-SK" sz="1400" b="1" dirty="0" smtClean="0">
                          <a:effectLst/>
                          <a:latin typeface="+mj-lt"/>
                        </a:rPr>
                        <a:t>l</a:t>
                      </a:r>
                      <a:endParaRPr lang="sk-SK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b="1" dirty="0">
                          <a:effectLst/>
                          <a:latin typeface="+mj-lt"/>
                        </a:rPr>
                        <a:t>350 </a:t>
                      </a:r>
                      <a:r>
                        <a:rPr lang="sk-SK" sz="1400" b="1" dirty="0" smtClean="0">
                          <a:effectLst/>
                          <a:latin typeface="+mj-lt"/>
                        </a:rPr>
                        <a:t>l</a:t>
                      </a:r>
                      <a:endParaRPr lang="sk-SK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b="1" dirty="0">
                          <a:effectLst/>
                          <a:latin typeface="+mj-lt"/>
                        </a:rPr>
                        <a:t>570 </a:t>
                      </a:r>
                      <a:r>
                        <a:rPr lang="sk-SK" sz="1400" b="1" dirty="0" smtClean="0">
                          <a:effectLst/>
                          <a:latin typeface="+mj-lt"/>
                        </a:rPr>
                        <a:t>l</a:t>
                      </a:r>
                      <a:endParaRPr lang="sk-SK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b="1" dirty="0">
                          <a:effectLst/>
                          <a:latin typeface="+mj-lt"/>
                        </a:rPr>
                        <a:t>800 </a:t>
                      </a:r>
                      <a:r>
                        <a:rPr lang="sk-SK" sz="1400" b="1" dirty="0" smtClean="0">
                          <a:effectLst/>
                          <a:latin typeface="+mj-lt"/>
                        </a:rPr>
                        <a:t>l</a:t>
                      </a:r>
                      <a:endParaRPr lang="sk-SK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Kovy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b="1" dirty="0">
                          <a:effectLst/>
                          <a:latin typeface="+mj-lt"/>
                        </a:rPr>
                        <a:t>10 </a:t>
                      </a:r>
                      <a:r>
                        <a:rPr lang="sk-SK" sz="1400" b="1" dirty="0" smtClean="0">
                          <a:effectLst/>
                          <a:latin typeface="+mj-lt"/>
                        </a:rPr>
                        <a:t>l</a:t>
                      </a:r>
                      <a:endParaRPr lang="sk-SK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b="1" dirty="0">
                          <a:effectLst/>
                          <a:latin typeface="+mj-lt"/>
                        </a:rPr>
                        <a:t>50 </a:t>
                      </a:r>
                      <a:r>
                        <a:rPr lang="sk-SK" sz="1400" b="1" dirty="0" smtClean="0">
                          <a:effectLst/>
                          <a:latin typeface="+mj-lt"/>
                        </a:rPr>
                        <a:t>l</a:t>
                      </a:r>
                      <a:endParaRPr lang="sk-SK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b="1" dirty="0">
                          <a:effectLst/>
                          <a:latin typeface="+mj-lt"/>
                        </a:rPr>
                        <a:t>80 </a:t>
                      </a:r>
                      <a:r>
                        <a:rPr lang="sk-SK" sz="1400" b="1" dirty="0" smtClean="0">
                          <a:effectLst/>
                          <a:latin typeface="+mj-lt"/>
                        </a:rPr>
                        <a:t>l</a:t>
                      </a:r>
                      <a:endParaRPr lang="sk-SK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b="1" dirty="0">
                          <a:effectLst/>
                          <a:latin typeface="+mj-lt"/>
                        </a:rPr>
                        <a:t>110 </a:t>
                      </a:r>
                      <a:r>
                        <a:rPr lang="sk-SK" sz="1400" b="1" dirty="0" smtClean="0">
                          <a:effectLst/>
                          <a:latin typeface="+mj-lt"/>
                        </a:rPr>
                        <a:t>l</a:t>
                      </a:r>
                      <a:endParaRPr lang="sk-SK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82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9964" y="1869675"/>
            <a:ext cx="6841925" cy="780928"/>
          </a:xfr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71000">
                <a:schemeClr val="accent1">
                  <a:lumMod val="20000"/>
                  <a:lumOff val="80000"/>
                </a:schemeClr>
              </a:gs>
              <a:gs pos="3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triedeného zberu komunálnych odpadov v SR v roku 2013</a:t>
            </a:r>
            <a:endParaRPr lang="sk-SK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" b="32827"/>
          <a:stretch/>
        </p:blipFill>
        <p:spPr>
          <a:xfrm>
            <a:off x="889964" y="2650603"/>
            <a:ext cx="7713165" cy="403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2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9964" y="1869675"/>
            <a:ext cx="6841925" cy="780928"/>
          </a:xfr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71000">
                <a:schemeClr val="accent1">
                  <a:lumMod val="20000"/>
                  <a:lumOff val="80000"/>
                </a:schemeClr>
              </a:gs>
              <a:gs pos="3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Množstvo vytriedených komunálnych odpadov (t)</a:t>
            </a:r>
            <a:endParaRPr lang="sk-SK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34711"/>
              </p:ext>
            </p:extLst>
          </p:nvPr>
        </p:nvGraphicFramePr>
        <p:xfrm>
          <a:off x="889962" y="2810930"/>
          <a:ext cx="6841926" cy="36824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7418"/>
                <a:gridCol w="977418"/>
                <a:gridCol w="977418"/>
                <a:gridCol w="977418"/>
                <a:gridCol w="977418"/>
                <a:gridCol w="977418"/>
                <a:gridCol w="977418"/>
              </a:tblGrid>
              <a:tr h="2495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</a:rPr>
                        <a:t>Prúd odpadu</a:t>
                      </a:r>
                      <a:endParaRPr lang="sk-SK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2010</a:t>
                      </a:r>
                      <a:endParaRPr lang="sk-SK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2011</a:t>
                      </a:r>
                      <a:endParaRPr lang="sk-SK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2012</a:t>
                      </a:r>
                      <a:endParaRPr lang="sk-SK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2013</a:t>
                      </a:r>
                      <a:endParaRPr lang="sk-SK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2014</a:t>
                      </a:r>
                      <a:endParaRPr lang="sk-SK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</a:rPr>
                        <a:t>2015</a:t>
                      </a:r>
                      <a:endParaRPr lang="sk-SK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0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Papier a lepenka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48 163,33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44 718,66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58 924,82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64 021,61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63 200,59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67 088,43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Sklo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42 643,35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49 696,04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48 551,55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48 890,20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50 226,74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53 517,72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Plasty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22 788,83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25 166,94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28 314,62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29 009,58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31 568,28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34 658,29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Kovy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10 006,77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13 605,48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12 247,77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5 208,86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17 803,22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effectLst/>
                        </a:rPr>
                        <a:t>30 833,05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5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Biologicky rozložiteľný odpad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99 206,17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94 096,77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101 971,99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105 500,56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131 094,29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147 011,99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Elektroodpad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6 934,95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7 858,82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7 764,47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7 850,44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7 588,19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8 172,25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5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Použité batérie a akumulátory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318,93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211,05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427,77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488,50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421,67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454,17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0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Šatstvo a textil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264,62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447,88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951,14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1 385,32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3 100,40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4 009,20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</a:rPr>
                        <a:t>SPOLU</a:t>
                      </a:r>
                      <a:endParaRPr lang="sk-SK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230 326,95</a:t>
                      </a:r>
                      <a:endParaRPr lang="sk-SK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235 801,64</a:t>
                      </a:r>
                      <a:endParaRPr lang="sk-SK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259 154,13</a:t>
                      </a:r>
                      <a:endParaRPr lang="sk-SK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262 355,07</a:t>
                      </a:r>
                      <a:endParaRPr lang="sk-SK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effectLst/>
                        </a:rPr>
                        <a:t>305 003,38</a:t>
                      </a:r>
                      <a:endParaRPr lang="sk-SK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</a:rPr>
                        <a:t>345 745,10</a:t>
                      </a:r>
                      <a:endParaRPr lang="sk-SK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58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9963" y="1534009"/>
            <a:ext cx="6841925" cy="780928"/>
          </a:xfr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71000">
                <a:schemeClr val="accent1">
                  <a:lumMod val="20000"/>
                  <a:lumOff val="80000"/>
                </a:schemeClr>
              </a:gs>
              <a:gs pos="3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Úroveň vytriedenia komunálnych odpadov v SR v roku 2015</a:t>
            </a:r>
            <a:endParaRPr lang="sk-SK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917784"/>
              </p:ext>
            </p:extLst>
          </p:nvPr>
        </p:nvGraphicFramePr>
        <p:xfrm>
          <a:off x="670043" y="2430683"/>
          <a:ext cx="7374362" cy="4583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723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80121786"/>
              </p:ext>
            </p:extLst>
          </p:nvPr>
        </p:nvGraphicFramePr>
        <p:xfrm>
          <a:off x="1078954" y="2419109"/>
          <a:ext cx="6841925" cy="3634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078954" y="1638181"/>
            <a:ext cx="6841925" cy="780928"/>
          </a:xfr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71000">
                <a:schemeClr val="accent1">
                  <a:lumMod val="20000"/>
                  <a:lumOff val="80000"/>
                </a:schemeClr>
              </a:gs>
              <a:gs pos="3000">
                <a:schemeClr val="bg1"/>
              </a:gs>
            </a:gsLst>
            <a:lin ang="5400000" scaled="0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sk-SK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Hierarchia odpadového hospodárstva</a:t>
            </a:r>
            <a:endParaRPr lang="sk-SK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64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9964" y="1869675"/>
            <a:ext cx="6841925" cy="780928"/>
          </a:xfr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71000">
                <a:schemeClr val="accent1">
                  <a:lumMod val="20000"/>
                  <a:lumOff val="80000"/>
                </a:schemeClr>
              </a:gs>
              <a:gs pos="3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Informačný systém OH</a:t>
            </a:r>
            <a:endParaRPr lang="sk-SK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89964" y="3099147"/>
            <a:ext cx="6990080" cy="3174332"/>
          </a:xfrm>
          <a:gradFill flip="none" rotWithShape="1">
            <a:gsLst>
              <a:gs pos="19000">
                <a:srgbClr val="C3DBF0"/>
              </a:gs>
              <a:gs pos="0">
                <a:schemeClr val="accent1">
                  <a:lumMod val="40000"/>
                  <a:lumOff val="60000"/>
                </a:schemeClr>
              </a:gs>
              <a:gs pos="29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0"/>
            <a:tileRect/>
          </a:gradFill>
        </p:spPr>
        <p:txBody>
          <a:bodyPr>
            <a:normAutofit/>
          </a:bodyPr>
          <a:lstStyle/>
          <a:p>
            <a:endParaRPr lang="sk-SK" sz="1900" b="1" dirty="0" smtClean="0"/>
          </a:p>
          <a:p>
            <a:r>
              <a:rPr lang="sk-SK" sz="1900" b="1" dirty="0" smtClean="0"/>
              <a:t>V </a:t>
            </a:r>
            <a:r>
              <a:rPr lang="sk-SK" sz="1900" b="1" dirty="0"/>
              <a:t>súčasnosti prebieha proces zahájenia nového verejného obstarávania na výber zhotoviteľa </a:t>
            </a:r>
            <a:r>
              <a:rPr lang="sk-SK" sz="1900" b="1" dirty="0" smtClean="0"/>
              <a:t>ISOH</a:t>
            </a:r>
          </a:p>
          <a:p>
            <a:pPr marL="0" indent="0">
              <a:buNone/>
            </a:pPr>
            <a:endParaRPr lang="sk-SK" sz="19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85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9964" y="1869675"/>
            <a:ext cx="6841925" cy="780928"/>
          </a:xfr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71000">
                <a:schemeClr val="accent1">
                  <a:lumMod val="20000"/>
                  <a:lumOff val="80000"/>
                </a:schemeClr>
              </a:gs>
              <a:gs pos="3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Koordinačné centrá (KC)</a:t>
            </a:r>
            <a:endParaRPr lang="sk-SK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89964" y="3099147"/>
            <a:ext cx="6990080" cy="1184095"/>
          </a:xfrm>
          <a:gradFill flip="none" rotWithShape="1">
            <a:gsLst>
              <a:gs pos="19000">
                <a:srgbClr val="C3DBF0"/>
              </a:gs>
              <a:gs pos="0">
                <a:schemeClr val="accent1">
                  <a:lumMod val="40000"/>
                  <a:lumOff val="60000"/>
                </a:schemeClr>
              </a:gs>
              <a:gs pos="29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0"/>
            <a:tileRect/>
          </a:gra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sk-SK" sz="1900" b="1" dirty="0">
              <a:ln w="0"/>
              <a:latin typeface="+mj-lt"/>
            </a:endParaRPr>
          </a:p>
          <a:p>
            <a:pPr>
              <a:spcBef>
                <a:spcPts val="0"/>
              </a:spcBef>
            </a:pPr>
            <a:r>
              <a:rPr lang="sk-SK" sz="1900" b="1" dirty="0">
                <a:ln w="0"/>
              </a:rPr>
              <a:t>V súčasnosti prebieha proces zakladania KC pre jednotlivé vyhradené prúdy odpadov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425333"/>
              </p:ext>
            </p:extLst>
          </p:nvPr>
        </p:nvGraphicFramePr>
        <p:xfrm>
          <a:off x="889964" y="4251159"/>
          <a:ext cx="6506260" cy="2109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3130"/>
                <a:gridCol w="3253130"/>
              </a:tblGrid>
              <a:tr h="703179">
                <a:tc gridSpan="2"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Založené</a:t>
                      </a:r>
                      <a:r>
                        <a:rPr lang="sk-SK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koordinačné centrá</a:t>
                      </a:r>
                      <a:endParaRPr lang="sk-SK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03179">
                <a:tc>
                  <a:txBody>
                    <a:bodyPr/>
                    <a:lstStyle/>
                    <a:p>
                      <a:pPr algn="ctr"/>
                      <a:r>
                        <a:rPr lang="sk-SK" b="1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Elektroodpady</a:t>
                      </a:r>
                      <a:endParaRPr lang="sk-SK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Staré vozidlá</a:t>
                      </a:r>
                      <a:endParaRPr lang="sk-SK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03179"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Pneumatiky</a:t>
                      </a:r>
                      <a:endParaRPr lang="sk-SK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Obaly</a:t>
                      </a:r>
                      <a:endParaRPr lang="sk-SK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87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9961" y="1439661"/>
            <a:ext cx="6841925" cy="780928"/>
          </a:xfr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71000">
                <a:schemeClr val="accent1">
                  <a:lumMod val="20000"/>
                  <a:lumOff val="80000"/>
                </a:schemeClr>
              </a:gs>
              <a:gs pos="3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Udelené autorizácie k </a:t>
            </a:r>
            <a:r>
              <a:rPr lang="sk-S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1.1.2017</a:t>
            </a:r>
            <a:endParaRPr lang="sk-SK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335190"/>
              </p:ext>
            </p:extLst>
          </p:nvPr>
        </p:nvGraphicFramePr>
        <p:xfrm>
          <a:off x="889961" y="2293113"/>
          <a:ext cx="684192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642"/>
                <a:gridCol w="2280642"/>
                <a:gridCol w="2280642"/>
              </a:tblGrid>
              <a:tr h="305571">
                <a:tc rowSpan="2"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</a:rPr>
                        <a:t>OBALY</a:t>
                      </a:r>
                      <a:endParaRPr lang="sk-SK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</a:rPr>
                        <a:t>OZV</a:t>
                      </a:r>
                      <a:endParaRPr lang="sk-SK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sk-SK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05571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INDIVIDUÁLNE</a:t>
                      </a:r>
                      <a:endParaRPr lang="sk-SK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chemeClr val="bg1"/>
                          </a:solidFill>
                        </a:rPr>
                        <a:t>32</a:t>
                      </a:r>
                      <a:endParaRPr lang="sk-SK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5571">
                <a:tc rowSpan="2"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</a:rPr>
                        <a:t>BATÉRIE</a:t>
                      </a:r>
                      <a:r>
                        <a:rPr lang="sk-SK" b="1" baseline="0" dirty="0" smtClean="0">
                          <a:solidFill>
                            <a:schemeClr val="tx1"/>
                          </a:solidFill>
                        </a:rPr>
                        <a:t> A  AKUMULÁTORY</a:t>
                      </a:r>
                      <a:endParaRPr lang="sk-SK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</a:rPr>
                        <a:t>OZV</a:t>
                      </a:r>
                      <a:endParaRPr lang="sk-SK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5571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INDIVIDUÁLNE</a:t>
                      </a:r>
                      <a:endParaRPr lang="sk-SK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5571">
                <a:tc rowSpan="2"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</a:rPr>
                        <a:t>PNEUMATIKY</a:t>
                      </a:r>
                      <a:endParaRPr lang="sk-SK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</a:rPr>
                        <a:t>OZV</a:t>
                      </a:r>
                      <a:endParaRPr lang="sk-SK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sk-SK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05571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INDIVIDUÁLNE</a:t>
                      </a:r>
                      <a:endParaRPr lang="sk-SK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sk-SK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05571">
                <a:tc rowSpan="2"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</a:rPr>
                        <a:t>VOZIDLÁ</a:t>
                      </a:r>
                      <a:endParaRPr lang="sk-SK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</a:rPr>
                        <a:t>OZV</a:t>
                      </a:r>
                      <a:endParaRPr lang="sk-SK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sk-SK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5571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INDIVIDUÁLNE</a:t>
                      </a:r>
                      <a:endParaRPr lang="sk-SK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5571">
                <a:tc rowSpan="2"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</a:rPr>
                        <a:t>ELEKTRO</a:t>
                      </a:r>
                      <a:endParaRPr lang="sk-SK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</a:rPr>
                        <a:t>OZV</a:t>
                      </a:r>
                      <a:endParaRPr lang="sk-SK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sk-SK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05571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INDIVIDUÁLNE</a:t>
                      </a:r>
                      <a:endParaRPr lang="sk-SK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sk-SK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4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9964" y="1869675"/>
            <a:ext cx="6841925" cy="780928"/>
          </a:xfr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71000">
                <a:schemeClr val="accent1">
                  <a:lumMod val="20000"/>
                  <a:lumOff val="80000"/>
                </a:schemeClr>
              </a:gs>
              <a:gs pos="3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č. 79/2015 </a:t>
            </a:r>
            <a:r>
              <a:rPr lang="sk-SK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Z.z</a:t>
            </a:r>
            <a:r>
              <a:rPr lang="sk-SK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o </a:t>
            </a:r>
            <a:r>
              <a:rPr lang="sk-SK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odpadoch - novely</a:t>
            </a:r>
            <a:endParaRPr lang="sk-SK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89964" y="3099146"/>
            <a:ext cx="6990080" cy="3405825"/>
          </a:xfrm>
          <a:gradFill flip="none" rotWithShape="1">
            <a:gsLst>
              <a:gs pos="19000">
                <a:srgbClr val="C3DBF0"/>
              </a:gs>
              <a:gs pos="0">
                <a:schemeClr val="accent1">
                  <a:lumMod val="40000"/>
                  <a:lumOff val="60000"/>
                </a:schemeClr>
              </a:gs>
              <a:gs pos="29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0"/>
            <a:tileRect/>
          </a:gradFill>
        </p:spPr>
        <p:txBody>
          <a:bodyPr>
            <a:noAutofit/>
          </a:bodyPr>
          <a:lstStyle/>
          <a:p>
            <a:pPr marL="588963" indent="-285750"/>
            <a:endParaRPr lang="sk-SK" sz="1800" b="1" dirty="0" smtClean="0"/>
          </a:p>
          <a:p>
            <a:pPr marL="588963" indent="-285750"/>
            <a:r>
              <a:rPr lang="sk-SK" sz="1800" b="1" dirty="0" smtClean="0"/>
              <a:t>Transpozícia </a:t>
            </a:r>
            <a:r>
              <a:rPr lang="sk-SK" sz="1800" b="1" dirty="0"/>
              <a:t>smernice EÚ o znížení spotreby ľahkých plastových </a:t>
            </a:r>
          </a:p>
          <a:p>
            <a:pPr marL="531813">
              <a:buNone/>
            </a:pPr>
            <a:r>
              <a:rPr lang="sk-SK" sz="1800" b="1" dirty="0"/>
              <a:t>      tašiek – </a:t>
            </a:r>
            <a:r>
              <a:rPr lang="sk-SK" sz="1800" b="1" dirty="0">
                <a:solidFill>
                  <a:srgbClr val="FF0000"/>
                </a:solidFill>
              </a:rPr>
              <a:t>06. (07)2017</a:t>
            </a:r>
          </a:p>
          <a:p>
            <a:pPr marL="531813">
              <a:buNone/>
            </a:pPr>
            <a:endParaRPr lang="sk-SK" sz="1800" b="1" dirty="0">
              <a:solidFill>
                <a:srgbClr val="FF0000"/>
              </a:solidFill>
            </a:endParaRPr>
          </a:p>
          <a:p>
            <a:pPr marL="588963" indent="-285750"/>
            <a:r>
              <a:rPr lang="sk-SK" sz="1800" b="1" dirty="0"/>
              <a:t>Aplikačná </a:t>
            </a:r>
            <a:r>
              <a:rPr lang="sk-SK" sz="1800" b="1" dirty="0" smtClean="0"/>
              <a:t>novela – predpokladaná účinnosť - </a:t>
            </a:r>
            <a:r>
              <a:rPr lang="sk-SK" sz="1800" b="1" dirty="0" smtClean="0">
                <a:solidFill>
                  <a:srgbClr val="FF0000"/>
                </a:solidFill>
              </a:rPr>
              <a:t>01.01.2018</a:t>
            </a:r>
            <a:endParaRPr lang="sk-SK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6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47440" y="2428146"/>
            <a:ext cx="6447501" cy="291058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sk-SK" sz="3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za pozornosť!</a:t>
            </a:r>
          </a:p>
          <a:p>
            <a:pPr marL="0" indent="0" algn="ctr">
              <a:buNone/>
            </a:pPr>
            <a:endParaRPr lang="sk-SK" sz="36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sk-SK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r">
              <a:buNone/>
            </a:pPr>
            <a:endParaRPr lang="sk-SK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sk-SK" sz="2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Mgr. Eleonóra </a:t>
            </a:r>
            <a:r>
              <a:rPr lang="sk-SK" sz="2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Šuplatová</a:t>
            </a:r>
            <a:endParaRPr lang="sk-SK" sz="22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r">
              <a:buNone/>
            </a:pPr>
            <a:r>
              <a:rPr lang="sk-SK" sz="2600" b="1" i="1" dirty="0" smtClean="0">
                <a:solidFill>
                  <a:schemeClr val="tx2">
                    <a:lumMod val="75000"/>
                  </a:schemeClr>
                </a:solidFill>
              </a:rPr>
              <a:t>MŽP SR, OOH</a:t>
            </a:r>
            <a:br>
              <a:rPr lang="sk-SK" sz="26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sk-SK" b="1" i="1" dirty="0" smtClean="0">
                <a:solidFill>
                  <a:schemeClr val="tx2">
                    <a:lumMod val="75000"/>
                  </a:schemeClr>
                </a:solidFill>
              </a:rPr>
              <a:t>tel</a:t>
            </a:r>
            <a:r>
              <a:rPr lang="sk-SK" b="1" i="1" dirty="0">
                <a:solidFill>
                  <a:schemeClr val="tx2">
                    <a:lumMod val="75000"/>
                  </a:schemeClr>
                </a:solidFill>
              </a:rPr>
              <a:t>.: +421 918 235 559</a:t>
            </a:r>
            <a:r>
              <a:rPr lang="sk-SK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/>
            </a:r>
            <a:br>
              <a:rPr lang="sk-SK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sk-SK" sz="1700" b="1" i="1" dirty="0">
                <a:solidFill>
                  <a:schemeClr val="tx2">
                    <a:lumMod val="75000"/>
                  </a:schemeClr>
                </a:solidFill>
              </a:rPr>
              <a:t>e-mail: eleonora.suplatova@enviro.gov.sk</a:t>
            </a:r>
            <a:endParaRPr lang="sk-SK" sz="1700" i="1" dirty="0">
              <a:solidFill>
                <a:schemeClr val="tx2">
                  <a:lumMod val="75000"/>
                </a:schemeClr>
              </a:solidFill>
            </a:endParaRPr>
          </a:p>
          <a:p>
            <a:endParaRPr lang="sk-SK" sz="1500" dirty="0">
              <a:solidFill>
                <a:srgbClr val="92D050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535" y="3685028"/>
            <a:ext cx="1691640" cy="165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871754"/>
              </p:ext>
            </p:extLst>
          </p:nvPr>
        </p:nvGraphicFramePr>
        <p:xfrm>
          <a:off x="889965" y="1956122"/>
          <a:ext cx="7536406" cy="4699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20515" y="1449913"/>
            <a:ext cx="6193742" cy="390464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Celková produkcia odpadov v SR (t)</a:t>
            </a:r>
            <a:endParaRPr lang="sk-SK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962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20515" y="1449913"/>
            <a:ext cx="6193742" cy="390464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Celkové nakladanie s odpadmi (%)</a:t>
            </a:r>
            <a:endParaRPr lang="sk-SK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253841"/>
              </p:ext>
            </p:extLst>
          </p:nvPr>
        </p:nvGraphicFramePr>
        <p:xfrm>
          <a:off x="820515" y="1976377"/>
          <a:ext cx="7837348" cy="4644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840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20515" y="1449913"/>
            <a:ext cx="6193742" cy="390464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Produkcia komunálnych odpadov v Európe (kg/obyvateľ)</a:t>
            </a:r>
            <a:endParaRPr lang="sk-SK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6368668"/>
              </p:ext>
            </p:extLst>
          </p:nvPr>
        </p:nvGraphicFramePr>
        <p:xfrm>
          <a:off x="531147" y="1956123"/>
          <a:ext cx="8288761" cy="4710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287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20515" y="1449913"/>
            <a:ext cx="6193742" cy="390464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Produkcia komunálnych odpadov v SR (t)</a:t>
            </a:r>
            <a:endParaRPr lang="sk-SK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af 4"/>
          <p:cNvGraphicFramePr>
            <a:graphicFrameLocks/>
          </p:cNvGraphicFramePr>
          <p:nvPr/>
        </p:nvGraphicFramePr>
        <p:xfrm>
          <a:off x="531147" y="1956123"/>
          <a:ext cx="8288761" cy="4710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489900"/>
              </p:ext>
            </p:extLst>
          </p:nvPr>
        </p:nvGraphicFramePr>
        <p:xfrm>
          <a:off x="820514" y="1840376"/>
          <a:ext cx="7999393" cy="4826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827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20515" y="1449913"/>
            <a:ext cx="6193742" cy="390464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Nakladanie s komunálnymi odpadmi (%)</a:t>
            </a:r>
            <a:endParaRPr lang="sk-SK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af 4"/>
          <p:cNvGraphicFramePr>
            <a:graphicFrameLocks/>
          </p:cNvGraphicFramePr>
          <p:nvPr/>
        </p:nvGraphicFramePr>
        <p:xfrm>
          <a:off x="531147" y="1956123"/>
          <a:ext cx="8288761" cy="4710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514635"/>
              </p:ext>
            </p:extLst>
          </p:nvPr>
        </p:nvGraphicFramePr>
        <p:xfrm>
          <a:off x="820514" y="1956122"/>
          <a:ext cx="7999393" cy="4710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19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8039" y="1846526"/>
            <a:ext cx="6841925" cy="780928"/>
          </a:xfr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71000">
                <a:schemeClr val="accent1">
                  <a:lumMod val="20000"/>
                  <a:lumOff val="80000"/>
                </a:schemeClr>
              </a:gs>
              <a:gs pos="3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Skládky odpadov</a:t>
            </a:r>
            <a:endParaRPr lang="sk-SK" sz="2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57963"/>
              </p:ext>
            </p:extLst>
          </p:nvPr>
        </p:nvGraphicFramePr>
        <p:xfrm>
          <a:off x="889964" y="2762250"/>
          <a:ext cx="6840000" cy="3493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000"/>
                <a:gridCol w="1368000"/>
                <a:gridCol w="1368000"/>
                <a:gridCol w="1368000"/>
                <a:gridCol w="1368000"/>
              </a:tblGrid>
              <a:tr h="31623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1" u="none" strike="noStrike" dirty="0">
                          <a:effectLst/>
                          <a:latin typeface="+mj-lt"/>
                        </a:rPr>
                        <a:t>Kraj</a:t>
                      </a:r>
                      <a:endParaRPr lang="sk-SK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  <a:latin typeface="+mj-lt"/>
                        </a:rPr>
                        <a:t>Skládka odpadov na inertný odpad</a:t>
                      </a:r>
                      <a:endParaRPr lang="pl-PL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  <a:latin typeface="+mj-lt"/>
                        </a:rPr>
                        <a:t>Skládka odpadov na odpad, ktorý nie je nebezpečný</a:t>
                      </a:r>
                      <a:endParaRPr lang="pl-PL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  <a:latin typeface="+mj-lt"/>
                        </a:rPr>
                        <a:t>Skládka odpadov na nebezpečný odpad</a:t>
                      </a:r>
                      <a:endParaRPr lang="pl-PL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u="none" strike="noStrike" dirty="0">
                          <a:effectLst/>
                          <a:latin typeface="+mj-lt"/>
                        </a:rPr>
                        <a:t>Celkový počet skládok</a:t>
                      </a:r>
                      <a:endParaRPr lang="sk-SK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623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u="none" strike="noStrike">
                          <a:effectLst/>
                          <a:latin typeface="+mj-lt"/>
                        </a:rPr>
                        <a:t>Bratislavský</a:t>
                      </a:r>
                      <a:endParaRPr lang="sk-SK" sz="1400" b="0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0" u="none" strike="noStrike" dirty="0">
                          <a:effectLst/>
                          <a:latin typeface="+mj-lt"/>
                        </a:rPr>
                        <a:t>1</a:t>
                      </a:r>
                      <a:endParaRPr lang="sk-SK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0" u="none" strike="noStrike">
                          <a:effectLst/>
                          <a:latin typeface="+mj-lt"/>
                        </a:rPr>
                        <a:t>3</a:t>
                      </a:r>
                      <a:endParaRPr lang="sk-SK" sz="1400" b="0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0" u="none" strike="noStrike" dirty="0">
                          <a:effectLst/>
                          <a:latin typeface="+mj-lt"/>
                        </a:rPr>
                        <a:t>2</a:t>
                      </a:r>
                      <a:endParaRPr lang="sk-SK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0" u="none" strike="noStrike">
                          <a:effectLst/>
                          <a:latin typeface="+mj-lt"/>
                        </a:rPr>
                        <a:t>6</a:t>
                      </a:r>
                      <a:endParaRPr lang="sk-SK" sz="1400" b="0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</a:tr>
              <a:tr h="31623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u="none" strike="noStrike">
                          <a:effectLst/>
                          <a:latin typeface="+mj-lt"/>
                        </a:rPr>
                        <a:t>Trnavský</a:t>
                      </a:r>
                      <a:endParaRPr lang="sk-SK" sz="1400" b="0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0" u="none" strike="noStrike" dirty="0">
                          <a:effectLst/>
                          <a:latin typeface="+mj-lt"/>
                        </a:rPr>
                        <a:t>1</a:t>
                      </a:r>
                      <a:endParaRPr lang="sk-SK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0" u="none" strike="noStrike" dirty="0">
                          <a:effectLst/>
                          <a:latin typeface="+mj-lt"/>
                        </a:rPr>
                        <a:t>13</a:t>
                      </a:r>
                      <a:endParaRPr lang="sk-SK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0" u="none" strike="noStrike">
                          <a:effectLst/>
                          <a:latin typeface="+mj-lt"/>
                        </a:rPr>
                        <a:t>1</a:t>
                      </a:r>
                      <a:endParaRPr lang="sk-SK" sz="1400" b="0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0" u="none" strike="noStrike">
                          <a:effectLst/>
                          <a:latin typeface="+mj-lt"/>
                        </a:rPr>
                        <a:t>15</a:t>
                      </a:r>
                      <a:endParaRPr lang="sk-SK" sz="1400" b="0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</a:tr>
              <a:tr h="31623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u="none" strike="noStrike">
                          <a:effectLst/>
                          <a:latin typeface="+mj-lt"/>
                        </a:rPr>
                        <a:t>Trenčiansky</a:t>
                      </a:r>
                      <a:endParaRPr lang="sk-SK" sz="1400" b="0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0" u="none" strike="noStrike">
                          <a:effectLst/>
                          <a:latin typeface="+mj-lt"/>
                        </a:rPr>
                        <a:t>1</a:t>
                      </a:r>
                      <a:endParaRPr lang="sk-SK" sz="1400" b="0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0" u="none" strike="noStrike" dirty="0">
                          <a:effectLst/>
                          <a:latin typeface="+mj-lt"/>
                        </a:rPr>
                        <a:t>11</a:t>
                      </a:r>
                      <a:endParaRPr lang="sk-SK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0" u="none" strike="noStrike">
                          <a:effectLst/>
                          <a:latin typeface="+mj-lt"/>
                        </a:rPr>
                        <a:t>1</a:t>
                      </a:r>
                      <a:endParaRPr lang="sk-SK" sz="1400" b="0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0" u="none" strike="noStrike">
                          <a:effectLst/>
                          <a:latin typeface="+mj-lt"/>
                        </a:rPr>
                        <a:t>13</a:t>
                      </a:r>
                      <a:endParaRPr lang="sk-SK" sz="1400" b="0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</a:tr>
              <a:tr h="31623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u="none" strike="noStrike">
                          <a:effectLst/>
                          <a:latin typeface="+mj-lt"/>
                        </a:rPr>
                        <a:t>Nitriansky</a:t>
                      </a:r>
                      <a:endParaRPr lang="sk-SK" sz="1400" b="0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0" u="none" strike="noStrike">
                          <a:effectLst/>
                          <a:latin typeface="+mj-lt"/>
                        </a:rPr>
                        <a:t>4</a:t>
                      </a:r>
                      <a:endParaRPr lang="sk-SK" sz="1400" b="0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0" u="none" strike="noStrike" dirty="0">
                          <a:effectLst/>
                          <a:latin typeface="+mj-lt"/>
                        </a:rPr>
                        <a:t>14</a:t>
                      </a:r>
                      <a:endParaRPr lang="sk-SK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0" u="none" strike="noStrike" dirty="0">
                          <a:effectLst/>
                          <a:latin typeface="+mj-lt"/>
                        </a:rPr>
                        <a:t>2</a:t>
                      </a:r>
                      <a:endParaRPr lang="sk-SK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0" u="none" strike="noStrike">
                          <a:effectLst/>
                          <a:latin typeface="+mj-lt"/>
                        </a:rPr>
                        <a:t>20</a:t>
                      </a:r>
                      <a:endParaRPr lang="sk-SK" sz="1400" b="0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</a:tr>
              <a:tr h="31623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u="none" strike="noStrike">
                          <a:effectLst/>
                          <a:latin typeface="+mj-lt"/>
                        </a:rPr>
                        <a:t>Žilinský</a:t>
                      </a:r>
                      <a:endParaRPr lang="sk-SK" sz="1400" b="0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0" u="none" strike="noStrike">
                          <a:effectLst/>
                          <a:latin typeface="+mj-lt"/>
                        </a:rPr>
                        <a:t>1</a:t>
                      </a:r>
                      <a:endParaRPr lang="sk-SK" sz="1400" b="0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0" u="none" strike="noStrike">
                          <a:effectLst/>
                          <a:latin typeface="+mj-lt"/>
                        </a:rPr>
                        <a:t>12</a:t>
                      </a:r>
                      <a:endParaRPr lang="sk-SK" sz="1400" b="0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0" u="none" strike="noStrike" dirty="0">
                          <a:effectLst/>
                          <a:latin typeface="+mj-lt"/>
                        </a:rPr>
                        <a:t>0</a:t>
                      </a:r>
                      <a:endParaRPr lang="sk-SK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0" u="none" strike="noStrike">
                          <a:effectLst/>
                          <a:latin typeface="+mj-lt"/>
                        </a:rPr>
                        <a:t>13</a:t>
                      </a:r>
                      <a:endParaRPr lang="sk-SK" sz="1400" b="0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</a:tr>
              <a:tr h="31623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u="none" strike="noStrike">
                          <a:effectLst/>
                          <a:latin typeface="+mj-lt"/>
                        </a:rPr>
                        <a:t>Banskobystrický</a:t>
                      </a:r>
                      <a:endParaRPr lang="sk-SK" sz="1400" b="0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0" u="none" strike="noStrike">
                          <a:effectLst/>
                          <a:latin typeface="+mj-lt"/>
                        </a:rPr>
                        <a:t>2</a:t>
                      </a:r>
                      <a:endParaRPr lang="sk-SK" sz="1400" b="0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0" u="none" strike="noStrike">
                          <a:effectLst/>
                          <a:latin typeface="+mj-lt"/>
                        </a:rPr>
                        <a:t>13</a:t>
                      </a:r>
                      <a:endParaRPr lang="sk-SK" sz="1400" b="0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0" u="none" strike="noStrike" dirty="0">
                          <a:effectLst/>
                          <a:latin typeface="+mj-lt"/>
                        </a:rPr>
                        <a:t>1</a:t>
                      </a:r>
                      <a:endParaRPr lang="sk-SK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0" u="none" strike="noStrike" dirty="0">
                          <a:effectLst/>
                          <a:latin typeface="+mj-lt"/>
                        </a:rPr>
                        <a:t>16</a:t>
                      </a:r>
                      <a:endParaRPr lang="sk-SK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</a:tr>
              <a:tr h="31623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u="none" strike="noStrike">
                          <a:effectLst/>
                          <a:latin typeface="+mj-lt"/>
                        </a:rPr>
                        <a:t>Prešovský</a:t>
                      </a:r>
                      <a:endParaRPr lang="sk-SK" sz="1400" b="0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0" u="none" strike="noStrike">
                          <a:effectLst/>
                          <a:latin typeface="+mj-lt"/>
                        </a:rPr>
                        <a:t>1</a:t>
                      </a:r>
                      <a:endParaRPr lang="sk-SK" sz="1400" b="0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0" u="none" strike="noStrike">
                          <a:effectLst/>
                          <a:latin typeface="+mj-lt"/>
                        </a:rPr>
                        <a:t>16</a:t>
                      </a:r>
                      <a:endParaRPr lang="sk-SK" sz="1400" b="0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0" u="none" strike="noStrike" dirty="0">
                          <a:effectLst/>
                          <a:latin typeface="+mj-lt"/>
                        </a:rPr>
                        <a:t>1</a:t>
                      </a:r>
                      <a:endParaRPr lang="sk-SK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0" u="none" strike="noStrike" dirty="0">
                          <a:effectLst/>
                          <a:latin typeface="+mj-lt"/>
                        </a:rPr>
                        <a:t>18</a:t>
                      </a:r>
                      <a:endParaRPr lang="sk-SK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</a:tr>
              <a:tr h="31623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u="none" strike="noStrike">
                          <a:effectLst/>
                          <a:latin typeface="+mj-lt"/>
                        </a:rPr>
                        <a:t>Košický</a:t>
                      </a:r>
                      <a:endParaRPr lang="sk-SK" sz="1400" b="0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0" u="none" strike="noStrike">
                          <a:effectLst/>
                          <a:latin typeface="+mj-lt"/>
                        </a:rPr>
                        <a:t>4</a:t>
                      </a:r>
                      <a:endParaRPr lang="sk-SK" sz="1400" b="0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0" u="none" strike="noStrike">
                          <a:effectLst/>
                          <a:latin typeface="+mj-lt"/>
                        </a:rPr>
                        <a:t>10</a:t>
                      </a:r>
                      <a:endParaRPr lang="sk-SK" sz="1400" b="0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0" u="none" strike="noStrike">
                          <a:effectLst/>
                          <a:latin typeface="+mj-lt"/>
                        </a:rPr>
                        <a:t>3</a:t>
                      </a:r>
                      <a:endParaRPr lang="sk-SK" sz="1400" b="0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0" u="none" strike="noStrike" dirty="0">
                          <a:effectLst/>
                          <a:latin typeface="+mj-lt"/>
                        </a:rPr>
                        <a:t>17</a:t>
                      </a:r>
                      <a:endParaRPr lang="sk-SK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</a:tr>
              <a:tr h="31623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1" u="none" strike="noStrike">
                          <a:effectLst/>
                          <a:latin typeface="+mj-lt"/>
                        </a:rPr>
                        <a:t>Spolu</a:t>
                      </a:r>
                      <a:endParaRPr lang="sk-SK" sz="1400" b="1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u="none" strike="noStrike">
                          <a:effectLst/>
                          <a:latin typeface="+mj-lt"/>
                        </a:rPr>
                        <a:t>15</a:t>
                      </a:r>
                      <a:endParaRPr lang="sk-SK" sz="1400" b="1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u="none" strike="noStrike">
                          <a:effectLst/>
                          <a:latin typeface="+mj-lt"/>
                        </a:rPr>
                        <a:t>92</a:t>
                      </a:r>
                      <a:endParaRPr lang="sk-SK" sz="1400" b="1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u="none" strike="noStrike">
                          <a:effectLst/>
                          <a:latin typeface="+mj-lt"/>
                        </a:rPr>
                        <a:t>11</a:t>
                      </a:r>
                      <a:endParaRPr lang="sk-SK" sz="1400" b="1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u="none" strike="noStrike" dirty="0">
                          <a:effectLst/>
                          <a:latin typeface="+mj-lt"/>
                        </a:rPr>
                        <a:t>118</a:t>
                      </a:r>
                      <a:endParaRPr lang="sk-SK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81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0" b="15361"/>
          <a:stretch/>
        </p:blipFill>
        <p:spPr>
          <a:xfrm>
            <a:off x="961837" y="2291787"/>
            <a:ext cx="7315296" cy="4027989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925251" y="1510860"/>
            <a:ext cx="6841925" cy="780928"/>
          </a:xfr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71000">
                <a:schemeClr val="accent1">
                  <a:lumMod val="20000"/>
                  <a:lumOff val="80000"/>
                </a:schemeClr>
              </a:gs>
              <a:gs pos="3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Skládky odpadov</a:t>
            </a:r>
            <a:endParaRPr lang="sk-SK" sz="2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071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3566</TotalTime>
  <Words>806</Words>
  <Application>Microsoft Office PowerPoint</Application>
  <PresentationFormat>Prezentácia na obrazovke (4:3)</PresentationFormat>
  <Paragraphs>276</Paragraphs>
  <Slides>24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Gill Sans</vt:lpstr>
      <vt:lpstr>Times New Roman</vt:lpstr>
      <vt:lpstr>1_Motív Office</vt:lpstr>
      <vt:lpstr>Nový zákon o odpadoch -    -  jeho implementácia v praxi</vt:lpstr>
      <vt:lpstr>Hierarchia odpadového hospodárstva</vt:lpstr>
      <vt:lpstr>Celková produkcia odpadov v SR (t)</vt:lpstr>
      <vt:lpstr>Celkové nakladanie s odpadmi (%)</vt:lpstr>
      <vt:lpstr>Produkcia komunálnych odpadov v Európe (kg/obyvateľ)</vt:lpstr>
      <vt:lpstr>Produkcia komunálnych odpadov v SR (t)</vt:lpstr>
      <vt:lpstr>Nakladanie s komunálnymi odpadmi (%)</vt:lpstr>
      <vt:lpstr>Skládky odpadov</vt:lpstr>
      <vt:lpstr>Skládky odpadov</vt:lpstr>
      <vt:lpstr>Spaľovne odpadov</vt:lpstr>
      <vt:lpstr>Ciele pre Slovenskú republiku</vt:lpstr>
      <vt:lpstr>Aké možnosti má Slovenská republika na splnenie cieľov?</vt:lpstr>
      <vt:lpstr>1. Aplikačná novela zákona o odpadoch</vt:lpstr>
      <vt:lpstr>2. Nový zákon o poplatkoch za uloženie odpadov </vt:lpstr>
      <vt:lpstr>3. Dôsledné triedenie KO a BRKO </vt:lpstr>
      <vt:lpstr>3. Minimálne štandardy zberu (na obyvateľa a rok)</vt:lpstr>
      <vt:lpstr>Mapa triedeného zberu komunálnych odpadov v SR v roku 2013</vt:lpstr>
      <vt:lpstr>Množstvo vytriedených komunálnych odpadov (t)</vt:lpstr>
      <vt:lpstr>Úroveň vytriedenia komunálnych odpadov v SR v roku 2015</vt:lpstr>
      <vt:lpstr>Informačný systém OH</vt:lpstr>
      <vt:lpstr>Koordinačné centrá (KC)</vt:lpstr>
      <vt:lpstr>Udelené autorizácie k 1.1.2017</vt:lpstr>
      <vt:lpstr>Zákon č. 79/2015 Z.z. o odpadoch - novely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VITAJTE</dc:title>
  <dc:creator>eleonora.suplatova</dc:creator>
  <cp:lastModifiedBy>Šuplatová Eleonóra</cp:lastModifiedBy>
  <cp:revision>295</cp:revision>
  <cp:lastPrinted>2016-05-06T11:22:07Z</cp:lastPrinted>
  <dcterms:created xsi:type="dcterms:W3CDTF">2014-06-30T06:50:22Z</dcterms:created>
  <dcterms:modified xsi:type="dcterms:W3CDTF">2017-03-06T17:12:03Z</dcterms:modified>
</cp:coreProperties>
</file>