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9" r:id="rId5"/>
    <p:sldId id="270" r:id="rId6"/>
    <p:sldId id="274" r:id="rId7"/>
    <p:sldId id="260" r:id="rId8"/>
    <p:sldId id="261" r:id="rId9"/>
    <p:sldId id="268" r:id="rId10"/>
    <p:sldId id="264" r:id="rId11"/>
    <p:sldId id="266" r:id="rId12"/>
    <p:sldId id="265" r:id="rId13"/>
    <p:sldId id="267" r:id="rId14"/>
    <p:sldId id="262" r:id="rId15"/>
    <p:sldId id="271" r:id="rId16"/>
    <p:sldId id="272" r:id="rId17"/>
    <p:sldId id="273" r:id="rId18"/>
    <p:sldId id="275" r:id="rId19"/>
    <p:sldId id="276" r:id="rId20"/>
    <p:sldId id="278" r:id="rId21"/>
    <p:sldId id="279" r:id="rId22"/>
    <p:sldId id="280" r:id="rId23"/>
  </p:sldIdLst>
  <p:sldSz cx="12192000" cy="6858000"/>
  <p:notesSz cx="6858000" cy="9144000"/>
  <p:defaultTextStyle>
    <a:defPPr>
      <a:defRPr lang="cs-CZ"/>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Nadpis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sk-SK"/>
              <a:t>Upravte štýly predlohy textu</a:t>
            </a:r>
            <a:endParaRPr lang="en-US"/>
          </a:p>
        </p:txBody>
      </p:sp>
      <p:sp>
        <p:nvSpPr>
          <p:cNvPr id="17" name="Podnadpis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k-SK"/>
              <a:t>Kliknutím upravte štýl predlohy podnadpisov</a:t>
            </a:r>
            <a:endParaRPr lang="en-US"/>
          </a:p>
        </p:txBody>
      </p:sp>
      <p:sp>
        <p:nvSpPr>
          <p:cNvPr id="4" name="Zástupný symbol dátumu 2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5" name="Zástupný symbol päty 18"/>
          <p:cNvSpPr>
            <a:spLocks noGrp="1"/>
          </p:cNvSpPr>
          <p:nvPr>
            <p:ph type="ftr" sz="quarter" idx="11"/>
          </p:nvPr>
        </p:nvSpPr>
        <p:spPr/>
        <p:txBody>
          <a:bodyPr/>
          <a:lstStyle>
            <a:lvl1pPr>
              <a:defRPr/>
            </a:lvl1pPr>
          </a:lstStyle>
          <a:p>
            <a:endParaRPr lang="sk-SK"/>
          </a:p>
        </p:txBody>
      </p:sp>
      <p:sp>
        <p:nvSpPr>
          <p:cNvPr id="6" name="Zástupný symbol čísla snímky 26"/>
          <p:cNvSpPr>
            <a:spLocks noGrp="1"/>
          </p:cNvSpPr>
          <p:nvPr>
            <p:ph type="sldNum" sz="quarter" idx="12"/>
          </p:nvPr>
        </p:nvSpPr>
        <p:spPr/>
        <p:txBody>
          <a:bodyPr/>
          <a:lstStyle>
            <a:lvl1pPr>
              <a:defRPr>
                <a:solidFill>
                  <a:srgbClr val="D1EAEE"/>
                </a:solidFill>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81892814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en-US"/>
          </a:p>
        </p:txBody>
      </p:sp>
      <p:sp>
        <p:nvSpPr>
          <p:cNvPr id="3" name="Zástupný symbol zvislého textu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5" name="Zástupný symbol päty 21"/>
          <p:cNvSpPr>
            <a:spLocks noGrp="1"/>
          </p:cNvSpPr>
          <p:nvPr>
            <p:ph type="ftr" sz="quarter" idx="11"/>
          </p:nvPr>
        </p:nvSpPr>
        <p:spPr/>
        <p:txBody>
          <a:bodyPr/>
          <a:lstStyle>
            <a:lvl1pPr>
              <a:defRPr/>
            </a:lvl1pPr>
          </a:lstStyle>
          <a:p>
            <a:endParaRPr lang="sk-SK"/>
          </a:p>
        </p:txBody>
      </p:sp>
      <p:sp>
        <p:nvSpPr>
          <p:cNvPr id="6"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3430726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839200" y="914402"/>
            <a:ext cx="2743200" cy="5211763"/>
          </a:xfrm>
        </p:spPr>
        <p:txBody>
          <a:bodyPr vert="eaVert"/>
          <a:lstStyle/>
          <a:p>
            <a:r>
              <a:rPr lang="sk-SK"/>
              <a:t>Upravte štýly predlohy textu</a:t>
            </a:r>
            <a:endParaRPr lang="en-US"/>
          </a:p>
        </p:txBody>
      </p:sp>
      <p:sp>
        <p:nvSpPr>
          <p:cNvPr id="3" name="Zástupný symbol zvislého textu 2"/>
          <p:cNvSpPr>
            <a:spLocks noGrp="1"/>
          </p:cNvSpPr>
          <p:nvPr>
            <p:ph type="body" orient="vert" idx="1"/>
          </p:nvPr>
        </p:nvSpPr>
        <p:spPr>
          <a:xfrm>
            <a:off x="609600" y="914402"/>
            <a:ext cx="8026400" cy="5211763"/>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5" name="Zástupný symbol päty 21"/>
          <p:cNvSpPr>
            <a:spLocks noGrp="1"/>
          </p:cNvSpPr>
          <p:nvPr>
            <p:ph type="ftr" sz="quarter" idx="11"/>
          </p:nvPr>
        </p:nvSpPr>
        <p:spPr/>
        <p:txBody>
          <a:bodyPr/>
          <a:lstStyle>
            <a:lvl1pPr>
              <a:defRPr/>
            </a:lvl1pPr>
          </a:lstStyle>
          <a:p>
            <a:endParaRPr lang="sk-SK"/>
          </a:p>
        </p:txBody>
      </p:sp>
      <p:sp>
        <p:nvSpPr>
          <p:cNvPr id="6"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779924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914400" y="609600"/>
            <a:ext cx="10363200" cy="5486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3" name="Rectangle 12"/>
          <p:cNvSpPr>
            <a:spLocks noGrp="1" noChangeArrowheads="1"/>
          </p:cNvSpPr>
          <p:nvPr>
            <p:ph type="dt" sz="half" idx="10"/>
          </p:nvPr>
        </p:nvSpPr>
        <p:spPr/>
        <p:txBody>
          <a:bodyPr/>
          <a:lstStyle>
            <a:lvl1pPr>
              <a:defRPr/>
            </a:lvl1pPr>
          </a:lstStyle>
          <a:p>
            <a:pPr>
              <a:defRPr/>
            </a:pPr>
            <a:endParaRPr lang="sk-SK"/>
          </a:p>
        </p:txBody>
      </p:sp>
      <p:sp>
        <p:nvSpPr>
          <p:cNvPr id="4" name="Rectangle 13"/>
          <p:cNvSpPr>
            <a:spLocks noGrp="1" noChangeArrowheads="1"/>
          </p:cNvSpPr>
          <p:nvPr>
            <p:ph type="ftr" sz="quarter" idx="11"/>
          </p:nvPr>
        </p:nvSpPr>
        <p:spPr/>
        <p:txBody>
          <a:bodyPr/>
          <a:lstStyle>
            <a:lvl1pPr>
              <a:defRPr/>
            </a:lvl1pPr>
          </a:lstStyle>
          <a:p>
            <a:pPr>
              <a:defRPr/>
            </a:pPr>
            <a:endParaRPr lang="sk-SK"/>
          </a:p>
        </p:txBody>
      </p:sp>
      <p:sp>
        <p:nvSpPr>
          <p:cNvPr id="5" name="Rectangle 14"/>
          <p:cNvSpPr>
            <a:spLocks noGrp="1" noChangeArrowheads="1"/>
          </p:cNvSpPr>
          <p:nvPr>
            <p:ph type="sldNum" sz="quarter" idx="12"/>
          </p:nvPr>
        </p:nvSpPr>
        <p:spPr/>
        <p:txBody>
          <a:bodyPr/>
          <a:lstStyle>
            <a:lvl1pPr>
              <a:defRPr/>
            </a:lvl1pPr>
          </a:lstStyle>
          <a:p>
            <a:fld id="{8CB88ABE-F793-42CE-998D-1D5F34831187}" type="slidenum">
              <a:rPr lang="sk-SK" altLang="sk-SK"/>
              <a:pPr/>
              <a:t>‹#›</a:t>
            </a:fld>
            <a:endParaRPr lang="sk-SK" altLang="sk-SK"/>
          </a:p>
        </p:txBody>
      </p:sp>
    </p:spTree>
    <p:extLst>
      <p:ext uri="{BB962C8B-B14F-4D97-AF65-F5344CB8AC3E}">
        <p14:creationId xmlns:p14="http://schemas.microsoft.com/office/powerpoint/2010/main" val="4186003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endParaRPr lang="en-US"/>
          </a:p>
        </p:txBody>
      </p:sp>
      <p:sp>
        <p:nvSpPr>
          <p:cNvPr id="3" name="Zástupný symbol obsahu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5" name="Zástupný symbol päty 21"/>
          <p:cNvSpPr>
            <a:spLocks noGrp="1"/>
          </p:cNvSpPr>
          <p:nvPr>
            <p:ph type="ftr" sz="quarter" idx="11"/>
          </p:nvPr>
        </p:nvSpPr>
        <p:spPr/>
        <p:txBody>
          <a:bodyPr/>
          <a:lstStyle>
            <a:lvl1pPr>
              <a:defRPr/>
            </a:lvl1pPr>
          </a:lstStyle>
          <a:p>
            <a:endParaRPr lang="sk-SK"/>
          </a:p>
        </p:txBody>
      </p:sp>
      <p:sp>
        <p:nvSpPr>
          <p:cNvPr id="6"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356003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sk-SK"/>
              <a:t>Upravte štýly predlohy textu</a:t>
            </a:r>
            <a:endParaRPr lang="en-US"/>
          </a:p>
        </p:txBody>
      </p:sp>
      <p:sp>
        <p:nvSpPr>
          <p:cNvPr id="3" name="Zástupný symbol textu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a:t>Upraviť štýly predlohy textu</a:t>
            </a:r>
          </a:p>
        </p:txBody>
      </p:sp>
      <p:sp>
        <p:nvSpPr>
          <p:cNvPr id="4" name="Zástupný symbol dátumu 3"/>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5" name="Zástupný symbol päty 4"/>
          <p:cNvSpPr>
            <a:spLocks noGrp="1"/>
          </p:cNvSpPr>
          <p:nvPr>
            <p:ph type="ftr" sz="quarter" idx="11"/>
          </p:nvPr>
        </p:nvSpPr>
        <p:spPr/>
        <p:txBody>
          <a:bodyPr/>
          <a:lstStyle>
            <a:lvl1pPr>
              <a:defRPr/>
            </a:lvl1pPr>
          </a:lstStyle>
          <a:p>
            <a:endParaRPr lang="sk-SK"/>
          </a:p>
        </p:txBody>
      </p:sp>
      <p:sp>
        <p:nvSpPr>
          <p:cNvPr id="6" name="Zástupný symbol čísla snímky 5"/>
          <p:cNvSpPr>
            <a:spLocks noGrp="1"/>
          </p:cNvSpPr>
          <p:nvPr>
            <p:ph type="sldNum" sz="quarter" idx="12"/>
          </p:nvPr>
        </p:nvSpPr>
        <p:spPr/>
        <p:txBody>
          <a:bodyPr/>
          <a:lstStyle>
            <a:lvl1pPr>
              <a:defRPr>
                <a:solidFill>
                  <a:srgbClr val="D1EAEE"/>
                </a:solidFill>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2898799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a:lstStyle/>
          <a:p>
            <a:r>
              <a:rPr lang="sk-SK"/>
              <a:t>Upravte štýly predlohy textu</a:t>
            </a:r>
            <a:endParaRPr lang="en-US"/>
          </a:p>
        </p:txBody>
      </p:sp>
      <p:sp>
        <p:nvSpPr>
          <p:cNvPr id="3" name="Zástupný symbol obsahu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Zástupný symbol obsahu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5"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6" name="Zástupný symbol päty 21"/>
          <p:cNvSpPr>
            <a:spLocks noGrp="1"/>
          </p:cNvSpPr>
          <p:nvPr>
            <p:ph type="ftr" sz="quarter" idx="11"/>
          </p:nvPr>
        </p:nvSpPr>
        <p:spPr/>
        <p:txBody>
          <a:bodyPr/>
          <a:lstStyle>
            <a:lvl1pPr>
              <a:defRPr/>
            </a:lvl1pPr>
          </a:lstStyle>
          <a:p>
            <a:endParaRPr lang="sk-SK"/>
          </a:p>
        </p:txBody>
      </p:sp>
      <p:sp>
        <p:nvSpPr>
          <p:cNvPr id="7"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3445056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a:lstStyle>
            <a:lvl1pPr>
              <a:defRPr/>
            </a:lvl1pPr>
          </a:lstStyle>
          <a:p>
            <a:r>
              <a:rPr lang="sk-SK"/>
              <a:t>Upravte štýly predlohy textu</a:t>
            </a:r>
            <a:endParaRPr lang="en-US"/>
          </a:p>
        </p:txBody>
      </p:sp>
      <p:sp>
        <p:nvSpPr>
          <p:cNvPr id="3" name="Zástupný symbol textu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k-SK"/>
              <a:t>Upraviť štýly predlohy textu</a:t>
            </a:r>
          </a:p>
        </p:txBody>
      </p:sp>
      <p:sp>
        <p:nvSpPr>
          <p:cNvPr id="4" name="Zástupný symbol textu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k-SK"/>
              <a:t>Upraviť štýly predlohy textu</a:t>
            </a:r>
          </a:p>
        </p:txBody>
      </p:sp>
      <p:sp>
        <p:nvSpPr>
          <p:cNvPr id="5" name="Zástupný symbol obsahu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6" name="Zástupný symbol obsahu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7"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8" name="Zástupný symbol päty 21"/>
          <p:cNvSpPr>
            <a:spLocks noGrp="1"/>
          </p:cNvSpPr>
          <p:nvPr>
            <p:ph type="ftr" sz="quarter" idx="11"/>
          </p:nvPr>
        </p:nvSpPr>
        <p:spPr/>
        <p:txBody>
          <a:bodyPr/>
          <a:lstStyle>
            <a:lvl1pPr>
              <a:defRPr/>
            </a:lvl1pPr>
          </a:lstStyle>
          <a:p>
            <a:endParaRPr lang="sk-SK"/>
          </a:p>
        </p:txBody>
      </p:sp>
      <p:sp>
        <p:nvSpPr>
          <p:cNvPr id="9"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1444136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sk-SK"/>
              <a:t>Upravte štýly predlohy textu</a:t>
            </a:r>
            <a:endParaRPr lang="en-US"/>
          </a:p>
        </p:txBody>
      </p:sp>
      <p:sp>
        <p:nvSpPr>
          <p:cNvPr id="3"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4" name="Zástupný symbol päty 21"/>
          <p:cNvSpPr>
            <a:spLocks noGrp="1"/>
          </p:cNvSpPr>
          <p:nvPr>
            <p:ph type="ftr" sz="quarter" idx="11"/>
          </p:nvPr>
        </p:nvSpPr>
        <p:spPr/>
        <p:txBody>
          <a:bodyPr/>
          <a:lstStyle>
            <a:lvl1pPr>
              <a:defRPr/>
            </a:lvl1pPr>
          </a:lstStyle>
          <a:p>
            <a:endParaRPr lang="sk-SK"/>
          </a:p>
        </p:txBody>
      </p:sp>
      <p:sp>
        <p:nvSpPr>
          <p:cNvPr id="5"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241685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3" name="Zástupný symbol päty 21"/>
          <p:cNvSpPr>
            <a:spLocks noGrp="1"/>
          </p:cNvSpPr>
          <p:nvPr>
            <p:ph type="ftr" sz="quarter" idx="11"/>
          </p:nvPr>
        </p:nvSpPr>
        <p:spPr/>
        <p:txBody>
          <a:bodyPr/>
          <a:lstStyle>
            <a:lvl1pPr>
              <a:defRPr/>
            </a:lvl1pPr>
          </a:lstStyle>
          <a:p>
            <a:endParaRPr lang="sk-SK"/>
          </a:p>
        </p:txBody>
      </p:sp>
      <p:sp>
        <p:nvSpPr>
          <p:cNvPr id="4"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14787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sk-SK"/>
              <a:t>Upravte štýly predlohy textu</a:t>
            </a:r>
            <a:endParaRPr lang="en-US"/>
          </a:p>
        </p:txBody>
      </p:sp>
      <p:sp>
        <p:nvSpPr>
          <p:cNvPr id="3" name="Zástupný symbol textu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sk-SK"/>
              <a:t>Upraviť štýly predlohy textu</a:t>
            </a:r>
          </a:p>
        </p:txBody>
      </p:sp>
      <p:sp>
        <p:nvSpPr>
          <p:cNvPr id="4" name="Zástupný symbol obsahu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5" name="Zástupný symbol dátumu 9"/>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6" name="Zástupný symbol päty 21"/>
          <p:cNvSpPr>
            <a:spLocks noGrp="1"/>
          </p:cNvSpPr>
          <p:nvPr>
            <p:ph type="ftr" sz="quarter" idx="11"/>
          </p:nvPr>
        </p:nvSpPr>
        <p:spPr/>
        <p:txBody>
          <a:bodyPr/>
          <a:lstStyle>
            <a:lvl1pPr>
              <a:defRPr/>
            </a:lvl1pPr>
          </a:lstStyle>
          <a:p>
            <a:endParaRPr lang="sk-SK"/>
          </a:p>
        </p:txBody>
      </p:sp>
      <p:sp>
        <p:nvSpPr>
          <p:cNvPr id="7" name="Zástupný symbol čísla snímky 17"/>
          <p:cNvSpPr>
            <a:spLocks noGrp="1"/>
          </p:cNvSpPr>
          <p:nvPr>
            <p:ph type="sldNum" sz="quarter" idx="12"/>
          </p:nvPr>
        </p:nvSpPr>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2526070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5" name="Obdĺžnik s jedným odstrihnutým a zaobleným rohom 13"/>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6" name="Pravouhlý trojuholník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7" name="Voľná forma 15"/>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latin typeface="+mn-lt"/>
              <a:cs typeface="+mn-cs"/>
            </a:endParaRPr>
          </a:p>
        </p:txBody>
      </p:sp>
      <p:sp>
        <p:nvSpPr>
          <p:cNvPr id="8" name="Voľná forma 16"/>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latin typeface="+mn-lt"/>
              <a:cs typeface="+mn-cs"/>
            </a:endParaRPr>
          </a:p>
        </p:txBody>
      </p:sp>
      <p:sp>
        <p:nvSpPr>
          <p:cNvPr id="2" name="Nadpis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sk-SK"/>
              <a:t>Upravte štýly predlohy textu</a:t>
            </a:r>
            <a:endParaRPr lang="en-US"/>
          </a:p>
        </p:txBody>
      </p:sp>
      <p:sp>
        <p:nvSpPr>
          <p:cNvPr id="4" name="Zástupný symbol textu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sk-SK"/>
              <a:t>Upraviť štýly predlohy textu</a:t>
            </a:r>
          </a:p>
        </p:txBody>
      </p:sp>
      <p:sp>
        <p:nvSpPr>
          <p:cNvPr id="3" name="Zástupný symbol obrázka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sk-SK" noProof="0"/>
              <a:t>Ak chcete pridať obrázok, kliknite na ikonu</a:t>
            </a:r>
            <a:endParaRPr lang="en-US" noProof="0" dirty="0"/>
          </a:p>
        </p:txBody>
      </p:sp>
      <p:sp>
        <p:nvSpPr>
          <p:cNvPr id="9" name="Zástupný symbol dátumu 4"/>
          <p:cNvSpPr>
            <a:spLocks noGrp="1"/>
          </p:cNvSpPr>
          <p:nvPr>
            <p:ph type="dt" sz="half" idx="10"/>
          </p:nvPr>
        </p:nvSpPr>
        <p:spPr/>
        <p:txBody>
          <a:bodyPr/>
          <a:lstStyle>
            <a:lvl1pPr>
              <a:defRPr/>
            </a:lvl1pPr>
          </a:lstStyle>
          <a:p>
            <a:fld id="{34510159-E8CC-4A77-B90B-DE49B3BCDDE4}" type="datetimeFigureOut">
              <a:rPr lang="sk-SK" smtClean="0"/>
              <a:t>5. 3. 2017</a:t>
            </a:fld>
            <a:endParaRPr lang="sk-SK"/>
          </a:p>
        </p:txBody>
      </p:sp>
      <p:sp>
        <p:nvSpPr>
          <p:cNvPr id="10" name="Zástupný symbol päty 5"/>
          <p:cNvSpPr>
            <a:spLocks noGrp="1"/>
          </p:cNvSpPr>
          <p:nvPr>
            <p:ph type="ftr" sz="quarter" idx="11"/>
          </p:nvPr>
        </p:nvSpPr>
        <p:spPr/>
        <p:txBody>
          <a:bodyPr/>
          <a:lstStyle>
            <a:lvl1pPr>
              <a:defRPr/>
            </a:lvl1pPr>
          </a:lstStyle>
          <a:p>
            <a:endParaRPr lang="sk-SK"/>
          </a:p>
        </p:txBody>
      </p:sp>
      <p:sp>
        <p:nvSpPr>
          <p:cNvPr id="11" name="Zástupný symbol čísla snímky 6"/>
          <p:cNvSpPr>
            <a:spLocks noGrp="1"/>
          </p:cNvSpPr>
          <p:nvPr>
            <p:ph type="sldNum" sz="quarter" idx="12"/>
          </p:nvPr>
        </p:nvSpPr>
        <p:spPr>
          <a:xfrm>
            <a:off x="10769600" y="6356351"/>
            <a:ext cx="812800" cy="365125"/>
          </a:xfrm>
        </p:spPr>
        <p:txBody>
          <a:bodyPr/>
          <a:lstStyle>
            <a:lvl1pPr>
              <a:defRPr/>
            </a:lvl1pPr>
          </a:lstStyle>
          <a:p>
            <a:fld id="{C8856970-E26C-4022-A122-44A5538B0077}" type="slidenum">
              <a:rPr lang="sk-SK" smtClean="0"/>
              <a:t>‹#›</a:t>
            </a:fld>
            <a:endParaRPr lang="sk-SK"/>
          </a:p>
        </p:txBody>
      </p:sp>
    </p:spTree>
    <p:extLst>
      <p:ext uri="{BB962C8B-B14F-4D97-AF65-F5344CB8AC3E}">
        <p14:creationId xmlns:p14="http://schemas.microsoft.com/office/powerpoint/2010/main" val="1910984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Voľná forma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latin typeface="+mn-lt"/>
              <a:cs typeface="+mn-cs"/>
            </a:endParaRPr>
          </a:p>
        </p:txBody>
      </p:sp>
      <p:sp>
        <p:nvSpPr>
          <p:cNvPr id="8" name="Voľná forma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latin typeface="+mn-lt"/>
              <a:cs typeface="+mn-cs"/>
            </a:endParaRPr>
          </a:p>
        </p:txBody>
      </p:sp>
      <p:sp>
        <p:nvSpPr>
          <p:cNvPr id="1028" name="Zástupný symbol nadpisu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sk-SK" altLang="sk-SK"/>
              <a:t>Kliknite sem a upravte štýl predlohy nadpisov.</a:t>
            </a:r>
            <a:endParaRPr lang="en-US" altLang="sk-SK"/>
          </a:p>
        </p:txBody>
      </p:sp>
      <p:sp>
        <p:nvSpPr>
          <p:cNvPr id="1029" name="Zástupný symbol textu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k-SK" altLang="sk-SK"/>
              <a:t>Kliknite sem a upravte štýly predlohy textu.</a:t>
            </a:r>
          </a:p>
          <a:p>
            <a:pPr lvl="1"/>
            <a:r>
              <a:rPr lang="sk-SK" altLang="sk-SK"/>
              <a:t>Druhá úroveň</a:t>
            </a:r>
          </a:p>
          <a:p>
            <a:pPr lvl="2"/>
            <a:r>
              <a:rPr lang="sk-SK" altLang="sk-SK"/>
              <a:t>Tretia úroveň</a:t>
            </a:r>
          </a:p>
          <a:p>
            <a:pPr lvl="3"/>
            <a:r>
              <a:rPr lang="sk-SK" altLang="sk-SK"/>
              <a:t>Štvrtá úroveň</a:t>
            </a:r>
          </a:p>
          <a:p>
            <a:pPr lvl="4"/>
            <a:r>
              <a:rPr lang="sk-SK" altLang="sk-SK"/>
              <a:t>Piata úroveň</a:t>
            </a:r>
            <a:endParaRPr lang="en-US" altLang="sk-SK"/>
          </a:p>
        </p:txBody>
      </p:sp>
      <p:sp>
        <p:nvSpPr>
          <p:cNvPr id="10" name="Zástupný symbol dátumu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fld id="{34510159-E8CC-4A77-B90B-DE49B3BCDDE4}" type="datetimeFigureOut">
              <a:rPr lang="sk-SK" smtClean="0"/>
              <a:t>5. 3. 2017</a:t>
            </a:fld>
            <a:endParaRPr lang="sk-SK"/>
          </a:p>
        </p:txBody>
      </p:sp>
      <p:sp>
        <p:nvSpPr>
          <p:cNvPr id="22" name="Zástupný symbol päty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endParaRPr lang="sk-SK"/>
          </a:p>
        </p:txBody>
      </p:sp>
      <p:sp>
        <p:nvSpPr>
          <p:cNvPr id="18" name="Zástupný symbol čísla snímky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C8856970-E26C-4022-A122-44A5538B0077}" type="slidenum">
              <a:rPr lang="sk-SK" smtClean="0"/>
              <a:t>‹#›</a:t>
            </a:fld>
            <a:endParaRPr lang="sk-SK"/>
          </a:p>
        </p:txBody>
      </p:sp>
      <p:grpSp>
        <p:nvGrpSpPr>
          <p:cNvPr id="1033" name="Skupina 1"/>
          <p:cNvGrpSpPr>
            <a:grpSpLocks/>
          </p:cNvGrpSpPr>
          <p:nvPr/>
        </p:nvGrpSpPr>
        <p:grpSpPr bwMode="auto">
          <a:xfrm>
            <a:off x="-25399" y="203200"/>
            <a:ext cx="12240684" cy="647700"/>
            <a:chOff x="-19045" y="216550"/>
            <a:chExt cx="9180548" cy="649224"/>
          </a:xfrm>
        </p:grpSpPr>
        <p:sp>
          <p:nvSpPr>
            <p:cNvPr id="12" name="Voľná form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latin typeface="Arial" charset="0"/>
                <a:cs typeface="Arial" charset="0"/>
              </a:endParaRPr>
            </a:p>
          </p:txBody>
        </p:sp>
        <p:sp>
          <p:nvSpPr>
            <p:cNvPr id="13" name="Voľná form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latin typeface="Arial" charset="0"/>
                <a:cs typeface="Arial" charset="0"/>
              </a:endParaRPr>
            </a:p>
          </p:txBody>
        </p:sp>
      </p:grpSp>
    </p:spTree>
    <p:extLst>
      <p:ext uri="{BB962C8B-B14F-4D97-AF65-F5344CB8AC3E}">
        <p14:creationId xmlns:p14="http://schemas.microsoft.com/office/powerpoint/2010/main" val="3766849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057400" y="1371600"/>
            <a:ext cx="7851648" cy="2895600"/>
          </a:xfrm>
          <a:ln>
            <a:miter lim="800000"/>
            <a:headEnd/>
            <a:tailEnd/>
          </a:ln>
        </p:spPr>
        <p:txBody>
          <a:bodyPr>
            <a:normAutofit fontScale="90000"/>
          </a:bodyPr>
          <a:lstStyle/>
          <a:p>
            <a:pPr algn="ctr" fontAlgn="auto">
              <a:spcAft>
                <a:spcPts val="0"/>
              </a:spcAft>
              <a:defRPr/>
            </a:pPr>
            <a:r>
              <a:rPr lang="sk-SK" sz="6700" dirty="0">
                <a:solidFill>
                  <a:schemeClr val="tx1"/>
                </a:solidFill>
                <a:latin typeface="Times New Roman" pitchFamily="18" charset="0"/>
                <a:cs typeface="Times New Roman" pitchFamily="18" charset="0"/>
              </a:rPr>
              <a:t>Sociálne služby v praxi  obcí  a miest</a:t>
            </a:r>
            <a:br>
              <a:rPr lang="sk-SK" sz="6700" dirty="0">
                <a:solidFill>
                  <a:schemeClr val="tx1"/>
                </a:solidFill>
              </a:rPr>
            </a:br>
            <a:br>
              <a:rPr lang="sk-SK" sz="6000" dirty="0">
                <a:solidFill>
                  <a:schemeClr val="tx1"/>
                </a:solidFill>
              </a:rPr>
            </a:br>
            <a:endParaRPr lang="cs-CZ" sz="3600" dirty="0">
              <a:solidFill>
                <a:schemeClr val="tx1"/>
              </a:solidFill>
            </a:endParaRPr>
          </a:p>
        </p:txBody>
      </p:sp>
      <p:sp>
        <p:nvSpPr>
          <p:cNvPr id="3" name="Podnadpis 2"/>
          <p:cNvSpPr>
            <a:spLocks noGrp="1"/>
          </p:cNvSpPr>
          <p:nvPr>
            <p:ph type="subTitle" idx="1"/>
          </p:nvPr>
        </p:nvSpPr>
        <p:spPr>
          <a:xfrm>
            <a:off x="2240280" y="2819400"/>
            <a:ext cx="7672070" cy="3048000"/>
          </a:xfrm>
        </p:spPr>
        <p:txBody>
          <a:bodyPr>
            <a:normAutofit/>
          </a:bodyPr>
          <a:lstStyle/>
          <a:p>
            <a:pPr marR="0" algn="ctr">
              <a:lnSpc>
                <a:spcPct val="90000"/>
              </a:lnSpc>
              <a:defRPr/>
            </a:pPr>
            <a:endParaRPr lang="sk-SK" sz="3600" b="1" dirty="0">
              <a:latin typeface="Times New Roman" pitchFamily="18" charset="0"/>
              <a:cs typeface="Times New Roman" pitchFamily="18" charset="0"/>
            </a:endParaRPr>
          </a:p>
          <a:p>
            <a:pPr marR="0" algn="ctr">
              <a:lnSpc>
                <a:spcPct val="90000"/>
              </a:lnSpc>
              <a:defRPr/>
            </a:pPr>
            <a:r>
              <a:rPr lang="sk-SK" sz="3600" b="1" dirty="0">
                <a:latin typeface="Times New Roman" pitchFamily="18" charset="0"/>
                <a:cs typeface="Times New Roman" pitchFamily="18" charset="0"/>
              </a:rPr>
              <a:t>zákon č. 448/2008 Z. z. v </a:t>
            </a:r>
            <a:r>
              <a:rPr lang="sk-SK" sz="3600" b="1" dirty="0" err="1">
                <a:latin typeface="Times New Roman" pitchFamily="18" charset="0"/>
                <a:cs typeface="Times New Roman" pitchFamily="18" charset="0"/>
              </a:rPr>
              <a:t>znp</a:t>
            </a:r>
            <a:r>
              <a:rPr lang="sk-SK" sz="3600" b="1" dirty="0">
                <a:latin typeface="Times New Roman" pitchFamily="18" charset="0"/>
                <a:cs typeface="Times New Roman" pitchFamily="18" charset="0"/>
              </a:rPr>
              <a:t>.</a:t>
            </a:r>
          </a:p>
          <a:p>
            <a:pPr marR="0" algn="ctr">
              <a:lnSpc>
                <a:spcPct val="90000"/>
              </a:lnSpc>
              <a:defRPr/>
            </a:pPr>
            <a:endParaRPr lang="sk-SK" sz="3600" b="1" dirty="0">
              <a:latin typeface="Times New Roman" pitchFamily="18" charset="0"/>
              <a:cs typeface="Times New Roman" pitchFamily="18" charset="0"/>
            </a:endParaRPr>
          </a:p>
          <a:p>
            <a:pPr marR="0" algn="ctr">
              <a:lnSpc>
                <a:spcPct val="90000"/>
              </a:lnSpc>
              <a:defRPr/>
            </a:pPr>
            <a:r>
              <a:rPr lang="sk-SK" sz="3600" b="1" dirty="0">
                <a:latin typeface="Times New Roman" pitchFamily="18" charset="0"/>
                <a:cs typeface="Times New Roman" pitchFamily="18" charset="0"/>
              </a:rPr>
              <a:t>v znení novely č. 40/2017 Z. z. </a:t>
            </a:r>
          </a:p>
          <a:p>
            <a:pPr marR="0" algn="ctr">
              <a:lnSpc>
                <a:spcPct val="90000"/>
              </a:lnSpc>
              <a:defRPr/>
            </a:pPr>
            <a:r>
              <a:rPr lang="sk-SK" sz="3600" b="1" dirty="0">
                <a:latin typeface="Times New Roman" pitchFamily="18" charset="0"/>
                <a:cs typeface="Times New Roman" pitchFamily="18" charset="0"/>
              </a:rPr>
              <a:t>účinnosť od 1. 3. 2017</a:t>
            </a:r>
          </a:p>
          <a:p>
            <a:pPr marR="0" algn="ctr">
              <a:lnSpc>
                <a:spcPct val="90000"/>
              </a:lnSpc>
              <a:defRPr/>
            </a:pPr>
            <a:endParaRPr lang="cs-CZ"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3322123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914400" y="1264920"/>
            <a:ext cx="10363200" cy="5486400"/>
          </a:xfrm>
        </p:spPr>
        <p:txBody>
          <a:bodyPr/>
          <a:lstStyle/>
          <a:p>
            <a:pPr marL="0" indent="0">
              <a:buNone/>
            </a:pPr>
            <a:r>
              <a:rPr lang="sk-SK" sz="2800" b="1" dirty="0">
                <a:solidFill>
                  <a:srgbClr val="00B0F0"/>
                </a:solidFill>
              </a:rPr>
              <a:t>2. </a:t>
            </a:r>
            <a:r>
              <a:rPr lang="sk-SK" sz="2800" b="1" dirty="0"/>
              <a:t>Zariadenie dočasnej starostlivosti o dieťa</a:t>
            </a:r>
          </a:p>
          <a:p>
            <a:pPr marL="0" indent="0">
              <a:buNone/>
            </a:pPr>
            <a:endParaRPr lang="sk-SK" sz="2800" b="1" dirty="0"/>
          </a:p>
          <a:p>
            <a:pPr lvl="0">
              <a:buFont typeface="Wingdings" panose="05000000000000000000" pitchFamily="2" charset="2"/>
              <a:buChar char="Ø"/>
            </a:pPr>
            <a:r>
              <a:rPr lang="sk-SK" sz="2800" b="1" dirty="0"/>
              <a:t> </a:t>
            </a:r>
            <a:r>
              <a:rPr lang="sk-SK" sz="2400" dirty="0">
                <a:solidFill>
                  <a:prstClr val="black"/>
                </a:solidFill>
              </a:rPr>
              <a:t>účel služby nebol zmenený – v zariadení sa poskytuje pomoc pri osobnej starostlivosti o dieťa, keď rodič alebo FO, ktorá má dieťa zverené do starostlivosti, nemôže osobnú starostlivosti zabezpečiť sama alebo pomocou rodiny  (napr. úraz, choroba, pôrod, narodenie 3 detí súčasne...., vzatie do väzby alebo nástup na výkon trestu odňatia slobody) a nie sú dôvody postupovať podľa predpisu č. 305/2005 </a:t>
            </a:r>
            <a:r>
              <a:rPr lang="sk-SK" sz="2400" dirty="0" err="1">
                <a:solidFill>
                  <a:prstClr val="black"/>
                </a:solidFill>
              </a:rPr>
              <a:t>Z.z</a:t>
            </a:r>
            <a:r>
              <a:rPr lang="sk-SK" sz="2400" dirty="0">
                <a:solidFill>
                  <a:prstClr val="black"/>
                </a:solidFill>
              </a:rPr>
              <a:t>. v </a:t>
            </a:r>
            <a:r>
              <a:rPr lang="sk-SK" sz="2400" dirty="0" err="1">
                <a:solidFill>
                  <a:prstClr val="black"/>
                </a:solidFill>
              </a:rPr>
              <a:t>znp</a:t>
            </a:r>
            <a:r>
              <a:rPr lang="sk-SK" sz="2400" dirty="0">
                <a:solidFill>
                  <a:prstClr val="black"/>
                </a:solidFill>
              </a:rPr>
              <a:t>.</a:t>
            </a:r>
          </a:p>
          <a:p>
            <a:pPr lvl="0">
              <a:buFont typeface="Wingdings" panose="05000000000000000000" pitchFamily="2" charset="2"/>
              <a:buChar char="Ø"/>
            </a:pPr>
            <a:r>
              <a:rPr lang="sk-SK" sz="2400" dirty="0">
                <a:solidFill>
                  <a:srgbClr val="FF0000"/>
                </a:solidFill>
              </a:rPr>
              <a:t>poskytuje sa </a:t>
            </a:r>
            <a:r>
              <a:rPr lang="sk-SK" sz="2400" dirty="0"/>
              <a:t>starostlivosť o dieťa, sociálne poradenstvo, ubytovanie na určitý čas, stravovanie, upratovanie, pranie, žehlenie a údržba bielizne, pomoc pri príprave na školské vyučovanie, výchova, zabezpečuje sa záujmová činnosť</a:t>
            </a:r>
            <a:endParaRPr lang="sk-SK" sz="2400" dirty="0">
              <a:solidFill>
                <a:srgbClr val="FF0000"/>
              </a:solidFill>
            </a:endParaRPr>
          </a:p>
          <a:p>
            <a:pPr>
              <a:buFont typeface="Wingdings" panose="05000000000000000000" pitchFamily="2" charset="2"/>
              <a:buChar char="Ø"/>
            </a:pPr>
            <a:endParaRPr lang="sk-SK" sz="2800" b="1" dirty="0"/>
          </a:p>
        </p:txBody>
      </p:sp>
    </p:spTree>
    <p:extLst>
      <p:ext uri="{BB962C8B-B14F-4D97-AF65-F5344CB8AC3E}">
        <p14:creationId xmlns:p14="http://schemas.microsoft.com/office/powerpoint/2010/main" val="714808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899160" y="457200"/>
            <a:ext cx="10363200" cy="6019800"/>
          </a:xfrm>
        </p:spPr>
        <p:txBody>
          <a:bodyPr/>
          <a:lstStyle/>
          <a:p>
            <a:pPr marL="0" indent="0">
              <a:buNone/>
            </a:pPr>
            <a:endParaRPr lang="sk-SK" b="1" dirty="0">
              <a:solidFill>
                <a:srgbClr val="FF0000"/>
              </a:solidFill>
            </a:endParaRPr>
          </a:p>
          <a:p>
            <a:pPr marL="0" indent="0">
              <a:buNone/>
            </a:pPr>
            <a:r>
              <a:rPr lang="sk-SK" b="1" dirty="0">
                <a:solidFill>
                  <a:srgbClr val="FF0000"/>
                </a:solidFill>
              </a:rPr>
              <a:t>3. Služba na podporu zosúlaďovania rodinného a pracovného života</a:t>
            </a:r>
            <a:endParaRPr lang="sk-SK" dirty="0"/>
          </a:p>
          <a:p>
            <a:pPr>
              <a:buFont typeface="Wingdings" panose="05000000000000000000" pitchFamily="2" charset="2"/>
              <a:buChar char="Ø"/>
            </a:pPr>
            <a:r>
              <a:rPr lang="sk-SK" dirty="0"/>
              <a:t> služba sa poskytuje rodičovi alebo FO, ktorá má dieťa zverené do starostlivosti v čase:</a:t>
            </a:r>
          </a:p>
          <a:p>
            <a:pPr lvl="1">
              <a:buFont typeface="Courier New" panose="02070309020205020404" pitchFamily="49" charset="0"/>
              <a:buChar char="o"/>
            </a:pPr>
            <a:r>
              <a:rPr lang="sk-SK" dirty="0"/>
              <a:t>prípravy na trh práce alebo v čase vykonávania aktivít spojených so vstupom (návratom) na trh práce, prípravy na povolanie štúdiom na SŠ, VŠ alebo v čase vykonávania zárobkovej činnosti</a:t>
            </a:r>
          </a:p>
          <a:p>
            <a:pPr>
              <a:buFont typeface="Wingdings" panose="05000000000000000000" pitchFamily="2" charset="2"/>
              <a:buChar char="Ø"/>
            </a:pPr>
            <a:r>
              <a:rPr lang="sk-SK" dirty="0"/>
              <a:t>poskytuje sa starostlivosť o dieťa, pomoc pri príprave na školské vyučovanie, výchove, zabezpečuje sa záujmová činnosť</a:t>
            </a:r>
          </a:p>
          <a:p>
            <a:pPr>
              <a:buFont typeface="Wingdings" panose="05000000000000000000" pitchFamily="2" charset="2"/>
              <a:buChar char="Ø"/>
            </a:pPr>
            <a:r>
              <a:rPr lang="sk-SK" dirty="0"/>
              <a:t>dieťa vo veku do 3 rokov veku alebo 6 rokov veku s nepriaznivým zdravotným stavom</a:t>
            </a:r>
          </a:p>
          <a:p>
            <a:pPr>
              <a:buFont typeface="Wingdings" panose="05000000000000000000" pitchFamily="2" charset="2"/>
              <a:buChar char="Ø"/>
            </a:pPr>
            <a:r>
              <a:rPr lang="sk-SK" dirty="0"/>
              <a:t>forma sociálnej služby: terénna (opatrovateľ v rodine), ambulantná (rodinné prostredie opatrovateľa alebo v priestore zamestnávateľa)</a:t>
            </a:r>
          </a:p>
          <a:p>
            <a:pPr>
              <a:buFont typeface="Wingdings" panose="05000000000000000000" pitchFamily="2" charset="2"/>
              <a:buChar char="Ø"/>
            </a:pPr>
            <a:endParaRPr lang="sk-SK" dirty="0"/>
          </a:p>
          <a:p>
            <a:pPr>
              <a:buFont typeface="Wingdings" panose="05000000000000000000" pitchFamily="2" charset="2"/>
              <a:buChar char="Ø"/>
            </a:pPr>
            <a:endParaRPr lang="sk-SK" dirty="0"/>
          </a:p>
          <a:p>
            <a:pPr>
              <a:buFont typeface="Wingdings" panose="05000000000000000000" pitchFamily="2" charset="2"/>
              <a:buChar char="Ø"/>
            </a:pPr>
            <a:endParaRPr lang="sk-SK" dirty="0"/>
          </a:p>
        </p:txBody>
      </p:sp>
    </p:spTree>
    <p:extLst>
      <p:ext uri="{BB962C8B-B14F-4D97-AF65-F5344CB8AC3E}">
        <p14:creationId xmlns:p14="http://schemas.microsoft.com/office/powerpoint/2010/main" val="1499415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868680" y="853440"/>
            <a:ext cx="10363200" cy="5608320"/>
          </a:xfrm>
        </p:spPr>
        <p:txBody>
          <a:bodyPr/>
          <a:lstStyle/>
          <a:p>
            <a:pPr marL="0" indent="0">
              <a:buNone/>
            </a:pPr>
            <a:r>
              <a:rPr lang="sk-SK" b="1" dirty="0">
                <a:solidFill>
                  <a:srgbClr val="FF0000"/>
                </a:solidFill>
              </a:rPr>
              <a:t>4. Zariadenie starostlivosti o deti do 3 rokov veku dieťaťa</a:t>
            </a:r>
          </a:p>
          <a:p>
            <a:pPr>
              <a:buFont typeface="Wingdings" panose="05000000000000000000" pitchFamily="2" charset="2"/>
              <a:buChar char="Ø"/>
            </a:pPr>
            <a:r>
              <a:rPr lang="sk-SK" dirty="0"/>
              <a:t> </a:t>
            </a:r>
            <a:r>
              <a:rPr lang="sk-SK" sz="2400" dirty="0"/>
              <a:t>služba sa poskytuje v zariadení do 3 rokov veku, ak sa rodič alebo FO, ktorej je dieťa zverené do starostlivosti pripravuje na povolanie štúdiom na SŠ, VŠ, na trh práce alebo vykonáva aktivity spojené so vstupom (návratom) na trh práce alebo vykonáva zárobkovú činnosť</a:t>
            </a:r>
          </a:p>
          <a:p>
            <a:pPr>
              <a:buFont typeface="Wingdings" panose="05000000000000000000" pitchFamily="2" charset="2"/>
              <a:buChar char="Ø"/>
            </a:pPr>
            <a:r>
              <a:rPr lang="sk-SK" sz="2400" dirty="0"/>
              <a:t>poskytuje sa starostlivosť o dieťa, stravovanie, výchova</a:t>
            </a:r>
          </a:p>
          <a:p>
            <a:pPr>
              <a:buFont typeface="Wingdings" panose="05000000000000000000" pitchFamily="2" charset="2"/>
              <a:buChar char="Ø"/>
            </a:pPr>
            <a:r>
              <a:rPr lang="sk-SK" sz="2400" dirty="0"/>
              <a:t>v zariadení sa poskytuje starostlivosť max o 12 detí v 1  miestnosti (možno navýšiť o 3 deti, ak sa v zariadení neposkytuje starostlivosť o dieťa do 1 roku veku)</a:t>
            </a:r>
          </a:p>
          <a:p>
            <a:pPr>
              <a:buFont typeface="Wingdings" panose="05000000000000000000" pitchFamily="2" charset="2"/>
              <a:buChar char="Ø"/>
            </a:pPr>
            <a:r>
              <a:rPr lang="sk-SK" sz="2400" dirty="0"/>
              <a:t> miestnosť spĺňa funkciu herne a spálne, príp. môžu byť aj oddelenie, avšak počet detí aj v tomto prípade max 12</a:t>
            </a:r>
          </a:p>
          <a:p>
            <a:pPr>
              <a:buFont typeface="Wingdings" panose="05000000000000000000" pitchFamily="2" charset="2"/>
              <a:buChar char="Ø"/>
            </a:pPr>
            <a:r>
              <a:rPr lang="sk-SK" sz="2400" dirty="0"/>
              <a:t>max počet prijímateľov sociálnej služby / 1 zamestnanec: 5 </a:t>
            </a:r>
          </a:p>
          <a:p>
            <a:pPr>
              <a:buFont typeface="Wingdings" panose="05000000000000000000" pitchFamily="2" charset="2"/>
              <a:buChar char="Ø"/>
            </a:pPr>
            <a:r>
              <a:rPr lang="sk-SK" sz="2400" dirty="0"/>
              <a:t>% podiel odborných zamestnancov na celkovom počte: 75%</a:t>
            </a:r>
          </a:p>
          <a:p>
            <a:pPr>
              <a:buFont typeface="Wingdings" panose="05000000000000000000" pitchFamily="2" charset="2"/>
              <a:buChar char="Ø"/>
            </a:pPr>
            <a:endParaRPr lang="sk-SK" sz="2400" dirty="0"/>
          </a:p>
          <a:p>
            <a:pPr>
              <a:buFont typeface="Wingdings" panose="05000000000000000000" pitchFamily="2" charset="2"/>
              <a:buChar char="Ø"/>
            </a:pPr>
            <a:endParaRPr lang="sk-SK" dirty="0"/>
          </a:p>
        </p:txBody>
      </p:sp>
    </p:spTree>
    <p:extLst>
      <p:ext uri="{BB962C8B-B14F-4D97-AF65-F5344CB8AC3E}">
        <p14:creationId xmlns:p14="http://schemas.microsoft.com/office/powerpoint/2010/main" val="2946610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899160" y="914400"/>
            <a:ext cx="10363200" cy="5486400"/>
          </a:xfrm>
        </p:spPr>
        <p:txBody>
          <a:bodyPr/>
          <a:lstStyle/>
          <a:p>
            <a:pPr marL="0" indent="0">
              <a:buNone/>
            </a:pPr>
            <a:r>
              <a:rPr lang="sk-SK" b="1" dirty="0"/>
              <a:t>Spoločné ustanovenia pri poskytovaní sociálnej služby na podporu rodín s deťmi:</a:t>
            </a:r>
          </a:p>
          <a:p>
            <a:pPr marL="0" indent="0">
              <a:buNone/>
            </a:pPr>
            <a:endParaRPr lang="sk-SK" b="1" dirty="0"/>
          </a:p>
          <a:p>
            <a:pPr>
              <a:buFont typeface="Wingdings" panose="05000000000000000000" pitchFamily="2" charset="2"/>
              <a:buChar char="Ø"/>
            </a:pPr>
            <a:r>
              <a:rPr lang="sk-SK" dirty="0"/>
              <a:t>vykonávanie odborných, obslužných a ďalších činnosti alebo súboru týchto činností</a:t>
            </a:r>
          </a:p>
          <a:p>
            <a:pPr>
              <a:buFont typeface="Wingdings" panose="05000000000000000000" pitchFamily="2" charset="2"/>
              <a:buChar char="Ø"/>
            </a:pPr>
            <a:r>
              <a:rPr lang="sk-SK" dirty="0"/>
              <a:t> jednotlivé činnosti sa vykonávajú v rozsahu ustanovenom zákonom, primerane veku dieťaťa, jeho individuálnych potrieb a schopnosť; všestranný rozvoj dieťaťa – telesný (motorika...), duševný (rozvoj reči, citová oblasť, socializácia...)</a:t>
            </a:r>
          </a:p>
          <a:p>
            <a:pPr>
              <a:buFont typeface="Wingdings" panose="05000000000000000000" pitchFamily="2" charset="2"/>
              <a:buChar char="Ø"/>
            </a:pPr>
            <a:r>
              <a:rPr lang="sk-SK" dirty="0"/>
              <a:t>starostlivosť o dieťa do 3 rokov veku alebo 6 rokov veku z dôvodu nepriaznivého zdravotného stavu dieťaťa poskytuje kvalifikovaný opatrovateľ detí</a:t>
            </a:r>
          </a:p>
          <a:p>
            <a:pPr>
              <a:buFont typeface="Wingdings" panose="05000000000000000000" pitchFamily="2" charset="2"/>
              <a:buChar char="Ø"/>
            </a:pPr>
            <a:endParaRPr lang="sk-SK" dirty="0"/>
          </a:p>
        </p:txBody>
      </p:sp>
    </p:spTree>
    <p:extLst>
      <p:ext uri="{BB962C8B-B14F-4D97-AF65-F5344CB8AC3E}">
        <p14:creationId xmlns:p14="http://schemas.microsoft.com/office/powerpoint/2010/main" val="3614789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1101090"/>
            <a:ext cx="10972800" cy="1230314"/>
          </a:xfrm>
        </p:spPr>
        <p:txBody>
          <a:bodyPr/>
          <a:lstStyle/>
          <a:p>
            <a:r>
              <a:rPr lang="sk-SK" sz="3200" b="1" dirty="0">
                <a:solidFill>
                  <a:srgbClr val="0070C0"/>
                </a:solidFill>
              </a:rPr>
              <a:t>C/ Sociálne služby na riešenie nepriaznivej sociálnej situácie z dôvodu ŤZP, nepriaznivého zdravotného stavu ale dovŕšenia dôchodkového veku</a:t>
            </a:r>
          </a:p>
        </p:txBody>
      </p:sp>
      <p:sp>
        <p:nvSpPr>
          <p:cNvPr id="3" name="Zástupný objekt pre obsah 2"/>
          <p:cNvSpPr>
            <a:spLocks noGrp="1"/>
          </p:cNvSpPr>
          <p:nvPr>
            <p:ph idx="1"/>
          </p:nvPr>
        </p:nvSpPr>
        <p:spPr>
          <a:xfrm>
            <a:off x="609600" y="2453640"/>
            <a:ext cx="10972800" cy="4160520"/>
          </a:xfrm>
        </p:spPr>
        <p:txBody>
          <a:bodyPr/>
          <a:lstStyle/>
          <a:p>
            <a:pPr marL="0" indent="0">
              <a:buNone/>
            </a:pPr>
            <a:r>
              <a:rPr lang="sk-SK" dirty="0"/>
              <a:t>- služby v zariadeniach pre FO odkázané na pomoc inej FO a pre FO, ktoré dosiahli dôchodkový vek:</a:t>
            </a:r>
          </a:p>
          <a:p>
            <a:pPr marL="514350" indent="-514350">
              <a:buAutoNum type="arabicPeriod"/>
            </a:pPr>
            <a:r>
              <a:rPr lang="sk-SK" dirty="0"/>
              <a:t>Zariadenie podporovaného bývania</a:t>
            </a:r>
          </a:p>
          <a:p>
            <a:pPr marL="514350" indent="-514350">
              <a:buAutoNum type="arabicPeriod"/>
            </a:pPr>
            <a:r>
              <a:rPr lang="sk-SK" dirty="0"/>
              <a:t>Zariadenie pre seniorov</a:t>
            </a:r>
          </a:p>
          <a:p>
            <a:pPr marL="514350" indent="-514350">
              <a:buAutoNum type="arabicPeriod"/>
            </a:pPr>
            <a:r>
              <a:rPr lang="sk-SK" dirty="0"/>
              <a:t>Zariadenie opatrovateľskej služby</a:t>
            </a:r>
          </a:p>
          <a:p>
            <a:pPr marL="514350" indent="-514350">
              <a:buAutoNum type="arabicPeriod"/>
            </a:pPr>
            <a:r>
              <a:rPr lang="sk-SK" dirty="0"/>
              <a:t>Rehabilitačné stredisko</a:t>
            </a:r>
          </a:p>
          <a:p>
            <a:pPr marL="514350" indent="-514350">
              <a:buAutoNum type="arabicPeriod"/>
            </a:pPr>
            <a:r>
              <a:rPr lang="sk-SK" dirty="0"/>
              <a:t>Domov sociálnych služieb</a:t>
            </a:r>
          </a:p>
          <a:p>
            <a:pPr marL="514350" indent="-514350">
              <a:buAutoNum type="arabicPeriod"/>
            </a:pPr>
            <a:r>
              <a:rPr lang="sk-SK" dirty="0"/>
              <a:t>Špecializované zariadenie</a:t>
            </a:r>
          </a:p>
          <a:p>
            <a:pPr marL="514350" indent="-514350">
              <a:buAutoNum type="arabicPeriod"/>
            </a:pPr>
            <a:r>
              <a:rPr lang="sk-SK" dirty="0">
                <a:solidFill>
                  <a:srgbClr val="FF0000"/>
                </a:solidFill>
              </a:rPr>
              <a:t>Denný stacionár</a:t>
            </a:r>
          </a:p>
        </p:txBody>
      </p:sp>
    </p:spTree>
    <p:extLst>
      <p:ext uri="{BB962C8B-B14F-4D97-AF65-F5344CB8AC3E}">
        <p14:creationId xmlns:p14="http://schemas.microsoft.com/office/powerpoint/2010/main" val="1282419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883920" y="868680"/>
            <a:ext cx="10363200" cy="5486400"/>
          </a:xfrm>
        </p:spPr>
        <p:txBody>
          <a:bodyPr/>
          <a:lstStyle/>
          <a:p>
            <a:pPr marL="0" indent="0">
              <a:buNone/>
            </a:pPr>
            <a:r>
              <a:rPr lang="sk-SK" b="1" dirty="0"/>
              <a:t>Denný stacionár</a:t>
            </a:r>
          </a:p>
          <a:p>
            <a:pPr marL="0" indent="0">
              <a:buNone/>
            </a:pPr>
            <a:endParaRPr lang="sk-SK" dirty="0"/>
          </a:p>
          <a:p>
            <a:pPr>
              <a:buFont typeface="Wingdings" panose="05000000000000000000" pitchFamily="2" charset="2"/>
              <a:buChar char="Ø"/>
            </a:pPr>
            <a:r>
              <a:rPr lang="sk-SK" dirty="0"/>
              <a:t>sociálna služba sa poskytuje FO odkázanej na pomoc inej FO, ak je </a:t>
            </a:r>
            <a:r>
              <a:rPr lang="sk-SK" dirty="0">
                <a:solidFill>
                  <a:srgbClr val="FF0000"/>
                </a:solidFill>
              </a:rPr>
              <a:t>stupeň odkázanosti najmenej III</a:t>
            </a:r>
            <a:r>
              <a:rPr lang="sk-SK" dirty="0"/>
              <a:t>. (4-6 hodín odkázanosti / denne)</a:t>
            </a:r>
          </a:p>
          <a:p>
            <a:pPr>
              <a:buFont typeface="Wingdings" panose="05000000000000000000" pitchFamily="2" charset="2"/>
              <a:buChar char="Ø"/>
            </a:pPr>
            <a:r>
              <a:rPr lang="sk-SK" dirty="0"/>
              <a:t>služba sa poskytuje FO na určitý čas počas dňa</a:t>
            </a:r>
          </a:p>
          <a:p>
            <a:pPr>
              <a:buFont typeface="Wingdings" panose="05000000000000000000" pitchFamily="2" charset="2"/>
              <a:buChar char="Ø"/>
            </a:pPr>
            <a:r>
              <a:rPr lang="sk-SK" dirty="0"/>
              <a:t>poskytuje sa pomoc pri odkázanosti na pomoc inej osoby, sociálne poradenstvo, sociálna rehabilitácia, stravovanie, zabezpečenie záujmovej činnosti a rozvoja pracovných zručností</a:t>
            </a:r>
          </a:p>
          <a:p>
            <a:pPr>
              <a:buFont typeface="Wingdings" panose="05000000000000000000" pitchFamily="2" charset="2"/>
              <a:buChar char="Ø"/>
            </a:pPr>
            <a:r>
              <a:rPr lang="sk-SK" dirty="0"/>
              <a:t>povinnosť vypracovávať individuálny plán, program sociálnej rehabilitácie služby </a:t>
            </a:r>
          </a:p>
          <a:p>
            <a:pPr>
              <a:buFont typeface="Wingdings" panose="05000000000000000000" pitchFamily="2" charset="2"/>
              <a:buChar char="Ø"/>
            </a:pPr>
            <a:r>
              <a:rPr lang="sk-SK" dirty="0">
                <a:solidFill>
                  <a:srgbClr val="FF0000"/>
                </a:solidFill>
              </a:rPr>
              <a:t>max počet prijímateľov sociálnej služby / 1 zamestnanec: 6 </a:t>
            </a:r>
          </a:p>
          <a:p>
            <a:pPr>
              <a:buFont typeface="Wingdings" panose="05000000000000000000" pitchFamily="2" charset="2"/>
              <a:buChar char="Ø"/>
            </a:pPr>
            <a:r>
              <a:rPr lang="sk-SK" dirty="0">
                <a:solidFill>
                  <a:srgbClr val="FF0000"/>
                </a:solidFill>
              </a:rPr>
              <a:t>% podiel odborných zamestnancov na celkovom počte: 80%</a:t>
            </a:r>
          </a:p>
          <a:p>
            <a:pPr>
              <a:buFont typeface="Wingdings" panose="05000000000000000000" pitchFamily="2" charset="2"/>
              <a:buChar char="Ø"/>
            </a:pPr>
            <a:endParaRPr lang="sk-SK" dirty="0"/>
          </a:p>
          <a:p>
            <a:pPr>
              <a:buFont typeface="Wingdings" panose="05000000000000000000" pitchFamily="2" charset="2"/>
              <a:buChar char="Ø"/>
            </a:pPr>
            <a:endParaRPr lang="sk-SK" dirty="0"/>
          </a:p>
          <a:p>
            <a:pPr>
              <a:buFont typeface="Wingdings" panose="05000000000000000000" pitchFamily="2" charset="2"/>
              <a:buChar char="Ø"/>
            </a:pPr>
            <a:endParaRPr lang="sk-SK" dirty="0"/>
          </a:p>
        </p:txBody>
      </p:sp>
    </p:spTree>
    <p:extLst>
      <p:ext uri="{BB962C8B-B14F-4D97-AF65-F5344CB8AC3E}">
        <p14:creationId xmlns:p14="http://schemas.microsoft.com/office/powerpoint/2010/main" val="732133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914400" y="960120"/>
            <a:ext cx="10363200" cy="5486400"/>
          </a:xfrm>
        </p:spPr>
        <p:txBody>
          <a:bodyPr/>
          <a:lstStyle/>
          <a:p>
            <a:pPr marL="0" indent="0">
              <a:buNone/>
            </a:pPr>
            <a:r>
              <a:rPr lang="sk-SK" sz="3600" b="1" dirty="0">
                <a:solidFill>
                  <a:srgbClr val="0070C0"/>
                </a:solidFill>
              </a:rPr>
              <a:t>Zmluva o poskytovaní sociálnej služby </a:t>
            </a:r>
          </a:p>
          <a:p>
            <a:pPr marL="0" indent="0">
              <a:buNone/>
            </a:pPr>
            <a:r>
              <a:rPr lang="sk-SK" dirty="0"/>
              <a:t>poskytovateľ uzatvára Zmluvu.... písomne pri nasledovných druhoch sociálnych služieb:</a:t>
            </a:r>
          </a:p>
          <a:p>
            <a:pPr>
              <a:buFont typeface="Wingdings" panose="05000000000000000000" pitchFamily="2" charset="2"/>
              <a:buChar char="Ø"/>
            </a:pPr>
            <a:r>
              <a:rPr lang="sk-SK" sz="2400" dirty="0"/>
              <a:t>Pomoc pri osobnej starostlivosti o dieťa, Pomoc pri osobnej starostlivosti o dieťa v zariadení dočasnej </a:t>
            </a:r>
            <a:r>
              <a:rPr lang="sk-SK" sz="2400" dirty="0" err="1"/>
              <a:t>starostl</a:t>
            </a:r>
            <a:r>
              <a:rPr lang="sk-SK" sz="2400" dirty="0"/>
              <a:t>. o deti, </a:t>
            </a:r>
            <a:r>
              <a:rPr lang="sk-SK" sz="2400" dirty="0">
                <a:solidFill>
                  <a:srgbClr val="FF0000"/>
                </a:solidFill>
              </a:rPr>
              <a:t>Služba na podporu zosúlaďovania rodinného života a prac. života, Služba na podporu zosúlaďovania rodinného a pracovného života v zariadení starostlivosti o deti do 3 rokov veku dieťaťa</a:t>
            </a:r>
          </a:p>
          <a:p>
            <a:pPr>
              <a:buFont typeface="Wingdings" panose="05000000000000000000" pitchFamily="2" charset="2"/>
              <a:buChar char="Ø"/>
            </a:pPr>
            <a:r>
              <a:rPr lang="sk-SK" sz="2400" dirty="0"/>
              <a:t>Zariadenie podporovaného bývania, Zariadenie pre seniorov, Zariadenie OSL, Rehabilitačné stredisko, DSS, Špecializované zariadenie, DS</a:t>
            </a:r>
          </a:p>
          <a:p>
            <a:pPr>
              <a:buFont typeface="Wingdings" panose="05000000000000000000" pitchFamily="2" charset="2"/>
              <a:buChar char="Ø"/>
            </a:pPr>
            <a:r>
              <a:rPr lang="sk-SK" sz="2400" dirty="0"/>
              <a:t>OSL, Sprievodcovská a </a:t>
            </a:r>
            <a:r>
              <a:rPr lang="sk-SK" sz="2400" dirty="0" err="1"/>
              <a:t>predčitateľská</a:t>
            </a:r>
            <a:r>
              <a:rPr lang="sk-SK" sz="2400" dirty="0"/>
              <a:t> služba, Požičiavanie pomôcok, Monitorovanie a signalizácia potreby pomoci, Pomoc pri výkone opatrovníckych práv a povinností</a:t>
            </a:r>
          </a:p>
          <a:p>
            <a:pPr marL="0" indent="0">
              <a:buNone/>
            </a:pPr>
            <a:endParaRPr lang="sk-SK" dirty="0"/>
          </a:p>
        </p:txBody>
      </p:sp>
    </p:spTree>
    <p:extLst>
      <p:ext uri="{BB962C8B-B14F-4D97-AF65-F5344CB8AC3E}">
        <p14:creationId xmlns:p14="http://schemas.microsoft.com/office/powerpoint/2010/main" val="3114622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868680" y="1021080"/>
            <a:ext cx="10363200" cy="5486400"/>
          </a:xfrm>
        </p:spPr>
        <p:txBody>
          <a:bodyPr/>
          <a:lstStyle/>
          <a:p>
            <a:pPr marL="0" indent="0">
              <a:buNone/>
            </a:pPr>
            <a:r>
              <a:rPr lang="sk-SK" sz="3600" b="1" dirty="0">
                <a:solidFill>
                  <a:srgbClr val="0070C0"/>
                </a:solidFill>
              </a:rPr>
              <a:t>Finančná podpora pre neverejného poskytovateľa</a:t>
            </a:r>
          </a:p>
          <a:p>
            <a:pPr marL="0" indent="0">
              <a:buNone/>
            </a:pPr>
            <a:endParaRPr lang="sk-SK" dirty="0"/>
          </a:p>
          <a:p>
            <a:pPr>
              <a:buFont typeface="Wingdings" panose="05000000000000000000" pitchFamily="2" charset="2"/>
              <a:buChar char="Ø"/>
            </a:pPr>
            <a:r>
              <a:rPr lang="sk-SK" b="1" dirty="0"/>
              <a:t>Obec môže </a:t>
            </a:r>
            <a:r>
              <a:rPr lang="sk-SK" dirty="0"/>
              <a:t>poskytnúť finančný príspevok na prevádzku poskytovanej sociálnej služby neverejnému poskytovateľovi (nedosahuje zisk) okrem iných druhov sociálnych služieb aj na službu </a:t>
            </a:r>
          </a:p>
          <a:p>
            <a:pPr marL="0" indent="0">
              <a:buNone/>
            </a:pPr>
            <a:r>
              <a:rPr lang="sk-SK" dirty="0"/>
              <a:t>     - </a:t>
            </a:r>
            <a:r>
              <a:rPr lang="sk-SK" dirty="0">
                <a:solidFill>
                  <a:srgbClr val="FF0000"/>
                </a:solidFill>
              </a:rPr>
              <a:t>na podporu zosúlaďovania rodinného a pracovného života</a:t>
            </a:r>
          </a:p>
          <a:p>
            <a:pPr marL="0" indent="0">
              <a:buNone/>
            </a:pPr>
            <a:r>
              <a:rPr lang="sk-SK" dirty="0">
                <a:solidFill>
                  <a:srgbClr val="FF0000"/>
                </a:solidFill>
              </a:rPr>
              <a:t>     - na podporu zosúlaďovania rodinného a pracovného života </a:t>
            </a:r>
          </a:p>
          <a:p>
            <a:pPr marL="0" indent="0">
              <a:buNone/>
            </a:pPr>
            <a:r>
              <a:rPr lang="sk-SK" dirty="0">
                <a:solidFill>
                  <a:srgbClr val="FF0000"/>
                </a:solidFill>
              </a:rPr>
              <a:t>        v zariadení starostlivosti o deti do 3 rokov veku dieťaťa</a:t>
            </a:r>
          </a:p>
        </p:txBody>
      </p:sp>
    </p:spTree>
    <p:extLst>
      <p:ext uri="{BB962C8B-B14F-4D97-AF65-F5344CB8AC3E}">
        <p14:creationId xmlns:p14="http://schemas.microsoft.com/office/powerpoint/2010/main" val="1540039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400" b="1" dirty="0"/>
              <a:t>Kvalifikačné predpoklady</a:t>
            </a:r>
          </a:p>
        </p:txBody>
      </p:sp>
      <p:sp>
        <p:nvSpPr>
          <p:cNvPr id="3" name="Zástupný objekt pre obsah 2"/>
          <p:cNvSpPr>
            <a:spLocks noGrp="1"/>
          </p:cNvSpPr>
          <p:nvPr>
            <p:ph idx="1"/>
          </p:nvPr>
        </p:nvSpPr>
        <p:spPr>
          <a:xfrm>
            <a:off x="609600" y="2239965"/>
            <a:ext cx="10972800" cy="3916996"/>
          </a:xfrm>
        </p:spPr>
        <p:txBody>
          <a:bodyPr/>
          <a:lstStyle/>
          <a:p>
            <a:pPr>
              <a:buFont typeface="Wingdings" panose="05000000000000000000" pitchFamily="2" charset="2"/>
              <a:buChar char="Ø"/>
            </a:pPr>
            <a:r>
              <a:rPr lang="sk-SK" dirty="0">
                <a:solidFill>
                  <a:srgbClr val="FF0000"/>
                </a:solidFill>
              </a:rPr>
              <a:t>Opatrovateľ detí: FO so vzdelaním </a:t>
            </a:r>
          </a:p>
          <a:p>
            <a:pPr marL="0" indent="0">
              <a:buNone/>
            </a:pPr>
            <a:endParaRPr lang="sk-SK" dirty="0">
              <a:solidFill>
                <a:srgbClr val="FF0000"/>
              </a:solidFill>
            </a:endParaRPr>
          </a:p>
          <a:p>
            <a:pPr lvl="1">
              <a:buFont typeface="Courier New" panose="02070309020205020404" pitchFamily="49" charset="0"/>
              <a:buChar char="o"/>
            </a:pPr>
            <a:r>
              <a:rPr lang="sk-SK" dirty="0">
                <a:solidFill>
                  <a:srgbClr val="FF0000"/>
                </a:solidFill>
              </a:rPr>
              <a:t>úplné stredné odborné vzdelanie v odbore so zameraním na oblasť starostlivosti o dieťa</a:t>
            </a:r>
          </a:p>
          <a:p>
            <a:pPr marL="709613" lvl="1" indent="-342900">
              <a:buFont typeface="Courier New" panose="02070309020205020404" pitchFamily="49" charset="0"/>
              <a:buChar char="o"/>
            </a:pPr>
            <a:r>
              <a:rPr lang="sk-SK" dirty="0">
                <a:solidFill>
                  <a:srgbClr val="FF0000"/>
                </a:solidFill>
              </a:rPr>
              <a:t>úplné stredné všeobecné vzdelanie alebo úplné stredné odborné vzdelanie a absolvovanie akreditovaného kurzu opatrovania detí najmenej v rozsahu 220 hodín</a:t>
            </a:r>
          </a:p>
          <a:p>
            <a:pPr marL="709613" lvl="1" indent="-342900">
              <a:buFont typeface="Courier New" panose="02070309020205020404" pitchFamily="49" charset="0"/>
              <a:buChar char="o"/>
            </a:pPr>
            <a:endParaRPr lang="sk-SK" dirty="0"/>
          </a:p>
        </p:txBody>
      </p:sp>
    </p:spTree>
    <p:extLst>
      <p:ext uri="{BB962C8B-B14F-4D97-AF65-F5344CB8AC3E}">
        <p14:creationId xmlns:p14="http://schemas.microsoft.com/office/powerpoint/2010/main" val="3203259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400" b="1" dirty="0"/>
              <a:t>Prechodné ustanovenia od 1. marca 2017: </a:t>
            </a:r>
            <a:r>
              <a:rPr lang="sk-SK" sz="2800" b="1" dirty="0"/>
              <a:t>týkajúce sa obce, mesta</a:t>
            </a:r>
            <a:endParaRPr lang="sk-SK" sz="4400" b="1" dirty="0"/>
          </a:p>
        </p:txBody>
      </p:sp>
      <p:sp>
        <p:nvSpPr>
          <p:cNvPr id="3" name="Zástupný objekt pre obsah 2"/>
          <p:cNvSpPr>
            <a:spLocks noGrp="1"/>
          </p:cNvSpPr>
          <p:nvPr>
            <p:ph idx="1"/>
          </p:nvPr>
        </p:nvSpPr>
        <p:spPr>
          <a:xfrm>
            <a:off x="609600" y="2209484"/>
            <a:ext cx="11186160" cy="4389437"/>
          </a:xfrm>
        </p:spPr>
        <p:txBody>
          <a:bodyPr/>
          <a:lstStyle/>
          <a:p>
            <a:pPr marL="0" indent="0">
              <a:buNone/>
            </a:pPr>
            <a:r>
              <a:rPr lang="sk-SK" b="1" dirty="0"/>
              <a:t>Služba na podporu zosúlaďovania rodinného života a pracovného života / Zariadenie starostlivosti o deti do 3 rokov veku</a:t>
            </a:r>
          </a:p>
          <a:p>
            <a:pPr lvl="1">
              <a:buFont typeface="Courier New" panose="02070309020205020404" pitchFamily="49" charset="0"/>
              <a:buChar char="o"/>
            </a:pPr>
            <a:r>
              <a:rPr lang="sk-SK" dirty="0"/>
              <a:t>Osoba, ktorá túto činnosť vykonáva k 28. 2. 2017, môže ju vykonávať do 31. 12. 2017 bez splnenia podmienky zápisu do registra poskytovateľov sociálnej služby do oznámenia vykonania zápisu do registra alebo rozhodnutia o nezapísaní do registra, avšak o zápis musí požiadať do 31.12. 2017</a:t>
            </a:r>
          </a:p>
          <a:p>
            <a:pPr>
              <a:buFont typeface="Wingdings" panose="05000000000000000000" pitchFamily="2" charset="2"/>
              <a:buChar char="Ø"/>
            </a:pPr>
            <a:r>
              <a:rPr lang="sk-SK" dirty="0"/>
              <a:t>Osoby, ktoré poskytovali Pomoc pri osobnej starostlivosti o dieťa a podpora zosúlaďovania rodinného a pracovného života k 28.2.2017 je potrebné, aby si zosúladili podmienky na poskytovanie služby podľa novely zákona do 31.12.2017</a:t>
            </a:r>
          </a:p>
          <a:p>
            <a:pPr marL="0" indent="0">
              <a:buNone/>
            </a:pPr>
            <a:endParaRPr lang="sk-SK" dirty="0"/>
          </a:p>
          <a:p>
            <a:pPr lvl="1">
              <a:buFont typeface="Courier New" panose="02070309020205020404" pitchFamily="49" charset="0"/>
              <a:buChar char="o"/>
            </a:pPr>
            <a:endParaRPr lang="sk-SK" dirty="0"/>
          </a:p>
          <a:p>
            <a:pPr lvl="1">
              <a:buFont typeface="Courier New" panose="02070309020205020404" pitchFamily="49" charset="0"/>
              <a:buChar char="o"/>
            </a:pPr>
            <a:endParaRPr lang="sk-SK" dirty="0"/>
          </a:p>
        </p:txBody>
      </p:sp>
    </p:spTree>
    <p:extLst>
      <p:ext uri="{BB962C8B-B14F-4D97-AF65-F5344CB8AC3E}">
        <p14:creationId xmlns:p14="http://schemas.microsoft.com/office/powerpoint/2010/main" val="276596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5320" y="944880"/>
            <a:ext cx="10972800" cy="1143000"/>
          </a:xfrm>
        </p:spPr>
        <p:txBody>
          <a:bodyPr/>
          <a:lstStyle/>
          <a:p>
            <a:r>
              <a:rPr lang="sk-SK" sz="4400" dirty="0"/>
              <a:t>Novela zákona o sociálnych službách – dva vecné okruhy právnych úprav:   </a:t>
            </a:r>
          </a:p>
        </p:txBody>
      </p:sp>
      <p:sp>
        <p:nvSpPr>
          <p:cNvPr id="3" name="Zástupný objekt pre obsah 2"/>
          <p:cNvSpPr>
            <a:spLocks noGrp="1"/>
          </p:cNvSpPr>
          <p:nvPr>
            <p:ph idx="1"/>
          </p:nvPr>
        </p:nvSpPr>
        <p:spPr>
          <a:xfrm>
            <a:off x="411480" y="2240280"/>
            <a:ext cx="11460480" cy="4084319"/>
          </a:xfrm>
        </p:spPr>
        <p:txBody>
          <a:bodyPr/>
          <a:lstStyle/>
          <a:p>
            <a:pPr marL="0" indent="0">
              <a:buNone/>
            </a:pPr>
            <a:r>
              <a:rPr lang="sk-SK" dirty="0">
                <a:solidFill>
                  <a:srgbClr val="0070C0"/>
                </a:solidFill>
              </a:rPr>
              <a:t>1/ </a:t>
            </a:r>
            <a:r>
              <a:rPr lang="sk-SK" dirty="0"/>
              <a:t>nové vymedzenie sociálnych služieb zameraných na podporu rodín s deťmi </a:t>
            </a:r>
          </a:p>
          <a:p>
            <a:pPr lvl="1">
              <a:buFont typeface="Wingdings" panose="05000000000000000000" pitchFamily="2" charset="2"/>
              <a:buChar char="Ø"/>
            </a:pPr>
            <a:r>
              <a:rPr lang="sk-SK" dirty="0"/>
              <a:t>služba na podporu zosúlaďovania rodinného a pracovného života</a:t>
            </a:r>
          </a:p>
          <a:p>
            <a:pPr lvl="1">
              <a:buFont typeface="Wingdings" panose="05000000000000000000" pitchFamily="2" charset="2"/>
              <a:buChar char="Ø"/>
            </a:pPr>
            <a:r>
              <a:rPr lang="sk-SK" dirty="0"/>
              <a:t>služba pre poskytovanie starostlivosti o dieťa do troch rokov veku</a:t>
            </a:r>
          </a:p>
          <a:p>
            <a:pPr marL="0" indent="0">
              <a:buNone/>
            </a:pPr>
            <a:r>
              <a:rPr lang="sk-SK" dirty="0">
                <a:solidFill>
                  <a:srgbClr val="0070C0"/>
                </a:solidFill>
              </a:rPr>
              <a:t>2/ </a:t>
            </a:r>
            <a:r>
              <a:rPr lang="sk-SK" dirty="0"/>
              <a:t>zmeny a doplnenia týkajúce sa zariadení sociálnych služieb spolufinancovaných zo štátneho rozpočtu na lokálnej úrovni</a:t>
            </a:r>
          </a:p>
          <a:p>
            <a:pPr lvl="1">
              <a:buFont typeface="Wingdings" panose="05000000000000000000" pitchFamily="2" charset="2"/>
              <a:buChar char="Ø"/>
            </a:pPr>
            <a:r>
              <a:rPr lang="sk-SK" dirty="0"/>
              <a:t>precizovanie definície neobsadeného miesta pre účely zúčtovania finančného príspevku </a:t>
            </a:r>
          </a:p>
          <a:p>
            <a:pPr lvl="1">
              <a:buFont typeface="Wingdings" panose="05000000000000000000" pitchFamily="2" charset="2"/>
              <a:buChar char="Ø"/>
            </a:pPr>
            <a:r>
              <a:rPr lang="sk-SK" dirty="0"/>
              <a:t>personálne štandard pre denný stacionár </a:t>
            </a:r>
          </a:p>
          <a:p>
            <a:pPr lvl="1">
              <a:buFont typeface="Wingdings" panose="05000000000000000000" pitchFamily="2" charset="2"/>
              <a:buChar char="Ø"/>
            </a:pPr>
            <a:r>
              <a:rPr lang="sk-SK" dirty="0"/>
              <a:t>posudzovanie neobsadeného miesta pri poskytovaní ambulantnej služby</a:t>
            </a:r>
          </a:p>
          <a:p>
            <a:pPr lvl="1">
              <a:buFont typeface="Wingdings" panose="05000000000000000000" pitchFamily="2" charset="2"/>
              <a:buChar char="Ø"/>
            </a:pPr>
            <a:endParaRPr lang="sk-SK" dirty="0"/>
          </a:p>
          <a:p>
            <a:pPr lvl="1">
              <a:buFont typeface="Wingdings" panose="05000000000000000000" pitchFamily="2" charset="2"/>
              <a:buChar char="Ø"/>
            </a:pPr>
            <a:endParaRPr lang="sk-SK" dirty="0"/>
          </a:p>
          <a:p>
            <a:pPr lvl="1">
              <a:buFont typeface="Wingdings" panose="05000000000000000000" pitchFamily="2" charset="2"/>
              <a:buChar char="Ø"/>
            </a:pPr>
            <a:endParaRPr lang="sk-SK" dirty="0"/>
          </a:p>
          <a:p>
            <a:pPr>
              <a:buFont typeface="Wingdings" panose="05000000000000000000" pitchFamily="2" charset="2"/>
              <a:buChar char="Ø"/>
            </a:pPr>
            <a:endParaRPr lang="sk-SK" dirty="0"/>
          </a:p>
        </p:txBody>
      </p:sp>
    </p:spTree>
    <p:extLst>
      <p:ext uri="{BB962C8B-B14F-4D97-AF65-F5344CB8AC3E}">
        <p14:creationId xmlns:p14="http://schemas.microsoft.com/office/powerpoint/2010/main" val="1933264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853440" y="868680"/>
            <a:ext cx="10363200" cy="5486400"/>
          </a:xfrm>
        </p:spPr>
        <p:txBody>
          <a:bodyPr/>
          <a:lstStyle/>
          <a:p>
            <a:pPr lvl="1">
              <a:buFont typeface="Courier New" panose="02070309020205020404" pitchFamily="49" charset="0"/>
              <a:buChar char="o"/>
            </a:pPr>
            <a:r>
              <a:rPr lang="sk-SK" dirty="0"/>
              <a:t>kvalifikačné predpoklady – opatrovateľ detí je potrebné splniť do 31. 12. 2019</a:t>
            </a:r>
          </a:p>
          <a:p>
            <a:pPr lvl="1">
              <a:buFont typeface="Courier New" panose="02070309020205020404" pitchFamily="49" charset="0"/>
              <a:buChar char="o"/>
            </a:pPr>
            <a:r>
              <a:rPr lang="sk-SK" dirty="0"/>
              <a:t>max počet prijímateľov sociálnej služby / 1 zamestnanec – splniť od 1. 1. 2018, ak bola zapísaná do registra do 31. 12. 2017 alebo odo dňa zápisu do registra, ak nebola do 31. 12. 2017 zapísaná</a:t>
            </a:r>
          </a:p>
          <a:p>
            <a:pPr lvl="1">
              <a:buFont typeface="Courier New" panose="02070309020205020404" pitchFamily="49" charset="0"/>
              <a:buChar char="o"/>
            </a:pPr>
            <a:r>
              <a:rPr lang="sk-SK" dirty="0"/>
              <a:t>splnenie všeobecných technických požiadaviek stavby do 31. 12. 2018</a:t>
            </a:r>
          </a:p>
          <a:p>
            <a:pPr lvl="1">
              <a:buFont typeface="Courier New" panose="02070309020205020404" pitchFamily="49" charset="0"/>
              <a:buChar char="o"/>
            </a:pPr>
            <a:r>
              <a:rPr lang="sk-SK" dirty="0"/>
              <a:t>podmienka veku sa považuje za splnenú u dieťaťa, ktorému sa služba poskytovala na základe zmluvy k 28.2.2017,  ktorú po tomto termíne nemožno predĺžiť; služba sa môže poskytovať najdlhšie do 31.12. 2018</a:t>
            </a:r>
          </a:p>
          <a:p>
            <a:pPr marL="709613" lvl="1" indent="-342900">
              <a:buFont typeface="Courier New" panose="02070309020205020404" pitchFamily="49" charset="0"/>
              <a:buChar char="o"/>
            </a:pPr>
            <a:r>
              <a:rPr lang="sk-SK" dirty="0"/>
              <a:t>splnenie podmienky – počet detí v 1 miestnosti - splniť do 31. 12. 2019</a:t>
            </a:r>
          </a:p>
          <a:p>
            <a:pPr marL="709613" lvl="1" indent="-342900">
              <a:buFont typeface="Courier New" panose="02070309020205020404" pitchFamily="49" charset="0"/>
              <a:buChar char="o"/>
            </a:pPr>
            <a:r>
              <a:rPr lang="sk-SK" dirty="0"/>
              <a:t>kapacitu detí v zariadení  od 1. 3. 2017 prevádzkovateľ nesmie zvýšiť</a:t>
            </a:r>
          </a:p>
        </p:txBody>
      </p:sp>
    </p:spTree>
    <p:extLst>
      <p:ext uri="{BB962C8B-B14F-4D97-AF65-F5344CB8AC3E}">
        <p14:creationId xmlns:p14="http://schemas.microsoft.com/office/powerpoint/2010/main" val="3305983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p:txBody>
          <a:bodyPr/>
          <a:lstStyle/>
          <a:p>
            <a:pPr marL="0" indent="0">
              <a:buNone/>
            </a:pPr>
            <a:r>
              <a:rPr lang="sk-SK" b="1" dirty="0"/>
              <a:t>Denný stacionár</a:t>
            </a:r>
          </a:p>
          <a:p>
            <a:pPr>
              <a:buFont typeface="Wingdings" panose="05000000000000000000" pitchFamily="2" charset="2"/>
              <a:buChar char="Ø"/>
            </a:pPr>
            <a:r>
              <a:rPr lang="sk-SK" dirty="0"/>
              <a:t> </a:t>
            </a:r>
            <a:r>
              <a:rPr lang="sk-SK" sz="2400" dirty="0"/>
              <a:t>poskytovateľ sociálnej služby, ktorý poskytuje službu na základe platnej Zmluvy... a prijímateľ nespĺňa podmienku stupňa odkázanosti, poskytuje mu službu aj po 28. 2. 2017; Zmluva... Sa nesmie po 28. 2. 2017 u takéhoto prijímateľa predĺžiť</a:t>
            </a:r>
          </a:p>
          <a:p>
            <a:pPr>
              <a:buFont typeface="Wingdings" panose="05000000000000000000" pitchFamily="2" charset="2"/>
              <a:buChar char="Ø"/>
            </a:pPr>
            <a:r>
              <a:rPr lang="sk-SK" sz="2400" dirty="0"/>
              <a:t>právoplatné rozhodnutie o odkázanosti na sociálnu službu vy dané do 28.2.2017 FO, ktorej stupeň odkázanosti je II.,  stráca platnosť 1. marcom 2017</a:t>
            </a:r>
          </a:p>
          <a:p>
            <a:pPr>
              <a:buFont typeface="Wingdings" panose="05000000000000000000" pitchFamily="2" charset="2"/>
              <a:buChar char="Ø"/>
            </a:pPr>
            <a:r>
              <a:rPr lang="sk-SK" sz="2400" dirty="0"/>
              <a:t> obec, ktorá toto rozhodnutie vydala, písomne bezodkladne oznámi tejto FO zánik platnosti rozhodnutia a poskytne mu sociálne poradenstvo o iných druhoch sociálnych služieb, </a:t>
            </a:r>
          </a:p>
          <a:p>
            <a:pPr>
              <a:buFont typeface="Wingdings" panose="05000000000000000000" pitchFamily="2" charset="2"/>
              <a:buChar char="Ø"/>
            </a:pPr>
            <a:r>
              <a:rPr lang="sk-SK" sz="2400" dirty="0"/>
              <a:t>posudok, ktorý bol podkladom pre dané rozhodnutie, môže obec použiť aj po 28. 2. 2017 pri rozhodovaní o inom druhu soc. služby</a:t>
            </a:r>
          </a:p>
          <a:p>
            <a:pPr>
              <a:buFont typeface="Wingdings" panose="05000000000000000000" pitchFamily="2" charset="2"/>
              <a:buChar char="Ø"/>
            </a:pPr>
            <a:r>
              <a:rPr lang="sk-SK" sz="2400" dirty="0"/>
              <a:t>max počet prijímateľov soc. služby / 1 zamestnanec – splniť od 1.5.2017</a:t>
            </a:r>
          </a:p>
          <a:p>
            <a:pPr>
              <a:buFont typeface="Wingdings" panose="05000000000000000000" pitchFamily="2" charset="2"/>
              <a:buChar char="Ø"/>
            </a:pPr>
            <a:endParaRPr lang="sk-SK" dirty="0"/>
          </a:p>
        </p:txBody>
      </p:sp>
    </p:spTree>
    <p:extLst>
      <p:ext uri="{BB962C8B-B14F-4D97-AF65-F5344CB8AC3E}">
        <p14:creationId xmlns:p14="http://schemas.microsoft.com/office/powerpoint/2010/main" val="3521338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905000" y="1316736"/>
            <a:ext cx="7921752" cy="1807464"/>
          </a:xfrm>
          <a:ln>
            <a:miter lim="800000"/>
            <a:headEnd/>
            <a:tailEnd/>
          </a:ln>
        </p:spPr>
        <p:txBody>
          <a:bodyPr/>
          <a:lstStyle/>
          <a:p>
            <a:pPr algn="ctr" fontAlgn="auto">
              <a:spcAft>
                <a:spcPts val="0"/>
              </a:spcAft>
              <a:defRPr/>
            </a:pPr>
            <a:r>
              <a:rPr lang="sk-SK" sz="5000">
                <a:solidFill>
                  <a:schemeClr val="accent1">
                    <a:lumMod val="60000"/>
                    <a:lumOff val="40000"/>
                  </a:schemeClr>
                </a:solidFill>
              </a:rPr>
              <a:t>Ďakujem za pozornosť</a:t>
            </a:r>
            <a:br>
              <a:rPr lang="sk-SK" sz="5000">
                <a:solidFill>
                  <a:schemeClr val="accent1">
                    <a:lumMod val="60000"/>
                    <a:lumOff val="40000"/>
                  </a:schemeClr>
                </a:solidFill>
              </a:rPr>
            </a:br>
            <a:r>
              <a:rPr lang="sk-SK" sz="5000">
                <a:solidFill>
                  <a:schemeClr val="accent1">
                    <a:lumMod val="60000"/>
                    <a:lumOff val="40000"/>
                  </a:schemeClr>
                </a:solidFill>
              </a:rPr>
              <a:t>a prajem príjemný zvyšok dňa</a:t>
            </a:r>
            <a:endParaRPr lang="cs-CZ" sz="5000">
              <a:solidFill>
                <a:schemeClr val="accent1">
                  <a:lumMod val="60000"/>
                  <a:lumOff val="40000"/>
                </a:schemeClr>
              </a:solidFill>
            </a:endParaRPr>
          </a:p>
        </p:txBody>
      </p:sp>
      <p:sp>
        <p:nvSpPr>
          <p:cNvPr id="5" name="Zástupný symbol pro text 4"/>
          <p:cNvSpPr>
            <a:spLocks noGrp="1"/>
          </p:cNvSpPr>
          <p:nvPr>
            <p:ph type="body" idx="1"/>
          </p:nvPr>
        </p:nvSpPr>
        <p:spPr>
          <a:xfrm>
            <a:off x="2057400" y="3657600"/>
            <a:ext cx="7772400" cy="2209800"/>
          </a:xfrm>
        </p:spPr>
        <p:txBody>
          <a:bodyPr>
            <a:normAutofit/>
          </a:bodyPr>
          <a:lstStyle/>
          <a:p>
            <a:pPr algn="ctr" fontAlgn="auto">
              <a:spcAft>
                <a:spcPts val="0"/>
              </a:spcAft>
              <a:buClr>
                <a:schemeClr val="accent3"/>
              </a:buClr>
              <a:defRPr/>
            </a:pPr>
            <a:r>
              <a:rPr lang="sk-SK" sz="3000" dirty="0"/>
              <a:t>31.03.2017</a:t>
            </a:r>
          </a:p>
          <a:p>
            <a:pPr algn="ctr" fontAlgn="auto">
              <a:spcAft>
                <a:spcPts val="0"/>
              </a:spcAft>
              <a:buClr>
                <a:schemeClr val="accent3"/>
              </a:buClr>
              <a:defRPr/>
            </a:pPr>
            <a:endParaRPr lang="sk-SK" sz="3000" dirty="0"/>
          </a:p>
          <a:p>
            <a:pPr algn="ctr" fontAlgn="auto">
              <a:spcAft>
                <a:spcPts val="0"/>
              </a:spcAft>
              <a:buClr>
                <a:schemeClr val="accent3"/>
              </a:buClr>
              <a:defRPr/>
            </a:pPr>
            <a:r>
              <a:rPr lang="sk-SK" sz="3000" dirty="0"/>
              <a:t>PhDr. Ing. Ivana </a:t>
            </a:r>
            <a:r>
              <a:rPr lang="sk-SK" sz="3000" dirty="0" err="1"/>
              <a:t>Kružliaková</a:t>
            </a:r>
            <a:r>
              <a:rPr lang="sk-SK" sz="3000" dirty="0"/>
              <a:t>, PhD.</a:t>
            </a:r>
          </a:p>
          <a:p>
            <a:pPr algn="ctr" fontAlgn="auto">
              <a:spcAft>
                <a:spcPts val="0"/>
              </a:spcAft>
              <a:buClr>
                <a:schemeClr val="accent3"/>
              </a:buClr>
              <a:defRPr/>
            </a:pPr>
            <a:endParaRPr lang="sk-SK" sz="3000" dirty="0"/>
          </a:p>
          <a:p>
            <a:pPr algn="ctr" fontAlgn="auto">
              <a:spcAft>
                <a:spcPts val="0"/>
              </a:spcAft>
              <a:buClr>
                <a:schemeClr val="accent3"/>
              </a:buClr>
              <a:defRPr/>
            </a:pPr>
            <a:endParaRPr lang="sk-SK" sz="3000" dirty="0"/>
          </a:p>
          <a:p>
            <a:pPr algn="ctr" fontAlgn="auto">
              <a:spcAft>
                <a:spcPts val="0"/>
              </a:spcAft>
              <a:buClr>
                <a:schemeClr val="accent3"/>
              </a:buClr>
              <a:defRPr/>
            </a:pPr>
            <a:endParaRPr lang="cs-CZ" sz="3500" dirty="0"/>
          </a:p>
        </p:txBody>
      </p:sp>
    </p:spTree>
    <p:extLst>
      <p:ext uri="{BB962C8B-B14F-4D97-AF65-F5344CB8AC3E}">
        <p14:creationId xmlns:p14="http://schemas.microsoft.com/office/powerpoint/2010/main" val="517921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400" dirty="0"/>
              <a:t>Vymedzenie pojmov:</a:t>
            </a:r>
          </a:p>
        </p:txBody>
      </p:sp>
      <p:sp>
        <p:nvSpPr>
          <p:cNvPr id="3" name="Zástupný objekt pre obsah 2"/>
          <p:cNvSpPr>
            <a:spLocks noGrp="1"/>
          </p:cNvSpPr>
          <p:nvPr>
            <p:ph idx="1"/>
          </p:nvPr>
        </p:nvSpPr>
        <p:spPr>
          <a:xfrm>
            <a:off x="609600" y="2225040"/>
            <a:ext cx="10972800" cy="4099561"/>
          </a:xfrm>
        </p:spPr>
        <p:txBody>
          <a:bodyPr/>
          <a:lstStyle/>
          <a:p>
            <a:pPr marL="0" indent="0">
              <a:buNone/>
            </a:pPr>
            <a:r>
              <a:rPr lang="it-IT" b="1" dirty="0">
                <a:solidFill>
                  <a:srgbClr val="FF0000"/>
                </a:solidFill>
              </a:rPr>
              <a:t>Zosúlaďovanie rodinného a pracovného života: </a:t>
            </a:r>
            <a:endParaRPr lang="sk-SK" b="1" dirty="0">
              <a:solidFill>
                <a:srgbClr val="FF0000"/>
              </a:solidFill>
            </a:endParaRPr>
          </a:p>
          <a:p>
            <a:pPr marL="0" indent="0">
              <a:buNone/>
            </a:pPr>
            <a:r>
              <a:rPr lang="sk-SK" dirty="0"/>
              <a:t>zabezpečenie starostlivosti o dieťa, ak sa rodič alebo FO, ktorá má dieťa zverené do osobnej starostlivosti na základe rozhodnutia súdu:</a:t>
            </a:r>
          </a:p>
          <a:p>
            <a:pPr marL="0" indent="0">
              <a:buNone/>
            </a:pPr>
            <a:endParaRPr lang="sk-SK" dirty="0"/>
          </a:p>
          <a:p>
            <a:pPr lvl="1">
              <a:buFont typeface="Courier New" panose="02070309020205020404" pitchFamily="49" charset="0"/>
              <a:buChar char="o"/>
            </a:pPr>
            <a:r>
              <a:rPr lang="sk-SK" dirty="0"/>
              <a:t> pripravuje na povolanie štúdiom na SŠ, VŠ</a:t>
            </a:r>
          </a:p>
          <a:p>
            <a:pPr lvl="1">
              <a:buFont typeface="Courier New" panose="02070309020205020404" pitchFamily="49" charset="0"/>
              <a:buChar char="o"/>
            </a:pPr>
            <a:r>
              <a:rPr lang="sk-SK" dirty="0"/>
              <a:t>pripravuje sa na trh práce alebo </a:t>
            </a:r>
          </a:p>
          <a:p>
            <a:pPr lvl="1">
              <a:buFont typeface="Courier New" panose="02070309020205020404" pitchFamily="49" charset="0"/>
              <a:buChar char="o"/>
            </a:pPr>
            <a:r>
              <a:rPr lang="sk-SK" dirty="0"/>
              <a:t>vykonáva aktivity spojené so vstupom na trh práce alebo </a:t>
            </a:r>
          </a:p>
          <a:p>
            <a:pPr lvl="1">
              <a:buFont typeface="Courier New" panose="02070309020205020404" pitchFamily="49" charset="0"/>
              <a:buChar char="o"/>
            </a:pPr>
            <a:r>
              <a:rPr lang="sk-SK" dirty="0"/>
              <a:t>vykonáva zárobkovú činnosť </a:t>
            </a:r>
          </a:p>
        </p:txBody>
      </p:sp>
    </p:spTree>
    <p:extLst>
      <p:ext uri="{BB962C8B-B14F-4D97-AF65-F5344CB8AC3E}">
        <p14:creationId xmlns:p14="http://schemas.microsoft.com/office/powerpoint/2010/main" val="309664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914400" y="853440"/>
            <a:ext cx="10607040" cy="5486400"/>
          </a:xfrm>
        </p:spPr>
        <p:txBody>
          <a:bodyPr/>
          <a:lstStyle/>
          <a:p>
            <a:pPr marL="0" indent="0">
              <a:buNone/>
            </a:pPr>
            <a:r>
              <a:rPr lang="sk-SK" b="1" dirty="0"/>
              <a:t>Ambulantná forma sociálnej služby:</a:t>
            </a:r>
          </a:p>
          <a:p>
            <a:pPr marL="0" indent="0">
              <a:buNone/>
            </a:pPr>
            <a:endParaRPr lang="sk-SK" dirty="0"/>
          </a:p>
          <a:p>
            <a:pPr>
              <a:buFont typeface="Wingdings" panose="05000000000000000000" pitchFamily="2" charset="2"/>
              <a:buChar char="Ø"/>
            </a:pPr>
            <a:r>
              <a:rPr lang="sk-SK" dirty="0"/>
              <a:t> poskytuje sa FO, ktorá dochádza, je sprevádzaná alebo je dopravovaná do miesta poskytovania sociálnej služby</a:t>
            </a:r>
          </a:p>
          <a:p>
            <a:pPr>
              <a:buFont typeface="Wingdings" panose="05000000000000000000" pitchFamily="2" charset="2"/>
              <a:buChar char="Ø"/>
            </a:pPr>
            <a:r>
              <a:rPr lang="sk-SK" dirty="0"/>
              <a:t>miesto poskytovania služby môže byť aj zariadenie</a:t>
            </a:r>
          </a:p>
          <a:p>
            <a:pPr>
              <a:buFont typeface="Wingdings" panose="05000000000000000000" pitchFamily="2" charset="2"/>
              <a:buChar char="Ø"/>
            </a:pPr>
            <a:r>
              <a:rPr lang="sk-SK" dirty="0"/>
              <a:t> </a:t>
            </a:r>
            <a:r>
              <a:rPr lang="sk-SK" dirty="0">
                <a:solidFill>
                  <a:srgbClr val="FF0000"/>
                </a:solidFill>
              </a:rPr>
              <a:t>v zariadeniach:  </a:t>
            </a:r>
            <a:r>
              <a:rPr lang="sk-SK" sz="2200" dirty="0">
                <a:solidFill>
                  <a:srgbClr val="FF0000"/>
                </a:solidFill>
              </a:rPr>
              <a:t>Zariadenie starostlivosti o deti do 3 rokov veku dieťaťa</a:t>
            </a:r>
          </a:p>
          <a:p>
            <a:pPr marL="0" indent="0">
              <a:buNone/>
            </a:pPr>
            <a:r>
              <a:rPr lang="sk-SK" sz="2200" dirty="0">
                <a:solidFill>
                  <a:srgbClr val="FF0000"/>
                </a:solidFill>
              </a:rPr>
              <a:t>                                      Zariadenie pre seniorov</a:t>
            </a:r>
          </a:p>
          <a:p>
            <a:pPr marL="0" indent="0">
              <a:buNone/>
            </a:pPr>
            <a:r>
              <a:rPr lang="sk-SK" sz="2200" dirty="0">
                <a:solidFill>
                  <a:srgbClr val="FF0000"/>
                </a:solidFill>
              </a:rPr>
              <a:t>                                      Zariadenie opatrovateľskej služby</a:t>
            </a:r>
          </a:p>
          <a:p>
            <a:pPr marL="0" indent="0">
              <a:buNone/>
            </a:pPr>
            <a:r>
              <a:rPr lang="sk-SK" sz="2200" dirty="0">
                <a:solidFill>
                  <a:srgbClr val="FF0000"/>
                </a:solidFill>
              </a:rPr>
              <a:t>                                      Domov sociálnych služieb </a:t>
            </a:r>
          </a:p>
          <a:p>
            <a:pPr marL="0" indent="0">
              <a:buNone/>
            </a:pPr>
            <a:r>
              <a:rPr lang="sk-SK" sz="2200" dirty="0">
                <a:solidFill>
                  <a:srgbClr val="FF0000"/>
                </a:solidFill>
              </a:rPr>
              <a:t>                                      Špecializované zariadenie</a:t>
            </a:r>
          </a:p>
          <a:p>
            <a:pPr marL="0" indent="0">
              <a:buNone/>
            </a:pPr>
            <a:r>
              <a:rPr lang="sk-SK" sz="2200" dirty="0">
                <a:solidFill>
                  <a:srgbClr val="FF0000"/>
                </a:solidFill>
              </a:rPr>
              <a:t>                                      Denný stacionár</a:t>
            </a:r>
          </a:p>
          <a:p>
            <a:pPr marL="0" indent="0">
              <a:buNone/>
            </a:pPr>
            <a:r>
              <a:rPr lang="sk-SK" sz="2200" dirty="0">
                <a:solidFill>
                  <a:srgbClr val="FF0000"/>
                </a:solidFill>
              </a:rPr>
              <a:t>sa poskytuje najmenej 8 hodín ambulantnej prevádzky počas pracovného dňa; menší rozsah možno dohodnúť v Zmluve o poskytovaní na návrh prijímateľa sociálnej služby</a:t>
            </a:r>
          </a:p>
        </p:txBody>
      </p:sp>
    </p:spTree>
    <p:extLst>
      <p:ext uri="{BB962C8B-B14F-4D97-AF65-F5344CB8AC3E}">
        <p14:creationId xmlns:p14="http://schemas.microsoft.com/office/powerpoint/2010/main" val="3288411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929640" y="1203960"/>
            <a:ext cx="10363200" cy="5486400"/>
          </a:xfrm>
        </p:spPr>
        <p:txBody>
          <a:bodyPr/>
          <a:lstStyle/>
          <a:p>
            <a:pPr marL="0" indent="0">
              <a:buNone/>
            </a:pPr>
            <a:r>
              <a:rPr lang="sk-SK" b="1" dirty="0"/>
              <a:t>Týždenná forma sociálnej služby:</a:t>
            </a:r>
          </a:p>
          <a:p>
            <a:pPr marL="0" indent="0">
              <a:buNone/>
            </a:pPr>
            <a:endParaRPr lang="sk-SK" dirty="0"/>
          </a:p>
          <a:p>
            <a:pPr>
              <a:buFont typeface="Wingdings" panose="05000000000000000000" pitchFamily="2" charset="2"/>
              <a:buChar char="Ø"/>
            </a:pPr>
            <a:r>
              <a:rPr lang="sk-SK" dirty="0"/>
              <a:t> </a:t>
            </a:r>
            <a:r>
              <a:rPr lang="sk-SK" dirty="0">
                <a:solidFill>
                  <a:srgbClr val="FF0000"/>
                </a:solidFill>
              </a:rPr>
              <a:t>neposkytuje sa počas sobôt, nedieľ, štátnych sviatkov a ďalších dní pracovného pokoja; ak štátna sviatok alebo ďalší deň pracovného pokoja pripadne na pracovný deň, možno týždennú službu poskytnúť aj počas týchto dní</a:t>
            </a:r>
          </a:p>
          <a:p>
            <a:pPr marL="0" indent="0">
              <a:buNone/>
            </a:pPr>
            <a:endParaRPr lang="sk-SK" dirty="0"/>
          </a:p>
          <a:p>
            <a:pPr marL="0" indent="0">
              <a:buNone/>
            </a:pPr>
            <a:endParaRPr lang="sk-SK" dirty="0"/>
          </a:p>
        </p:txBody>
      </p:sp>
    </p:spTree>
    <p:extLst>
      <p:ext uri="{BB962C8B-B14F-4D97-AF65-F5344CB8AC3E}">
        <p14:creationId xmlns:p14="http://schemas.microsoft.com/office/powerpoint/2010/main" val="2043688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929640" y="975360"/>
            <a:ext cx="10515600" cy="5486400"/>
          </a:xfrm>
        </p:spPr>
        <p:txBody>
          <a:bodyPr/>
          <a:lstStyle/>
          <a:p>
            <a:pPr marL="0" indent="0">
              <a:buNone/>
            </a:pPr>
            <a:r>
              <a:rPr lang="sk-SK" b="1" dirty="0"/>
              <a:t>Neobsadené miesto pri poskytovaní sociálnej služby pre účely zúčtovania a vrátenia finančných prostriedkov</a:t>
            </a:r>
          </a:p>
          <a:p>
            <a:pPr marL="0" indent="0">
              <a:buNone/>
            </a:pPr>
            <a:endParaRPr lang="sk-SK" b="1" dirty="0">
              <a:solidFill>
                <a:srgbClr val="FF0000"/>
              </a:solidFill>
            </a:endParaRPr>
          </a:p>
          <a:p>
            <a:pPr>
              <a:buFont typeface="Wingdings" panose="05000000000000000000" pitchFamily="2" charset="2"/>
              <a:buChar char="Ø"/>
            </a:pPr>
            <a:r>
              <a:rPr lang="sk-SK" dirty="0">
                <a:solidFill>
                  <a:srgbClr val="FF0000"/>
                </a:solidFill>
              </a:rPr>
              <a:t>Pobytová sociálna služba: </a:t>
            </a:r>
            <a:r>
              <a:rPr lang="sk-SK" sz="2200" dirty="0">
                <a:solidFill>
                  <a:srgbClr val="FF0000"/>
                </a:solidFill>
              </a:rPr>
              <a:t>každé miesto v zariadení, na ktorom sa počas 30 a viac po sebe nasledujúcich dní neposkytuje sociálna služba z dôvodu: </a:t>
            </a:r>
          </a:p>
          <a:p>
            <a:pPr marL="0" indent="0">
              <a:buNone/>
            </a:pPr>
            <a:r>
              <a:rPr lang="sk-SK" sz="2200" dirty="0">
                <a:solidFill>
                  <a:srgbClr val="FF0000"/>
                </a:solidFill>
              </a:rPr>
              <a:t>      – neuzavretia Zmluvy o poskytovaní sociálnej služby</a:t>
            </a:r>
          </a:p>
          <a:p>
            <a:pPr marL="0" indent="0">
              <a:buNone/>
            </a:pPr>
            <a:r>
              <a:rPr lang="sk-SK" sz="2200" dirty="0">
                <a:solidFill>
                  <a:srgbClr val="FF0000"/>
                </a:solidFill>
              </a:rPr>
              <a:t>      - neprítomnosti prijímateľa sociálnej služby</a:t>
            </a:r>
            <a:endParaRPr lang="sk-SK" dirty="0">
              <a:solidFill>
                <a:srgbClr val="FF0000"/>
              </a:solidFill>
            </a:endParaRPr>
          </a:p>
          <a:p>
            <a:pPr>
              <a:buFont typeface="Wingdings" panose="05000000000000000000" pitchFamily="2" charset="2"/>
              <a:buChar char="Ø"/>
            </a:pPr>
            <a:r>
              <a:rPr lang="sk-SK" dirty="0">
                <a:solidFill>
                  <a:srgbClr val="FF0000"/>
                </a:solidFill>
              </a:rPr>
              <a:t>Ambulantná sociálna služba: </a:t>
            </a:r>
            <a:r>
              <a:rPr lang="sk-SK" sz="2200" dirty="0">
                <a:solidFill>
                  <a:srgbClr val="FF0000"/>
                </a:solidFill>
              </a:rPr>
              <a:t>každé miesto v zariadení, na ktorom  sa počas 20 a viac po sebe nasledujúcich pracovných dní neposkytuje sociálna služby z dôvodu:    - neuzavretia Zmluvy o poskytovaní soc. služby</a:t>
            </a:r>
          </a:p>
          <a:p>
            <a:pPr marL="0" indent="0">
              <a:buNone/>
            </a:pPr>
            <a:r>
              <a:rPr lang="sk-SK" sz="2200" dirty="0">
                <a:solidFill>
                  <a:srgbClr val="FF0000"/>
                </a:solidFill>
              </a:rPr>
              <a:t>    - neprítomnosti prijímateľa sociálnej služby</a:t>
            </a:r>
          </a:p>
          <a:p>
            <a:pPr marL="0" indent="0">
              <a:buNone/>
            </a:pPr>
            <a:r>
              <a:rPr lang="sk-SK" sz="2200" dirty="0">
                <a:solidFill>
                  <a:srgbClr val="FF0000"/>
                </a:solidFill>
              </a:rPr>
              <a:t>    - poskytuje sa sociálna služba v menšom rozsahu ako 80 hodín</a:t>
            </a:r>
          </a:p>
          <a:p>
            <a:pPr marL="0" indent="0">
              <a:buNone/>
            </a:pPr>
            <a:endParaRPr lang="sk-SK" dirty="0"/>
          </a:p>
        </p:txBody>
      </p:sp>
    </p:spTree>
    <p:extLst>
      <p:ext uri="{BB962C8B-B14F-4D97-AF65-F5344CB8AC3E}">
        <p14:creationId xmlns:p14="http://schemas.microsoft.com/office/powerpoint/2010/main" val="166981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415290"/>
            <a:ext cx="10972800" cy="1143000"/>
          </a:xfrm>
        </p:spPr>
        <p:txBody>
          <a:bodyPr/>
          <a:lstStyle/>
          <a:p>
            <a:r>
              <a:rPr lang="sk-SK" sz="4400" dirty="0"/>
              <a:t>Druhy sociálnych služieb:</a:t>
            </a:r>
          </a:p>
        </p:txBody>
      </p:sp>
      <p:sp>
        <p:nvSpPr>
          <p:cNvPr id="3" name="Zástupný objekt pre obsah 2"/>
          <p:cNvSpPr>
            <a:spLocks noGrp="1"/>
          </p:cNvSpPr>
          <p:nvPr>
            <p:ph idx="1"/>
          </p:nvPr>
        </p:nvSpPr>
        <p:spPr>
          <a:xfrm>
            <a:off x="609600" y="1737360"/>
            <a:ext cx="10972800" cy="4587241"/>
          </a:xfrm>
        </p:spPr>
        <p:txBody>
          <a:bodyPr/>
          <a:lstStyle/>
          <a:p>
            <a:pPr marL="0" indent="0">
              <a:lnSpc>
                <a:spcPct val="150000"/>
              </a:lnSpc>
              <a:buNone/>
            </a:pPr>
            <a:r>
              <a:rPr lang="sk-SK" dirty="0"/>
              <a:t>A/ Sociálne služby krízovej intervencie</a:t>
            </a:r>
          </a:p>
          <a:p>
            <a:pPr marL="0" indent="0">
              <a:lnSpc>
                <a:spcPct val="150000"/>
              </a:lnSpc>
              <a:buNone/>
            </a:pPr>
            <a:r>
              <a:rPr lang="sk-SK" dirty="0">
                <a:solidFill>
                  <a:srgbClr val="FF0000"/>
                </a:solidFill>
              </a:rPr>
              <a:t>B/  Sociálne služby na podporu rodiny s deťmi</a:t>
            </a:r>
          </a:p>
          <a:p>
            <a:pPr marL="0" indent="0">
              <a:lnSpc>
                <a:spcPct val="150000"/>
              </a:lnSpc>
              <a:buNone/>
            </a:pPr>
            <a:r>
              <a:rPr lang="sk-SK" dirty="0">
                <a:solidFill>
                  <a:srgbClr val="FF0000"/>
                </a:solidFill>
              </a:rPr>
              <a:t>C/ Sociálne služby na riešenie nepriaznivej sociálnej situácie z dôvodu ŤZP, nepriaznivého zdravotného stavu ale dovŕšenia dôchodkového veku</a:t>
            </a:r>
          </a:p>
          <a:p>
            <a:pPr marL="0" indent="0">
              <a:lnSpc>
                <a:spcPct val="150000"/>
              </a:lnSpc>
              <a:buNone/>
            </a:pPr>
            <a:r>
              <a:rPr lang="sk-SK" dirty="0"/>
              <a:t>D/ Sociálne služby s použitím telekomunikačných technológií</a:t>
            </a:r>
          </a:p>
          <a:p>
            <a:pPr marL="0" indent="0">
              <a:lnSpc>
                <a:spcPct val="150000"/>
              </a:lnSpc>
              <a:buNone/>
            </a:pPr>
            <a:r>
              <a:rPr lang="sk-SK" dirty="0"/>
              <a:t>D/ Podporné služby</a:t>
            </a:r>
          </a:p>
        </p:txBody>
      </p:sp>
    </p:spTree>
    <p:extLst>
      <p:ext uri="{BB962C8B-B14F-4D97-AF65-F5344CB8AC3E}">
        <p14:creationId xmlns:p14="http://schemas.microsoft.com/office/powerpoint/2010/main" val="1112106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4400" dirty="0">
                <a:solidFill>
                  <a:srgbClr val="0070C0"/>
                </a:solidFill>
              </a:rPr>
              <a:t>B/ Sociálne služby na podporu rodiny s deťmi</a:t>
            </a:r>
          </a:p>
        </p:txBody>
      </p:sp>
      <p:sp>
        <p:nvSpPr>
          <p:cNvPr id="3" name="Zástupný objekt pre obsah 2"/>
          <p:cNvSpPr>
            <a:spLocks noGrp="1"/>
          </p:cNvSpPr>
          <p:nvPr>
            <p:ph idx="1"/>
          </p:nvPr>
        </p:nvSpPr>
        <p:spPr>
          <a:xfrm>
            <a:off x="609600" y="2255204"/>
            <a:ext cx="10972800" cy="4389437"/>
          </a:xfrm>
        </p:spPr>
        <p:txBody>
          <a:bodyPr/>
          <a:lstStyle/>
          <a:p>
            <a:pPr marL="514350" indent="-514350">
              <a:buAutoNum type="arabicPeriod"/>
            </a:pPr>
            <a:r>
              <a:rPr lang="sk-SK" dirty="0"/>
              <a:t>Pomoc pri osobnej starostlivosti o dieťa</a:t>
            </a:r>
          </a:p>
          <a:p>
            <a:pPr marL="457200" indent="-457200">
              <a:buAutoNum type="arabicPeriod"/>
            </a:pPr>
            <a:r>
              <a:rPr lang="sk-SK" dirty="0"/>
              <a:t>Pomoc pri osobnej starostlivosti o dieťa v zariadení dočasnej starostlivosti o deti</a:t>
            </a:r>
          </a:p>
          <a:p>
            <a:pPr marL="457200" indent="-457200">
              <a:buAutoNum type="arabicPeriod"/>
            </a:pPr>
            <a:r>
              <a:rPr lang="sk-SK" dirty="0">
                <a:solidFill>
                  <a:srgbClr val="FF0000"/>
                </a:solidFill>
              </a:rPr>
              <a:t>Služba na podporu zosúlaďovania rodinného života a pracovného života</a:t>
            </a:r>
          </a:p>
          <a:p>
            <a:pPr marL="457200" indent="-457200">
              <a:buAutoNum type="arabicPeriod"/>
            </a:pPr>
            <a:r>
              <a:rPr lang="sk-SK" dirty="0">
                <a:solidFill>
                  <a:srgbClr val="FF0000"/>
                </a:solidFill>
              </a:rPr>
              <a:t>Služba na podporu zosúlaďovania rodinného a pracovného života v zariadení starostlivosti o deti do 3 rokov veku dieťaťa</a:t>
            </a:r>
          </a:p>
          <a:p>
            <a:pPr marL="457200" indent="-457200">
              <a:buAutoNum type="arabicPeriod"/>
            </a:pPr>
            <a:r>
              <a:rPr lang="sk-SK" dirty="0"/>
              <a:t>Služby včasnej intervencie</a:t>
            </a:r>
          </a:p>
          <a:p>
            <a:pPr>
              <a:buFont typeface="Wingdings" panose="05000000000000000000" pitchFamily="2" charset="2"/>
              <a:buChar char="Ø"/>
            </a:pPr>
            <a:endParaRPr lang="sk-SK" sz="2200" dirty="0"/>
          </a:p>
        </p:txBody>
      </p:sp>
    </p:spTree>
    <p:extLst>
      <p:ext uri="{BB962C8B-B14F-4D97-AF65-F5344CB8AC3E}">
        <p14:creationId xmlns:p14="http://schemas.microsoft.com/office/powerpoint/2010/main" val="3990462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sah 1"/>
          <p:cNvSpPr>
            <a:spLocks noGrp="1"/>
          </p:cNvSpPr>
          <p:nvPr>
            <p:ph/>
          </p:nvPr>
        </p:nvSpPr>
        <p:spPr>
          <a:xfrm>
            <a:off x="914400" y="1005840"/>
            <a:ext cx="10363200" cy="5486400"/>
          </a:xfrm>
        </p:spPr>
        <p:txBody>
          <a:bodyPr/>
          <a:lstStyle/>
          <a:p>
            <a:pPr marL="0" indent="0">
              <a:buNone/>
            </a:pPr>
            <a:r>
              <a:rPr lang="sk-SK" b="1" dirty="0">
                <a:solidFill>
                  <a:srgbClr val="00B0F0"/>
                </a:solidFill>
              </a:rPr>
              <a:t>1. </a:t>
            </a:r>
            <a:r>
              <a:rPr lang="sk-SK" b="1" dirty="0"/>
              <a:t>Pomoc pri osobnej starostlivosti o dieťa</a:t>
            </a:r>
          </a:p>
          <a:p>
            <a:pPr marL="0" indent="0">
              <a:buNone/>
            </a:pPr>
            <a:endParaRPr lang="sk-SK" dirty="0"/>
          </a:p>
          <a:p>
            <a:pPr>
              <a:buFont typeface="Wingdings" panose="05000000000000000000" pitchFamily="2" charset="2"/>
              <a:buChar char="Ø"/>
            </a:pPr>
            <a:r>
              <a:rPr lang="sk-SK" sz="2800" dirty="0"/>
              <a:t>účel služby nebol zmenený – poskytuje sa, keď rodič alebo FO, ktorá má dieťa zverené do starostlivosti, nemôže osobnú starostlivosti zabezpečiť sama alebo pomocou rodiny  (napr. úraz, choroba, pôrod, narodenie 3 detí súčasne....) a nie sú dôvody postupovať podľa predpisu č. 305/2005 Z. z. v </a:t>
            </a:r>
            <a:r>
              <a:rPr lang="sk-SK" sz="2800" dirty="0" err="1"/>
              <a:t>znp</a:t>
            </a:r>
            <a:r>
              <a:rPr lang="sk-SK" sz="2800" dirty="0"/>
              <a:t>.</a:t>
            </a:r>
          </a:p>
          <a:p>
            <a:pPr>
              <a:buFont typeface="Wingdings" panose="05000000000000000000" pitchFamily="2" charset="2"/>
              <a:buChar char="Ø"/>
            </a:pPr>
            <a:r>
              <a:rPr lang="sk-SK" sz="2800" dirty="0"/>
              <a:t>poskytujú sa úkony starostlivosti o dieťa, pomoc pri príprave na školské vyučovanie, výchova, zabezpečuje sa záujmová činnosti</a:t>
            </a:r>
          </a:p>
          <a:p>
            <a:pPr>
              <a:buFont typeface="Wingdings" panose="05000000000000000000" pitchFamily="2" charset="2"/>
              <a:buChar char="Ø"/>
            </a:pPr>
            <a:r>
              <a:rPr lang="sk-SK" sz="2800" dirty="0"/>
              <a:t>terénna forma sociálnej služby </a:t>
            </a:r>
            <a:r>
              <a:rPr lang="sk-SK" sz="2800" dirty="0">
                <a:solidFill>
                  <a:srgbClr val="FF0000"/>
                </a:solidFill>
              </a:rPr>
              <a:t>(nové vymedzenie terénnej sociálnej služby)</a:t>
            </a:r>
            <a:endParaRPr lang="sk-SK" sz="2800" dirty="0"/>
          </a:p>
          <a:p>
            <a:pPr>
              <a:buFont typeface="Wingdings" panose="05000000000000000000" pitchFamily="2" charset="2"/>
              <a:buChar char="Ø"/>
            </a:pPr>
            <a:r>
              <a:rPr lang="sk-SK" sz="2800" dirty="0"/>
              <a:t>najviac v rozsahu 30 po sebe nasledujúcich dní</a:t>
            </a:r>
          </a:p>
          <a:p>
            <a:endParaRPr lang="sk-SK" dirty="0"/>
          </a:p>
        </p:txBody>
      </p:sp>
    </p:spTree>
    <p:extLst>
      <p:ext uri="{BB962C8B-B14F-4D97-AF65-F5344CB8AC3E}">
        <p14:creationId xmlns:p14="http://schemas.microsoft.com/office/powerpoint/2010/main" val="3957614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APUMS KPSS 2015</Template>
  <TotalTime>367</TotalTime>
  <Words>1847</Words>
  <Application>Microsoft Office PowerPoint</Application>
  <PresentationFormat>Širokouhlá</PresentationFormat>
  <Paragraphs>144</Paragraphs>
  <Slides>22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22</vt:i4>
      </vt:variant>
    </vt:vector>
  </HeadingPairs>
  <TitlesOfParts>
    <vt:vector size="30" baseType="lpstr">
      <vt:lpstr>Arial</vt:lpstr>
      <vt:lpstr>Calibri</vt:lpstr>
      <vt:lpstr>Constantia</vt:lpstr>
      <vt:lpstr>Courier New</vt:lpstr>
      <vt:lpstr>Times New Roman</vt:lpstr>
      <vt:lpstr>Wingdings</vt:lpstr>
      <vt:lpstr>Wingdings 2</vt:lpstr>
      <vt:lpstr>Tok</vt:lpstr>
      <vt:lpstr>Sociálne služby v praxi  obcí  a miest  </vt:lpstr>
      <vt:lpstr>Novela zákona o sociálnych službách – dva vecné okruhy právnych úprav:   </vt:lpstr>
      <vt:lpstr>Vymedzenie pojmov:</vt:lpstr>
      <vt:lpstr>Prezentácia programu PowerPoint</vt:lpstr>
      <vt:lpstr>Prezentácia programu PowerPoint</vt:lpstr>
      <vt:lpstr>Prezentácia programu PowerPoint</vt:lpstr>
      <vt:lpstr>Druhy sociálnych služieb:</vt:lpstr>
      <vt:lpstr>B/ Sociálne služby na podporu rodiny s deťmi</vt:lpstr>
      <vt:lpstr>Prezentácia programu PowerPoint</vt:lpstr>
      <vt:lpstr>Prezentácia programu PowerPoint</vt:lpstr>
      <vt:lpstr>Prezentácia programu PowerPoint</vt:lpstr>
      <vt:lpstr>Prezentácia programu PowerPoint</vt:lpstr>
      <vt:lpstr>Prezentácia programu PowerPoint</vt:lpstr>
      <vt:lpstr>C/ Sociálne služby na riešenie nepriaznivej sociálnej situácie z dôvodu ŤZP, nepriaznivého zdravotného stavu ale dovŕšenia dôchodkového veku</vt:lpstr>
      <vt:lpstr>Prezentácia programu PowerPoint</vt:lpstr>
      <vt:lpstr>Prezentácia programu PowerPoint</vt:lpstr>
      <vt:lpstr>Prezentácia programu PowerPoint</vt:lpstr>
      <vt:lpstr>Kvalifikačné predpoklady</vt:lpstr>
      <vt:lpstr>Prechodné ustanovenia od 1. marca 2017: týkajúce sa obce, mesta</vt:lpstr>
      <vt:lpstr>Prezentácia programu PowerPoint</vt:lpstr>
      <vt:lpstr>Prezentácia programu PowerPoint</vt:lpstr>
      <vt:lpstr>Ďakujem za pozornosť a prajem príjemný zvyšok dňa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Sociálne služby a obec</dc:title>
  <dc:creator>Ivana</dc:creator>
  <cp:lastModifiedBy>Ivana</cp:lastModifiedBy>
  <cp:revision>39</cp:revision>
  <dcterms:created xsi:type="dcterms:W3CDTF">2017-03-05T15:28:31Z</dcterms:created>
  <dcterms:modified xsi:type="dcterms:W3CDTF">2017-03-05T21:40:59Z</dcterms:modified>
</cp:coreProperties>
</file>