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03" r:id="rId4"/>
    <p:sldId id="260" r:id="rId5"/>
    <p:sldId id="261" r:id="rId6"/>
    <p:sldId id="275" r:id="rId7"/>
    <p:sldId id="262" r:id="rId8"/>
    <p:sldId id="298" r:id="rId9"/>
    <p:sldId id="304" r:id="rId10"/>
    <p:sldId id="264" r:id="rId11"/>
    <p:sldId id="302" r:id="rId12"/>
    <p:sldId id="265" r:id="rId13"/>
    <p:sldId id="266" r:id="rId14"/>
    <p:sldId id="300" r:id="rId15"/>
    <p:sldId id="269" r:id="rId16"/>
    <p:sldId id="291" r:id="rId17"/>
    <p:sldId id="301" r:id="rId18"/>
    <p:sldId id="267" r:id="rId19"/>
    <p:sldId id="268" r:id="rId20"/>
    <p:sldId id="270" r:id="rId21"/>
    <p:sldId id="294" r:id="rId22"/>
    <p:sldId id="295" r:id="rId23"/>
    <p:sldId id="288" r:id="rId24"/>
    <p:sldId id="290" r:id="rId25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6EC67ACC-D0A0-42EF-B5EC-C708019839EE}">
          <p14:sldIdLst>
            <p14:sldId id="256"/>
            <p14:sldId id="257"/>
            <p14:sldId id="303"/>
            <p14:sldId id="260"/>
            <p14:sldId id="261"/>
            <p14:sldId id="275"/>
            <p14:sldId id="262"/>
            <p14:sldId id="298"/>
            <p14:sldId id="304"/>
            <p14:sldId id="264"/>
            <p14:sldId id="302"/>
            <p14:sldId id="265"/>
            <p14:sldId id="266"/>
            <p14:sldId id="300"/>
            <p14:sldId id="269"/>
            <p14:sldId id="291"/>
            <p14:sldId id="301"/>
            <p14:sldId id="267"/>
            <p14:sldId id="268"/>
            <p14:sldId id="270"/>
            <p14:sldId id="294"/>
            <p14:sldId id="295"/>
            <p14:sldId id="288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5B9BD5"/>
    <a:srgbClr val="E03137"/>
    <a:srgbClr val="0054A3"/>
    <a:srgbClr val="B7E7E1"/>
    <a:srgbClr val="BBE0E3"/>
    <a:srgbClr val="D7F3EC"/>
    <a:srgbClr val="D0D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434" autoAdjust="0"/>
  </p:normalViewPr>
  <p:slideViewPr>
    <p:cSldViewPr snapToGrid="0">
      <p:cViewPr varScale="1">
        <p:scale>
          <a:sx n="119" d="100"/>
          <a:sy n="119" d="100"/>
        </p:scale>
        <p:origin x="96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Graf%20v%20programe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Graf%20v%20programe%20Microsoft%20PowerPoint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372707703825"/>
          <c:y val="5.2844504612284725E-3"/>
          <c:w val="0.67264700339483785"/>
          <c:h val="0.810351126651519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'[Graf v programe Microsoft PowerPoint]2018'!$B$2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 v programe Microsoft PowerPoint]2018'!$A$3:$A$7</c:f>
              <c:strCache>
                <c:ptCount val="5"/>
                <c:pt idx="0">
                  <c:v>Príjmy</c:v>
                </c:pt>
                <c:pt idx="1">
                  <c:v>daňové príjmy</c:v>
                </c:pt>
                <c:pt idx="2">
                  <c:v>    nedaňové príjmy</c:v>
                </c:pt>
                <c:pt idx="3">
                  <c:v>      granty a transfery</c:v>
                </c:pt>
                <c:pt idx="4">
                  <c:v>príjmové FO </c:v>
                </c:pt>
              </c:strCache>
            </c:strRef>
          </c:cat>
          <c:val>
            <c:numRef>
              <c:f>'[Graf v programe Microsoft PowerPoint]2018'!$B$3:$B$7</c:f>
              <c:numCache>
                <c:formatCode>#,##0.00</c:formatCode>
                <c:ptCount val="5"/>
                <c:pt idx="0">
                  <c:v>2199</c:v>
                </c:pt>
                <c:pt idx="1">
                  <c:v>1185.8</c:v>
                </c:pt>
                <c:pt idx="2" formatCode="General">
                  <c:v>278.2</c:v>
                </c:pt>
                <c:pt idx="3" formatCode="General">
                  <c:v>571.6</c:v>
                </c:pt>
                <c:pt idx="4" formatCode="General">
                  <c:v>163.4</c:v>
                </c:pt>
              </c:numCache>
            </c:numRef>
          </c:val>
        </c:ser>
        <c:ser>
          <c:idx val="1"/>
          <c:order val="1"/>
          <c:tx>
            <c:strRef>
              <c:f>'[Graf v programe Microsoft PowerPoint]2018'!$C$2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 v programe Microsoft PowerPoint]2018'!$A$3:$A$7</c:f>
              <c:strCache>
                <c:ptCount val="5"/>
                <c:pt idx="0">
                  <c:v>Príjmy</c:v>
                </c:pt>
                <c:pt idx="1">
                  <c:v>daňové príjmy</c:v>
                </c:pt>
                <c:pt idx="2">
                  <c:v>    nedaňové príjmy</c:v>
                </c:pt>
                <c:pt idx="3">
                  <c:v>      granty a transfery</c:v>
                </c:pt>
                <c:pt idx="4">
                  <c:v>príjmové FO </c:v>
                </c:pt>
              </c:strCache>
            </c:strRef>
          </c:cat>
          <c:val>
            <c:numRef>
              <c:f>'[Graf v programe Microsoft PowerPoint]2018'!$C$3:$C$7</c:f>
              <c:numCache>
                <c:formatCode>#,##0.00</c:formatCode>
                <c:ptCount val="5"/>
                <c:pt idx="0">
                  <c:v>2441.8000000000002</c:v>
                </c:pt>
                <c:pt idx="1">
                  <c:v>1274.0999999999999</c:v>
                </c:pt>
                <c:pt idx="2" formatCode="General">
                  <c:v>281</c:v>
                </c:pt>
                <c:pt idx="3" formatCode="General">
                  <c:v>681.6</c:v>
                </c:pt>
                <c:pt idx="4" formatCode="General">
                  <c:v>205.2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3329392"/>
        <c:axId val="93329000"/>
      </c:barChart>
      <c:catAx>
        <c:axId val="93329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93329000"/>
        <c:crosses val="autoZero"/>
        <c:auto val="1"/>
        <c:lblAlgn val="ctr"/>
        <c:lblOffset val="100"/>
        <c:noMultiLvlLbl val="0"/>
      </c:catAx>
      <c:valAx>
        <c:axId val="93329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93329392"/>
        <c:crosses val="autoZero"/>
        <c:crossBetween val="between"/>
      </c:valAx>
      <c:spPr>
        <a:noFill/>
        <a:ln w="12700">
          <a:solidFill>
            <a:srgbClr val="FF0000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  <a:alpha val="40000"/>
      </a:schemeClr>
    </a:solidFill>
    <a:ln w="15875"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Hárok1!$B$12:$B$15</c:f>
              <c:strCache>
                <c:ptCount val="4"/>
                <c:pt idx="0">
                  <c:v>Výdavky</c:v>
                </c:pt>
                <c:pt idx="1">
                  <c:v>z toho: bežné výdavky</c:v>
                </c:pt>
                <c:pt idx="2">
                  <c:v>            kapit. výdavky</c:v>
                </c:pt>
                <c:pt idx="3">
                  <c:v>           výdavkové FO</c:v>
                </c:pt>
              </c:strCache>
            </c:strRef>
          </c:cat>
          <c:val>
            <c:numRef>
              <c:f>Hárok1!$C$12:$C$15</c:f>
              <c:numCache>
                <c:formatCode>#,##0.00</c:formatCode>
                <c:ptCount val="4"/>
                <c:pt idx="0">
                  <c:v>1776.8</c:v>
                </c:pt>
                <c:pt idx="1">
                  <c:v>1531.7</c:v>
                </c:pt>
                <c:pt idx="2" formatCode="General">
                  <c:v>160.5</c:v>
                </c:pt>
                <c:pt idx="3" formatCode="General">
                  <c:v>84.6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Hárok1!$B$12:$B$15</c:f>
              <c:strCache>
                <c:ptCount val="4"/>
                <c:pt idx="0">
                  <c:v>Výdavky</c:v>
                </c:pt>
                <c:pt idx="1">
                  <c:v>z toho: bežné výdavky</c:v>
                </c:pt>
                <c:pt idx="2">
                  <c:v>            kapit. výdavky</c:v>
                </c:pt>
                <c:pt idx="3">
                  <c:v>           výdavkové FO</c:v>
                </c:pt>
              </c:strCache>
            </c:strRef>
          </c:cat>
          <c:val>
            <c:numRef>
              <c:f>Hárok1!$D$12:$D$15</c:f>
              <c:numCache>
                <c:formatCode>#,##0.00</c:formatCode>
                <c:ptCount val="4"/>
                <c:pt idx="0">
                  <c:v>1995.6</c:v>
                </c:pt>
                <c:pt idx="1">
                  <c:v>1662</c:v>
                </c:pt>
                <c:pt idx="2" formatCode="General">
                  <c:v>241.6</c:v>
                </c:pt>
                <c:pt idx="3" formatCode="General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516576"/>
        <c:axId val="121516968"/>
      </c:barChart>
      <c:catAx>
        <c:axId val="121516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21516968"/>
        <c:crosses val="autoZero"/>
        <c:auto val="1"/>
        <c:lblAlgn val="ctr"/>
        <c:lblOffset val="100"/>
        <c:noMultiLvlLbl val="0"/>
      </c:catAx>
      <c:valAx>
        <c:axId val="121516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21516576"/>
        <c:crosses val="autoZero"/>
        <c:crossBetween val="between"/>
      </c:valAx>
      <c:spPr>
        <a:noFill/>
        <a:ln>
          <a:solidFill>
            <a:srgbClr val="FF0000"/>
          </a:solidFill>
        </a:ln>
        <a:effectLst/>
      </c:spPr>
    </c:plotArea>
    <c:plotVisOnly val="1"/>
    <c:dispBlanksAs val="gap"/>
    <c:showDLblsOverMax val="0"/>
  </c:chart>
  <c:spPr>
    <a:solidFill>
      <a:schemeClr val="accent4">
        <a:lumMod val="20000"/>
        <a:lumOff val="80000"/>
        <a:alpha val="41000"/>
      </a:schemeClr>
    </a:solidFill>
    <a:ln w="12700">
      <a:solidFill>
        <a:srgbClr val="FF0000"/>
      </a:solidFill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87597900031725E-2"/>
          <c:y val="2.8937552678463603E-2"/>
          <c:w val="0.91765492608263488"/>
          <c:h val="0.83050907081756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Hárok1!$A$4</c:f>
              <c:strCache>
                <c:ptCount val="1"/>
                <c:pt idx="0">
                  <c:v>obce 2018</c:v>
                </c:pt>
              </c:strCache>
            </c:strRef>
          </c:tx>
          <c:spPr>
            <a:solidFill>
              <a:srgbClr val="ED7D31"/>
            </a:solidFill>
            <a:ln w="25400">
              <a:solidFill>
                <a:schemeClr val="accent1"/>
              </a:solidFill>
            </a:ln>
            <a:effectLst/>
            <a:sp3d contourW="25400"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Hárok1!$B$3:$M$3</c:f>
              <c:strCache>
                <c:ptCount val="12"/>
                <c:pt idx="0">
                  <c:v>januárS</c:v>
                </c:pt>
                <c:pt idx="1">
                  <c:v>februárS</c:v>
                </c:pt>
                <c:pt idx="2">
                  <c:v>marecS</c:v>
                </c:pt>
                <c:pt idx="3">
                  <c:v>aprílS</c:v>
                </c:pt>
                <c:pt idx="4">
                  <c:v>májS</c:v>
                </c:pt>
                <c:pt idx="5">
                  <c:v>júnS</c:v>
                </c:pt>
                <c:pt idx="6">
                  <c:v>júlS</c:v>
                </c:pt>
                <c:pt idx="7">
                  <c:v>augustS</c:v>
                </c:pt>
                <c:pt idx="8">
                  <c:v>septemberS</c:v>
                </c:pt>
                <c:pt idx="9">
                  <c:v>októberP</c:v>
                </c:pt>
                <c:pt idx="10">
                  <c:v>novemberP</c:v>
                </c:pt>
                <c:pt idx="11">
                  <c:v>decemberP</c:v>
                </c:pt>
              </c:strCache>
            </c:strRef>
          </c:cat>
          <c:val>
            <c:numRef>
              <c:f>Hárok1!$B$4:$M$4</c:f>
              <c:numCache>
                <c:formatCode>General</c:formatCode>
                <c:ptCount val="12"/>
                <c:pt idx="0">
                  <c:v>210.4</c:v>
                </c:pt>
                <c:pt idx="1">
                  <c:v>175.2</c:v>
                </c:pt>
                <c:pt idx="2">
                  <c:v>173.7</c:v>
                </c:pt>
                <c:pt idx="3">
                  <c:v>161.80000000000001</c:v>
                </c:pt>
                <c:pt idx="4">
                  <c:v>99.8</c:v>
                </c:pt>
                <c:pt idx="5">
                  <c:v>146.80000000000001</c:v>
                </c:pt>
                <c:pt idx="6">
                  <c:v>181.4</c:v>
                </c:pt>
                <c:pt idx="7">
                  <c:v>175.5</c:v>
                </c:pt>
                <c:pt idx="8">
                  <c:v>168.7</c:v>
                </c:pt>
                <c:pt idx="9">
                  <c:v>167.4</c:v>
                </c:pt>
                <c:pt idx="10">
                  <c:v>165.3</c:v>
                </c:pt>
                <c:pt idx="11">
                  <c:v>167.2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517752"/>
        <c:axId val="121518144"/>
        <c:axId val="0"/>
      </c:bar3DChart>
      <c:catAx>
        <c:axId val="12151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21518144"/>
        <c:crosses val="autoZero"/>
        <c:auto val="1"/>
        <c:lblAlgn val="ctr"/>
        <c:lblOffset val="100"/>
        <c:noMultiLvlLbl val="0"/>
      </c:catAx>
      <c:valAx>
        <c:axId val="12151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21517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Hárok2!$G$10</c:f>
              <c:strCache>
                <c:ptCount val="1"/>
                <c:pt idx="0">
                  <c:v>spolu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7D31"/>
              </a:solidFill>
              <a:ln w="15875">
                <a:solidFill>
                  <a:srgbClr val="0070C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ED7D31"/>
              </a:solidFill>
              <a:ln w="15875">
                <a:solidFill>
                  <a:srgbClr val="0070C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ED7D31"/>
              </a:solidFill>
              <a:ln w="15875">
                <a:solidFill>
                  <a:srgbClr val="0070C0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0070C0"/>
                </a:solidFill>
              </a:ln>
              <a:effectLst/>
            </c:spPr>
          </c:dPt>
          <c:cat>
            <c:numRef>
              <c:f>Hárok2!$F$11:$F$14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Hárok2!$G$11:$G$14</c:f>
              <c:numCache>
                <c:formatCode>#,##0</c:formatCode>
                <c:ptCount val="4"/>
                <c:pt idx="0">
                  <c:v>1224</c:v>
                </c:pt>
                <c:pt idx="1">
                  <c:v>1393</c:v>
                </c:pt>
                <c:pt idx="2">
                  <c:v>1495</c:v>
                </c:pt>
                <c:pt idx="3">
                  <c:v>1661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7"/>
        <c:axId val="121519320"/>
        <c:axId val="121519712"/>
      </c:barChart>
      <c:catAx>
        <c:axId val="12151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21519712"/>
        <c:crosses val="autoZero"/>
        <c:auto val="1"/>
        <c:lblAlgn val="ctr"/>
        <c:lblOffset val="100"/>
        <c:noMultiLvlLbl val="0"/>
      </c:catAx>
      <c:valAx>
        <c:axId val="1215197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21519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'[Graf v programe Microsoft PowerPoint]Hárok1'!$A$29</c:f>
              <c:strCache>
                <c:ptCount val="1"/>
                <c:pt idx="0">
                  <c:v>obce 2018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7433529831802002E-2"/>
                  <c:y val="-7.6896353657326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9243317417281838E-3"/>
                  <c:y val="-8.782692035452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9079749609884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036792360295224E-2"/>
                  <c:y val="-0.170487551276439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8149252978862374E-2"/>
                  <c:y val="-0.13174038053179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2791391405332189E-2"/>
                  <c:y val="-9.2993209787148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036792360295398E-2"/>
                  <c:y val="-0.105908933368697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5470322192097285E-2"/>
                  <c:y val="-6.71617626240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9018396180147754E-2"/>
                  <c:y val="-0.11882465695024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'[Graf v programe Microsoft PowerPoint]Hárok1'!$B$28:$K$28</c:f>
              <c:strCache>
                <c:ptCount val="10"/>
                <c:pt idx="0">
                  <c:v>januárS</c:v>
                </c:pt>
                <c:pt idx="1">
                  <c:v>februárS</c:v>
                </c:pt>
                <c:pt idx="2">
                  <c:v>marecS</c:v>
                </c:pt>
                <c:pt idx="3">
                  <c:v>aprílS</c:v>
                </c:pt>
                <c:pt idx="4">
                  <c:v>májS</c:v>
                </c:pt>
                <c:pt idx="5">
                  <c:v>júnS</c:v>
                </c:pt>
                <c:pt idx="6">
                  <c:v>júlS</c:v>
                </c:pt>
                <c:pt idx="7">
                  <c:v>augustS</c:v>
                </c:pt>
                <c:pt idx="8">
                  <c:v>septemberS</c:v>
                </c:pt>
                <c:pt idx="9">
                  <c:v>októberP</c:v>
                </c:pt>
              </c:strCache>
            </c:strRef>
          </c:xVal>
          <c:yVal>
            <c:numRef>
              <c:f>'[Graf v programe Microsoft PowerPoint]Hárok1'!$B$29:$K$29</c:f>
              <c:numCache>
                <c:formatCode>#\ ##0.0</c:formatCode>
                <c:ptCount val="10"/>
                <c:pt idx="0">
                  <c:v>210.37700000000001</c:v>
                </c:pt>
                <c:pt idx="1">
                  <c:v>175.22300000000001</c:v>
                </c:pt>
                <c:pt idx="2">
                  <c:v>173.71</c:v>
                </c:pt>
                <c:pt idx="3">
                  <c:v>161.76900000000001</c:v>
                </c:pt>
                <c:pt idx="4">
                  <c:v>99.844999999999999</c:v>
                </c:pt>
                <c:pt idx="5">
                  <c:v>146.81899999999999</c:v>
                </c:pt>
                <c:pt idx="6">
                  <c:v>181.446</c:v>
                </c:pt>
                <c:pt idx="7">
                  <c:v>175.48400000000001</c:v>
                </c:pt>
                <c:pt idx="8">
                  <c:v>168.69300000000001</c:v>
                </c:pt>
                <c:pt idx="9">
                  <c:v>167.4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'[Graf v programe Microsoft PowerPoint]Hárok1'!$A$30</c:f>
              <c:strCache>
                <c:ptCount val="1"/>
                <c:pt idx="0">
                  <c:v>obce 2017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strRef>
              <c:f>'[Graf v programe Microsoft PowerPoint]Hárok1'!$B$28:$K$28</c:f>
              <c:strCache>
                <c:ptCount val="10"/>
                <c:pt idx="0">
                  <c:v>januárS</c:v>
                </c:pt>
                <c:pt idx="1">
                  <c:v>februárS</c:v>
                </c:pt>
                <c:pt idx="2">
                  <c:v>marecS</c:v>
                </c:pt>
                <c:pt idx="3">
                  <c:v>aprílS</c:v>
                </c:pt>
                <c:pt idx="4">
                  <c:v>májS</c:v>
                </c:pt>
                <c:pt idx="5">
                  <c:v>júnS</c:v>
                </c:pt>
                <c:pt idx="6">
                  <c:v>júlS</c:v>
                </c:pt>
                <c:pt idx="7">
                  <c:v>augustS</c:v>
                </c:pt>
                <c:pt idx="8">
                  <c:v>septemberS</c:v>
                </c:pt>
                <c:pt idx="9">
                  <c:v>októberP</c:v>
                </c:pt>
              </c:strCache>
            </c:strRef>
          </c:xVal>
          <c:yVal>
            <c:numRef>
              <c:f>'[Graf v programe Microsoft PowerPoint]Hárok1'!$B$30:$K$30</c:f>
              <c:numCache>
                <c:formatCode>#\ ##0.0</c:formatCode>
                <c:ptCount val="10"/>
                <c:pt idx="0">
                  <c:v>192.53100000000001</c:v>
                </c:pt>
                <c:pt idx="1">
                  <c:v>169.596</c:v>
                </c:pt>
                <c:pt idx="2">
                  <c:v>149.97200000000001</c:v>
                </c:pt>
                <c:pt idx="3">
                  <c:v>166.24600000000001</c:v>
                </c:pt>
                <c:pt idx="4">
                  <c:v>78.302999999999997</c:v>
                </c:pt>
                <c:pt idx="5">
                  <c:v>124.13</c:v>
                </c:pt>
                <c:pt idx="6">
                  <c:v>159.07900000000001</c:v>
                </c:pt>
                <c:pt idx="7">
                  <c:v>159.10900000000001</c:v>
                </c:pt>
                <c:pt idx="8">
                  <c:v>145.97399999999999</c:v>
                </c:pt>
                <c:pt idx="9">
                  <c:v>150.4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'[Graf v programe Microsoft PowerPoint]Hárok1'!$A$31</c:f>
              <c:strCache>
                <c:ptCount val="1"/>
                <c:pt idx="0">
                  <c:v>obce2016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strRef>
              <c:f>'[Graf v programe Microsoft PowerPoint]Hárok1'!$B$28:$K$28</c:f>
              <c:strCache>
                <c:ptCount val="10"/>
                <c:pt idx="0">
                  <c:v>januárS</c:v>
                </c:pt>
                <c:pt idx="1">
                  <c:v>februárS</c:v>
                </c:pt>
                <c:pt idx="2">
                  <c:v>marecS</c:v>
                </c:pt>
                <c:pt idx="3">
                  <c:v>aprílS</c:v>
                </c:pt>
                <c:pt idx="4">
                  <c:v>májS</c:v>
                </c:pt>
                <c:pt idx="5">
                  <c:v>júnS</c:v>
                </c:pt>
                <c:pt idx="6">
                  <c:v>júlS</c:v>
                </c:pt>
                <c:pt idx="7">
                  <c:v>augustS</c:v>
                </c:pt>
                <c:pt idx="8">
                  <c:v>septemberS</c:v>
                </c:pt>
                <c:pt idx="9">
                  <c:v>októberP</c:v>
                </c:pt>
              </c:strCache>
            </c:strRef>
          </c:xVal>
          <c:yVal>
            <c:numRef>
              <c:f>'[Graf v programe Microsoft PowerPoint]Hárok1'!$B$31:$K$31</c:f>
              <c:numCache>
                <c:formatCode>#\ ##0.0</c:formatCode>
                <c:ptCount val="10"/>
                <c:pt idx="0">
                  <c:v>179.56259399999999</c:v>
                </c:pt>
                <c:pt idx="1">
                  <c:v>151.74992700000001</c:v>
                </c:pt>
                <c:pt idx="2">
                  <c:v>147.1</c:v>
                </c:pt>
                <c:pt idx="3">
                  <c:v>159.06633199999999</c:v>
                </c:pt>
                <c:pt idx="4">
                  <c:v>70.252334000000005</c:v>
                </c:pt>
                <c:pt idx="5">
                  <c:v>124.795613</c:v>
                </c:pt>
                <c:pt idx="6">
                  <c:v>148.12036599999999</c:v>
                </c:pt>
                <c:pt idx="7">
                  <c:v>141.4</c:v>
                </c:pt>
                <c:pt idx="8">
                  <c:v>133.05287300000001</c:v>
                </c:pt>
                <c:pt idx="9">
                  <c:v>138.13399999999999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'[Graf v programe Microsoft PowerPoint]Hárok1'!$A$32</c:f>
              <c:strCache>
                <c:ptCount val="1"/>
                <c:pt idx="0">
                  <c:v>obce 2015</c:v>
                </c:pt>
              </c:strCache>
            </c:strRef>
          </c:tx>
          <c:spPr>
            <a:ln w="571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strRef>
              <c:f>'[Graf v programe Microsoft PowerPoint]Hárok1'!$B$28:$K$28</c:f>
              <c:strCache>
                <c:ptCount val="10"/>
                <c:pt idx="0">
                  <c:v>januárS</c:v>
                </c:pt>
                <c:pt idx="1">
                  <c:v>februárS</c:v>
                </c:pt>
                <c:pt idx="2">
                  <c:v>marecS</c:v>
                </c:pt>
                <c:pt idx="3">
                  <c:v>aprílS</c:v>
                </c:pt>
                <c:pt idx="4">
                  <c:v>májS</c:v>
                </c:pt>
                <c:pt idx="5">
                  <c:v>júnS</c:v>
                </c:pt>
                <c:pt idx="6">
                  <c:v>júlS</c:v>
                </c:pt>
                <c:pt idx="7">
                  <c:v>augustS</c:v>
                </c:pt>
                <c:pt idx="8">
                  <c:v>septemberS</c:v>
                </c:pt>
                <c:pt idx="9">
                  <c:v>októberP</c:v>
                </c:pt>
              </c:strCache>
            </c:strRef>
          </c:xVal>
          <c:yVal>
            <c:numRef>
              <c:f>'[Graf v programe Microsoft PowerPoint]Hárok1'!$B$32:$K$32</c:f>
              <c:numCache>
                <c:formatCode>#\ ##0.0</c:formatCode>
                <c:ptCount val="10"/>
                <c:pt idx="0">
                  <c:v>156.73831100000001</c:v>
                </c:pt>
                <c:pt idx="1">
                  <c:v>137.07581300000001</c:v>
                </c:pt>
                <c:pt idx="2">
                  <c:v>122</c:v>
                </c:pt>
                <c:pt idx="3">
                  <c:v>144.30971199999999</c:v>
                </c:pt>
                <c:pt idx="4">
                  <c:v>88.714911999999998</c:v>
                </c:pt>
                <c:pt idx="5">
                  <c:v>73.888221000000001</c:v>
                </c:pt>
                <c:pt idx="6">
                  <c:v>130.02427499999999</c:v>
                </c:pt>
                <c:pt idx="7">
                  <c:v>130.35360700000001</c:v>
                </c:pt>
                <c:pt idx="8">
                  <c:v>120.31831200000001</c:v>
                </c:pt>
                <c:pt idx="9">
                  <c:v>120.4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8778824"/>
        <c:axId val="168779216"/>
      </c:scatterChart>
      <c:valAx>
        <c:axId val="16877882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68779216"/>
        <c:crosses val="autoZero"/>
        <c:crossBetween val="midCat"/>
        <c:majorUnit val="1"/>
      </c:valAx>
      <c:valAx>
        <c:axId val="16877921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68778824"/>
        <c:crossesAt val="0"/>
        <c:crossBetween val="midCat"/>
      </c:valAx>
      <c:spPr>
        <a:solidFill>
          <a:schemeClr val="accent4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0.0913</cdr:x>
      <cdr:y>0.60239</cdr:y>
    </cdr:from>
    <cdr:to>
      <cdr:x>0.27157</cdr:x>
      <cdr:y>0.9306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189229" y="2995664"/>
          <a:ext cx="373626" cy="1632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2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0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1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5</a:t>
          </a:r>
          <a:endParaRPr lang="sk-SK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0.30545</cdr:x>
      <cdr:y>0.59646</cdr:y>
    </cdr:from>
    <cdr:to>
      <cdr:x>0.48572</cdr:x>
      <cdr:y>0.92466</cdr:y>
    </cdr:to>
    <cdr:sp macro="" textlink="">
      <cdr:nvSpPr>
        <cdr:cNvPr id="3" name="BlokTextu 2"/>
        <cdr:cNvSpPr txBox="1"/>
      </cdr:nvSpPr>
      <cdr:spPr>
        <a:xfrm xmlns:a="http://schemas.openxmlformats.org/drawingml/2006/main">
          <a:off x="633061" y="2966167"/>
          <a:ext cx="373626" cy="1632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2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0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1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6</a:t>
          </a:r>
          <a:endParaRPr lang="sk-SK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0.50695</cdr:x>
      <cdr:y>0.59844</cdr:y>
    </cdr:from>
    <cdr:to>
      <cdr:x>0.68722</cdr:x>
      <cdr:y>0.92664</cdr:y>
    </cdr:to>
    <cdr:sp macro="" textlink="">
      <cdr:nvSpPr>
        <cdr:cNvPr id="4" name="BlokTextu 3"/>
        <cdr:cNvSpPr txBox="1"/>
      </cdr:nvSpPr>
      <cdr:spPr>
        <a:xfrm xmlns:a="http://schemas.openxmlformats.org/drawingml/2006/main">
          <a:off x="1050683" y="2975999"/>
          <a:ext cx="373626" cy="1632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2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0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1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7</a:t>
          </a:r>
          <a:endParaRPr lang="sk-SK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0.74208</cdr:x>
      <cdr:y>0.59844</cdr:y>
    </cdr:from>
    <cdr:to>
      <cdr:x>0.92235</cdr:x>
      <cdr:y>0.92664</cdr:y>
    </cdr:to>
    <cdr:sp macro="" textlink="">
      <cdr:nvSpPr>
        <cdr:cNvPr id="5" name="BlokTextu 4"/>
        <cdr:cNvSpPr txBox="1"/>
      </cdr:nvSpPr>
      <cdr:spPr>
        <a:xfrm xmlns:a="http://schemas.openxmlformats.org/drawingml/2006/main">
          <a:off x="1538017" y="2975999"/>
          <a:ext cx="373626" cy="1632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2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0</a:t>
          </a:r>
        </a:p>
        <a:p xmlns:a="http://schemas.openxmlformats.org/drawingml/2006/main">
          <a:r>
            <a:rPr lang="sk-SK" sz="2400" b="1" dirty="0" smtClean="0">
              <a:solidFill>
                <a:schemeClr val="bg1"/>
              </a:solidFill>
            </a:rPr>
            <a:t>1</a:t>
          </a:r>
        </a:p>
        <a:p xmlns:a="http://schemas.openxmlformats.org/drawingml/2006/main">
          <a:r>
            <a:rPr lang="sk-SK" sz="2400" b="1" dirty="0">
              <a:solidFill>
                <a:schemeClr val="bg1"/>
              </a:solidFill>
            </a:rPr>
            <a:t>8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4516-6B59-4BFF-BE3D-FCE919CD35D7}" type="datetimeFigureOut">
              <a:rPr lang="sk-SK" smtClean="0"/>
              <a:t>11. 10. 2018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0FDA-71FD-45D3-A64F-3ACA66995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401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EF52C-616F-4763-9683-9F347B687A59}" type="datetimeFigureOut">
              <a:rPr lang="sk-SK" smtClean="0"/>
              <a:t>11. 10. 2018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9A363-1A17-4C53-90A9-766C170350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6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120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139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907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15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dirty="0" smtClean="0"/>
          </a:p>
        </p:txBody>
      </p:sp>
      <p:sp>
        <p:nvSpPr>
          <p:cNvPr id="2662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8523D3-040C-4B29-9778-0C4750FD600E}" type="slidenum">
              <a:rPr lang="sk-SK" altLang="sk-SK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426874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8607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50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4391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190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245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49366" y="2400663"/>
            <a:ext cx="6015612" cy="1334712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3200" cap="all" baseline="0">
                <a:solidFill>
                  <a:srgbClr val="0054A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noProof="0" dirty="0" err="1" smtClean="0"/>
              <a:t>hlavný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noProof="0" dirty="0" err="1" smtClean="0"/>
              <a:t>názov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noProof="0" dirty="0" err="1" smtClean="0"/>
              <a:t>prezentácie</a:t>
            </a:r>
            <a:endParaRPr lang="en-GB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49366" y="3919607"/>
            <a:ext cx="6015613" cy="1655762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sk-SK" sz="2100" i="1" cap="all" baseline="0" dirty="0">
                <a:solidFill>
                  <a:srgbClr val="0054A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GB" noProof="0" dirty="0" err="1" smtClean="0"/>
              <a:t>Podnadpis</a:t>
            </a:r>
            <a:endParaRPr lang="en-GB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649366" y="6235769"/>
            <a:ext cx="2743200" cy="365125"/>
          </a:xfrm>
        </p:spPr>
        <p:txBody>
          <a:bodyPr/>
          <a:lstStyle/>
          <a:p>
            <a:fld id="{B8968A40-B829-447D-87A0-5050627EAC26}" type="datetime1">
              <a:rPr lang="en-GB" noProof="0" smtClean="0"/>
              <a:t>11/10/2018</a:t>
            </a:fld>
            <a:endParaRPr lang="en-GB" noProof="0" dirty="0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1" t="37690" r="62191" b="43769"/>
          <a:stretch/>
        </p:blipFill>
        <p:spPr>
          <a:xfrm>
            <a:off x="2885089" y="2280087"/>
            <a:ext cx="1300656" cy="1803183"/>
          </a:xfrm>
          <a:prstGeom prst="rect">
            <a:avLst/>
          </a:prstGeom>
        </p:spPr>
      </p:pic>
      <p:sp>
        <p:nvSpPr>
          <p:cNvPr id="8" name="Obdĺžnik 7"/>
          <p:cNvSpPr/>
          <p:nvPr userDrawn="1"/>
        </p:nvSpPr>
        <p:spPr>
          <a:xfrm>
            <a:off x="4333103" y="0"/>
            <a:ext cx="54000" cy="3113506"/>
          </a:xfrm>
          <a:prstGeom prst="rect">
            <a:avLst/>
          </a:prstGeom>
          <a:solidFill>
            <a:srgbClr val="D0D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0" name="Obdĺžnik 9"/>
          <p:cNvSpPr/>
          <p:nvPr userDrawn="1"/>
        </p:nvSpPr>
        <p:spPr>
          <a:xfrm>
            <a:off x="4333103" y="3113507"/>
            <a:ext cx="54000" cy="617912"/>
          </a:xfrm>
          <a:prstGeom prst="rect">
            <a:avLst/>
          </a:prstGeom>
          <a:solidFill>
            <a:srgbClr val="005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Obdĺžnik 10"/>
          <p:cNvSpPr/>
          <p:nvPr userDrawn="1"/>
        </p:nvSpPr>
        <p:spPr>
          <a:xfrm>
            <a:off x="4333103" y="3731419"/>
            <a:ext cx="54000" cy="3114000"/>
          </a:xfrm>
          <a:prstGeom prst="rect">
            <a:avLst/>
          </a:prstGeom>
          <a:solidFill>
            <a:srgbClr val="E03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306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Zástupný symbol obsahu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8" t="38251" r="21689" b="43354"/>
          <a:stretch/>
        </p:blipFill>
        <p:spPr>
          <a:xfrm>
            <a:off x="9187888" y="6132503"/>
            <a:ext cx="2390143" cy="627072"/>
          </a:xfrm>
          <a:prstGeom prst="rect">
            <a:avLst/>
          </a:prstGeom>
        </p:spPr>
      </p:pic>
      <p:sp>
        <p:nvSpPr>
          <p:cNvPr id="17" name="Obdĺžnik 16"/>
          <p:cNvSpPr/>
          <p:nvPr userDrawn="1"/>
        </p:nvSpPr>
        <p:spPr>
          <a:xfrm rot="16200000">
            <a:off x="6454249" y="-4922226"/>
            <a:ext cx="407761" cy="11067739"/>
          </a:xfrm>
          <a:prstGeom prst="rect">
            <a:avLst/>
          </a:prstGeom>
          <a:solidFill>
            <a:srgbClr val="04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65188" y="411983"/>
            <a:ext cx="10071987" cy="403542"/>
          </a:xfrm>
        </p:spPr>
        <p:txBody>
          <a:bodyPr>
            <a:normAutofit/>
          </a:bodyPr>
          <a:lstStyle>
            <a:lvl1pPr>
              <a:defRPr sz="21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k-SK" noProof="0" dirty="0" smtClean="0"/>
              <a:t>Názov snímky</a:t>
            </a:r>
            <a:endParaRPr lang="en-GB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6046" y="1346479"/>
            <a:ext cx="10167753" cy="4830483"/>
          </a:xfrm>
        </p:spPr>
        <p:txBody>
          <a:bodyPr/>
          <a:lstStyle>
            <a:lvl1pPr marL="2286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GB" noProof="0" dirty="0" err="1" smtClean="0"/>
              <a:t>Upravte</a:t>
            </a:r>
            <a:r>
              <a:rPr lang="en-GB" noProof="0" dirty="0" smtClean="0"/>
              <a:t> </a:t>
            </a:r>
            <a:r>
              <a:rPr lang="en-GB" noProof="0" dirty="0" err="1" smtClean="0"/>
              <a:t>štýl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Tretia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Štvrtá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Piata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61422" cy="365125"/>
          </a:xfrm>
        </p:spPr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502040" y="6356350"/>
            <a:ext cx="5651360" cy="365125"/>
          </a:xfrm>
        </p:spPr>
        <p:txBody>
          <a:bodyPr/>
          <a:lstStyle/>
          <a:p>
            <a:r>
              <a:rPr lang="en-GB" noProof="0" dirty="0" err="1" smtClean="0"/>
              <a:t>Hlavný</a:t>
            </a:r>
            <a:r>
              <a:rPr lang="en-GB" noProof="0" dirty="0" smtClean="0"/>
              <a:t> </a:t>
            </a:r>
            <a:r>
              <a:rPr lang="en-GB" noProof="0" dirty="0" err="1" smtClean="0"/>
              <a:t>názov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prezentácie</a:t>
            </a:r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340131" y="6356350"/>
            <a:ext cx="792982" cy="365125"/>
          </a:xfrm>
        </p:spPr>
        <p:txBody>
          <a:bodyPr/>
          <a:lstStyle/>
          <a:p>
            <a:fld id="{D3E91E45-8E11-4FD5-A139-3CC7756EB3B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9" name="Obdĺžnik 8"/>
          <p:cNvSpPr/>
          <p:nvPr userDrawn="1"/>
        </p:nvSpPr>
        <p:spPr>
          <a:xfrm>
            <a:off x="10203193" y="6338590"/>
            <a:ext cx="1975669" cy="36000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0" name="Obdĺžnik 9"/>
          <p:cNvSpPr/>
          <p:nvPr userDrawn="1"/>
        </p:nvSpPr>
        <p:spPr>
          <a:xfrm>
            <a:off x="9929251" y="6338590"/>
            <a:ext cx="273942" cy="36000"/>
          </a:xfrm>
          <a:prstGeom prst="rect">
            <a:avLst/>
          </a:prstGeom>
          <a:solidFill>
            <a:srgbClr val="04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Obdĺžnik 10"/>
          <p:cNvSpPr/>
          <p:nvPr userDrawn="1"/>
        </p:nvSpPr>
        <p:spPr>
          <a:xfrm>
            <a:off x="9686169" y="6338590"/>
            <a:ext cx="243082" cy="36000"/>
          </a:xfrm>
          <a:prstGeom prst="rect">
            <a:avLst/>
          </a:prstGeom>
          <a:solidFill>
            <a:srgbClr val="D9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Obdĺžnik 11"/>
          <p:cNvSpPr/>
          <p:nvPr userDrawn="1"/>
        </p:nvSpPr>
        <p:spPr>
          <a:xfrm flipV="1">
            <a:off x="0" y="6340412"/>
            <a:ext cx="9139537" cy="36000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3" name="Obdĺžnik 12"/>
          <p:cNvSpPr/>
          <p:nvPr userDrawn="1"/>
        </p:nvSpPr>
        <p:spPr>
          <a:xfrm rot="16200000">
            <a:off x="949931" y="987170"/>
            <a:ext cx="407761" cy="64471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4" name="Obdĺžnik 13"/>
          <p:cNvSpPr/>
          <p:nvPr userDrawn="1"/>
        </p:nvSpPr>
        <p:spPr>
          <a:xfrm rot="16200000">
            <a:off x="953601" y="171481"/>
            <a:ext cx="407763" cy="64800"/>
          </a:xfrm>
          <a:prstGeom prst="rect">
            <a:avLst/>
          </a:prstGeom>
          <a:solidFill>
            <a:srgbClr val="D9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0663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Zástupný symbol obsahu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8" t="38251" r="21689" b="43354"/>
          <a:stretch/>
        </p:blipFill>
        <p:spPr>
          <a:xfrm>
            <a:off x="6934200" y="1120477"/>
            <a:ext cx="4759646" cy="1248729"/>
          </a:xfrm>
          <a:prstGeom prst="rect">
            <a:avLst/>
          </a:prstGeom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91567" cy="365125"/>
          </a:xfrm>
        </p:spPr>
        <p:txBody>
          <a:bodyPr/>
          <a:lstStyle/>
          <a:p>
            <a:fld id="{64E987A5-5F6F-4C4A-B4B7-64890EF89929}" type="datetime1">
              <a:rPr lang="en-GB" smtClean="0"/>
              <a:t>11/10/2018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502039" y="6356350"/>
            <a:ext cx="7767375" cy="365125"/>
          </a:xfrm>
        </p:spPr>
        <p:txBody>
          <a:bodyPr/>
          <a:lstStyle/>
          <a:p>
            <a:r>
              <a:rPr lang="sk-SK" dirty="0" smtClean="0"/>
              <a:t>Hlavný názov prezentácie</a:t>
            </a:r>
            <a:endParaRPr lang="sk-SK" dirty="0"/>
          </a:p>
        </p:txBody>
      </p:sp>
      <p:sp>
        <p:nvSpPr>
          <p:cNvPr id="9" name="Obdĺžnik 8"/>
          <p:cNvSpPr/>
          <p:nvPr userDrawn="1"/>
        </p:nvSpPr>
        <p:spPr>
          <a:xfrm>
            <a:off x="8834852" y="1541005"/>
            <a:ext cx="3357148" cy="64800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 userDrawn="1"/>
        </p:nvSpPr>
        <p:spPr>
          <a:xfrm>
            <a:off x="8369357" y="1541005"/>
            <a:ext cx="465495" cy="64800"/>
          </a:xfrm>
          <a:prstGeom prst="rect">
            <a:avLst/>
          </a:prstGeom>
          <a:solidFill>
            <a:srgbClr val="04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 userDrawn="1"/>
        </p:nvSpPr>
        <p:spPr>
          <a:xfrm>
            <a:off x="7956301" y="1541005"/>
            <a:ext cx="413056" cy="64800"/>
          </a:xfrm>
          <a:prstGeom prst="rect">
            <a:avLst/>
          </a:prstGeom>
          <a:solidFill>
            <a:srgbClr val="D9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 userDrawn="1"/>
        </p:nvSpPr>
        <p:spPr>
          <a:xfrm>
            <a:off x="2815588" y="3659903"/>
            <a:ext cx="601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accent5">
                    <a:lumMod val="75000"/>
                  </a:schemeClr>
                </a:solidFill>
              </a:rPr>
              <a:t>ĎAKUJEM</a:t>
            </a:r>
            <a:r>
              <a:rPr lang="sk-SK" sz="3200" baseline="0" dirty="0" smtClean="0">
                <a:solidFill>
                  <a:schemeClr val="accent5">
                    <a:lumMod val="75000"/>
                  </a:schemeClr>
                </a:solidFill>
              </a:rPr>
              <a:t> ZA VAŠU POZORNOSŤ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87548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FFE9-1E2B-4AEC-BB2B-7E380D9700F4}" type="datetime1">
              <a:rPr lang="en-GB" smtClean="0"/>
              <a:t>11/10/2018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91E45-8E11-4FD5-A139-3CC7756EB3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376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H_rok_programu_Microsoft_Excel_97-20031.xls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H_rok_programu_Microsoft_Excel_97-20032.xls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H_rok_programu_Microsoft_Excel_97-20033.xls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H_rok_programu_Microsoft_Excel_97-20034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H_rok_programu_Microsoft_Excel_97-20035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k-SK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Aktuálne otázky financovania</a:t>
            </a:r>
            <a:br>
              <a:rPr lang="sk-SK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sk-SK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a rozpočty </a:t>
            </a:r>
            <a:br>
              <a:rPr lang="sk-SK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sk-SK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miest a obcí na roky </a:t>
            </a:r>
            <a:r>
              <a:rPr lang="sk-SK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2019 </a:t>
            </a:r>
            <a:r>
              <a:rPr lang="sk-SK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- </a:t>
            </a:r>
            <a:r>
              <a:rPr lang="sk-SK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2021</a:t>
            </a:r>
            <a:r>
              <a:rPr lang="sk-SK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sk-SK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649365" y="6235769"/>
            <a:ext cx="5176423" cy="365125"/>
          </a:xfrm>
        </p:spPr>
        <p:txBody>
          <a:bodyPr/>
          <a:lstStyle/>
          <a:p>
            <a:r>
              <a:rPr lang="sk-SK" sz="1800" noProof="0" dirty="0" smtClean="0">
                <a:solidFill>
                  <a:srgbClr val="0054A3"/>
                </a:solidFill>
              </a:rPr>
              <a:t>                                           október 2018</a:t>
            </a:r>
            <a:endParaRPr lang="en-GB" sz="1800" noProof="0" dirty="0">
              <a:solidFill>
                <a:srgbClr val="0054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6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2.1     RVS 2019- 2021      vývoj </a:t>
            </a:r>
            <a:r>
              <a:rPr lang="sk-SK" altLang="sk-SK" sz="2400" b="1" u="sng" smtClean="0"/>
              <a:t>salda Rozpočtu verejnej </a:t>
            </a:r>
            <a:r>
              <a:rPr lang="sk-SK" altLang="sk-SK" sz="2400" b="1" u="sng" dirty="0"/>
              <a:t>správy </a:t>
            </a:r>
            <a:r>
              <a:rPr lang="sk-SK" altLang="sk-SK" sz="2400" b="1" u="sng" dirty="0" smtClean="0"/>
              <a:t>k HDP 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2018 -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10</a:t>
            </a:fld>
            <a:endParaRPr lang="en-GB" noProof="0" dirty="0"/>
          </a:p>
        </p:txBody>
      </p:sp>
      <p:graphicFrame>
        <p:nvGraphicFramePr>
          <p:cNvPr id="8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29189"/>
              </p:ext>
            </p:extLst>
          </p:nvPr>
        </p:nvGraphicFramePr>
        <p:xfrm>
          <a:off x="1317625" y="904875"/>
          <a:ext cx="10401300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Hárok" r:id="rId5" imgW="7477010" imgH="4172040" progId="Excel.Sheet.8">
                  <p:embed/>
                </p:oleObj>
              </mc:Choice>
              <mc:Fallback>
                <p:oleObj name="Hárok" r:id="rId5" imgW="7477010" imgH="417204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904875"/>
                        <a:ext cx="10401300" cy="49371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6B6BC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lokTextu 1"/>
          <p:cNvSpPr txBox="1">
            <a:spLocks noChangeArrowheads="1"/>
          </p:cNvSpPr>
          <p:nvPr/>
        </p:nvSpPr>
        <p:spPr bwMode="auto">
          <a:xfrm>
            <a:off x="4458660" y="5851812"/>
            <a:ext cx="69613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sk-SK" altLang="sk-SK" sz="1600" i="1" dirty="0">
                <a:latin typeface="+mn-lt"/>
              </a:rPr>
              <a:t>S </a:t>
            </a:r>
            <a:r>
              <a:rPr lang="sk-SK" altLang="sk-SK" sz="1600" i="1" dirty="0" smtClean="0">
                <a:latin typeface="+mn-lt"/>
              </a:rPr>
              <a:t>– skutočnosť;   R – rozpočet;  N </a:t>
            </a:r>
            <a:r>
              <a:rPr lang="sk-SK" altLang="sk-SK" sz="1600" i="1" dirty="0">
                <a:latin typeface="+mn-lt"/>
              </a:rPr>
              <a:t>- návrh </a:t>
            </a:r>
            <a:r>
              <a:rPr lang="sk-SK" altLang="sk-SK" sz="1600" i="1" dirty="0" smtClean="0">
                <a:latin typeface="+mn-lt"/>
              </a:rPr>
              <a:t>rozpočtu, OS – očakávaná skutočnosť</a:t>
            </a:r>
            <a:endParaRPr lang="sk-SK" altLang="sk-SK" sz="1600" i="1" dirty="0">
              <a:latin typeface="+mn-lt"/>
            </a:endParaRPr>
          </a:p>
        </p:txBody>
      </p:sp>
      <p:cxnSp>
        <p:nvCxnSpPr>
          <p:cNvPr id="12" name="Rovná spojnica 2"/>
          <p:cNvCxnSpPr>
            <a:cxnSpLocks noChangeShapeType="1"/>
          </p:cNvCxnSpPr>
          <p:nvPr/>
        </p:nvCxnSpPr>
        <p:spPr bwMode="auto">
          <a:xfrm>
            <a:off x="3278408" y="3691668"/>
            <a:ext cx="8358767" cy="8779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Rovná spojovacia šípka 17"/>
          <p:cNvCxnSpPr/>
          <p:nvPr/>
        </p:nvCxnSpPr>
        <p:spPr>
          <a:xfrm>
            <a:off x="5069618" y="1715357"/>
            <a:ext cx="877622" cy="978682"/>
          </a:xfrm>
          <a:prstGeom prst="straightConnector1">
            <a:avLst/>
          </a:prstGeom>
          <a:ln w="1238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2"/>
          <p:cNvSpPr>
            <a:spLocks noChangeArrowheads="1"/>
          </p:cNvSpPr>
          <p:nvPr/>
        </p:nvSpPr>
        <p:spPr bwMode="auto">
          <a:xfrm>
            <a:off x="2101819" y="3460594"/>
            <a:ext cx="1176589" cy="479706"/>
          </a:xfrm>
          <a:prstGeom prst="ellipse">
            <a:avLst/>
          </a:prstGeom>
          <a:noFill/>
          <a:ln w="28575" algn="ctr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sk-SK" altLang="sk-SK" sz="2000" b="1" dirty="0" smtClean="0"/>
              <a:t>0,00</a:t>
            </a:r>
            <a:endParaRPr lang="sk-SK" altLang="sk-SK" sz="2000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62667" y="6030250"/>
            <a:ext cx="6725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i="1" dirty="0" smtClean="0"/>
              <a:t>*Predbežné </a:t>
            </a:r>
            <a:r>
              <a:rPr lang="sk-SK" sz="1400" i="1" dirty="0"/>
              <a:t>údaje pre účely jesennej notifikácie </a:t>
            </a:r>
            <a:r>
              <a:rPr lang="sk-SK" sz="1400" i="1" dirty="0" err="1"/>
              <a:t>Eurostatu</a:t>
            </a:r>
            <a:r>
              <a:rPr lang="sk-SK" sz="1400" i="1" dirty="0"/>
              <a:t> za rok 2017</a:t>
            </a:r>
          </a:p>
        </p:txBody>
      </p:sp>
    </p:spTree>
    <p:extLst>
      <p:ext uri="{BB962C8B-B14F-4D97-AF65-F5344CB8AC3E}">
        <p14:creationId xmlns:p14="http://schemas.microsoft.com/office/powerpoint/2010/main" val="302180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2.2   RVS 2019- 2021      vývoj dlhu verejnej správy k HDP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2018 -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11</a:t>
            </a:fld>
            <a:endParaRPr lang="en-GB" noProof="0" dirty="0"/>
          </a:p>
        </p:txBody>
      </p:sp>
      <p:graphicFrame>
        <p:nvGraphicFramePr>
          <p:cNvPr id="14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791135"/>
              </p:ext>
            </p:extLst>
          </p:nvPr>
        </p:nvGraphicFramePr>
        <p:xfrm>
          <a:off x="1547057" y="1037462"/>
          <a:ext cx="9507794" cy="47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Hárok" r:id="rId5" imgW="8544035" imgH="3743280" progId="Excel.Sheet.8">
                  <p:embed/>
                </p:oleObj>
              </mc:Choice>
              <mc:Fallback>
                <p:oleObj name="Hárok" r:id="rId5" imgW="8544035" imgH="374328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057" y="1037462"/>
                        <a:ext cx="9507794" cy="47588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BlokTextu 6"/>
          <p:cNvSpPr txBox="1">
            <a:spLocks noChangeArrowheads="1"/>
          </p:cNvSpPr>
          <p:nvPr/>
        </p:nvSpPr>
        <p:spPr bwMode="auto">
          <a:xfrm>
            <a:off x="282261" y="6018212"/>
            <a:ext cx="2273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sk-SK" sz="1400" i="1" dirty="0"/>
              <a:t>(% HDP, stav k 31.12</a:t>
            </a:r>
            <a:r>
              <a:rPr lang="sk-SK" altLang="sk-SK" sz="1600" dirty="0"/>
              <a:t>.)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1547057" y="1037462"/>
            <a:ext cx="71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%</a:t>
            </a:r>
            <a:endParaRPr lang="sk-SK" sz="2400" b="1" dirty="0"/>
          </a:p>
        </p:txBody>
      </p:sp>
      <p:sp>
        <p:nvSpPr>
          <p:cNvPr id="7" name="Šípka doprava 6"/>
          <p:cNvSpPr/>
          <p:nvPr/>
        </p:nvSpPr>
        <p:spPr>
          <a:xfrm>
            <a:off x="2411969" y="2262740"/>
            <a:ext cx="436015" cy="354187"/>
          </a:xfrm>
          <a:prstGeom prst="rightArrow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1759974" y="2262740"/>
            <a:ext cx="651995" cy="40792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240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2.3 Vývoj </a:t>
            </a:r>
            <a:r>
              <a:rPr lang="sk-SK" altLang="sk-SK" sz="2400" b="1" u="sng" dirty="0"/>
              <a:t>daňových príjmov obcí </a:t>
            </a:r>
            <a:r>
              <a:rPr lang="sk-SK" altLang="sk-SK" sz="2400" b="1" u="sng" dirty="0" smtClean="0"/>
              <a:t>2019-2021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907006"/>
              </p:ext>
            </p:extLst>
          </p:nvPr>
        </p:nvGraphicFramePr>
        <p:xfrm>
          <a:off x="1418912" y="1350561"/>
          <a:ext cx="10468287" cy="4245490"/>
        </p:xfrm>
        <a:graphic>
          <a:graphicData uri="http://schemas.openxmlformats.org/drawingml/2006/table">
            <a:tbl>
              <a:tblPr/>
              <a:tblGrid>
                <a:gridCol w="2958272"/>
                <a:gridCol w="1237035"/>
                <a:gridCol w="1219200"/>
                <a:gridCol w="1238865"/>
                <a:gridCol w="1307690"/>
                <a:gridCol w="1248697"/>
                <a:gridCol w="1258528"/>
              </a:tblGrid>
              <a:tr h="469837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Ukazovateľ    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 mil. €)</a:t>
                      </a:r>
                    </a:p>
                  </a:txBody>
                  <a:tcPr marL="91444" marR="91444" marT="45701" marB="45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RVS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Návrh RVS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699" marB="4569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699" marB="4569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508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699" marB="4569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2019*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</a:tr>
              <a:tr h="3211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1444" marR="91444" marT="45701" marB="45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1444" marR="91444" marT="45701" marB="45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</a:tr>
              <a:tr h="56363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Daňové príjmy spolu</a:t>
                      </a:r>
                    </a:p>
                  </a:txBody>
                  <a:tcPr marL="91444" marR="91444" marT="45701" marB="45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sk-SK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342,0</a:t>
                      </a:r>
                      <a:endParaRPr lang="sk-SK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2497,0</a:t>
                      </a:r>
                      <a:endParaRPr lang="sk-SK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2 561,7</a:t>
                      </a:r>
                      <a:endParaRPr lang="sk-SK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2 753,1</a:t>
                      </a:r>
                      <a:endParaRPr lang="sk-SK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2 942,3</a:t>
                      </a:r>
                      <a:endParaRPr lang="sk-SK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3 136,9</a:t>
                      </a:r>
                      <a:endParaRPr lang="sk-SK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medziročne  (%)</a:t>
                      </a:r>
                    </a:p>
                  </a:txBody>
                  <a:tcPr marL="91444" marR="91444" marT="45701" marB="45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9,4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10,3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6,9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toho: DPFO</a:t>
                      </a:r>
                    </a:p>
                  </a:txBody>
                  <a:tcPr marL="91444" marR="91444" marT="45701" marB="45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sk-SK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797,3</a:t>
                      </a:r>
                      <a:endParaRPr lang="sk-SK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1 923,7</a:t>
                      </a:r>
                      <a:endParaRPr lang="sk-SK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1993,2</a:t>
                      </a:r>
                      <a:endParaRPr lang="sk-SK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2 179,5</a:t>
                      </a:r>
                      <a:endParaRPr lang="sk-SK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2 346,4</a:t>
                      </a:r>
                      <a:endParaRPr lang="sk-SK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2 518,9</a:t>
                      </a:r>
                      <a:endParaRPr lang="sk-SK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226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daň z nehnuteľností</a:t>
                      </a:r>
                    </a:p>
                  </a:txBody>
                  <a:tcPr marL="91444" marR="91444" marT="45701" marB="45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347,9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365,2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352,0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359,0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366,4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374,0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0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daň za </a:t>
                      </a:r>
                      <a:r>
                        <a:rPr kumimoji="0" lang="sk-SK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špec</a:t>
                      </a: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sk-SK" sz="2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služby</a:t>
                      </a:r>
                      <a:endParaRPr kumimoji="0" lang="sk-SK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1" marB="45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196,2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207,6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215,9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214,0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229,0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243,5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35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daň za </a:t>
                      </a:r>
                      <a:r>
                        <a:rPr kumimoji="0" lang="sk-SK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</a:t>
                      </a: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priestor</a:t>
                      </a:r>
                    </a:p>
                  </a:txBody>
                  <a:tcPr marL="91444" marR="91444" marT="45701" marB="45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12</a:t>
            </a:fld>
            <a:endParaRPr lang="en-GB" noProof="0" dirty="0"/>
          </a:p>
        </p:txBody>
      </p:sp>
      <p:sp>
        <p:nvSpPr>
          <p:cNvPr id="3" name="BlokTextu 2"/>
          <p:cNvSpPr txBox="1"/>
          <p:nvPr/>
        </p:nvSpPr>
        <p:spPr>
          <a:xfrm>
            <a:off x="1418911" y="5668423"/>
            <a:ext cx="3978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i="1" dirty="0" smtClean="0"/>
              <a:t>*pomer voči RVS2018 (nárast voči OS2018 7,5%)</a:t>
            </a:r>
          </a:p>
          <a:p>
            <a:r>
              <a:rPr lang="sk-SK" sz="1400" i="1" dirty="0" smtClean="0"/>
              <a:t>**septembrová prognóza</a:t>
            </a:r>
            <a:endParaRPr lang="sk-SK" sz="1400" i="1" dirty="0"/>
          </a:p>
        </p:txBody>
      </p:sp>
    </p:spTree>
    <p:extLst>
      <p:ext uri="{BB962C8B-B14F-4D97-AF65-F5344CB8AC3E}">
        <p14:creationId xmlns:p14="http://schemas.microsoft.com/office/powerpoint/2010/main" val="145891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2.4 </a:t>
            </a:r>
            <a:r>
              <a:rPr lang="sk-SK" altLang="sk-SK" sz="2400" b="1" u="sng" dirty="0"/>
              <a:t>Vývoj DPFO obcí </a:t>
            </a:r>
            <a:r>
              <a:rPr lang="sk-SK" altLang="sk-SK" sz="2400" b="1" u="sng" dirty="0" smtClean="0"/>
              <a:t>2016-2021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13</a:t>
            </a:fld>
            <a:endParaRPr lang="en-GB" noProof="0" dirty="0"/>
          </a:p>
        </p:txBody>
      </p:sp>
      <p:graphicFrame>
        <p:nvGraphicFramePr>
          <p:cNvPr id="7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384027"/>
              </p:ext>
            </p:extLst>
          </p:nvPr>
        </p:nvGraphicFramePr>
        <p:xfrm>
          <a:off x="1267974" y="1189816"/>
          <a:ext cx="10666413" cy="434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Hárok" r:id="rId5" imgW="9229632" imgH="3762450" progId="Excel.Sheet.8">
                  <p:embed/>
                </p:oleObj>
              </mc:Choice>
              <mc:Fallback>
                <p:oleObj name="Hárok" r:id="rId5" imgW="9229632" imgH="376245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974" y="1189816"/>
                        <a:ext cx="10666413" cy="43418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6B6BC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okTextu 2"/>
          <p:cNvSpPr txBox="1">
            <a:spLocks noChangeArrowheads="1"/>
          </p:cNvSpPr>
          <p:nvPr/>
        </p:nvSpPr>
        <p:spPr bwMode="auto">
          <a:xfrm>
            <a:off x="2181582" y="5501136"/>
            <a:ext cx="9636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sk-SK" altLang="sk-SK" sz="2000" b="1" dirty="0" smtClean="0"/>
              <a:t>                      +7,7%         +7,0%              x                +13,3%       +7,3%         +7,4%</a:t>
            </a:r>
            <a:endParaRPr lang="sk-SK" altLang="sk-SK" sz="2000" b="1" dirty="0"/>
          </a:p>
        </p:txBody>
      </p:sp>
      <p:sp>
        <p:nvSpPr>
          <p:cNvPr id="9" name="BlokTextu 8"/>
          <p:cNvSpPr txBox="1">
            <a:spLocks noChangeArrowheads="1"/>
          </p:cNvSpPr>
          <p:nvPr/>
        </p:nvSpPr>
        <p:spPr bwMode="auto">
          <a:xfrm>
            <a:off x="762508" y="5531628"/>
            <a:ext cx="21336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sk-SK" altLang="sk-SK" sz="2000" i="1" dirty="0"/>
              <a:t>medziročne (%)</a:t>
            </a:r>
          </a:p>
          <a:p>
            <a:pPr eaLnBrk="1" hangingPunct="1">
              <a:spcBef>
                <a:spcPct val="20000"/>
              </a:spcBef>
            </a:pPr>
            <a:r>
              <a:rPr lang="sk-SK" altLang="sk-SK" sz="1800" dirty="0"/>
              <a:t> </a:t>
            </a:r>
          </a:p>
        </p:txBody>
      </p:sp>
      <p:sp>
        <p:nvSpPr>
          <p:cNvPr id="10" name="BlokTextu 2"/>
          <p:cNvSpPr txBox="1">
            <a:spLocks noChangeArrowheads="1"/>
          </p:cNvSpPr>
          <p:nvPr/>
        </p:nvSpPr>
        <p:spPr bwMode="auto">
          <a:xfrm>
            <a:off x="1875776" y="5847213"/>
            <a:ext cx="9761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sk-SK" altLang="sk-SK" sz="2000" b="1" dirty="0" smtClean="0"/>
              <a:t>                       + 128,1        + 126,4               x              +255,8        + 166,9       +172,5</a:t>
            </a:r>
            <a:endParaRPr lang="sk-SK" altLang="sk-SK" sz="2000" b="1" dirty="0"/>
          </a:p>
        </p:txBody>
      </p:sp>
      <p:sp>
        <p:nvSpPr>
          <p:cNvPr id="11" name="BlokTextu 8"/>
          <p:cNvSpPr txBox="1">
            <a:spLocks noChangeArrowheads="1"/>
          </p:cNvSpPr>
          <p:nvPr/>
        </p:nvSpPr>
        <p:spPr bwMode="auto">
          <a:xfrm>
            <a:off x="376944" y="5847213"/>
            <a:ext cx="2376487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sk-SK" altLang="sk-SK" sz="2000" i="1" dirty="0"/>
              <a:t>medziročne (mil.€)</a:t>
            </a:r>
          </a:p>
          <a:p>
            <a:pPr eaLnBrk="1" hangingPunct="1">
              <a:spcBef>
                <a:spcPct val="20000"/>
              </a:spcBef>
            </a:pPr>
            <a:r>
              <a:rPr lang="sk-SK" altLang="sk-SK" sz="1800" dirty="0"/>
              <a:t> </a:t>
            </a:r>
          </a:p>
        </p:txBody>
      </p:sp>
      <p:cxnSp>
        <p:nvCxnSpPr>
          <p:cNvPr id="12" name="Rovná spojnica 11"/>
          <p:cNvCxnSpPr/>
          <p:nvPr/>
        </p:nvCxnSpPr>
        <p:spPr>
          <a:xfrm flipV="1">
            <a:off x="762508" y="5897882"/>
            <a:ext cx="10874667" cy="11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ál 2"/>
          <p:cNvSpPr/>
          <p:nvPr/>
        </p:nvSpPr>
        <p:spPr>
          <a:xfrm>
            <a:off x="6382496" y="2959513"/>
            <a:ext cx="1130119" cy="589936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 doprava 12"/>
          <p:cNvSpPr/>
          <p:nvPr/>
        </p:nvSpPr>
        <p:spPr>
          <a:xfrm rot="16200000">
            <a:off x="6737414" y="4146807"/>
            <a:ext cx="420284" cy="4620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575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200" b="1" u="sng" dirty="0" smtClean="0"/>
              <a:t>2.5 vývoj </a:t>
            </a:r>
            <a:r>
              <a:rPr lang="sk-SK" sz="2200" b="1" u="sng" dirty="0" err="1" smtClean="0"/>
              <a:t>Dpfo</a:t>
            </a:r>
            <a:r>
              <a:rPr lang="sk-SK" sz="2200" b="1" u="sng" dirty="0" smtClean="0"/>
              <a:t> 2018-2019 predpokladaná korekcia</a:t>
            </a:r>
            <a:endParaRPr lang="sk-SK" sz="22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Vplyv </a:t>
            </a:r>
            <a:r>
              <a:rPr lang="sk-SK" b="1" dirty="0" smtClean="0"/>
              <a:t>daňový bonus </a:t>
            </a:r>
            <a:r>
              <a:rPr lang="sk-SK" dirty="0" smtClean="0"/>
              <a:t>(Celkový dopad na DPFO </a:t>
            </a:r>
            <a:r>
              <a:rPr lang="sk-SK" dirty="0"/>
              <a:t>: -39,7mil.</a:t>
            </a:r>
            <a:r>
              <a:rPr lang="sk-SK" dirty="0" smtClean="0"/>
              <a:t>€)</a:t>
            </a:r>
          </a:p>
          <a:p>
            <a:pPr lvl="1"/>
            <a:r>
              <a:rPr lang="sk-SK" dirty="0"/>
              <a:t>Z toho dopad na obce : -27,8 mil.€</a:t>
            </a:r>
          </a:p>
          <a:p>
            <a:pPr marL="457200" lvl="1" indent="0">
              <a:buNone/>
            </a:pPr>
            <a:endParaRPr lang="sk-SK" dirty="0" smtClean="0"/>
          </a:p>
          <a:p>
            <a:r>
              <a:rPr lang="sk-SK" dirty="0" smtClean="0"/>
              <a:t>Vplyv </a:t>
            </a:r>
            <a:r>
              <a:rPr lang="sk-SK" b="1" dirty="0" smtClean="0"/>
              <a:t>rekreačné šeky </a:t>
            </a:r>
            <a:r>
              <a:rPr lang="sk-SK" dirty="0" smtClean="0"/>
              <a:t>(Celkový </a:t>
            </a:r>
            <a:r>
              <a:rPr lang="sk-SK" dirty="0"/>
              <a:t>dopad na DPFO : </a:t>
            </a:r>
            <a:r>
              <a:rPr lang="sk-SK" dirty="0" smtClean="0"/>
              <a:t>-17,7mil</a:t>
            </a:r>
            <a:r>
              <a:rPr lang="sk-SK" dirty="0"/>
              <a:t>.€</a:t>
            </a:r>
            <a:r>
              <a:rPr lang="sk-SK" dirty="0" smtClean="0"/>
              <a:t>)</a:t>
            </a:r>
          </a:p>
          <a:p>
            <a:pPr lvl="1"/>
            <a:r>
              <a:rPr lang="sk-SK" dirty="0"/>
              <a:t>Z toho dopad na obce : </a:t>
            </a:r>
            <a:r>
              <a:rPr lang="sk-SK" dirty="0" smtClean="0"/>
              <a:t>- 12,4 </a:t>
            </a:r>
            <a:r>
              <a:rPr lang="sk-SK" dirty="0"/>
              <a:t>mil.</a:t>
            </a:r>
            <a:r>
              <a:rPr lang="sk-SK" dirty="0" smtClean="0"/>
              <a:t>€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marL="457200" lvl="1" indent="0">
              <a:buNone/>
            </a:pPr>
            <a:endParaRPr lang="sk-SK" dirty="0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Hlavný názov prezentácie</a:t>
            </a:r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14</a:t>
            </a:fld>
            <a:endParaRPr lang="en-GB" noProof="0" dirty="0"/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67629"/>
              </p:ext>
            </p:extLst>
          </p:nvPr>
        </p:nvGraphicFramePr>
        <p:xfrm>
          <a:off x="1186046" y="3641980"/>
          <a:ext cx="9962606" cy="2445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1410789"/>
                <a:gridCol w="1341120"/>
                <a:gridCol w="1593668"/>
                <a:gridCol w="1715589"/>
                <a:gridCol w="1330732"/>
                <a:gridCol w="1264423"/>
              </a:tblGrid>
              <a:tr h="1317579">
                <a:tc rowSpan="2">
                  <a:txBody>
                    <a:bodyPr/>
                    <a:lstStyle/>
                    <a:p>
                      <a:r>
                        <a:rPr lang="sk-SK" sz="2400" dirty="0" smtClean="0"/>
                        <a:t>V mil.€</a:t>
                      </a:r>
                      <a:endParaRPr lang="sk-SK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k-SK" sz="2400" dirty="0" smtClean="0"/>
                        <a:t>Prognóza</a:t>
                      </a:r>
                    </a:p>
                    <a:p>
                      <a:r>
                        <a:rPr lang="sk-SK" sz="2400" dirty="0" smtClean="0"/>
                        <a:t>2019</a:t>
                      </a:r>
                      <a:endParaRPr lang="sk-SK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/>
                        <a:t>Suma dopadov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k-SK" sz="2400" dirty="0" smtClean="0"/>
                        <a:t>Prognóza po korekcii</a:t>
                      </a:r>
                      <a:endParaRPr lang="sk-SK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/>
                        <a:t>Prognóza po korekcii  v %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/>
                        <a:t>Medziročná </a:t>
                      </a:r>
                      <a:r>
                        <a:rPr lang="sk-SK" sz="2400" smtClean="0"/>
                        <a:t>zmena 2019N-2018R </a:t>
                      </a:r>
                      <a:r>
                        <a:rPr lang="sk-SK" sz="2400" dirty="0" smtClean="0"/>
                        <a:t>a vplyv korekcie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400" dirty="0" smtClean="0"/>
                    </a:p>
                  </a:txBody>
                  <a:tcPr/>
                </a:tc>
              </a:tr>
              <a:tr h="40059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Pred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Po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</a:tr>
              <a:tr h="201165">
                <a:tc>
                  <a:txBody>
                    <a:bodyPr/>
                    <a:lstStyle/>
                    <a:p>
                      <a:endParaRPr lang="sk-SK" sz="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00" b="1" dirty="0" smtClean="0"/>
                        <a:t>1</a:t>
                      </a:r>
                      <a:endParaRPr lang="sk-SK" sz="7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700" b="1" dirty="0" smtClean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00" b="1" dirty="0" smtClean="0"/>
                        <a:t>3=2-1</a:t>
                      </a:r>
                      <a:endParaRPr lang="sk-SK" sz="7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00" b="1" dirty="0" smtClean="0"/>
                        <a:t>4=3/1</a:t>
                      </a:r>
                      <a:endParaRPr lang="sk-SK" sz="7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00" b="1" dirty="0" smtClean="0"/>
                        <a:t>5</a:t>
                      </a:r>
                      <a:endParaRPr lang="sk-SK" sz="7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700" b="1" dirty="0"/>
                    </a:p>
                  </a:txBody>
                  <a:tcPr>
                    <a:noFill/>
                  </a:tcPr>
                </a:tc>
              </a:tr>
              <a:tr h="431067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obce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2 179,5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 smtClean="0"/>
                        <a:t>-40,2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2 139,3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-2,1 %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 13,3%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 11,2%</a:t>
                      </a:r>
                      <a:endParaRPr lang="sk-SK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ĺžnik 7"/>
          <p:cNvSpPr/>
          <p:nvPr/>
        </p:nvSpPr>
        <p:spPr>
          <a:xfrm>
            <a:off x="8527690" y="3542210"/>
            <a:ext cx="2723535" cy="2644877"/>
          </a:xfrm>
          <a:prstGeom prst="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863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2.6 </a:t>
            </a:r>
            <a:r>
              <a:rPr lang="sk-SK" altLang="sk-SK" sz="2400" b="1" u="sng" dirty="0"/>
              <a:t>Dotácie obciam z kapitol štátneho rozpočtu </a:t>
            </a:r>
            <a:r>
              <a:rPr lang="sk-SK" altLang="sk-SK" sz="2400" b="1" u="sng" dirty="0" smtClean="0"/>
              <a:t>2018-2019 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15</a:t>
            </a:fld>
            <a:endParaRPr lang="en-GB" noProof="0" dirty="0"/>
          </a:p>
        </p:txBody>
      </p:sp>
      <p:graphicFrame>
        <p:nvGraphicFramePr>
          <p:cNvPr id="7" name="Group 14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17386330"/>
              </p:ext>
            </p:extLst>
          </p:nvPr>
        </p:nvGraphicFramePr>
        <p:xfrm>
          <a:off x="1794844" y="1013688"/>
          <a:ext cx="9360836" cy="5144499"/>
        </p:xfrm>
        <a:graphic>
          <a:graphicData uri="http://schemas.openxmlformats.org/drawingml/2006/table">
            <a:tbl>
              <a:tblPr/>
              <a:tblGrid>
                <a:gridCol w="1970703"/>
                <a:gridCol w="1294401"/>
                <a:gridCol w="1168975"/>
                <a:gridCol w="1255328"/>
                <a:gridCol w="1109516"/>
                <a:gridCol w="1478027"/>
                <a:gridCol w="1083886"/>
              </a:tblGrid>
              <a:tr h="12017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Kapitola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 mil. €)   </a:t>
                      </a: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Dotácie   2018 R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 toho: PVŠS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Dotácie 2019R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 toho: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PVŠS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Rozdiel 2019R-2018R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Z toho: PVŠS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</a:tr>
              <a:tr h="27383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sk-SK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sk-SK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sk-SK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sk-SK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</a:tr>
              <a:tr h="47336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MŠVVŠ SR</a:t>
                      </a: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17,6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+17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8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MV SR</a:t>
                      </a: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828,6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828,1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846,6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845,9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+18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+17,8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8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MH SR</a:t>
                      </a: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MDVRR SR</a:t>
                      </a: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7,5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7,5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6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MPSVaR SR</a:t>
                      </a: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98,6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62,6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-36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6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MPRV SR</a:t>
                      </a: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158,7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-158,7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6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VPS</a:t>
                      </a: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5,4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+0,3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Celkom</a:t>
                      </a:r>
                    </a:p>
                  </a:txBody>
                  <a:tcPr marL="91437" marR="91437" marT="45686" marB="4568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1 104,7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835,6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940,3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853,4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-164,4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+17,8</a:t>
                      </a:r>
                    </a:p>
                  </a:txBody>
                  <a:tcPr marL="91437" marR="91437" marT="45686" marB="456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bdĺžnik 7"/>
          <p:cNvSpPr/>
          <p:nvPr/>
        </p:nvSpPr>
        <p:spPr>
          <a:xfrm>
            <a:off x="1794845" y="5663382"/>
            <a:ext cx="9360836" cy="494806"/>
          </a:xfrm>
          <a:prstGeom prst="rect">
            <a:avLst/>
          </a:prstGeom>
          <a:noFill/>
          <a:ln w="666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020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2.7 transfery obciam  prenesený výkon ŠS z kapitoly MV SR v roku 2019 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16</a:t>
            </a:fld>
            <a:endParaRPr lang="en-GB" noProof="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165620"/>
              </p:ext>
            </p:extLst>
          </p:nvPr>
        </p:nvGraphicFramePr>
        <p:xfrm>
          <a:off x="1920964" y="1402305"/>
          <a:ext cx="8128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Zdroj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Suma v mil. €</a:t>
                      </a:r>
                      <a:endParaRPr lang="sk-SK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Matričná činnosť 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b="1" dirty="0" smtClean="0"/>
                        <a:t>7,2</a:t>
                      </a:r>
                      <a:endParaRPr lang="sk-SK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Hlásenie pobytu a register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dirty="0" smtClean="0"/>
                        <a:t>1,8</a:t>
                      </a:r>
                      <a:endParaRPr lang="sk-SK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Register adries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dirty="0" smtClean="0"/>
                        <a:t>0,2</a:t>
                      </a:r>
                      <a:endParaRPr lang="sk-SK" sz="26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Regionálne školstvo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b="1" dirty="0" smtClean="0"/>
                        <a:t>821,5</a:t>
                      </a:r>
                      <a:endParaRPr lang="sk-SK" sz="2600" b="1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Starostlivosť o život.</a:t>
                      </a:r>
                      <a:r>
                        <a:rPr lang="sk-SK" sz="2400" baseline="0" dirty="0" smtClean="0"/>
                        <a:t> prostredie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dirty="0" smtClean="0"/>
                        <a:t>0,5</a:t>
                      </a:r>
                      <a:endParaRPr lang="sk-SK" sz="26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Voľby 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b="1" dirty="0" smtClean="0"/>
                        <a:t>14,7</a:t>
                      </a:r>
                      <a:endParaRPr lang="sk-SK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Spolu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b="1" dirty="0" smtClean="0"/>
                        <a:t>845,9</a:t>
                      </a:r>
                      <a:endParaRPr lang="sk-SK" sz="2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1920964" y="1402305"/>
            <a:ext cx="8128000" cy="393192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 rot="16200000">
            <a:off x="6617110" y="1327355"/>
            <a:ext cx="2939849" cy="4139381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088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2.8 transfery obciam </a:t>
            </a:r>
            <a:r>
              <a:rPr lang="sk-SK" altLang="sk-SK" sz="2400" b="1" u="sng" dirty="0"/>
              <a:t>z </a:t>
            </a:r>
            <a:r>
              <a:rPr lang="sk-SK" altLang="sk-SK" sz="2400" b="1" u="sng" dirty="0" smtClean="0"/>
              <a:t>fondov v roku 2019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17</a:t>
            </a:fld>
            <a:endParaRPr lang="en-GB" noProof="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658393"/>
              </p:ext>
            </p:extLst>
          </p:nvPr>
        </p:nvGraphicFramePr>
        <p:xfrm>
          <a:off x="1920964" y="1402305"/>
          <a:ext cx="8128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81"/>
                <a:gridCol w="3128619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Zdroj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Suma v mil. €</a:t>
                      </a:r>
                      <a:endParaRPr lang="sk-SK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Environmentálny</a:t>
                      </a:r>
                      <a:r>
                        <a:rPr lang="sk-SK" sz="2400" baseline="0" dirty="0" smtClean="0"/>
                        <a:t> fond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dirty="0" smtClean="0"/>
                        <a:t>73,65</a:t>
                      </a:r>
                      <a:endParaRPr lang="sk-SK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Audiovizuálny fond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dirty="0" smtClean="0"/>
                        <a:t>0,14</a:t>
                      </a:r>
                      <a:endParaRPr lang="sk-SK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Fond na podporu umenia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dirty="0" smtClean="0"/>
                        <a:t>2,29</a:t>
                      </a:r>
                      <a:endParaRPr lang="sk-SK" sz="26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Fond na podporu kult. národ. menšín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dirty="0" smtClean="0"/>
                        <a:t>0,46</a:t>
                      </a:r>
                      <a:endParaRPr lang="sk-SK" sz="26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Spolu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b="1" smtClean="0"/>
                        <a:t>76,54</a:t>
                      </a:r>
                      <a:endParaRPr lang="sk-SK" sz="2600" b="1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Jadrová a vyraďovacia spoločnosť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600" dirty="0" smtClean="0"/>
                        <a:t>0,02</a:t>
                      </a:r>
                      <a:endParaRPr lang="sk-SK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1920964" y="1402306"/>
            <a:ext cx="8128000" cy="3523656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1789471" y="1877961"/>
            <a:ext cx="8386916" cy="2035278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990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2.9 </a:t>
            </a:r>
            <a:r>
              <a:rPr lang="sk-SK" altLang="sk-SK" sz="2400" b="1" u="sng" dirty="0"/>
              <a:t>Návrh RVS </a:t>
            </a:r>
            <a:r>
              <a:rPr lang="sk-SK" altLang="sk-SK" sz="2400" b="1" u="sng" dirty="0" smtClean="0"/>
              <a:t>2019 </a:t>
            </a:r>
            <a:r>
              <a:rPr lang="sk-SK" altLang="sk-SK" sz="2400" b="1" u="sng" dirty="0"/>
              <a:t>až </a:t>
            </a:r>
            <a:r>
              <a:rPr lang="sk-SK" altLang="sk-SK" sz="2400" b="1" u="sng" dirty="0" smtClean="0"/>
              <a:t>2021 </a:t>
            </a:r>
            <a:r>
              <a:rPr lang="sk-SK" altLang="sk-SK" sz="2400" b="1" u="sng" dirty="0"/>
              <a:t>(obce)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Aktuálne otázky financovania a rozpočty miest a obcí na roky 2018 - </a:t>
            </a:r>
            <a:r>
              <a:rPr lang="sk-SK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2020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18</a:t>
            </a:fld>
            <a:endParaRPr lang="en-GB" noProof="0" dirty="0"/>
          </a:p>
        </p:txBody>
      </p:sp>
      <p:sp>
        <p:nvSpPr>
          <p:cNvPr id="3" name="Obdĺžnik 2"/>
          <p:cNvSpPr/>
          <p:nvPr/>
        </p:nvSpPr>
        <p:spPr>
          <a:xfrm>
            <a:off x="0" y="6153150"/>
            <a:ext cx="12192000" cy="704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39023"/>
              </p:ext>
            </p:extLst>
          </p:nvPr>
        </p:nvGraphicFramePr>
        <p:xfrm>
          <a:off x="1304925" y="955171"/>
          <a:ext cx="10591799" cy="5766303"/>
        </p:xfrm>
        <a:graphic>
          <a:graphicData uri="http://schemas.openxmlformats.org/drawingml/2006/table">
            <a:tbl>
              <a:tblPr/>
              <a:tblGrid>
                <a:gridCol w="2773412"/>
                <a:gridCol w="1044813"/>
                <a:gridCol w="1060887"/>
                <a:gridCol w="1109109"/>
                <a:gridCol w="1093036"/>
                <a:gridCol w="1189479"/>
                <a:gridCol w="1114609"/>
                <a:gridCol w="1206454"/>
              </a:tblGrid>
              <a:tr h="76590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Ukazovateľ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 mil. €)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2016S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2017S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RVS </a:t>
                      </a: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OS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2019N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2020N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2021N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</a:tr>
              <a:tr h="2331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sk-SK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sk-SK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26" marB="4572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sk-SK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26" marB="4572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sk-SK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sk-SK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sk-SK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A3"/>
                    </a:solidFill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Príjmy</a:t>
                      </a: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4 389,0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4 594,4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4 597,0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4 888,8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4 743,2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4 890,1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5 058,3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 toho: daňové</a:t>
                      </a: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2 191,8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2 342,0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2 497,0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2 561,7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2 753,1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2 942,3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3 136,9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nedaňové</a:t>
                      </a: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594,3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572,1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granty a transfery</a:t>
                      </a: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1 285,8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1 266,6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1 160,0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1 287,1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1 050,1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1 007,8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991,4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príjmové FO </a:t>
                      </a: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316,9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413,8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Výdavky</a:t>
                      </a: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4 028,7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4 292,0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4 306,8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4 552,5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4 388,7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4 541,9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4 720,8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 toho: bežné</a:t>
                      </a: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3 297,4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3 491,8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3 520,0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3 633,1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3 699,4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3 849,7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3 999,9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kapitálové </a:t>
                      </a: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465,4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636,5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566,9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699,4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469,3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472,2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520,9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výdavkové FO</a:t>
                      </a: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265,9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163,7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Schodok/prebytok bez FO</a:t>
                      </a: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309,2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52,4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170,1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106,3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234,5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228,3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197,4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Časové </a:t>
                      </a:r>
                      <a:r>
                        <a:rPr kumimoji="0" lang="sk-SK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rozl</a:t>
                      </a: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a </a:t>
                      </a:r>
                      <a:r>
                        <a:rPr kumimoji="0" lang="sk-SK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ost</a:t>
                      </a: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sk-SK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úpr</a:t>
                      </a: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-60,1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Prebytok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sk-S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ESA 2010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348,3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-7,7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170,1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106,3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234,5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228,3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197,4</a:t>
                      </a:r>
                    </a:p>
                  </a:txBody>
                  <a:tcPr marL="91444" marR="91444"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48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2.10 </a:t>
            </a:r>
            <a:r>
              <a:rPr lang="sk-SK" altLang="sk-SK" sz="2400" b="1" u="sng" dirty="0"/>
              <a:t>Vývoj príjmov obcí (</a:t>
            </a:r>
            <a:r>
              <a:rPr lang="sk-SK" altLang="sk-SK" sz="2400" b="1" u="sng" dirty="0" smtClean="0"/>
              <a:t>2016-2021)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19</a:t>
            </a:fld>
            <a:endParaRPr lang="en-GB" noProof="0" dirty="0"/>
          </a:p>
        </p:txBody>
      </p:sp>
      <p:graphicFrame>
        <p:nvGraphicFramePr>
          <p:cNvPr id="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712696"/>
              </p:ext>
            </p:extLst>
          </p:nvPr>
        </p:nvGraphicFramePr>
        <p:xfrm>
          <a:off x="1495425" y="1038225"/>
          <a:ext cx="9642475" cy="455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Hárok" r:id="rId4" imgW="8172332" imgH="3724380" progId="Excel.Sheet.8">
                  <p:embed/>
                </p:oleObj>
              </mc:Choice>
              <mc:Fallback>
                <p:oleObj name="Hárok" r:id="rId4" imgW="8172332" imgH="372438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038225"/>
                        <a:ext cx="9642475" cy="4554538"/>
                      </a:xfrm>
                      <a:prstGeom prst="rect">
                        <a:avLst/>
                      </a:prstGeom>
                      <a:noFill/>
                      <a:ln w="12700" cmpd="sng"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9813752" y="1462710"/>
            <a:ext cx="1044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B050"/>
                </a:solidFill>
              </a:rPr>
              <a:t>Príjmy</a:t>
            </a:r>
            <a:endParaRPr lang="sk-SK" sz="2400" b="1" dirty="0">
              <a:solidFill>
                <a:srgbClr val="00B050"/>
              </a:solidFill>
            </a:endParaRPr>
          </a:p>
        </p:txBody>
      </p:sp>
      <p:sp>
        <p:nvSpPr>
          <p:cNvPr id="9" name="BlokTextu 5"/>
          <p:cNvSpPr txBox="1">
            <a:spLocks noChangeArrowheads="1"/>
          </p:cNvSpPr>
          <p:nvPr/>
        </p:nvSpPr>
        <p:spPr bwMode="auto">
          <a:xfrm>
            <a:off x="1307446" y="6054725"/>
            <a:ext cx="23891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k-SK" altLang="sk-SK" sz="1600" i="1" dirty="0"/>
              <a:t>* v mil. €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2935705" y="5654675"/>
            <a:ext cx="81894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daňové</a:t>
            </a:r>
            <a:r>
              <a:rPr lang="sk-SK" sz="2400" b="1" dirty="0"/>
              <a:t>     </a:t>
            </a:r>
            <a:r>
              <a:rPr lang="sk-SK" sz="2400" b="1" dirty="0">
                <a:solidFill>
                  <a:schemeClr val="bg1">
                    <a:lumMod val="50000"/>
                  </a:schemeClr>
                </a:solidFill>
              </a:rPr>
              <a:t>nedaňové</a:t>
            </a:r>
            <a:r>
              <a:rPr lang="sk-SK" sz="2400" b="1" dirty="0"/>
              <a:t>     </a:t>
            </a:r>
            <a:r>
              <a:rPr lang="sk-SK" sz="2400" b="1" dirty="0">
                <a:solidFill>
                  <a:srgbClr val="FFC000"/>
                </a:solidFill>
              </a:rPr>
              <a:t>granty a transfery</a:t>
            </a:r>
            <a:r>
              <a:rPr lang="sk-SK" sz="2400" b="1" dirty="0"/>
              <a:t>     </a:t>
            </a:r>
            <a:r>
              <a:rPr lang="sk-SK" sz="2400" b="1" dirty="0">
                <a:solidFill>
                  <a:srgbClr val="0054A3"/>
                </a:solidFill>
              </a:rPr>
              <a:t>príjmové FO</a:t>
            </a:r>
          </a:p>
        </p:txBody>
      </p:sp>
    </p:spTree>
    <p:extLst>
      <p:ext uri="{BB962C8B-B14F-4D97-AF65-F5344CB8AC3E}">
        <p14:creationId xmlns:p14="http://schemas.microsoft.com/office/powerpoint/2010/main" val="53342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b="1" dirty="0">
                <a:cs typeface="Arial" panose="020B0604020202020204" pitchFamily="34" charset="0"/>
              </a:rPr>
              <a:t>Obsah</a:t>
            </a:r>
            <a:r>
              <a:rPr lang="sk-SK" sz="2000" b="1" dirty="0" smtClean="0">
                <a:cs typeface="Arial" panose="020B0604020202020204" pitchFamily="34" charset="0"/>
              </a:rPr>
              <a:t>: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b="1" i="1" dirty="0" smtClean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Aktuálne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otázky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financovania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rozpočty miest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sk-SK" b="1" dirty="0">
                <a:solidFill>
                  <a:schemeClr val="accent1"/>
                </a:solidFill>
                <a:cs typeface="Arial" pitchFamily="34" charset="0"/>
              </a:rPr>
            </a:br>
            <a:endParaRPr lang="en-GB" noProof="0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</a:t>
            </a:fld>
            <a:endParaRPr lang="en-GB" noProof="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829331" y="1498532"/>
            <a:ext cx="880784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sk-SK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sk-SK" sz="3200" b="1" dirty="0">
                <a:solidFill>
                  <a:srgbClr val="0054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Vývoj rozpočtového hospodárenia </a:t>
            </a:r>
            <a:r>
              <a:rPr lang="sk-SK" sz="3200" b="1" dirty="0" smtClean="0">
                <a:solidFill>
                  <a:srgbClr val="0054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2018</a:t>
            </a:r>
            <a:endParaRPr lang="sk-SK" sz="3200" b="1" dirty="0">
              <a:solidFill>
                <a:srgbClr val="0054A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k-SK" sz="2400" b="1" dirty="0">
              <a:solidFill>
                <a:srgbClr val="0054A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sk-SK" sz="3200" b="1" dirty="0" smtClean="0">
                <a:solidFill>
                  <a:srgbClr val="0054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Rozpočet </a:t>
            </a:r>
            <a:r>
              <a:rPr lang="sk-SK" sz="3200" b="1" dirty="0">
                <a:solidFill>
                  <a:srgbClr val="0054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verejnej správy </a:t>
            </a:r>
            <a:r>
              <a:rPr lang="sk-SK" sz="3200" b="1" dirty="0" smtClean="0">
                <a:solidFill>
                  <a:srgbClr val="0054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2019 </a:t>
            </a:r>
            <a:r>
              <a:rPr lang="sk-SK" sz="3200" b="1" dirty="0">
                <a:solidFill>
                  <a:srgbClr val="0054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- </a:t>
            </a:r>
            <a:r>
              <a:rPr lang="sk-SK" sz="3200" b="1" dirty="0" smtClean="0">
                <a:solidFill>
                  <a:srgbClr val="0054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2021 </a:t>
            </a:r>
          </a:p>
          <a:p>
            <a:pPr eaLnBrk="1" hangingPunct="1">
              <a:defRPr/>
            </a:pPr>
            <a:endParaRPr lang="sk-SK" sz="2400" b="1" dirty="0" smtClean="0">
              <a:solidFill>
                <a:srgbClr val="0054A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sk-SK" sz="3200" b="1" dirty="0" smtClean="0">
                <a:solidFill>
                  <a:srgbClr val="0054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Ďalšie aktuality</a:t>
            </a:r>
            <a:endParaRPr lang="sk-SK" sz="3200" b="1" dirty="0">
              <a:solidFill>
                <a:srgbClr val="0054A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k-SK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ctr" eaLnBrk="1" hangingPunct="1">
              <a:defRPr/>
            </a:pPr>
            <a:endParaRPr lang="sk-SK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ctr" eaLnBrk="1" hangingPunct="1">
              <a:defRPr/>
            </a:pPr>
            <a:endParaRPr lang="sk-SK" b="1" i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ctr" eaLnBrk="1" hangingPunct="1">
              <a:defRPr/>
            </a:pPr>
            <a:endParaRPr lang="sk-SK" sz="3600" b="1" dirty="0">
              <a:latin typeface="Arial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401348" y="1713443"/>
            <a:ext cx="1196547" cy="2616987"/>
            <a:chOff x="1305493" y="1417351"/>
            <a:chExt cx="1196547" cy="2616987"/>
          </a:xfrm>
        </p:grpSpPr>
        <p:grpSp>
          <p:nvGrpSpPr>
            <p:cNvPr id="63" name="Skupina 62"/>
            <p:cNvGrpSpPr/>
            <p:nvPr/>
          </p:nvGrpSpPr>
          <p:grpSpPr>
            <a:xfrm>
              <a:off x="1329544" y="1417351"/>
              <a:ext cx="1172496" cy="835742"/>
              <a:chOff x="1497030" y="1344627"/>
              <a:chExt cx="1172496" cy="835742"/>
            </a:xfrm>
          </p:grpSpPr>
          <p:sp>
            <p:nvSpPr>
              <p:cNvPr id="12" name="Ovál 11"/>
              <p:cNvSpPr/>
              <p:nvPr/>
            </p:nvSpPr>
            <p:spPr>
              <a:xfrm>
                <a:off x="1497030" y="1414273"/>
                <a:ext cx="687396" cy="6654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3" name="Výložka 12"/>
              <p:cNvSpPr/>
              <p:nvPr/>
            </p:nvSpPr>
            <p:spPr>
              <a:xfrm>
                <a:off x="2033736" y="1344627"/>
                <a:ext cx="635790" cy="835742"/>
              </a:xfrm>
              <a:prstGeom prst="chevron">
                <a:avLst/>
              </a:prstGeom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BlokTextu 24"/>
              <p:cNvSpPr txBox="1"/>
              <p:nvPr/>
            </p:nvSpPr>
            <p:spPr>
              <a:xfrm>
                <a:off x="1641987" y="1496645"/>
                <a:ext cx="502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800" b="1" dirty="0" smtClean="0">
                    <a:solidFill>
                      <a:schemeClr val="bg1"/>
                    </a:solidFill>
                  </a:rPr>
                  <a:t>1.</a:t>
                </a:r>
                <a:r>
                  <a:rPr lang="sk-SK" sz="2800" dirty="0" smtClean="0"/>
                  <a:t> </a:t>
                </a:r>
                <a:endParaRPr lang="sk-SK" sz="2800" dirty="0"/>
              </a:p>
            </p:txBody>
          </p:sp>
        </p:grpSp>
        <p:grpSp>
          <p:nvGrpSpPr>
            <p:cNvPr id="64" name="Skupina 63"/>
            <p:cNvGrpSpPr/>
            <p:nvPr/>
          </p:nvGrpSpPr>
          <p:grpSpPr>
            <a:xfrm>
              <a:off x="1305493" y="2308242"/>
              <a:ext cx="1188438" cy="835742"/>
              <a:chOff x="1472979" y="2235518"/>
              <a:chExt cx="1188438" cy="835742"/>
            </a:xfrm>
          </p:grpSpPr>
          <p:sp>
            <p:nvSpPr>
              <p:cNvPr id="51" name="Ovál 50"/>
              <p:cNvSpPr/>
              <p:nvPr/>
            </p:nvSpPr>
            <p:spPr>
              <a:xfrm>
                <a:off x="1472979" y="2296376"/>
                <a:ext cx="687397" cy="6654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2" name="Výložka 51"/>
              <p:cNvSpPr/>
              <p:nvPr/>
            </p:nvSpPr>
            <p:spPr>
              <a:xfrm>
                <a:off x="2025627" y="2235518"/>
                <a:ext cx="635790" cy="835742"/>
              </a:xfrm>
              <a:prstGeom prst="chevron">
                <a:avLst/>
              </a:prstGeom>
              <a:gradFill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BlokTextu 49"/>
              <p:cNvSpPr txBox="1"/>
              <p:nvPr/>
            </p:nvSpPr>
            <p:spPr>
              <a:xfrm>
                <a:off x="1617934" y="2378748"/>
                <a:ext cx="502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800" b="1" dirty="0" smtClean="0">
                    <a:solidFill>
                      <a:schemeClr val="bg1"/>
                    </a:solidFill>
                  </a:rPr>
                  <a:t>2.</a:t>
                </a:r>
                <a:r>
                  <a:rPr lang="sk-SK" sz="2800" dirty="0" smtClean="0"/>
                  <a:t> </a:t>
                </a:r>
                <a:endParaRPr lang="sk-SK" sz="2800" dirty="0"/>
              </a:p>
            </p:txBody>
          </p:sp>
        </p:grpSp>
        <p:grpSp>
          <p:nvGrpSpPr>
            <p:cNvPr id="66" name="Skupina 65"/>
            <p:cNvGrpSpPr/>
            <p:nvPr/>
          </p:nvGrpSpPr>
          <p:grpSpPr>
            <a:xfrm>
              <a:off x="1329544" y="3198596"/>
              <a:ext cx="1172496" cy="835742"/>
              <a:chOff x="1497030" y="4008805"/>
              <a:chExt cx="1172496" cy="835742"/>
            </a:xfrm>
          </p:grpSpPr>
          <p:sp>
            <p:nvSpPr>
              <p:cNvPr id="61" name="Ovál 60"/>
              <p:cNvSpPr/>
              <p:nvPr/>
            </p:nvSpPr>
            <p:spPr>
              <a:xfrm>
                <a:off x="1497030" y="4078451"/>
                <a:ext cx="687396" cy="6654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2" name="Výložka 61"/>
              <p:cNvSpPr/>
              <p:nvPr/>
            </p:nvSpPr>
            <p:spPr>
              <a:xfrm>
                <a:off x="2033736" y="4008805"/>
                <a:ext cx="635790" cy="835742"/>
              </a:xfrm>
              <a:prstGeom prst="chevron">
                <a:avLst/>
              </a:prstGeom>
              <a:gradFill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BlokTextu 59"/>
              <p:cNvSpPr txBox="1"/>
              <p:nvPr/>
            </p:nvSpPr>
            <p:spPr>
              <a:xfrm>
                <a:off x="1641987" y="4160823"/>
                <a:ext cx="502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800" b="1" dirty="0" smtClean="0">
                    <a:solidFill>
                      <a:schemeClr val="bg1"/>
                    </a:solidFill>
                  </a:rPr>
                  <a:t>3.</a:t>
                </a:r>
                <a:r>
                  <a:rPr lang="sk-SK" sz="2800" dirty="0" smtClean="0"/>
                  <a:t> </a:t>
                </a:r>
                <a:endParaRPr lang="sk-SK" sz="2800" dirty="0"/>
              </a:p>
            </p:txBody>
          </p:sp>
        </p:grpSp>
      </p:grpSp>
      <p:grpSp>
        <p:nvGrpSpPr>
          <p:cNvPr id="71" name="Skupina 70"/>
          <p:cNvGrpSpPr/>
          <p:nvPr/>
        </p:nvGrpSpPr>
        <p:grpSpPr>
          <a:xfrm>
            <a:off x="8922904" y="4654099"/>
            <a:ext cx="983225" cy="907084"/>
            <a:chOff x="6174658" y="4763613"/>
            <a:chExt cx="1160207" cy="1135742"/>
          </a:xfr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grpSpPr>
        <p:sp>
          <p:nvSpPr>
            <p:cNvPr id="69" name="Ovál 68"/>
            <p:cNvSpPr/>
            <p:nvPr/>
          </p:nvSpPr>
          <p:spPr>
            <a:xfrm>
              <a:off x="6174658" y="4763613"/>
              <a:ext cx="1160207" cy="113574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0" name="Rovnoramenný trojuholník 69"/>
            <p:cNvSpPr/>
            <p:nvPr/>
          </p:nvSpPr>
          <p:spPr>
            <a:xfrm rot="5181849">
              <a:off x="6593454" y="5118396"/>
              <a:ext cx="435578" cy="393291"/>
            </a:xfrm>
            <a:prstGeom prst="triangle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72" name="Tlačidlo akcie: Začiatok 71">
            <a:hlinkClick r:id="" action="ppaction://hlinkshowjump?jump=firstslide" highlightClick="1"/>
          </p:cNvPr>
          <p:cNvSpPr/>
          <p:nvPr/>
        </p:nvSpPr>
        <p:spPr>
          <a:xfrm>
            <a:off x="8066217" y="5221300"/>
            <a:ext cx="744996" cy="452043"/>
          </a:xfrm>
          <a:prstGeom prst="actionButtonBeginning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3" name="Tlačidlo akcie: Začiatok 72">
            <a:hlinkClick r:id="" action="ppaction://hlinkshowjump?jump=firstslide" highlightClick="1"/>
          </p:cNvPr>
          <p:cNvSpPr/>
          <p:nvPr/>
        </p:nvSpPr>
        <p:spPr>
          <a:xfrm rot="10800000">
            <a:off x="10025902" y="5187654"/>
            <a:ext cx="779750" cy="461876"/>
          </a:xfrm>
          <a:prstGeom prst="actionButtonBeginning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BottomDown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02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2.11 </a:t>
            </a:r>
            <a:r>
              <a:rPr lang="sk-SK" altLang="sk-SK" sz="2400" b="1" u="sng" dirty="0"/>
              <a:t>Vývoj výdavkov obcí (</a:t>
            </a:r>
            <a:r>
              <a:rPr lang="sk-SK" altLang="sk-SK" sz="2400" b="1" u="sng" dirty="0" smtClean="0"/>
              <a:t>2016-2021)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20</a:t>
            </a:fld>
            <a:endParaRPr lang="en-GB" noProof="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582498"/>
              </p:ext>
            </p:extLst>
          </p:nvPr>
        </p:nvGraphicFramePr>
        <p:xfrm>
          <a:off x="1562100" y="1409700"/>
          <a:ext cx="9542463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Hárok" r:id="rId4" imgW="7534278" imgH="3019410" progId="Excel.Sheet.8">
                  <p:embed/>
                </p:oleObj>
              </mc:Choice>
              <mc:Fallback>
                <p:oleObj name="Hárok" r:id="rId4" imgW="7534278" imgH="301941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1409700"/>
                        <a:ext cx="9542463" cy="410368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9679505" y="1879305"/>
            <a:ext cx="1274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7030A0"/>
                </a:solidFill>
              </a:rPr>
              <a:t>Výdavky</a:t>
            </a:r>
            <a:endParaRPr lang="sk-SK" sz="2400" b="1" dirty="0">
              <a:solidFill>
                <a:srgbClr val="7030A0"/>
              </a:solidFill>
            </a:endParaRPr>
          </a:p>
        </p:txBody>
      </p:sp>
      <p:sp>
        <p:nvSpPr>
          <p:cNvPr id="9" name="BlokTextu 5"/>
          <p:cNvSpPr txBox="1">
            <a:spLocks noChangeArrowheads="1"/>
          </p:cNvSpPr>
          <p:nvPr/>
        </p:nvSpPr>
        <p:spPr bwMode="auto">
          <a:xfrm>
            <a:off x="1418911" y="5864558"/>
            <a:ext cx="23891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k-SK" altLang="sk-SK" sz="1600" i="1" dirty="0"/>
              <a:t>* v mil. €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590224" y="5623540"/>
            <a:ext cx="56636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b="1" dirty="0">
                <a:solidFill>
                  <a:srgbClr val="FF0000"/>
                </a:solidFill>
              </a:rPr>
              <a:t>bežné </a:t>
            </a:r>
            <a:r>
              <a:rPr lang="sk-SK" sz="2400" b="1" dirty="0"/>
              <a:t>     </a:t>
            </a:r>
            <a:r>
              <a:rPr lang="sk-SK" sz="2400" b="1" dirty="0">
                <a:solidFill>
                  <a:schemeClr val="bg1">
                    <a:lumMod val="50000"/>
                  </a:schemeClr>
                </a:solidFill>
              </a:rPr>
              <a:t>kapitálové</a:t>
            </a:r>
            <a:r>
              <a:rPr lang="sk-SK" sz="2400" b="1" dirty="0"/>
              <a:t>      </a:t>
            </a:r>
            <a:r>
              <a:rPr lang="sk-SK" sz="2400" b="1" dirty="0">
                <a:solidFill>
                  <a:srgbClr val="FFC000"/>
                </a:solidFill>
              </a:rPr>
              <a:t>výdavkové FO</a:t>
            </a:r>
          </a:p>
        </p:txBody>
      </p:sp>
    </p:spTree>
    <p:extLst>
      <p:ext uri="{BB962C8B-B14F-4D97-AF65-F5344CB8AC3E}">
        <p14:creationId xmlns:p14="http://schemas.microsoft.com/office/powerpoint/2010/main" val="158696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5275" y="412750"/>
            <a:ext cx="10072688" cy="403225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3.1.</a:t>
            </a:r>
            <a:r>
              <a:rPr lang="sk-SK" dirty="0" smtClean="0"/>
              <a:t> </a:t>
            </a:r>
            <a:r>
              <a:rPr lang="sk-SK" b="1" u="sng" dirty="0" smtClean="0"/>
              <a:t>Zmeny </a:t>
            </a:r>
            <a:r>
              <a:rPr lang="sk-SK" b="1" u="sng" dirty="0"/>
              <a:t>v zákone č. 583/2004 Z. z. </a:t>
            </a:r>
            <a:r>
              <a:rPr lang="sk-SK" b="1" u="sng" dirty="0" smtClean="0"/>
              <a:t>- účinnosť </a:t>
            </a:r>
            <a:r>
              <a:rPr lang="sk-SK" b="1" u="sng" dirty="0"/>
              <a:t>od </a:t>
            </a:r>
            <a:r>
              <a:rPr lang="sk-SK" b="1" u="sng" dirty="0" smtClean="0"/>
              <a:t>1.1.2019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31817" y="2354925"/>
            <a:ext cx="11119012" cy="3901496"/>
          </a:xfrm>
        </p:spPr>
        <p:txBody>
          <a:bodyPr>
            <a:normAutofit fontScale="40000" lnSpcReduction="20000"/>
          </a:bodyPr>
          <a:lstStyle/>
          <a:p>
            <a:pPr marL="514350" lvl="0" indent="-514350" algn="just" hangingPunct="0">
              <a:buAutoNum type="alphaLcParenR"/>
            </a:pPr>
            <a:r>
              <a:rPr lang="sk-SK" sz="7000" dirty="0" smtClean="0"/>
              <a:t>návratnými </a:t>
            </a:r>
            <a:r>
              <a:rPr lang="sk-SK" sz="7000" dirty="0"/>
              <a:t>zdrojmi financovania prostriedky rozpočtu obce alebo rozpočtu vyššieho územného celku z prijatých úverov, pôžičiek, návratných finančných výpomocí</a:t>
            </a:r>
            <a:r>
              <a:rPr lang="sk-SK" sz="7000" b="1" i="1" dirty="0"/>
              <a:t>,</a:t>
            </a:r>
            <a:r>
              <a:rPr lang="sk-SK" sz="7000" dirty="0"/>
              <a:t> zo zmeniek a komunálnych obligácií vydaných obcou alebo vyšším územným celkom; </a:t>
            </a:r>
            <a:r>
              <a:rPr lang="sk-SK" sz="7000" b="1" i="1" dirty="0"/>
              <a:t>na účely ustanovenia § 17 ods. 2 sa za návratné zdroje financovania považujú aj  dodávateľské </a:t>
            </a:r>
            <a:r>
              <a:rPr lang="sk-SK" sz="7000" b="1" i="1" dirty="0" smtClean="0"/>
              <a:t>úvery</a:t>
            </a:r>
            <a:r>
              <a:rPr lang="sk-SK" sz="7000" b="1" i="1" baseline="30000" dirty="0" smtClean="0"/>
              <a:t> </a:t>
            </a:r>
            <a:r>
              <a:rPr lang="sk-SK" sz="7000" b="1" i="1" dirty="0"/>
              <a:t>prijaté obcou alebo vyšším územným celkom, </a:t>
            </a:r>
            <a:r>
              <a:rPr lang="sk-SK" sz="7000" b="1" dirty="0"/>
              <a:t>(</a:t>
            </a:r>
            <a:r>
              <a:rPr lang="sk-SK" sz="7000" b="1" u="sng" dirty="0"/>
              <a:t>znenie účinné od 1.1.2019</a:t>
            </a:r>
            <a:r>
              <a:rPr lang="sk-SK" sz="7000" b="1" u="sng" dirty="0" smtClean="0"/>
              <a:t>!!!)</a:t>
            </a:r>
          </a:p>
          <a:p>
            <a:pPr marL="0" lvl="0" indent="0" hangingPunct="0">
              <a:buNone/>
            </a:pPr>
            <a:endParaRPr lang="sk-SK" b="1" u="sng" dirty="0" smtClean="0"/>
          </a:p>
          <a:p>
            <a:pPr marL="0" lvl="0" indent="0" hangingPunct="0">
              <a:buNone/>
            </a:pPr>
            <a:r>
              <a:rPr lang="sk-SK" sz="6000" b="1" u="sng" dirty="0" smtClean="0"/>
              <a:t>Zdôvodnenie:</a:t>
            </a:r>
            <a:endParaRPr lang="sk-SK" sz="6000" dirty="0"/>
          </a:p>
          <a:p>
            <a:pPr marL="0" indent="0">
              <a:buNone/>
              <a:defRPr/>
            </a:pPr>
            <a:r>
              <a:rPr lang="sk-SK" sz="6000" dirty="0" smtClean="0"/>
              <a:t>zabezpečiť </a:t>
            </a:r>
            <a:r>
              <a:rPr lang="sk-SK" sz="6000" dirty="0"/>
              <a:t>použitie návratných zdrojov financovania vrátane dodávateľských úverov </a:t>
            </a:r>
            <a:r>
              <a:rPr lang="sk-SK" sz="6000" b="1" dirty="0"/>
              <a:t>len na kapitálové výdavky</a:t>
            </a:r>
            <a:r>
              <a:rPr lang="sk-SK" sz="6000" dirty="0"/>
              <a:t>. </a:t>
            </a:r>
            <a:r>
              <a:rPr lang="sk-SK" sz="6000" dirty="0" smtClean="0"/>
              <a:t>Po 1.1.2019 môžu obce a VÚC uzatvárať len zmluvy o </a:t>
            </a:r>
            <a:r>
              <a:rPr lang="sk-SK" sz="6000" b="1" dirty="0" smtClean="0"/>
              <a:t>investičných</a:t>
            </a:r>
            <a:r>
              <a:rPr lang="sk-SK" sz="6000" dirty="0" smtClean="0"/>
              <a:t> dodávateľských úveroch.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1CAFE1-3850-45B6-9F29-76B319EC2B1B}" type="datetime1">
              <a:rPr lang="en-GB" smtClean="0"/>
              <a:pPr>
                <a:defRPr/>
              </a:pPr>
              <a:t>11/10/2018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Aktuálne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otázky financovania a rozpočty miest a obcí na roky 2019 - 2021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B7F8-F8B5-4C8F-8D9D-70E6E97B36E9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8" name="Zaoblený obdĺžnik 7"/>
          <p:cNvSpPr/>
          <p:nvPr/>
        </p:nvSpPr>
        <p:spPr>
          <a:xfrm rot="963997">
            <a:off x="9238385" y="1072640"/>
            <a:ext cx="2374018" cy="102562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sk-SK" sz="2800" b="1" dirty="0" smtClean="0"/>
              <a:t>POZOR NOVÉ</a:t>
            </a:r>
            <a:endParaRPr lang="sk-SK" sz="2800" dirty="0"/>
          </a:p>
        </p:txBody>
      </p:sp>
      <p:sp>
        <p:nvSpPr>
          <p:cNvPr id="9" name="Zaoblený obdĺžnik 8"/>
          <p:cNvSpPr/>
          <p:nvPr/>
        </p:nvSpPr>
        <p:spPr>
          <a:xfrm>
            <a:off x="593959" y="1405582"/>
            <a:ext cx="5065696" cy="55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b="1" dirty="0" smtClean="0"/>
              <a:t>            </a:t>
            </a:r>
            <a:r>
              <a:rPr lang="sk-SK" sz="2800" b="1" dirty="0">
                <a:solidFill>
                  <a:schemeClr val="bg1"/>
                </a:solidFill>
              </a:rPr>
              <a:t>Novelizované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sz="2800" b="1" dirty="0">
                <a:solidFill>
                  <a:schemeClr val="bg1"/>
                </a:solidFill>
              </a:rPr>
              <a:t>z</a:t>
            </a:r>
            <a:r>
              <a:rPr lang="sk-SK" sz="2800" b="1" dirty="0" smtClean="0">
                <a:solidFill>
                  <a:schemeClr val="bg1"/>
                </a:solidFill>
              </a:rPr>
              <a:t>nenie</a:t>
            </a:r>
            <a:r>
              <a:rPr lang="sk-SK" sz="2800" b="1" dirty="0">
                <a:solidFill>
                  <a:schemeClr val="bg1"/>
                </a:solidFill>
              </a:rPr>
              <a:t>:</a:t>
            </a:r>
            <a:r>
              <a:rPr lang="sk-SK" sz="2800" dirty="0">
                <a:solidFill>
                  <a:schemeClr val="bg1"/>
                </a:solidFill>
              </a:rPr>
              <a:t>  </a:t>
            </a:r>
            <a:r>
              <a:rPr lang="sk-SK" sz="2800" b="1" dirty="0">
                <a:solidFill>
                  <a:schemeClr val="bg1"/>
                </a:solidFill>
              </a:rPr>
              <a:t>§ 2</a:t>
            </a:r>
          </a:p>
        </p:txBody>
      </p:sp>
      <p:sp>
        <p:nvSpPr>
          <p:cNvPr id="10" name="Voľný tvar 9"/>
          <p:cNvSpPr/>
          <p:nvPr/>
        </p:nvSpPr>
        <p:spPr bwMode="auto">
          <a:xfrm>
            <a:off x="593959" y="1269057"/>
            <a:ext cx="571500" cy="866775"/>
          </a:xfrm>
          <a:custGeom>
            <a:avLst/>
            <a:gdLst>
              <a:gd name="connsiteX0" fmla="*/ 0 w 1571625"/>
              <a:gd name="connsiteY0" fmla="*/ 206070 h 1373798"/>
              <a:gd name="connsiteX1" fmla="*/ 884726 w 1571625"/>
              <a:gd name="connsiteY1" fmla="*/ 206070 h 1373798"/>
              <a:gd name="connsiteX2" fmla="*/ 884726 w 1571625"/>
              <a:gd name="connsiteY2" fmla="*/ 0 h 1373798"/>
              <a:gd name="connsiteX3" fmla="*/ 1571625 w 1571625"/>
              <a:gd name="connsiteY3" fmla="*/ 686899 h 1373798"/>
              <a:gd name="connsiteX4" fmla="*/ 884726 w 1571625"/>
              <a:gd name="connsiteY4" fmla="*/ 1373798 h 1373798"/>
              <a:gd name="connsiteX5" fmla="*/ 884726 w 1571625"/>
              <a:gd name="connsiteY5" fmla="*/ 1167728 h 1373798"/>
              <a:gd name="connsiteX6" fmla="*/ 0 w 1571625"/>
              <a:gd name="connsiteY6" fmla="*/ 1167728 h 1373798"/>
              <a:gd name="connsiteX7" fmla="*/ 0 w 1571625"/>
              <a:gd name="connsiteY7" fmla="*/ 206070 h 137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1625" h="1373798">
                <a:moveTo>
                  <a:pt x="0" y="206070"/>
                </a:moveTo>
                <a:lnTo>
                  <a:pt x="884726" y="206070"/>
                </a:lnTo>
                <a:lnTo>
                  <a:pt x="884726" y="0"/>
                </a:lnTo>
                <a:lnTo>
                  <a:pt x="1571625" y="686899"/>
                </a:lnTo>
                <a:lnTo>
                  <a:pt x="884726" y="1373798"/>
                </a:lnTo>
                <a:lnTo>
                  <a:pt x="884726" y="1167728"/>
                </a:lnTo>
                <a:lnTo>
                  <a:pt x="0" y="1167728"/>
                </a:lnTo>
                <a:lnTo>
                  <a:pt x="0" y="20607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38627" tIns="217500" rIns="435411" bIns="217500" spcCol="1270" anchor="ctr"/>
          <a:lstStyle/>
          <a:p>
            <a:pPr marL="171450" lvl="1" indent="-171450" defTabSz="8001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endParaRPr lang="en-US" dirty="0"/>
          </a:p>
          <a:p>
            <a:pPr marL="171450" lvl="1" indent="-171450" defTabSz="8001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5275" y="412750"/>
            <a:ext cx="10072688" cy="403225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3.2 </a:t>
            </a:r>
            <a:r>
              <a:rPr lang="sk-SK" b="1" u="sng" dirty="0"/>
              <a:t>Zmeny v zákone č. 583/2004 Z. z.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70823" y="2198967"/>
            <a:ext cx="11049000" cy="4830483"/>
          </a:xfrm>
          <a:extLst/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sk-SK" dirty="0"/>
              <a:t>Ak obec alebo vyšší územný celok vykonáva podnikateľskú činnosť, príjmy a výdavky na túto činnosť sa </a:t>
            </a:r>
            <a:r>
              <a:rPr lang="sk-SK" b="1" i="1" strike="sngStrike" dirty="0"/>
              <a:t>ne</a:t>
            </a:r>
            <a:r>
              <a:rPr lang="sk-SK" dirty="0"/>
              <a:t>rozpočtujú a sledujú sa na samostatnom </a:t>
            </a:r>
            <a:r>
              <a:rPr lang="sk-SK" b="1" i="1" strike="sngStrike" dirty="0"/>
              <a:t>mimorozpočtovom</a:t>
            </a:r>
            <a:r>
              <a:rPr lang="sk-SK" b="1" i="1" dirty="0"/>
              <a:t> (znenie </a:t>
            </a:r>
            <a:r>
              <a:rPr lang="sk-SK" b="1" i="1" dirty="0" smtClean="0"/>
              <a:t>účinné od </a:t>
            </a:r>
            <a:r>
              <a:rPr lang="sk-SK" b="1" i="1" dirty="0"/>
              <a:t>1.1.2019)</a:t>
            </a:r>
            <a:r>
              <a:rPr lang="sk-SK" dirty="0"/>
              <a:t> účte. </a:t>
            </a:r>
            <a:endParaRPr lang="sk-SK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sk-SK" b="1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b="1" u="sng" dirty="0" smtClean="0"/>
              <a:t>Zdôvodnenie :</a:t>
            </a:r>
          </a:p>
          <a:p>
            <a:pPr marL="0" indent="0">
              <a:buNone/>
              <a:defRPr/>
            </a:pPr>
            <a:r>
              <a:rPr lang="sk-SK" dirty="0" smtClean="0"/>
              <a:t>V</a:t>
            </a:r>
            <a:r>
              <a:rPr lang="sk-SK" dirty="0"/>
              <a:t> nadväznosti na prístup k rozpočtovaniu subjektov verejnej správy, podľa ktorého sa do rozpočtu zahŕňajú všetky prostriedky, s ktorými subjekt verejnej správy </a:t>
            </a:r>
            <a:r>
              <a:rPr lang="sk-SK" dirty="0" smtClean="0"/>
              <a:t>hospodári; </a:t>
            </a:r>
            <a:r>
              <a:rPr lang="sk-SK" b="1" dirty="0" smtClean="0"/>
              <a:t>rovnako sa budú </a:t>
            </a:r>
            <a:r>
              <a:rPr lang="sk-SK" b="1" dirty="0"/>
              <a:t>rozpočtovať </a:t>
            </a:r>
            <a:r>
              <a:rPr lang="sk-SK" b="1" dirty="0" smtClean="0"/>
              <a:t>príjmy a výdavky na podnikateľskú činnosť obce a VÚC.</a:t>
            </a:r>
            <a:endParaRPr lang="sk-SK" dirty="0"/>
          </a:p>
          <a:p>
            <a:pPr>
              <a:defRPr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1CAFE1-3850-45B6-9F29-76B319EC2B1B}" type="datetime1">
              <a:rPr lang="en-GB" smtClean="0"/>
              <a:pPr>
                <a:defRPr/>
              </a:pPr>
              <a:t>11/10/2018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Aktuálne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otázky financovania a rozpočty miest a obcí na roky 2019 - 2021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B8872-E0F4-4B4D-B806-C942F8843D5F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7" name="Zaoblený obdĺžnik 6"/>
          <p:cNvSpPr/>
          <p:nvPr/>
        </p:nvSpPr>
        <p:spPr>
          <a:xfrm rot="920608">
            <a:off x="9775168" y="1104676"/>
            <a:ext cx="2409523" cy="102562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sk-SK" sz="2800" b="1" u="sng" dirty="0" smtClean="0"/>
              <a:t>POZOR NOVÉ</a:t>
            </a:r>
            <a:endParaRPr lang="sk-SK" sz="2800" dirty="0"/>
          </a:p>
        </p:txBody>
      </p:sp>
      <p:sp>
        <p:nvSpPr>
          <p:cNvPr id="9" name="Zaoblený obdĺžnik 8"/>
          <p:cNvSpPr/>
          <p:nvPr/>
        </p:nvSpPr>
        <p:spPr>
          <a:xfrm>
            <a:off x="343702" y="1332192"/>
            <a:ext cx="5007944" cy="55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b="1" dirty="0" smtClean="0"/>
              <a:t>            </a:t>
            </a:r>
            <a:r>
              <a:rPr lang="sk-SK" sz="2800" b="1" dirty="0">
                <a:solidFill>
                  <a:schemeClr val="bg1"/>
                </a:solidFill>
              </a:rPr>
              <a:t>Novelizované z</a:t>
            </a:r>
            <a:r>
              <a:rPr lang="sk-SK" sz="2800" b="1" dirty="0" smtClean="0">
                <a:solidFill>
                  <a:schemeClr val="bg1"/>
                </a:solidFill>
              </a:rPr>
              <a:t>nenie</a:t>
            </a:r>
            <a:r>
              <a:rPr lang="sk-SK" sz="2800" b="1" dirty="0">
                <a:solidFill>
                  <a:schemeClr val="bg1"/>
                </a:solidFill>
              </a:rPr>
              <a:t>:</a:t>
            </a:r>
            <a:r>
              <a:rPr lang="sk-SK" sz="2800" dirty="0">
                <a:solidFill>
                  <a:schemeClr val="bg1"/>
                </a:solidFill>
              </a:rPr>
              <a:t>  </a:t>
            </a:r>
            <a:r>
              <a:rPr lang="sk-SK" sz="2800" b="1" dirty="0">
                <a:solidFill>
                  <a:schemeClr val="bg1"/>
                </a:solidFill>
              </a:rPr>
              <a:t>§ </a:t>
            </a:r>
            <a:r>
              <a:rPr lang="sk-SK" sz="2800" b="1" dirty="0" smtClean="0">
                <a:solidFill>
                  <a:schemeClr val="bg1"/>
                </a:solidFill>
              </a:rPr>
              <a:t>18</a:t>
            </a:r>
            <a:endParaRPr lang="sk-SK" sz="2800" b="1" dirty="0">
              <a:solidFill>
                <a:schemeClr val="bg1"/>
              </a:solidFill>
            </a:endParaRPr>
          </a:p>
        </p:txBody>
      </p:sp>
      <p:sp>
        <p:nvSpPr>
          <p:cNvPr id="10" name="Voľný tvar 9"/>
          <p:cNvSpPr/>
          <p:nvPr/>
        </p:nvSpPr>
        <p:spPr bwMode="auto">
          <a:xfrm>
            <a:off x="343702" y="1178204"/>
            <a:ext cx="571500" cy="866775"/>
          </a:xfrm>
          <a:custGeom>
            <a:avLst/>
            <a:gdLst>
              <a:gd name="connsiteX0" fmla="*/ 0 w 1571625"/>
              <a:gd name="connsiteY0" fmla="*/ 206070 h 1373798"/>
              <a:gd name="connsiteX1" fmla="*/ 884726 w 1571625"/>
              <a:gd name="connsiteY1" fmla="*/ 206070 h 1373798"/>
              <a:gd name="connsiteX2" fmla="*/ 884726 w 1571625"/>
              <a:gd name="connsiteY2" fmla="*/ 0 h 1373798"/>
              <a:gd name="connsiteX3" fmla="*/ 1571625 w 1571625"/>
              <a:gd name="connsiteY3" fmla="*/ 686899 h 1373798"/>
              <a:gd name="connsiteX4" fmla="*/ 884726 w 1571625"/>
              <a:gd name="connsiteY4" fmla="*/ 1373798 h 1373798"/>
              <a:gd name="connsiteX5" fmla="*/ 884726 w 1571625"/>
              <a:gd name="connsiteY5" fmla="*/ 1167728 h 1373798"/>
              <a:gd name="connsiteX6" fmla="*/ 0 w 1571625"/>
              <a:gd name="connsiteY6" fmla="*/ 1167728 h 1373798"/>
              <a:gd name="connsiteX7" fmla="*/ 0 w 1571625"/>
              <a:gd name="connsiteY7" fmla="*/ 206070 h 137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1625" h="1373798">
                <a:moveTo>
                  <a:pt x="0" y="206070"/>
                </a:moveTo>
                <a:lnTo>
                  <a:pt x="884726" y="206070"/>
                </a:lnTo>
                <a:lnTo>
                  <a:pt x="884726" y="0"/>
                </a:lnTo>
                <a:lnTo>
                  <a:pt x="1571625" y="686899"/>
                </a:lnTo>
                <a:lnTo>
                  <a:pt x="884726" y="1373798"/>
                </a:lnTo>
                <a:lnTo>
                  <a:pt x="884726" y="1167728"/>
                </a:lnTo>
                <a:lnTo>
                  <a:pt x="0" y="1167728"/>
                </a:lnTo>
                <a:lnTo>
                  <a:pt x="0" y="20607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38627" tIns="217500" rIns="435411" bIns="217500" spcCol="1270" anchor="ctr"/>
          <a:lstStyle/>
          <a:p>
            <a:pPr marL="171450" lvl="1" indent="-171450" defTabSz="8001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endParaRPr lang="en-US" dirty="0"/>
          </a:p>
          <a:p>
            <a:pPr marL="171450" lvl="1" indent="-171450" defTabSz="8001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1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5275" y="412750"/>
            <a:ext cx="10072688" cy="4032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sk-SK" b="1" dirty="0" smtClean="0"/>
              <a:t>3.3 </a:t>
            </a:r>
            <a:r>
              <a:rPr lang="sk-SK" b="1" kern="0" dirty="0"/>
              <a:t>Ďalšie </a:t>
            </a:r>
            <a:r>
              <a:rPr lang="sk-SK" b="1" kern="0" dirty="0" smtClean="0"/>
              <a:t>aktuality -</a:t>
            </a:r>
            <a:r>
              <a:rPr lang="sk-SK" b="1" dirty="0"/>
              <a:t> Pokuta za prekročenie dlhu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71484" y="998538"/>
            <a:ext cx="10076379" cy="4830762"/>
          </a:xfrm>
        </p:spPr>
        <p:txBody>
          <a:bodyPr rtlCol="0">
            <a:normAutofit fontScale="92500"/>
          </a:bodyPr>
          <a:lstStyle/>
          <a:p>
            <a:pPr marL="0" indent="0">
              <a:buNone/>
              <a:defRPr/>
            </a:pPr>
            <a:r>
              <a:rPr lang="sk-SK" b="1" dirty="0" smtClean="0"/>
              <a:t>Čl.6 ods. 3 zákona č. 493/2011 - ústavného </a:t>
            </a:r>
            <a:r>
              <a:rPr lang="sk-SK" b="1" dirty="0"/>
              <a:t>zákona o rozpočtovej zodpovednosti</a:t>
            </a: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k-SK" sz="900" dirty="0" smtClean="0"/>
          </a:p>
          <a:p>
            <a:pPr algn="just">
              <a:defRPr/>
            </a:pPr>
            <a:r>
              <a:rPr lang="sk-SK" dirty="0" smtClean="0"/>
              <a:t>stav dlhu k 31.12.2015 </a:t>
            </a:r>
            <a:r>
              <a:rPr lang="sk-SK" dirty="0"/>
              <a:t>: s dlhom nad 60</a:t>
            </a:r>
            <a:r>
              <a:rPr lang="sk-SK" dirty="0" smtClean="0"/>
              <a:t>%</a:t>
            </a:r>
            <a:r>
              <a:rPr lang="sk-SK" sz="1400" dirty="0" smtClean="0"/>
              <a:t> </a:t>
            </a:r>
            <a:r>
              <a:rPr lang="sk-SK" dirty="0" smtClean="0"/>
              <a:t>bolo </a:t>
            </a:r>
            <a:r>
              <a:rPr lang="sk-SK" b="1" dirty="0" smtClean="0"/>
              <a:t>140* obcí</a:t>
            </a:r>
            <a:r>
              <a:rPr lang="sk-SK" dirty="0" smtClean="0"/>
              <a:t> </a:t>
            </a:r>
          </a:p>
          <a:p>
            <a:pPr algn="just">
              <a:defRPr/>
            </a:pPr>
            <a:r>
              <a:rPr lang="sk-SK" b="1" dirty="0" smtClean="0"/>
              <a:t>15 obcí </a:t>
            </a:r>
            <a:r>
              <a:rPr lang="sk-SK" dirty="0" smtClean="0"/>
              <a:t>= správne konanie; </a:t>
            </a:r>
            <a:r>
              <a:rPr lang="sk-SK" b="1" dirty="0" smtClean="0">
                <a:solidFill>
                  <a:srgbClr val="FF0000"/>
                </a:solidFill>
              </a:rPr>
              <a:t>6</a:t>
            </a:r>
            <a:r>
              <a:rPr lang="sk-SK" b="1" dirty="0" smtClean="0"/>
              <a:t> </a:t>
            </a:r>
            <a:r>
              <a:rPr lang="sk-SK" dirty="0" smtClean="0"/>
              <a:t>právoplatných </a:t>
            </a:r>
            <a:r>
              <a:rPr lang="sk-SK" dirty="0"/>
              <a:t>rozhodnutí o uložení </a:t>
            </a:r>
            <a:r>
              <a:rPr lang="sk-SK" dirty="0" smtClean="0"/>
              <a:t>pokuty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sk-SK" sz="2200" dirty="0" smtClean="0"/>
              <a:t> </a:t>
            </a:r>
          </a:p>
          <a:p>
            <a:pPr>
              <a:defRPr/>
            </a:pPr>
            <a:r>
              <a:rPr lang="sk-SK" dirty="0"/>
              <a:t>stav dlhu k </a:t>
            </a:r>
            <a:r>
              <a:rPr lang="sk-SK" dirty="0" smtClean="0"/>
              <a:t>31.12.2016 </a:t>
            </a:r>
            <a:r>
              <a:rPr lang="sk-SK" dirty="0"/>
              <a:t>: s dlhom nad 60%</a:t>
            </a:r>
            <a:r>
              <a:rPr lang="sk-SK" sz="1400" dirty="0"/>
              <a:t> </a:t>
            </a:r>
            <a:r>
              <a:rPr lang="sk-SK" dirty="0"/>
              <a:t>bolo </a:t>
            </a:r>
            <a:r>
              <a:rPr lang="sk-SK" b="1" dirty="0" smtClean="0"/>
              <a:t>78 </a:t>
            </a:r>
            <a:r>
              <a:rPr lang="sk-SK" b="1" dirty="0"/>
              <a:t>obcí</a:t>
            </a:r>
            <a:r>
              <a:rPr lang="sk-SK" dirty="0"/>
              <a:t> </a:t>
            </a:r>
          </a:p>
          <a:p>
            <a:pPr algn="just">
              <a:defRPr/>
            </a:pPr>
            <a:r>
              <a:rPr lang="sk-SK" b="1" dirty="0" smtClean="0"/>
              <a:t>9 </a:t>
            </a:r>
            <a:r>
              <a:rPr lang="sk-SK" b="1" dirty="0"/>
              <a:t>obcí </a:t>
            </a:r>
            <a:r>
              <a:rPr lang="sk-SK" dirty="0"/>
              <a:t>= správne konanie; </a:t>
            </a:r>
            <a:r>
              <a:rPr lang="sk-SK" b="1" dirty="0" smtClean="0">
                <a:solidFill>
                  <a:srgbClr val="FF0000"/>
                </a:solidFill>
              </a:rPr>
              <a:t>7</a:t>
            </a:r>
            <a:r>
              <a:rPr lang="sk-SK" b="1" dirty="0" smtClean="0"/>
              <a:t> </a:t>
            </a:r>
            <a:r>
              <a:rPr lang="sk-SK" dirty="0"/>
              <a:t>právoplatných rozhodnutí o uložení </a:t>
            </a:r>
            <a:r>
              <a:rPr lang="sk-SK" dirty="0" smtClean="0"/>
              <a:t>pokuty</a:t>
            </a:r>
          </a:p>
          <a:p>
            <a:pPr algn="just">
              <a:defRPr/>
            </a:pPr>
            <a:endParaRPr lang="sk-SK" sz="2200" dirty="0" smtClean="0"/>
          </a:p>
          <a:p>
            <a:pPr>
              <a:defRPr/>
            </a:pPr>
            <a:r>
              <a:rPr lang="sk-SK" dirty="0"/>
              <a:t>stav dlhu k </a:t>
            </a:r>
            <a:r>
              <a:rPr lang="sk-SK" dirty="0" smtClean="0"/>
              <a:t>31.12.2017 </a:t>
            </a:r>
            <a:r>
              <a:rPr lang="sk-SK" dirty="0"/>
              <a:t>: s dlhom nad 60%</a:t>
            </a:r>
            <a:r>
              <a:rPr lang="sk-SK" sz="1400" dirty="0"/>
              <a:t> </a:t>
            </a:r>
            <a:r>
              <a:rPr lang="sk-SK" dirty="0"/>
              <a:t>bolo </a:t>
            </a:r>
            <a:r>
              <a:rPr lang="sk-SK" b="1" dirty="0" smtClean="0"/>
              <a:t>40 </a:t>
            </a:r>
            <a:r>
              <a:rPr lang="sk-SK" b="1" dirty="0"/>
              <a:t>obcí</a:t>
            </a:r>
            <a:r>
              <a:rPr lang="sk-SK" dirty="0"/>
              <a:t> </a:t>
            </a:r>
          </a:p>
          <a:p>
            <a:pPr algn="just">
              <a:defRPr/>
            </a:pPr>
            <a:r>
              <a:rPr lang="sk-SK" b="1" dirty="0" smtClean="0"/>
              <a:t>2 obce </a:t>
            </a:r>
            <a:r>
              <a:rPr lang="sk-SK" dirty="0"/>
              <a:t>= správne konanie; </a:t>
            </a:r>
          </a:p>
          <a:p>
            <a:pPr algn="just">
              <a:defRPr/>
            </a:pPr>
            <a:endParaRPr lang="sk-SK" dirty="0"/>
          </a:p>
          <a:p>
            <a:pPr marL="0" indent="0">
              <a:buNone/>
              <a:defRPr/>
            </a:pPr>
            <a:endParaRPr lang="sk-SK" sz="1200" dirty="0"/>
          </a:p>
          <a:p>
            <a:pPr algn="just">
              <a:defRPr/>
            </a:pPr>
            <a:endParaRPr lang="sk-SK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78F05A-EA51-412A-BC84-CAF31BED8770}" type="datetime1">
              <a:rPr lang="en-GB"/>
              <a:pPr>
                <a:defRPr/>
              </a:pPr>
              <a:t>11/10/2018</a:t>
            </a:fld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E8AD2-3159-4E21-8F54-E70047CE2C31}" type="slidenum">
              <a:rPr lang="en-GB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502040" y="6356350"/>
            <a:ext cx="5651360" cy="365125"/>
          </a:xfrm>
        </p:spPr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90844" y="5682658"/>
            <a:ext cx="6313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*po </a:t>
            </a:r>
            <a:r>
              <a:rPr lang="sk-SK" i="1" dirty="0"/>
              <a:t>zohľadnení 24 mesačnej výnimky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174902" y="1771211"/>
            <a:ext cx="1188438" cy="3525220"/>
            <a:chOff x="174902" y="1771211"/>
            <a:chExt cx="1188438" cy="3525220"/>
          </a:xfrm>
        </p:grpSpPr>
        <p:grpSp>
          <p:nvGrpSpPr>
            <p:cNvPr id="10" name="Skupina 9"/>
            <p:cNvGrpSpPr/>
            <p:nvPr/>
          </p:nvGrpSpPr>
          <p:grpSpPr>
            <a:xfrm>
              <a:off x="190844" y="1771211"/>
              <a:ext cx="1172496" cy="835742"/>
              <a:chOff x="1497030" y="1344627"/>
              <a:chExt cx="1172496" cy="835742"/>
            </a:xfrm>
          </p:grpSpPr>
          <p:sp>
            <p:nvSpPr>
              <p:cNvPr id="11" name="Ovál 10"/>
              <p:cNvSpPr/>
              <p:nvPr/>
            </p:nvSpPr>
            <p:spPr>
              <a:xfrm>
                <a:off x="1497030" y="1414273"/>
                <a:ext cx="687396" cy="6654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2" name="Výložka 11"/>
              <p:cNvSpPr/>
              <p:nvPr/>
            </p:nvSpPr>
            <p:spPr>
              <a:xfrm>
                <a:off x="2033736" y="1344627"/>
                <a:ext cx="635790" cy="835742"/>
              </a:xfrm>
              <a:prstGeom prst="chevron">
                <a:avLst/>
              </a:prstGeom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BlokTextu 12"/>
              <p:cNvSpPr txBox="1"/>
              <p:nvPr/>
            </p:nvSpPr>
            <p:spPr>
              <a:xfrm>
                <a:off x="1641987" y="1496645"/>
                <a:ext cx="502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800" b="1" dirty="0" smtClean="0">
                    <a:solidFill>
                      <a:schemeClr val="bg1"/>
                    </a:solidFill>
                  </a:rPr>
                  <a:t>1.</a:t>
                </a:r>
                <a:r>
                  <a:rPr lang="sk-SK" sz="2800" dirty="0" smtClean="0"/>
                  <a:t> </a:t>
                </a:r>
                <a:endParaRPr lang="sk-SK" sz="2800" dirty="0"/>
              </a:p>
            </p:txBody>
          </p:sp>
        </p:grpSp>
        <p:grpSp>
          <p:nvGrpSpPr>
            <p:cNvPr id="14" name="Skupina 13"/>
            <p:cNvGrpSpPr/>
            <p:nvPr/>
          </p:nvGrpSpPr>
          <p:grpSpPr>
            <a:xfrm>
              <a:off x="174902" y="3129378"/>
              <a:ext cx="1188438" cy="835742"/>
              <a:chOff x="1472979" y="2235518"/>
              <a:chExt cx="1188438" cy="835742"/>
            </a:xfrm>
          </p:grpSpPr>
          <p:sp>
            <p:nvSpPr>
              <p:cNvPr id="15" name="Ovál 14"/>
              <p:cNvSpPr/>
              <p:nvPr/>
            </p:nvSpPr>
            <p:spPr>
              <a:xfrm>
                <a:off x="1472979" y="2296376"/>
                <a:ext cx="687397" cy="6654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6" name="Výložka 15"/>
              <p:cNvSpPr/>
              <p:nvPr/>
            </p:nvSpPr>
            <p:spPr>
              <a:xfrm>
                <a:off x="2025627" y="2235518"/>
                <a:ext cx="635790" cy="835742"/>
              </a:xfrm>
              <a:prstGeom prst="chevron">
                <a:avLst/>
              </a:prstGeom>
              <a:gradFill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BlokTextu 16"/>
              <p:cNvSpPr txBox="1"/>
              <p:nvPr/>
            </p:nvSpPr>
            <p:spPr>
              <a:xfrm>
                <a:off x="1617934" y="2378748"/>
                <a:ext cx="502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800" b="1" dirty="0" smtClean="0">
                    <a:solidFill>
                      <a:schemeClr val="bg1"/>
                    </a:solidFill>
                  </a:rPr>
                  <a:t>2.</a:t>
                </a:r>
                <a:r>
                  <a:rPr lang="sk-SK" sz="2800" dirty="0" smtClean="0"/>
                  <a:t> </a:t>
                </a:r>
                <a:endParaRPr lang="sk-SK" sz="2800" dirty="0"/>
              </a:p>
            </p:txBody>
          </p:sp>
        </p:grpSp>
        <p:grpSp>
          <p:nvGrpSpPr>
            <p:cNvPr id="18" name="Skupina 17"/>
            <p:cNvGrpSpPr/>
            <p:nvPr/>
          </p:nvGrpSpPr>
          <p:grpSpPr>
            <a:xfrm>
              <a:off x="190844" y="4460689"/>
              <a:ext cx="1172496" cy="835742"/>
              <a:chOff x="1497030" y="1338949"/>
              <a:chExt cx="1172496" cy="835742"/>
            </a:xfrm>
          </p:grpSpPr>
          <p:sp>
            <p:nvSpPr>
              <p:cNvPr id="19" name="Ovál 18"/>
              <p:cNvSpPr/>
              <p:nvPr/>
            </p:nvSpPr>
            <p:spPr>
              <a:xfrm>
                <a:off x="1497030" y="1414273"/>
                <a:ext cx="687396" cy="6654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0" name="Výložka 19"/>
              <p:cNvSpPr/>
              <p:nvPr/>
            </p:nvSpPr>
            <p:spPr>
              <a:xfrm>
                <a:off x="2033736" y="1338949"/>
                <a:ext cx="635790" cy="835742"/>
              </a:xfrm>
              <a:prstGeom prst="chevron">
                <a:avLst/>
              </a:prstGeom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BlokTextu 20"/>
              <p:cNvSpPr txBox="1"/>
              <p:nvPr/>
            </p:nvSpPr>
            <p:spPr>
              <a:xfrm>
                <a:off x="1641987" y="1496645"/>
                <a:ext cx="502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800" b="1" dirty="0">
                    <a:solidFill>
                      <a:schemeClr val="bg1"/>
                    </a:solidFill>
                  </a:rPr>
                  <a:t>3</a:t>
                </a:r>
                <a:r>
                  <a:rPr lang="sk-SK" sz="2800" b="1" dirty="0" smtClean="0">
                    <a:solidFill>
                      <a:schemeClr val="bg1"/>
                    </a:solidFill>
                  </a:rPr>
                  <a:t>.</a:t>
                </a:r>
                <a:r>
                  <a:rPr lang="sk-SK" sz="2800" dirty="0" smtClean="0"/>
                  <a:t> </a:t>
                </a:r>
                <a:endParaRPr lang="sk-SK" sz="2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271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78F05A-EA51-412A-BC84-CAF31BED8770}" type="datetime1">
              <a:rPr lang="en-GB"/>
              <a:pPr>
                <a:defRPr/>
              </a:pPr>
              <a:t>11/10/2018</a:t>
            </a:fld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294967295"/>
          </p:nvPr>
        </p:nvSpPr>
        <p:spPr>
          <a:xfrm>
            <a:off x="11399838" y="6356350"/>
            <a:ext cx="792162" cy="365125"/>
          </a:xfrm>
        </p:spPr>
        <p:txBody>
          <a:bodyPr/>
          <a:lstStyle/>
          <a:p>
            <a:pPr>
              <a:defRPr/>
            </a:pPr>
            <a:fld id="{741FEE58-CE6B-49F1-AB59-CD4D8BC37971}" type="slidenum">
              <a:rPr lang="en-GB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58373" name="Nadpis 1"/>
          <p:cNvSpPr txBox="1">
            <a:spLocks/>
          </p:cNvSpPr>
          <p:nvPr/>
        </p:nvSpPr>
        <p:spPr bwMode="auto">
          <a:xfrm>
            <a:off x="2870200" y="4489450"/>
            <a:ext cx="6015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k-SK" altLang="sk-SK" sz="1800"/>
              <a:t>JUDr. Jozef Mikš</a:t>
            </a:r>
            <a:r>
              <a:rPr lang="en-US" altLang="sk-SK" sz="1800"/>
              <a:t/>
            </a:r>
            <a:br>
              <a:rPr lang="en-US" altLang="sk-SK" sz="1800"/>
            </a:br>
            <a:r>
              <a:rPr lang="sk-SK" altLang="sk-SK" sz="1800"/>
              <a:t>sekcia rozpočtovej politiky/odbor rozpočtovej regulácie</a:t>
            </a:r>
            <a:r>
              <a:rPr lang="en-US" altLang="sk-SK" sz="1800"/>
              <a:t/>
            </a:r>
            <a:br>
              <a:rPr lang="en-US" altLang="sk-SK" sz="1800"/>
            </a:br>
            <a:r>
              <a:rPr lang="sk-SK" altLang="sk-SK" sz="1400"/>
              <a:t>jozef</a:t>
            </a:r>
            <a:r>
              <a:rPr lang="en-US" altLang="sk-SK" sz="1400"/>
              <a:t>.</a:t>
            </a:r>
            <a:r>
              <a:rPr lang="sk-SK" altLang="sk-SK" sz="1400"/>
              <a:t>miks</a:t>
            </a:r>
            <a:r>
              <a:rPr lang="en-US" altLang="sk-SK" sz="1400"/>
              <a:t>@mfsr.sk </a:t>
            </a:r>
            <a:r>
              <a:rPr lang="en-US" altLang="sk-SK" sz="1400" b="1">
                <a:solidFill>
                  <a:srgbClr val="E03137"/>
                </a:solidFill>
              </a:rPr>
              <a:t>|</a:t>
            </a:r>
            <a:r>
              <a:rPr lang="en-US" altLang="sk-SK" sz="1400"/>
              <a:t> www.mfsr.sk</a:t>
            </a:r>
          </a:p>
        </p:txBody>
      </p:sp>
    </p:spTree>
    <p:extLst>
      <p:ext uri="{BB962C8B-B14F-4D97-AF65-F5344CB8AC3E}">
        <p14:creationId xmlns:p14="http://schemas.microsoft.com/office/powerpoint/2010/main" val="6747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/>
              <a:t>1.1 Vývoj hospodárenia obcí </a:t>
            </a:r>
            <a:r>
              <a:rPr lang="sk-SK" altLang="sk-SK" sz="2400" b="1" u="sng" dirty="0" smtClean="0"/>
              <a:t>2017 </a:t>
            </a:r>
            <a:r>
              <a:rPr lang="sk-SK" altLang="sk-SK" sz="2400" b="1" u="sng" dirty="0"/>
              <a:t>- </a:t>
            </a:r>
            <a:r>
              <a:rPr lang="sk-SK" altLang="sk-SK" sz="2400" b="1" u="sng" dirty="0" smtClean="0"/>
              <a:t>2018 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3</a:t>
            </a:fld>
            <a:endParaRPr lang="en-GB" noProof="0" dirty="0"/>
          </a:p>
        </p:txBody>
      </p:sp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539965"/>
              </p:ext>
            </p:extLst>
          </p:nvPr>
        </p:nvGraphicFramePr>
        <p:xfrm>
          <a:off x="1240724" y="909519"/>
          <a:ext cx="7988300" cy="5318458"/>
        </p:xfrm>
        <a:graphic>
          <a:graphicData uri="http://schemas.openxmlformats.org/drawingml/2006/table">
            <a:tbl>
              <a:tblPr/>
              <a:tblGrid>
                <a:gridCol w="2730500"/>
                <a:gridCol w="1422400"/>
                <a:gridCol w="1511300"/>
                <a:gridCol w="1206500"/>
                <a:gridCol w="1117600"/>
              </a:tblGrid>
              <a:tr h="4571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Ukazovateľ  </a:t>
                      </a: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(v mil. €)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44" marR="91444" marT="45713" marB="4571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Skutočnosť</a:t>
                      </a:r>
                    </a:p>
                  </a:txBody>
                  <a:tcPr marL="91444" marR="91444"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Rozdiel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(mil.€)</a:t>
                      </a:r>
                    </a:p>
                  </a:txBody>
                  <a:tcPr marL="91444" marR="91444"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Podiel</a:t>
                      </a: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 %</a:t>
                      </a:r>
                    </a:p>
                  </a:txBody>
                  <a:tcPr marL="91444" marR="91444"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460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(30.6.)</a:t>
                      </a:r>
                    </a:p>
                  </a:txBody>
                  <a:tcPr marL="91444" marR="91444"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(30.6.)</a:t>
                      </a:r>
                    </a:p>
                  </a:txBody>
                  <a:tcPr marL="91444" marR="91444"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38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sk-S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13" marB="4571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4" marR="91444"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4" marR="91444"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3=2-1</a:t>
                      </a:r>
                    </a:p>
                  </a:txBody>
                  <a:tcPr marL="91444" marR="91444"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4=(2/1)*100</a:t>
                      </a:r>
                    </a:p>
                  </a:txBody>
                  <a:tcPr marL="91444" marR="91444"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580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Príjmy</a:t>
                      </a:r>
                      <a:endParaRPr kumimoji="0" lang="sk-S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2 199,0</a:t>
                      </a:r>
                      <a:endParaRPr lang="sk-SK" sz="2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2 441,8</a:t>
                      </a:r>
                      <a:endParaRPr lang="sk-SK" sz="2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242,80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z toho: daňové príjmy</a:t>
                      </a:r>
                      <a:endParaRPr kumimoji="0" 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1</a:t>
                      </a:r>
                      <a:r>
                        <a:rPr lang="sk-SK" sz="2200" b="1" u="none" strike="noStrike" baseline="0" dirty="0" smtClean="0">
                          <a:effectLst/>
                        </a:rPr>
                        <a:t> 185,8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1 274,1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nedaňové príjmy</a:t>
                      </a: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278,2</a:t>
                      </a:r>
                      <a:endParaRPr lang="sk-SK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281,0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0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granty a transfery</a:t>
                      </a: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571,6</a:t>
                      </a:r>
                      <a:endParaRPr lang="sk-SK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681,6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0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príjmové FO </a:t>
                      </a:r>
                      <a:endParaRPr kumimoji="0" 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163,4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205,1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08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Výdavky</a:t>
                      </a:r>
                      <a:endParaRPr kumimoji="0" lang="sk-S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1 776,8</a:t>
                      </a:r>
                      <a:endParaRPr lang="sk-SK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1 995,6</a:t>
                      </a:r>
                      <a:endParaRPr lang="sk-SK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218,80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0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z toho: bežné výdavky</a:t>
                      </a:r>
                      <a:endParaRPr kumimoji="0" 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1</a:t>
                      </a:r>
                      <a:r>
                        <a:rPr lang="sk-SK" sz="2200" b="1" u="none" strike="noStrike" baseline="0" dirty="0" smtClean="0">
                          <a:effectLst/>
                        </a:rPr>
                        <a:t> 531,7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1 662,0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0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</a:t>
                      </a:r>
                      <a:r>
                        <a:rPr kumimoji="0" lang="sk-SK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kapit</a:t>
                      </a: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výdavky</a:t>
                      </a:r>
                      <a:endParaRPr kumimoji="0" 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160,5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241,6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0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výdavkové FO</a:t>
                      </a:r>
                      <a:endParaRPr kumimoji="0" 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84,6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effectLst/>
                        </a:rPr>
                        <a:t>92,0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Prebytok </a:t>
                      </a: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(bez FO)</a:t>
                      </a:r>
                    </a:p>
                  </a:txBody>
                  <a:tcPr marL="91444" marR="91444"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343,4</a:t>
                      </a:r>
                      <a:endParaRPr lang="sk-SK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333,1</a:t>
                      </a:r>
                      <a:endParaRPr lang="sk-SK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2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-10,3</a:t>
                      </a:r>
                      <a:endParaRPr lang="sk-SK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2200" b="1" u="none" strike="noStrike" kern="1200" dirty="0" smtClean="0">
                          <a:solidFill>
                            <a:srgbClr val="FF0000"/>
                          </a:solidFill>
                          <a:effectLst/>
                        </a:rPr>
                        <a:t>97,0</a:t>
                      </a:r>
                      <a:endParaRPr lang="sk-SK" sz="22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82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f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72849"/>
              </p:ext>
            </p:extLst>
          </p:nvPr>
        </p:nvGraphicFramePr>
        <p:xfrm>
          <a:off x="1246471" y="924233"/>
          <a:ext cx="10761044" cy="508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4282" y="411983"/>
            <a:ext cx="10905423" cy="403542"/>
          </a:xfrm>
        </p:spPr>
        <p:txBody>
          <a:bodyPr>
            <a:normAutofit fontScale="90000"/>
          </a:bodyPr>
          <a:lstStyle/>
          <a:p>
            <a:r>
              <a:rPr lang="sk-SK" altLang="sk-SK" sz="2400" b="1" u="sng" dirty="0"/>
              <a:t>1.2 Vývoj hospodárenia obcí </a:t>
            </a:r>
            <a:r>
              <a:rPr lang="sk-SK" altLang="sk-SK" sz="2400" b="1" u="sng" dirty="0" smtClean="0"/>
              <a:t>2017 </a:t>
            </a:r>
            <a:r>
              <a:rPr lang="sk-SK" altLang="sk-SK" sz="2400" b="1" u="sng" dirty="0"/>
              <a:t>– </a:t>
            </a:r>
            <a:r>
              <a:rPr lang="sk-SK" altLang="sk-SK" sz="2400" b="1" u="sng" dirty="0" smtClean="0"/>
              <a:t>2018 porovnanie </a:t>
            </a:r>
            <a:r>
              <a:rPr lang="sk-SK" altLang="sk-SK" sz="2400" b="1" u="sng" dirty="0"/>
              <a:t>príjmov (k 30.6.)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4</a:t>
            </a:fld>
            <a:endParaRPr lang="en-GB" noProof="0" dirty="0"/>
          </a:p>
        </p:txBody>
      </p:sp>
      <p:sp>
        <p:nvSpPr>
          <p:cNvPr id="9" name="Zaoblený obdĺžnik 8"/>
          <p:cNvSpPr>
            <a:spLocks noChangeArrowheads="1"/>
          </p:cNvSpPr>
          <p:nvPr/>
        </p:nvSpPr>
        <p:spPr bwMode="auto">
          <a:xfrm>
            <a:off x="2592999" y="4456369"/>
            <a:ext cx="1393320" cy="4672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sk-SK" altLang="sk-SK" sz="2400" b="1" dirty="0"/>
          </a:p>
        </p:txBody>
      </p:sp>
      <p:sp>
        <p:nvSpPr>
          <p:cNvPr id="10" name="BlokTextu 2"/>
          <p:cNvSpPr txBox="1"/>
          <p:nvPr/>
        </p:nvSpPr>
        <p:spPr>
          <a:xfrm>
            <a:off x="1318661" y="5942700"/>
            <a:ext cx="2667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i="1" dirty="0" smtClean="0"/>
              <a:t>* v mil. €</a:t>
            </a:r>
            <a:endParaRPr lang="sk-SK" sz="2000" i="1" dirty="0"/>
          </a:p>
        </p:txBody>
      </p:sp>
    </p:spTree>
    <p:extLst>
      <p:ext uri="{BB962C8B-B14F-4D97-AF65-F5344CB8AC3E}">
        <p14:creationId xmlns:p14="http://schemas.microsoft.com/office/powerpoint/2010/main" val="190053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10491"/>
              </p:ext>
            </p:extLst>
          </p:nvPr>
        </p:nvGraphicFramePr>
        <p:xfrm>
          <a:off x="1173298" y="971543"/>
          <a:ext cx="10064972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411983"/>
            <a:ext cx="11094720" cy="403542"/>
          </a:xfrm>
        </p:spPr>
        <p:txBody>
          <a:bodyPr>
            <a:normAutofit fontScale="90000"/>
          </a:bodyPr>
          <a:lstStyle/>
          <a:p>
            <a:r>
              <a:rPr lang="sk-SK" altLang="sk-SK" sz="2400" b="1" u="sng" dirty="0"/>
              <a:t>1.3 Vývoj hospodárenia obcí </a:t>
            </a:r>
            <a:r>
              <a:rPr lang="sk-SK" altLang="sk-SK" sz="2400" b="1" u="sng" dirty="0" smtClean="0"/>
              <a:t>2017 </a:t>
            </a:r>
            <a:r>
              <a:rPr lang="sk-SK" altLang="sk-SK" sz="2400" b="1" u="sng" dirty="0"/>
              <a:t>– </a:t>
            </a:r>
            <a:r>
              <a:rPr lang="sk-SK" altLang="sk-SK" sz="2400" b="1" u="sng" dirty="0" smtClean="0"/>
              <a:t>2018 porovnanie </a:t>
            </a:r>
            <a:r>
              <a:rPr lang="sk-SK" altLang="sk-SK" sz="2400" b="1" u="sng" dirty="0"/>
              <a:t>výdavkov (k 30.6.)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5</a:t>
            </a:fld>
            <a:endParaRPr lang="en-GB" noProof="0" dirty="0"/>
          </a:p>
        </p:txBody>
      </p:sp>
      <p:sp>
        <p:nvSpPr>
          <p:cNvPr id="9" name="Zaoblený obdĺžnik 2"/>
          <p:cNvSpPr>
            <a:spLocks noChangeArrowheads="1"/>
          </p:cNvSpPr>
          <p:nvPr/>
        </p:nvSpPr>
        <p:spPr bwMode="auto">
          <a:xfrm>
            <a:off x="1999622" y="4592779"/>
            <a:ext cx="1617960" cy="560136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k-SK" altLang="sk-SK" sz="2400" b="1" dirty="0"/>
          </a:p>
        </p:txBody>
      </p:sp>
      <p:sp>
        <p:nvSpPr>
          <p:cNvPr id="10" name="BlokTextu 2"/>
          <p:cNvSpPr txBox="1">
            <a:spLocks noChangeArrowheads="1"/>
          </p:cNvSpPr>
          <p:nvPr/>
        </p:nvSpPr>
        <p:spPr bwMode="auto">
          <a:xfrm>
            <a:off x="1418911" y="5875381"/>
            <a:ext cx="30802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k-SK" altLang="sk-SK" sz="1600" i="1" dirty="0"/>
              <a:t>* v </a:t>
            </a:r>
            <a:r>
              <a:rPr lang="sk-SK" altLang="sk-SK" sz="1600" i="1" dirty="0" smtClean="0"/>
              <a:t>mil. </a:t>
            </a:r>
            <a:r>
              <a:rPr lang="sk-SK" altLang="sk-SK" sz="1600" i="1" dirty="0"/>
              <a:t>€</a:t>
            </a:r>
          </a:p>
        </p:txBody>
      </p:sp>
      <p:sp>
        <p:nvSpPr>
          <p:cNvPr id="3" name="Obdĺžnik 2"/>
          <p:cNvSpPr/>
          <p:nvPr/>
        </p:nvSpPr>
        <p:spPr>
          <a:xfrm>
            <a:off x="4227871" y="6044658"/>
            <a:ext cx="147484" cy="169277"/>
          </a:xfrm>
          <a:prstGeom prst="rect">
            <a:avLst/>
          </a:prstGeom>
          <a:gradFill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093110" y="6044658"/>
            <a:ext cx="147484" cy="16927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4338484" y="5944630"/>
            <a:ext cx="180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2018        2017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990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5275" y="412750"/>
            <a:ext cx="10072688" cy="4032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1.4 </a:t>
            </a:r>
            <a:r>
              <a:rPr lang="sk-SK" b="1" kern="0" dirty="0"/>
              <a:t>Rozpočty miest a obcí </a:t>
            </a:r>
            <a:r>
              <a:rPr lang="sk-SK" b="1" kern="0" dirty="0" err="1"/>
              <a:t>vs</a:t>
            </a:r>
            <a:r>
              <a:rPr lang="sk-SK" b="1" kern="0" dirty="0"/>
              <a:t>. skutočnosť </a:t>
            </a:r>
            <a:r>
              <a:rPr lang="sk-SK" b="1" kern="0" dirty="0" smtClean="0"/>
              <a:t>k 30. 6. 2018 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78F05A-EA51-412A-BC84-CAF31BED8770}" type="datetime1">
              <a:rPr lang="en-GB"/>
              <a:pPr>
                <a:defRPr/>
              </a:pPr>
              <a:t>11/10/2018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2432-B333-4B0F-83EA-2BA0755B9BAA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64422"/>
              </p:ext>
            </p:extLst>
          </p:nvPr>
        </p:nvGraphicFramePr>
        <p:xfrm>
          <a:off x="1343025" y="1000125"/>
          <a:ext cx="10096500" cy="4935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535"/>
                <a:gridCol w="3029066"/>
                <a:gridCol w="1324249"/>
                <a:gridCol w="1208274"/>
                <a:gridCol w="1286876"/>
                <a:gridCol w="1233177"/>
                <a:gridCol w="1387323"/>
              </a:tblGrid>
              <a:tr h="1255889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Kód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 smtClean="0">
                          <a:effectLst/>
                        </a:rPr>
                        <a:t>Ukazovateľ </a:t>
                      </a:r>
                    </a:p>
                    <a:p>
                      <a:pPr algn="ctr" fontAlgn="b"/>
                      <a:r>
                        <a:rPr lang="sk-SK" sz="2000" b="1" u="none" strike="noStrike" dirty="0" smtClean="0">
                          <a:effectLst/>
                        </a:rPr>
                        <a:t>v tis. eur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 smtClean="0">
                          <a:effectLst/>
                        </a:rPr>
                        <a:t>RVS</a:t>
                      </a:r>
                    </a:p>
                    <a:p>
                      <a:pPr algn="ctr" fontAlgn="ctr"/>
                      <a:r>
                        <a:rPr lang="sk-SK" sz="18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2018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 smtClean="0">
                          <a:effectLst/>
                        </a:rPr>
                        <a:t>Schválený</a:t>
                      </a:r>
                      <a:r>
                        <a:rPr lang="sk-SK" sz="1800" b="1" u="none" strike="noStrike" baseline="0" dirty="0" smtClean="0">
                          <a:effectLst/>
                        </a:rPr>
                        <a:t> rozpočet</a:t>
                      </a:r>
                      <a:r>
                        <a:rPr lang="sk-SK" sz="1800" b="1" u="none" strike="noStrike" dirty="0" smtClean="0">
                          <a:effectLst/>
                        </a:rPr>
                        <a:t> obcí *</a:t>
                      </a:r>
                    </a:p>
                    <a:p>
                      <a:pPr algn="ctr" fontAlgn="ctr"/>
                      <a:r>
                        <a:rPr lang="sk-SK" sz="1800" b="1" u="none" strike="noStrike" dirty="0" smtClean="0">
                          <a:effectLst/>
                        </a:rPr>
                        <a:t>k 31.3.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effectLst/>
                        </a:rPr>
                        <a:t>UR </a:t>
                      </a:r>
                      <a:r>
                        <a:rPr lang="sk-SK" sz="1800" b="1" u="none" strike="noStrike" dirty="0" smtClean="0">
                          <a:effectLst/>
                        </a:rPr>
                        <a:t>*</a:t>
                      </a:r>
                    </a:p>
                    <a:p>
                      <a:pPr algn="ctr" fontAlgn="ctr"/>
                      <a:r>
                        <a:rPr lang="sk-SK" sz="1800" b="1" u="none" strike="noStrike" dirty="0" smtClean="0">
                          <a:effectLst/>
                        </a:rPr>
                        <a:t> </a:t>
                      </a:r>
                      <a:r>
                        <a:rPr lang="sk-SK" sz="1800" b="1" u="none" strike="noStrike" dirty="0">
                          <a:effectLst/>
                        </a:rPr>
                        <a:t>k </a:t>
                      </a:r>
                      <a:r>
                        <a:rPr lang="sk-SK" sz="1800" b="1" u="none" strike="noStrike" dirty="0" smtClean="0">
                          <a:effectLst/>
                        </a:rPr>
                        <a:t>31.3. 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effectLst/>
                        </a:rPr>
                        <a:t>UR </a:t>
                      </a:r>
                      <a:r>
                        <a:rPr lang="sk-SK" sz="1800" b="1" u="none" strike="noStrike" dirty="0" smtClean="0">
                          <a:effectLst/>
                        </a:rPr>
                        <a:t>*</a:t>
                      </a:r>
                    </a:p>
                    <a:p>
                      <a:pPr algn="ctr" fontAlgn="ctr"/>
                      <a:r>
                        <a:rPr lang="sk-SK" sz="1800" b="1" u="none" strike="noStrike" dirty="0" smtClean="0">
                          <a:effectLst/>
                        </a:rPr>
                        <a:t>30.6</a:t>
                      </a:r>
                      <a:r>
                        <a:rPr lang="sk-SK" sz="1800" b="1" u="none" strike="noStrike" dirty="0">
                          <a:effectLst/>
                        </a:rPr>
                        <a:t>. 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700" b="1" u="none" strike="noStrike" dirty="0">
                          <a:effectLst/>
                        </a:rPr>
                        <a:t>Skutočnosť </a:t>
                      </a:r>
                      <a:r>
                        <a:rPr lang="sk-SK" sz="1700" b="1" u="none" strike="noStrike" dirty="0" smtClean="0">
                          <a:effectLst/>
                        </a:rPr>
                        <a:t>2018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700" b="1" u="none" strike="noStrike" dirty="0" smtClean="0">
                          <a:effectLst/>
                        </a:rPr>
                        <a:t>30. 6.</a:t>
                      </a:r>
                    </a:p>
                    <a:p>
                      <a:pPr algn="ctr" fontAlgn="ctr"/>
                      <a:endParaRPr lang="sk-SK" sz="1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ctr">
                    <a:solidFill>
                      <a:srgbClr val="92D050"/>
                    </a:solidFill>
                  </a:tcPr>
                </a:tc>
              </a:tr>
              <a:tr h="341779">
                <a:tc>
                  <a:txBody>
                    <a:bodyPr/>
                    <a:lstStyle/>
                    <a:p>
                      <a:pPr algn="l" fontAlgn="b"/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 smtClean="0">
                          <a:effectLst/>
                        </a:rPr>
                        <a:t>1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 smtClean="0">
                          <a:effectLst/>
                        </a:rPr>
                        <a:t>2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 smtClean="0">
                          <a:effectLst/>
                        </a:rPr>
                        <a:t>2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 smtClean="0">
                          <a:effectLst/>
                        </a:rPr>
                        <a:t>3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k-SK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k-SK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</a:tr>
              <a:tr h="344804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Príjmy 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4 596 970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4 895 233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5 061 414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5 354 453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2 441 818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92D050"/>
                    </a:solidFill>
                  </a:tcPr>
                </a:tc>
              </a:tr>
              <a:tr h="449787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100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i="1" u="none" strike="noStrike" dirty="0">
                          <a:effectLst/>
                        </a:rPr>
                        <a:t>Daňové príjmy </a:t>
                      </a:r>
                      <a:endParaRPr lang="sk-SK" sz="2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200" u="none" strike="noStrike" dirty="0">
                          <a:effectLst/>
                        </a:rPr>
                        <a:t>2 </a:t>
                      </a:r>
                      <a:r>
                        <a:rPr lang="sk-SK" sz="2200" u="none" strike="noStrike" dirty="0" smtClean="0">
                          <a:effectLst/>
                        </a:rPr>
                        <a:t>496 978 </a:t>
                      </a:r>
                      <a:endParaRPr lang="sk-S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2 382 257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2 399 936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2 428 360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200" b="0" i="0" u="none" strike="noStrike" dirty="0" smtClean="0">
                          <a:effectLst/>
                          <a:latin typeface="+mn-lt"/>
                        </a:rPr>
                        <a:t>1 274 094</a:t>
                      </a:r>
                      <a:endParaRPr lang="sk-SK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19" marB="0" anchor="b">
                    <a:solidFill>
                      <a:srgbClr val="92D050"/>
                    </a:solidFill>
                  </a:tcPr>
                </a:tc>
              </a:tr>
              <a:tr h="34355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200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i="1" u="none" strike="noStrike" dirty="0">
                          <a:effectLst/>
                        </a:rPr>
                        <a:t>Nedaňové príjmy        </a:t>
                      </a:r>
                      <a:endParaRPr lang="sk-SK" sz="2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200" u="none" strike="noStrike" dirty="0" smtClean="0">
                          <a:effectLst/>
                        </a:rPr>
                        <a:t>600 000</a:t>
                      </a:r>
                      <a:endParaRPr lang="sk-SK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507 011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200" u="none" strike="noStrike" dirty="0" smtClean="0">
                          <a:effectLst/>
                        </a:rPr>
                        <a:t>522 629</a:t>
                      </a:r>
                      <a:endParaRPr lang="sk-SK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200" u="none" strike="noStrike" dirty="0" smtClean="0">
                          <a:effectLst/>
                        </a:rPr>
                        <a:t>538 828</a:t>
                      </a:r>
                      <a:endParaRPr lang="sk-SK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200" b="0" i="0" u="none" strike="noStrike" dirty="0" smtClean="0">
                          <a:effectLst/>
                          <a:latin typeface="+mn-lt"/>
                        </a:rPr>
                        <a:t>280 970</a:t>
                      </a:r>
                      <a:endParaRPr lang="sk-SK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19" marB="0" anchor="b">
                    <a:solidFill>
                      <a:srgbClr val="92D050"/>
                    </a:solidFill>
                  </a:tcPr>
                </a:tc>
              </a:tr>
              <a:tr h="34355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300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i="1" u="none" strike="noStrike" dirty="0">
                          <a:effectLst/>
                        </a:rPr>
                        <a:t>Granty a transfery       </a:t>
                      </a:r>
                      <a:endParaRPr lang="sk-SK" sz="2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1 159 992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1 529 813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1 588 576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1 672 410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200" b="0" i="0" u="none" strike="noStrike" dirty="0" smtClean="0">
                          <a:effectLst/>
                          <a:latin typeface="+mn-lt"/>
                        </a:rPr>
                        <a:t>681 570</a:t>
                      </a:r>
                      <a:endParaRPr lang="sk-SK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19" marB="0" anchor="b">
                    <a:solidFill>
                      <a:srgbClr val="92D050"/>
                    </a:solidFill>
                  </a:tcPr>
                </a:tc>
              </a:tr>
              <a:tr h="344804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 smtClean="0">
                          <a:effectLst/>
                        </a:rPr>
                        <a:t>Výdavky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4 306 835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868 446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5 030 424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5 311 353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k-SK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sk-SK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995 601</a:t>
                      </a:r>
                      <a:endParaRPr lang="sk-SK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92D050"/>
                    </a:solidFill>
                  </a:tcPr>
                </a:tc>
              </a:tr>
              <a:tr h="34355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600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i="1" u="none" strike="noStrike" dirty="0">
                          <a:effectLst/>
                        </a:rPr>
                        <a:t>Bežné výdavky          </a:t>
                      </a:r>
                      <a:endParaRPr lang="sk-SK" sz="2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3 519 963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3 583 511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3 652 108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3 745 618</a:t>
                      </a:r>
                      <a:endParaRPr lang="sk-SK" sz="2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200" b="0" i="0" u="none" strike="noStrike" dirty="0" smtClean="0">
                          <a:effectLst/>
                          <a:latin typeface="+mn-lt"/>
                        </a:rPr>
                        <a:t>1 662 003</a:t>
                      </a:r>
                      <a:endParaRPr lang="sk-SK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19" marB="0" anchor="b">
                    <a:solidFill>
                      <a:srgbClr val="92D050"/>
                    </a:solidFill>
                  </a:tcPr>
                </a:tc>
              </a:tr>
              <a:tr h="34355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700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i="1" u="none" strike="noStrike" dirty="0">
                          <a:effectLst/>
                        </a:rPr>
                        <a:t>Kapitálové výdavky      </a:t>
                      </a:r>
                      <a:endParaRPr lang="sk-SK" sz="2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566 872</a:t>
                      </a:r>
                      <a:endParaRPr lang="sk-SK" sz="2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1 097 146</a:t>
                      </a:r>
                      <a:endParaRPr lang="sk-SK" sz="2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1 186 181</a:t>
                      </a: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k-SK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1 366 603</a:t>
                      </a:r>
                      <a:endParaRPr lang="sk-SK" sz="2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200" b="1" i="0" u="none" strike="noStrike" dirty="0" smtClean="0">
                          <a:effectLst/>
                          <a:latin typeface="+mn-lt"/>
                        </a:rPr>
                        <a:t>241 553</a:t>
                      </a:r>
                      <a:endParaRPr lang="sk-SK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19" marB="0" anchor="b">
                    <a:solidFill>
                      <a:srgbClr val="92D050"/>
                    </a:solidFill>
                  </a:tcPr>
                </a:tc>
              </a:tr>
              <a:tr h="8242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u="none" strike="noStrike" dirty="0" smtClean="0">
                          <a:effectLst/>
                        </a:rPr>
                        <a:t> Schodok/prebytok</a:t>
                      </a:r>
                      <a:r>
                        <a:rPr lang="sk-SK" sz="2000" u="none" strike="noStrike" dirty="0" smtClean="0">
                          <a:effectLst/>
                        </a:rPr>
                        <a:t> bez FO</a:t>
                      </a:r>
                      <a:endParaRPr lang="sk-SK" sz="2000" b="1" u="none" strike="noStrike" dirty="0" smtClean="0">
                        <a:effectLst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u="none" strike="noStrike" dirty="0" smtClean="0">
                          <a:effectLst/>
                        </a:rPr>
                        <a:t> 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rgbClr val="C55A1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6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170 135</a:t>
                      </a:r>
                      <a:endParaRPr lang="sk-SK" sz="20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-261 574</a:t>
                      </a:r>
                      <a:endParaRPr lang="sk-SK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-327 148</a:t>
                      </a:r>
                      <a:endParaRPr lang="sk-SK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sk-SK" sz="2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472 623</a:t>
                      </a:r>
                      <a:endParaRPr lang="sk-SK" sz="20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276" marR="8276" marT="827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333 079</a:t>
                      </a:r>
                      <a:endParaRPr lang="sk-SK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76" marR="8276" marT="827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9007" name="BlokTextu 10"/>
          <p:cNvSpPr txBox="1">
            <a:spLocks noChangeArrowheads="1"/>
          </p:cNvSpPr>
          <p:nvPr/>
        </p:nvSpPr>
        <p:spPr bwMode="auto">
          <a:xfrm>
            <a:off x="1252538" y="5954713"/>
            <a:ext cx="3467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sk-SK" altLang="sk-SK" i="1" dirty="0"/>
              <a:t>*podľa finančných výkazov</a:t>
            </a:r>
          </a:p>
        </p:txBody>
      </p:sp>
    </p:spTree>
    <p:extLst>
      <p:ext uri="{BB962C8B-B14F-4D97-AF65-F5344CB8AC3E}">
        <p14:creationId xmlns:p14="http://schemas.microsoft.com/office/powerpoint/2010/main" val="122750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2400" b="1" u="sng" dirty="0" smtClean="0"/>
              <a:t>1.5 </a:t>
            </a:r>
            <a:r>
              <a:rPr lang="sk-SK" altLang="sk-SK" sz="2400" b="1" u="sng" dirty="0"/>
              <a:t>Vývoj DPFO obcí </a:t>
            </a:r>
            <a:r>
              <a:rPr lang="sk-SK" altLang="sk-SK" sz="2400" b="1" u="sng" dirty="0" smtClean="0"/>
              <a:t>2018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7610-AEDD-420A-9018-89CCABC4EAC8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2019 </a:t>
            </a:r>
            <a:r>
              <a:rPr lang="sk-SK" b="1" dirty="0">
                <a:solidFill>
                  <a:schemeClr val="accent1"/>
                </a:solidFill>
                <a:cs typeface="Arial" pitchFamily="34" charset="0"/>
              </a:rPr>
              <a:t>- </a:t>
            </a: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7</a:t>
            </a:fld>
            <a:endParaRPr lang="en-GB" noProof="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80725"/>
              </p:ext>
            </p:extLst>
          </p:nvPr>
        </p:nvGraphicFramePr>
        <p:xfrm>
          <a:off x="1565188" y="1463039"/>
          <a:ext cx="9677579" cy="3587931"/>
        </p:xfrm>
        <a:graphic>
          <a:graphicData uri="http://schemas.openxmlformats.org/drawingml/2006/table">
            <a:tbl>
              <a:tblPr/>
              <a:tblGrid>
                <a:gridCol w="3051417"/>
                <a:gridCol w="2230244"/>
                <a:gridCol w="2230244"/>
                <a:gridCol w="2165674"/>
              </a:tblGrid>
              <a:tr h="108831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Ukazovateľ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(v mil. €)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672" marB="4567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2017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RVS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2018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418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sk-SK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64" marR="91464" marT="45672" marB="4567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sk-SK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5576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DPFO</a:t>
                      </a:r>
                      <a:endParaRPr kumimoji="0" lang="sk-SK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672" marB="4567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1 797,3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1 923,7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1 993,2 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205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medziročne</a:t>
                      </a:r>
                      <a:r>
                        <a:rPr lang="en-US" sz="2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</a:t>
                      </a:r>
                      <a:r>
                        <a:rPr lang="sk-SK" sz="2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mil. €</a:t>
                      </a:r>
                      <a:endParaRPr kumimoji="0" lang="sk-SK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672" marB="4567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126,4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195,9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94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medziročne</a:t>
                      </a:r>
                      <a:r>
                        <a:rPr lang="en-US" sz="2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%</a:t>
                      </a: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</a:t>
                      </a:r>
                      <a:endParaRPr kumimoji="0" lang="sk-SK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4" marR="91464" marT="45672" marB="4567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+7,0%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+10,9%</a:t>
                      </a:r>
                    </a:p>
                  </a:txBody>
                  <a:tcPr marL="91464" marR="91464" marT="45672" marB="4567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1418911" y="5050970"/>
            <a:ext cx="3343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i="1" dirty="0" smtClean="0"/>
              <a:t>*septembrová prognóza</a:t>
            </a:r>
            <a:endParaRPr lang="sk-SK" sz="1400" i="1" dirty="0"/>
          </a:p>
        </p:txBody>
      </p:sp>
    </p:spTree>
    <p:extLst>
      <p:ext uri="{BB962C8B-B14F-4D97-AF65-F5344CB8AC3E}">
        <p14:creationId xmlns:p14="http://schemas.microsoft.com/office/powerpoint/2010/main" val="184977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343858"/>
              </p:ext>
            </p:extLst>
          </p:nvPr>
        </p:nvGraphicFramePr>
        <p:xfrm>
          <a:off x="1052052" y="1172635"/>
          <a:ext cx="10669685" cy="50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dirty="0" smtClean="0"/>
              <a:t>1.6 </a:t>
            </a:r>
            <a:r>
              <a:rPr lang="sk-SK" altLang="sk-SK" b="1" dirty="0"/>
              <a:t>Vývoj </a:t>
            </a:r>
            <a:r>
              <a:rPr lang="sk-SK" altLang="sk-SK" b="1" dirty="0" smtClean="0"/>
              <a:t>DPFO obcí </a:t>
            </a:r>
            <a:r>
              <a:rPr lang="sk-SK" altLang="sk-SK" b="1" dirty="0"/>
              <a:t>2018 (po mesiacoch)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05A-EA51-412A-BC84-CAF31BED8770}" type="datetime1">
              <a:rPr lang="en-GB" noProof="0" smtClean="0"/>
              <a:t>11/10/2018</a:t>
            </a:fld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8</a:t>
            </a:fld>
            <a:endParaRPr lang="en-GB" noProof="0" dirty="0"/>
          </a:p>
        </p:txBody>
      </p:sp>
      <p:grpSp>
        <p:nvGrpSpPr>
          <p:cNvPr id="10" name="Skupina 9"/>
          <p:cNvGrpSpPr/>
          <p:nvPr/>
        </p:nvGrpSpPr>
        <p:grpSpPr>
          <a:xfrm>
            <a:off x="9696012" y="1172635"/>
            <a:ext cx="1854078" cy="4962694"/>
            <a:chOff x="9827395" y="980940"/>
            <a:chExt cx="1762206" cy="4096861"/>
          </a:xfrm>
        </p:grpSpPr>
        <p:sp>
          <p:nvSpPr>
            <p:cNvPr id="11" name="Zaoblený obdĺžnik 10"/>
            <p:cNvSpPr/>
            <p:nvPr/>
          </p:nvSpPr>
          <p:spPr>
            <a:xfrm>
              <a:off x="9827395" y="1007913"/>
              <a:ext cx="1762206" cy="4069888"/>
            </a:xfrm>
            <a:prstGeom prst="roundRect">
              <a:avLst/>
            </a:prstGeom>
            <a:solidFill>
              <a:srgbClr val="92D05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sk-SK"/>
            </a:p>
          </p:txBody>
        </p:sp>
        <p:sp>
          <p:nvSpPr>
            <p:cNvPr id="12" name="BlokTextu 2"/>
            <p:cNvSpPr txBox="1"/>
            <p:nvPr/>
          </p:nvSpPr>
          <p:spPr>
            <a:xfrm>
              <a:off x="10036672" y="980940"/>
              <a:ext cx="1362061" cy="417064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2400" b="1" dirty="0" smtClean="0"/>
                <a:t>Prognóza</a:t>
              </a:r>
              <a:endParaRPr lang="sk-SK" sz="2400" b="1" dirty="0"/>
            </a:p>
          </p:txBody>
        </p:sp>
        <p:sp>
          <p:nvSpPr>
            <p:cNvPr id="13" name="BlokTextu 3"/>
            <p:cNvSpPr txBox="1"/>
            <p:nvPr/>
          </p:nvSpPr>
          <p:spPr>
            <a:xfrm>
              <a:off x="9909225" y="1430322"/>
              <a:ext cx="1616957" cy="38638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1800" b="1" dirty="0" smtClean="0"/>
                <a:t>Spolu: 1 993,2</a:t>
              </a:r>
              <a:endParaRPr lang="sk-SK" sz="1800" b="1" dirty="0"/>
            </a:p>
          </p:txBody>
        </p:sp>
      </p:grpSp>
      <p:sp>
        <p:nvSpPr>
          <p:cNvPr id="14" name="Zástupný symbol päty 4"/>
          <p:cNvSpPr txBox="1">
            <a:spLocks/>
          </p:cNvSpPr>
          <p:nvPr/>
        </p:nvSpPr>
        <p:spPr>
          <a:xfrm>
            <a:off x="2688771" y="6356350"/>
            <a:ext cx="56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k-SK" b="1" dirty="0" smtClean="0">
                <a:solidFill>
                  <a:schemeClr val="accent1"/>
                </a:solidFill>
                <a:cs typeface="Arial" pitchFamily="34" charset="0"/>
              </a:rPr>
              <a:t>Aktuálne otázky financovania a rozpočty miest a obcí na roky 2019 - 2021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0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ĺžnik 9"/>
          <p:cNvSpPr/>
          <p:nvPr/>
        </p:nvSpPr>
        <p:spPr>
          <a:xfrm>
            <a:off x="9758540" y="1185863"/>
            <a:ext cx="2195512" cy="4767262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sk-SK"/>
          </a:p>
        </p:txBody>
      </p:sp>
      <p:graphicFrame>
        <p:nvGraphicFramePr>
          <p:cNvPr id="18" name="Graf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985390"/>
              </p:ext>
            </p:extLst>
          </p:nvPr>
        </p:nvGraphicFramePr>
        <p:xfrm>
          <a:off x="9820010" y="1222375"/>
          <a:ext cx="2072572" cy="4972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5275" y="412750"/>
            <a:ext cx="10072688" cy="4032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/>
              <a:t>1.7 Porovnanie vývoja DPFO obcí 2015-2018 (SKUT. po mesiacoch 1.-10.) 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78F05A-EA51-412A-BC84-CAF31BED8770}" type="datetime1">
              <a:rPr lang="en-GB"/>
              <a:pPr>
                <a:defRPr/>
              </a:pPr>
              <a:t>11/10/2018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502039" y="6356350"/>
            <a:ext cx="5838091" cy="365125"/>
          </a:xfrm>
        </p:spPr>
        <p:txBody>
          <a:bodyPr/>
          <a:lstStyle/>
          <a:p>
            <a:r>
              <a:rPr lang="sk-SK" sz="1400" b="1" dirty="0">
                <a:solidFill>
                  <a:schemeClr val="accent1"/>
                </a:solidFill>
                <a:cs typeface="Arial" pitchFamily="34" charset="0"/>
              </a:rPr>
              <a:t>Aktuálne otázky financovania a rozpočty </a:t>
            </a:r>
            <a:r>
              <a:rPr lang="sk-SK" sz="1400" b="1" dirty="0" smtClean="0">
                <a:solidFill>
                  <a:schemeClr val="accent1"/>
                </a:solidFill>
                <a:cs typeface="Arial" pitchFamily="34" charset="0"/>
              </a:rPr>
              <a:t>miest a obcí </a:t>
            </a:r>
            <a:r>
              <a:rPr lang="sk-SK" sz="1400" b="1" dirty="0">
                <a:solidFill>
                  <a:schemeClr val="accent1"/>
                </a:solidFill>
                <a:cs typeface="Arial" pitchFamily="34" charset="0"/>
              </a:rPr>
              <a:t>na roky 2019 - 2021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A2DBA-645C-40D6-BCE1-B94C79DBC9EF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25606" name="BlokTextu 7"/>
          <p:cNvSpPr txBox="1">
            <a:spLocks noChangeArrowheads="1"/>
          </p:cNvSpPr>
          <p:nvPr/>
        </p:nvSpPr>
        <p:spPr bwMode="auto">
          <a:xfrm>
            <a:off x="9934575" y="852488"/>
            <a:ext cx="2009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sk-SK" altLang="sk-SK" dirty="0"/>
              <a:t>január </a:t>
            </a:r>
            <a:r>
              <a:rPr lang="sk-SK" altLang="sk-SK" dirty="0" smtClean="0"/>
              <a:t>– október </a:t>
            </a:r>
            <a:endParaRPr lang="sk-SK" altLang="sk-SK" dirty="0"/>
          </a:p>
        </p:txBody>
      </p:sp>
      <p:sp>
        <p:nvSpPr>
          <p:cNvPr id="25610" name="BlokTextu 2"/>
          <p:cNvSpPr txBox="1">
            <a:spLocks noChangeArrowheads="1"/>
          </p:cNvSpPr>
          <p:nvPr/>
        </p:nvSpPr>
        <p:spPr bwMode="auto">
          <a:xfrm>
            <a:off x="10713524" y="1760878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sk-SK" dirty="0" smtClean="0"/>
              <a:t>1495</a:t>
            </a:r>
            <a:endParaRPr lang="sk-SK" altLang="sk-SK" dirty="0"/>
          </a:p>
        </p:txBody>
      </p:sp>
      <p:sp>
        <p:nvSpPr>
          <p:cNvPr id="25611" name="BlokTextu 13"/>
          <p:cNvSpPr txBox="1">
            <a:spLocks noChangeArrowheads="1"/>
          </p:cNvSpPr>
          <p:nvPr/>
        </p:nvSpPr>
        <p:spPr bwMode="auto">
          <a:xfrm>
            <a:off x="11186908" y="138703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sk-SK" dirty="0" smtClean="0"/>
              <a:t>1661</a:t>
            </a:r>
            <a:endParaRPr lang="sk-SK" altLang="sk-SK" dirty="0"/>
          </a:p>
        </p:txBody>
      </p:sp>
      <p:sp>
        <p:nvSpPr>
          <p:cNvPr id="25612" name="BlokTextu 7"/>
          <p:cNvSpPr txBox="1">
            <a:spLocks noChangeArrowheads="1"/>
          </p:cNvSpPr>
          <p:nvPr/>
        </p:nvSpPr>
        <p:spPr bwMode="auto">
          <a:xfrm>
            <a:off x="213531" y="6000849"/>
            <a:ext cx="51335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sk-SK" sz="1400" i="1" dirty="0"/>
              <a:t>*v mil. </a:t>
            </a:r>
            <a:r>
              <a:rPr lang="sk-SK" altLang="sk-SK" sz="1400" i="1" dirty="0" smtClean="0"/>
              <a:t>€ vrátane zúčtovania v mesiaci marec</a:t>
            </a:r>
            <a:endParaRPr lang="sk-SK" altLang="sk-SK" sz="1400" i="1" dirty="0"/>
          </a:p>
        </p:txBody>
      </p:sp>
      <p:sp>
        <p:nvSpPr>
          <p:cNvPr id="19" name="BlokTextu 2"/>
          <p:cNvSpPr txBox="1">
            <a:spLocks noChangeArrowheads="1"/>
          </p:cNvSpPr>
          <p:nvPr/>
        </p:nvSpPr>
        <p:spPr bwMode="auto">
          <a:xfrm>
            <a:off x="10239316" y="2013108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sk-SK" dirty="0" smtClean="0"/>
              <a:t>1393</a:t>
            </a:r>
            <a:endParaRPr lang="sk-SK" altLang="sk-SK" dirty="0"/>
          </a:p>
        </p:txBody>
      </p:sp>
      <p:sp>
        <p:nvSpPr>
          <p:cNvPr id="20" name="BlokTextu 2"/>
          <p:cNvSpPr txBox="1">
            <a:spLocks noChangeArrowheads="1"/>
          </p:cNvSpPr>
          <p:nvPr/>
        </p:nvSpPr>
        <p:spPr bwMode="auto">
          <a:xfrm>
            <a:off x="9820451" y="2419508"/>
            <a:ext cx="704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sk-SK" dirty="0" smtClean="0"/>
              <a:t>1224</a:t>
            </a:r>
          </a:p>
          <a:p>
            <a:endParaRPr lang="sk-SK" altLang="sk-SK" dirty="0"/>
          </a:p>
        </p:txBody>
      </p:sp>
      <p:graphicFrame>
        <p:nvGraphicFramePr>
          <p:cNvPr id="21" name="Graf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699097"/>
              </p:ext>
            </p:extLst>
          </p:nvPr>
        </p:nvGraphicFramePr>
        <p:xfrm>
          <a:off x="1418911" y="1036637"/>
          <a:ext cx="8013294" cy="49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2197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1675</Words>
  <Application>Microsoft Office PowerPoint</Application>
  <PresentationFormat>Širokouhlá</PresentationFormat>
  <Paragraphs>669</Paragraphs>
  <Slides>24</Slides>
  <Notes>10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Motív Office</vt:lpstr>
      <vt:lpstr>Hárok</vt:lpstr>
      <vt:lpstr>Aktuálne otázky financovania  a rozpočty  miest a obcí na roky 2019 - 2021 </vt:lpstr>
      <vt:lpstr>Obsah:</vt:lpstr>
      <vt:lpstr>1.1 Vývoj hospodárenia obcí 2017 - 2018 </vt:lpstr>
      <vt:lpstr>1.2 Vývoj hospodárenia obcí 2017 – 2018 porovnanie príjmov (k 30.6.)</vt:lpstr>
      <vt:lpstr>1.3 Vývoj hospodárenia obcí 2017 – 2018 porovnanie výdavkov (k 30.6.)</vt:lpstr>
      <vt:lpstr>1.4 Rozpočty miest a obcí vs. skutočnosť k 30. 6. 2018 </vt:lpstr>
      <vt:lpstr>1.5 Vývoj DPFO obcí 2018</vt:lpstr>
      <vt:lpstr>1.6 Vývoj DPFO obcí 2018 (po mesiacoch)</vt:lpstr>
      <vt:lpstr>1.7 Porovnanie vývoja DPFO obcí 2015-2018 (SKUT. po mesiacoch 1.-10.) </vt:lpstr>
      <vt:lpstr>2.1     RVS 2019- 2021      vývoj salda Rozpočtu verejnej správy k HDP </vt:lpstr>
      <vt:lpstr>2.2   RVS 2019- 2021      vývoj dlhu verejnej správy k HDP</vt:lpstr>
      <vt:lpstr>2.3 Vývoj daňových príjmov obcí 2019-2021</vt:lpstr>
      <vt:lpstr>2.4 Vývoj DPFO obcí 2016-2021</vt:lpstr>
      <vt:lpstr>2.5 vývoj Dpfo 2018-2019 predpokladaná korekcia</vt:lpstr>
      <vt:lpstr>2.6 Dotácie obciam z kapitol štátneho rozpočtu 2018-2019 </vt:lpstr>
      <vt:lpstr>2.7 transfery obciam  prenesený výkon ŠS z kapitoly MV SR v roku 2019 </vt:lpstr>
      <vt:lpstr>2.8 transfery obciam z fondov v roku 2019</vt:lpstr>
      <vt:lpstr>2.9 Návrh RVS 2019 až 2021 (obce)</vt:lpstr>
      <vt:lpstr>2.10 Vývoj príjmov obcí (2016-2021)</vt:lpstr>
      <vt:lpstr>2.11 Vývoj výdavkov obcí (2016-2021)</vt:lpstr>
      <vt:lpstr>3.1. Zmeny v zákone č. 583/2004 Z. z. - účinnosť od 1.1.2019</vt:lpstr>
      <vt:lpstr>3.2 Zmeny v zákone č. 583/2004 Z. z. </vt:lpstr>
      <vt:lpstr>3.3 Ďalšie aktuality - Pokuta za prekročenie dlhu </vt:lpstr>
      <vt:lpstr>Prezentácia programu PowerPoint</vt:lpstr>
    </vt:vector>
  </TitlesOfParts>
  <Company>Ministerstvo financií 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Polonyi Martin</dc:creator>
  <cp:lastModifiedBy>Miks Jozef</cp:lastModifiedBy>
  <cp:revision>244</cp:revision>
  <cp:lastPrinted>2017-10-18T06:26:34Z</cp:lastPrinted>
  <dcterms:created xsi:type="dcterms:W3CDTF">2016-06-21T08:16:05Z</dcterms:created>
  <dcterms:modified xsi:type="dcterms:W3CDTF">2018-10-11T06:52:10Z</dcterms:modified>
</cp:coreProperties>
</file>