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 snapToGrid="0">
      <p:cViewPr>
        <p:scale>
          <a:sx n="40" d="100"/>
          <a:sy n="40" d="100"/>
        </p:scale>
        <p:origin x="1660" y="5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C2EF4C-D372-4409-9A7D-C1E8689FB6ED}" type="datetimeFigureOut">
              <a:rPr lang="sk-SK" smtClean="0"/>
              <a:pPr/>
              <a:t>29. 3. 2017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185962-68DE-4A3C-AC97-5A0235B0444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49179" y="2512042"/>
            <a:ext cx="10452298" cy="211604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200" b="1" dirty="0">
                <a:latin typeface="+mn-lt"/>
              </a:rPr>
              <a:t>Zabezpečenie realizácie aktivity č. 1 </a:t>
            </a:r>
            <a:br>
              <a:rPr lang="sk-SK" sz="3200" b="1" dirty="0">
                <a:latin typeface="+mn-lt"/>
              </a:rPr>
            </a:br>
            <a:r>
              <a:rPr lang="sk-SK" sz="3200" b="1" dirty="0">
                <a:latin typeface="+mn-lt"/>
              </a:rPr>
              <a:t>v rámci Národného programu</a:t>
            </a:r>
          </a:p>
          <a:p>
            <a:r>
              <a:rPr lang="sk-SK" sz="3200" b="1" dirty="0">
                <a:latin typeface="+mn-lt"/>
              </a:rPr>
              <a:t>„Meranie efektívnosti poskytovaných služieb verejnej správy, inštitucionálny rozvoj Klientskych centier a integrácia spätnej väzby klientov“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991068" y="5790831"/>
            <a:ext cx="1045229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b="1" dirty="0">
                <a:solidFill>
                  <a:schemeClr val="bg1"/>
                </a:solidFill>
              </a:rPr>
              <a:t>Konferencia APÚMS SR, 30. marca 2017</a:t>
            </a:r>
          </a:p>
        </p:txBody>
      </p:sp>
      <p:pic>
        <p:nvPicPr>
          <p:cNvPr id="9" name="Picture 5" descr="logo_apums_sk_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69" y="396438"/>
            <a:ext cx="6702697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583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10146" y="290881"/>
            <a:ext cx="8352928" cy="945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600" b="1" dirty="0">
                <a:solidFill>
                  <a:srgbClr val="002060"/>
                </a:solidFill>
                <a:latin typeface="+mn-lt"/>
              </a:rPr>
              <a:t>Rozsah aktivity č. 1 </a:t>
            </a: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863847" y="1165474"/>
            <a:ext cx="10735117" cy="495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endParaRPr lang="sk-SK" sz="600" dirty="0">
              <a:latin typeface="+mj-lt"/>
            </a:endParaRP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sk-SK" dirty="0"/>
              <a:t>Výber a príprava pilotných organizácií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Samohodnotenie a zostavenie akčných plánov pre implementáciu zefektívňovania kvality vo vybraných organizáciách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Príprava podporných nástrojov a úprava metodiky pre implementáciu zefektívňovania kvality v ostatných samosprávach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sk-SK" dirty="0"/>
              <a:t>Budovanie kapacít pre oblasť zefektívňovania kvality v samosprávach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sk-SK" dirty="0"/>
              <a:t>Podpora samospráv zapojených do pilotnej implementácie pri zavádzaní vybraných opatrení z akčných plánov do praxe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sk-SK" dirty="0"/>
              <a:t>Vytváranie synergických efektov klientskych centier so samosprávami 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endParaRPr lang="sk-SK" dirty="0">
              <a:latin typeface="+mj-lt"/>
            </a:endParaRPr>
          </a:p>
        </p:txBody>
      </p:sp>
      <p:sp>
        <p:nvSpPr>
          <p:cNvPr id="2" name="Obdĺžnik: zaoblené rohy 1"/>
          <p:cNvSpPr/>
          <p:nvPr/>
        </p:nvSpPr>
        <p:spPr>
          <a:xfrm>
            <a:off x="574158" y="1860698"/>
            <a:ext cx="11238614" cy="1679944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123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0297" y="330950"/>
            <a:ext cx="8352928" cy="945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600" b="1" dirty="0">
                <a:solidFill>
                  <a:srgbClr val="002060"/>
                </a:solidFill>
                <a:latin typeface="+mn-lt"/>
              </a:rPr>
              <a:t>Harmonogram aktivity č. 1</a:t>
            </a:r>
          </a:p>
        </p:txBody>
      </p:sp>
      <p:graphicFrame>
        <p:nvGraphicFramePr>
          <p:cNvPr id="5" name="Zástupný objekt pre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680088"/>
              </p:ext>
            </p:extLst>
          </p:nvPr>
        </p:nvGraphicFramePr>
        <p:xfrm>
          <a:off x="1021174" y="1246350"/>
          <a:ext cx="10575230" cy="423630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734006">
                  <a:extLst>
                    <a:ext uri="{9D8B030D-6E8A-4147-A177-3AD203B41FA5}">
                      <a16:colId xmlns:a16="http://schemas.microsoft.com/office/drawing/2014/main" val="158139871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2450589498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1258221707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1691212845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2662307005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2501224172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645011898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294250904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160061823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53282513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64802805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373212269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394096258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420879257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289909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224684834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4171494503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1247628461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763009496"/>
                    </a:ext>
                  </a:extLst>
                </a:gridCol>
                <a:gridCol w="412696">
                  <a:extLst>
                    <a:ext uri="{9D8B030D-6E8A-4147-A177-3AD203B41FA5}">
                      <a16:colId xmlns:a16="http://schemas.microsoft.com/office/drawing/2014/main" val="3679040121"/>
                    </a:ext>
                  </a:extLst>
                </a:gridCol>
              </a:tblGrid>
              <a:tr h="124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 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2017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2018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321508"/>
                  </a:ext>
                </a:extLst>
              </a:tr>
              <a:tr h="228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5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6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7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8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9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10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11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12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1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2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3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4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5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6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7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8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9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</a:rPr>
                        <a:t>10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/>
                </a:tc>
                <a:extLst>
                  <a:ext uri="{0D108BD9-81ED-4DB2-BD59-A6C34878D82A}">
                    <a16:rowId xmlns:a16="http://schemas.microsoft.com/office/drawing/2014/main" val="2062997820"/>
                  </a:ext>
                </a:extLst>
              </a:tr>
              <a:tr h="27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Úvodné stretnutia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400" b="1">
                        <a:effectLst/>
                        <a:highlight>
                          <a:srgbClr val="FFFF00"/>
                        </a:highlight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k-SK" sz="14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 b="1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b="1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43934823"/>
                  </a:ext>
                </a:extLst>
              </a:tr>
              <a:tr h="278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Úvodné merania kvality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2791518472"/>
                  </a:ext>
                </a:extLst>
              </a:tr>
              <a:tr h="258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Zadefinovanie cieľov kvality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3115347643"/>
                  </a:ext>
                </a:extLst>
              </a:tr>
              <a:tr h="278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Stratégie a akčné plány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1029377298"/>
                  </a:ext>
                </a:extLst>
              </a:tr>
              <a:tr h="2517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Podporné nástroje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1850110076"/>
                  </a:ext>
                </a:extLst>
              </a:tr>
              <a:tr h="470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Súhrnná metodika pre ďalšie samosprávy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2801961519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Návrh stratégie pre systémovú implementáciu 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2629503653"/>
                  </a:ext>
                </a:extLst>
              </a:tr>
              <a:tr h="470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Budovanie kapacít v samosprávach (školenia)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2244182167"/>
                  </a:ext>
                </a:extLst>
              </a:tr>
              <a:tr h="553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Podpora samospráv pri implementácii akčných plánov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3999445457"/>
                  </a:ext>
                </a:extLst>
              </a:tr>
              <a:tr h="487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Vytváranie synergických efektov KC so samosprávami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Whitney Medium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77" marR="44977" marT="0" marB="0"/>
                </a:tc>
                <a:extLst>
                  <a:ext uri="{0D108BD9-81ED-4DB2-BD59-A6C34878D82A}">
                    <a16:rowId xmlns:a16="http://schemas.microsoft.com/office/drawing/2014/main" val="2365070391"/>
                  </a:ext>
                </a:extLst>
              </a:tr>
            </a:tbl>
          </a:graphicData>
        </a:graphic>
      </p:graphicFrame>
      <p:sp>
        <p:nvSpPr>
          <p:cNvPr id="6" name="Obdĺžnik: zaoblené rohy 5"/>
          <p:cNvSpPr/>
          <p:nvPr/>
        </p:nvSpPr>
        <p:spPr>
          <a:xfrm>
            <a:off x="3949722" y="1791146"/>
            <a:ext cx="447950" cy="73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7" name="Obdĺžnik: zaoblené rohy 6"/>
          <p:cNvSpPr/>
          <p:nvPr/>
        </p:nvSpPr>
        <p:spPr>
          <a:xfrm>
            <a:off x="5176354" y="2867960"/>
            <a:ext cx="447950" cy="73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8" name="Obdĺžnik: zaoblené rohy 7"/>
          <p:cNvSpPr/>
          <p:nvPr/>
        </p:nvSpPr>
        <p:spPr>
          <a:xfrm>
            <a:off x="5184305" y="3212098"/>
            <a:ext cx="447950" cy="73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9" name="Obdĺžnik: zaoblené rohy 8"/>
          <p:cNvSpPr/>
          <p:nvPr/>
        </p:nvSpPr>
        <p:spPr>
          <a:xfrm>
            <a:off x="6805009" y="2600572"/>
            <a:ext cx="447950" cy="73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10" name="Obdĺžnik: zaoblené rohy 9"/>
          <p:cNvSpPr/>
          <p:nvPr/>
        </p:nvSpPr>
        <p:spPr>
          <a:xfrm>
            <a:off x="6805006" y="3697885"/>
            <a:ext cx="447950" cy="73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11" name="Obdĺžnik: zaoblené rohy 10"/>
          <p:cNvSpPr/>
          <p:nvPr/>
        </p:nvSpPr>
        <p:spPr>
          <a:xfrm>
            <a:off x="4221448" y="2092851"/>
            <a:ext cx="1080121" cy="58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12" name="Obdĺžnik: zaoblené rohy 11"/>
          <p:cNvSpPr/>
          <p:nvPr/>
        </p:nvSpPr>
        <p:spPr>
          <a:xfrm>
            <a:off x="5892880" y="2093273"/>
            <a:ext cx="1065287" cy="69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13" name="Obdĺžnik: zaoblené rohy 12"/>
          <p:cNvSpPr/>
          <p:nvPr/>
        </p:nvSpPr>
        <p:spPr>
          <a:xfrm>
            <a:off x="4221448" y="2375886"/>
            <a:ext cx="1065287" cy="69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14" name="Obdĺžnik: zaoblené rohy 13"/>
          <p:cNvSpPr/>
          <p:nvPr/>
        </p:nvSpPr>
        <p:spPr>
          <a:xfrm>
            <a:off x="5892880" y="2372148"/>
            <a:ext cx="1065287" cy="69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15" name="Obdĺžnik: zaoblené rohy 14"/>
          <p:cNvSpPr/>
          <p:nvPr/>
        </p:nvSpPr>
        <p:spPr>
          <a:xfrm>
            <a:off x="7645840" y="4152458"/>
            <a:ext cx="3708251" cy="73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16" name="Obdĺžnik: zaoblené rohy 15"/>
          <p:cNvSpPr/>
          <p:nvPr/>
        </p:nvSpPr>
        <p:spPr>
          <a:xfrm>
            <a:off x="7655735" y="4664951"/>
            <a:ext cx="3708251" cy="73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  <p:sp>
        <p:nvSpPr>
          <p:cNvPr id="17" name="Obdĺžnik: zaoblené rohy 16"/>
          <p:cNvSpPr/>
          <p:nvPr/>
        </p:nvSpPr>
        <p:spPr>
          <a:xfrm>
            <a:off x="7655735" y="5210333"/>
            <a:ext cx="3708251" cy="73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791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 txBox="1">
            <a:spLocks/>
          </p:cNvSpPr>
          <p:nvPr/>
        </p:nvSpPr>
        <p:spPr>
          <a:xfrm>
            <a:off x="1961662" y="182203"/>
            <a:ext cx="813690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600" b="1" dirty="0">
                <a:solidFill>
                  <a:srgbClr val="002060"/>
                </a:solidFill>
                <a:latin typeface="+mn-lt"/>
              </a:rPr>
              <a:t>Míľniky aktivity č. 1</a:t>
            </a:r>
          </a:p>
        </p:txBody>
      </p:sp>
      <p:cxnSp>
        <p:nvCxnSpPr>
          <p:cNvPr id="5" name="Shape 304"/>
          <p:cNvCxnSpPr/>
          <p:nvPr/>
        </p:nvCxnSpPr>
        <p:spPr>
          <a:xfrm>
            <a:off x="1198939" y="3364682"/>
            <a:ext cx="9697144" cy="18213"/>
          </a:xfrm>
          <a:prstGeom prst="straightConnector1">
            <a:avLst/>
          </a:prstGeom>
          <a:noFill/>
          <a:ln w="9525" cap="flat" cmpd="sng">
            <a:solidFill>
              <a:srgbClr val="617A86"/>
            </a:solidFill>
            <a:prstDash val="dash"/>
            <a:round/>
            <a:headEnd type="none" w="lg" len="lg"/>
            <a:tailEnd type="none" w="lg" len="lg"/>
          </a:ln>
        </p:spPr>
      </p:cxnSp>
      <p:grpSp>
        <p:nvGrpSpPr>
          <p:cNvPr id="6" name="Skupina 55"/>
          <p:cNvGrpSpPr/>
          <p:nvPr/>
        </p:nvGrpSpPr>
        <p:grpSpPr>
          <a:xfrm>
            <a:off x="1520996" y="2821478"/>
            <a:ext cx="1368152" cy="1200080"/>
            <a:chOff x="-142331" y="2699529"/>
            <a:chExt cx="1368152" cy="1200080"/>
          </a:xfrm>
        </p:grpSpPr>
        <p:sp>
          <p:nvSpPr>
            <p:cNvPr id="8" name="Shape 312"/>
            <p:cNvSpPr txBox="1"/>
            <p:nvPr/>
          </p:nvSpPr>
          <p:spPr>
            <a:xfrm>
              <a:off x="-142331" y="3483809"/>
              <a:ext cx="1368152" cy="415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/>
              <a:r>
                <a:rPr lang="sk-SK" sz="1400" b="1" dirty="0">
                  <a:solidFill>
                    <a:srgbClr val="617A86"/>
                  </a:solidFill>
                  <a:ea typeface="Varela Round"/>
                  <a:cs typeface="Varela Round"/>
                </a:rPr>
                <a:t>apríl-máj 2017</a:t>
              </a:r>
            </a:p>
          </p:txBody>
        </p:sp>
        <p:cxnSp>
          <p:nvCxnSpPr>
            <p:cNvPr id="9" name="Shape 307"/>
            <p:cNvCxnSpPr/>
            <p:nvPr/>
          </p:nvCxnSpPr>
          <p:spPr>
            <a:xfrm flipH="1" flipV="1">
              <a:off x="528255" y="2699529"/>
              <a:ext cx="6625" cy="552408"/>
            </a:xfrm>
            <a:prstGeom prst="straightConnector1">
              <a:avLst/>
            </a:prstGeom>
            <a:noFill/>
            <a:ln w="19050" cap="flat" cmpd="sng">
              <a:solidFill>
                <a:srgbClr val="617A86"/>
              </a:solidFill>
              <a:prstDash val="solid"/>
              <a:round/>
              <a:headEnd type="oval" w="lg" len="lg"/>
              <a:tailEnd type="oval" w="lg" len="lg"/>
            </a:ln>
          </p:spPr>
        </p:cxnSp>
      </p:grpSp>
      <p:sp>
        <p:nvSpPr>
          <p:cNvPr id="10" name="BlokTextu 9"/>
          <p:cNvSpPr txBox="1"/>
          <p:nvPr/>
        </p:nvSpPr>
        <p:spPr>
          <a:xfrm>
            <a:off x="1435498" y="2104625"/>
            <a:ext cx="1512168" cy="276999"/>
          </a:xfrm>
          <a:prstGeom prst="rect">
            <a:avLst/>
          </a:prstGeom>
          <a:solidFill>
            <a:srgbClr val="FCDDC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Úvodné stretnutia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1" name="Skupina 61"/>
          <p:cNvGrpSpPr/>
          <p:nvPr/>
        </p:nvGrpSpPr>
        <p:grpSpPr>
          <a:xfrm>
            <a:off x="2615164" y="2779054"/>
            <a:ext cx="1296143" cy="1132144"/>
            <a:chOff x="1058001" y="2656169"/>
            <a:chExt cx="1296143" cy="1132144"/>
          </a:xfrm>
        </p:grpSpPr>
        <p:cxnSp>
          <p:nvCxnSpPr>
            <p:cNvPr id="15" name="Shape 310"/>
            <p:cNvCxnSpPr/>
            <p:nvPr/>
          </p:nvCxnSpPr>
          <p:spPr>
            <a:xfrm flipH="1">
              <a:off x="1706139" y="3242483"/>
              <a:ext cx="11153" cy="545830"/>
            </a:xfrm>
            <a:prstGeom prst="straightConnector1">
              <a:avLst/>
            </a:prstGeom>
            <a:noFill/>
            <a:ln w="19050" cap="flat" cmpd="sng">
              <a:solidFill>
                <a:srgbClr val="617A86"/>
              </a:solidFill>
              <a:prstDash val="solid"/>
              <a:round/>
              <a:headEnd type="oval" w="lg" len="lg"/>
              <a:tailEnd type="oval" w="lg" len="lg"/>
            </a:ln>
          </p:spPr>
        </p:cxnSp>
        <p:sp>
          <p:nvSpPr>
            <p:cNvPr id="13" name="Shape 313"/>
            <p:cNvSpPr txBox="1"/>
            <p:nvPr/>
          </p:nvSpPr>
          <p:spPr>
            <a:xfrm>
              <a:off x="1058001" y="2656169"/>
              <a:ext cx="1296143" cy="415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sk-SK" sz="1400" b="1" dirty="0">
                  <a:solidFill>
                    <a:srgbClr val="617A86"/>
                  </a:solidFill>
                  <a:ea typeface="Varela Round"/>
                  <a:cs typeface="Varela Round"/>
                  <a:sym typeface="Varela Round"/>
                </a:rPr>
                <a:t>júl 2017</a:t>
              </a:r>
              <a:endParaRPr lang="en" sz="1400" b="1" dirty="0">
                <a:solidFill>
                  <a:srgbClr val="617A86"/>
                </a:solidFill>
                <a:ea typeface="Varela Round"/>
                <a:cs typeface="Varela Round"/>
                <a:sym typeface="Varela Round"/>
              </a:endParaRPr>
            </a:p>
          </p:txBody>
        </p:sp>
      </p:grpSp>
      <p:sp>
        <p:nvSpPr>
          <p:cNvPr id="16" name="BlokTextu 15"/>
          <p:cNvSpPr txBox="1"/>
          <p:nvPr/>
        </p:nvSpPr>
        <p:spPr>
          <a:xfrm>
            <a:off x="4631387" y="4298673"/>
            <a:ext cx="1512168" cy="1200329"/>
          </a:xfrm>
          <a:prstGeom prst="rect">
            <a:avLst/>
          </a:prstGeom>
          <a:solidFill>
            <a:srgbClr val="FCDDC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Ukončené úvodné merania +</a:t>
            </a:r>
          </a:p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Zadefinovanie cieľov kvality</a:t>
            </a:r>
          </a:p>
          <a:p>
            <a:pPr algn="ctr"/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(druhá skupina)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7" name="Skupina 81"/>
          <p:cNvGrpSpPr/>
          <p:nvPr/>
        </p:nvGrpSpPr>
        <p:grpSpPr>
          <a:xfrm>
            <a:off x="3551267" y="2815838"/>
            <a:ext cx="936104" cy="1238245"/>
            <a:chOff x="2697655" y="2763267"/>
            <a:chExt cx="936104" cy="1238245"/>
          </a:xfrm>
        </p:grpSpPr>
        <p:cxnSp>
          <p:nvCxnSpPr>
            <p:cNvPr id="21" name="Shape 307"/>
            <p:cNvCxnSpPr/>
            <p:nvPr/>
          </p:nvCxnSpPr>
          <p:spPr>
            <a:xfrm flipH="1" flipV="1">
              <a:off x="3240112" y="2763267"/>
              <a:ext cx="6625" cy="552408"/>
            </a:xfrm>
            <a:prstGeom prst="straightConnector1">
              <a:avLst/>
            </a:prstGeom>
            <a:noFill/>
            <a:ln w="19050" cap="flat" cmpd="sng">
              <a:solidFill>
                <a:srgbClr val="617A86"/>
              </a:solidFill>
              <a:prstDash val="solid"/>
              <a:round/>
              <a:headEnd type="oval" w="lg" len="lg"/>
              <a:tailEnd type="oval" w="lg" len="lg"/>
            </a:ln>
          </p:spPr>
        </p:cxnSp>
        <p:sp>
          <p:nvSpPr>
            <p:cNvPr id="19" name="Shape 312"/>
            <p:cNvSpPr txBox="1"/>
            <p:nvPr/>
          </p:nvSpPr>
          <p:spPr>
            <a:xfrm>
              <a:off x="2697655" y="3585712"/>
              <a:ext cx="936104" cy="415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/>
              <a:r>
                <a:rPr lang="sk-SK" sz="1400" b="1" dirty="0">
                  <a:solidFill>
                    <a:srgbClr val="617A86"/>
                  </a:solidFill>
                  <a:ea typeface="Varela Round"/>
                  <a:cs typeface="Varela Round"/>
                </a:rPr>
                <a:t>august 2017</a:t>
              </a:r>
            </a:p>
          </p:txBody>
        </p:sp>
      </p:grpSp>
      <p:sp>
        <p:nvSpPr>
          <p:cNvPr id="22" name="BlokTextu 21"/>
          <p:cNvSpPr txBox="1"/>
          <p:nvPr/>
        </p:nvSpPr>
        <p:spPr>
          <a:xfrm>
            <a:off x="3291826" y="1866531"/>
            <a:ext cx="1844574" cy="646331"/>
          </a:xfrm>
          <a:prstGeom prst="rect">
            <a:avLst/>
          </a:prstGeom>
          <a:solidFill>
            <a:srgbClr val="FCDDC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Podporné nástroje + Súhrnná metodika pre ďalšie samosprávy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3" name="Skupina 80"/>
          <p:cNvGrpSpPr/>
          <p:nvPr/>
        </p:nvGrpSpPr>
        <p:grpSpPr>
          <a:xfrm>
            <a:off x="4732924" y="2594175"/>
            <a:ext cx="1296144" cy="1335298"/>
            <a:chOff x="3825681" y="2459934"/>
            <a:chExt cx="1296144" cy="1335298"/>
          </a:xfrm>
        </p:grpSpPr>
        <p:cxnSp>
          <p:nvCxnSpPr>
            <p:cNvPr id="27" name="Shape 310"/>
            <p:cNvCxnSpPr/>
            <p:nvPr/>
          </p:nvCxnSpPr>
          <p:spPr>
            <a:xfrm>
              <a:off x="4473754" y="3237227"/>
              <a:ext cx="6474" cy="558005"/>
            </a:xfrm>
            <a:prstGeom prst="straightConnector1">
              <a:avLst/>
            </a:prstGeom>
            <a:noFill/>
            <a:ln w="19050" cap="flat" cmpd="sng">
              <a:solidFill>
                <a:srgbClr val="617A86"/>
              </a:solidFill>
              <a:prstDash val="solid"/>
              <a:round/>
              <a:headEnd type="oval" w="lg" len="lg"/>
              <a:tailEnd type="oval" w="lg" len="lg"/>
            </a:ln>
          </p:spPr>
        </p:cxnSp>
        <p:sp>
          <p:nvSpPr>
            <p:cNvPr id="25" name="Shape 313"/>
            <p:cNvSpPr txBox="1"/>
            <p:nvPr/>
          </p:nvSpPr>
          <p:spPr>
            <a:xfrm>
              <a:off x="3825681" y="2459934"/>
              <a:ext cx="1296144" cy="415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sk-SK" sz="1400" b="1" dirty="0">
                  <a:solidFill>
                    <a:srgbClr val="617A86"/>
                  </a:solidFill>
                  <a:ea typeface="Varela Round"/>
                  <a:cs typeface="Varela Round"/>
                  <a:sym typeface="Varela Round"/>
                </a:rPr>
                <a:t>november 2017</a:t>
              </a:r>
              <a:endParaRPr lang="en" sz="1400" b="1" dirty="0">
                <a:solidFill>
                  <a:srgbClr val="617A86"/>
                </a:solidFill>
                <a:ea typeface="Varela Round"/>
                <a:cs typeface="Varela Round"/>
                <a:sym typeface="Varela Round"/>
              </a:endParaRPr>
            </a:p>
          </p:txBody>
        </p:sp>
      </p:grpSp>
      <p:sp>
        <p:nvSpPr>
          <p:cNvPr id="28" name="BlokTextu 27"/>
          <p:cNvSpPr txBox="1"/>
          <p:nvPr/>
        </p:nvSpPr>
        <p:spPr>
          <a:xfrm>
            <a:off x="5855523" y="1660805"/>
            <a:ext cx="1512168" cy="1015663"/>
          </a:xfrm>
          <a:prstGeom prst="rect">
            <a:avLst/>
          </a:prstGeom>
          <a:solidFill>
            <a:srgbClr val="FCDDC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Hotové stratégie a akčné plány + Návrh stratégie pre systémovú implementáciu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2518370" y="4234482"/>
            <a:ext cx="1512168" cy="1200329"/>
          </a:xfrm>
          <a:prstGeom prst="rect">
            <a:avLst/>
          </a:prstGeom>
          <a:solidFill>
            <a:srgbClr val="FCDDC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Ukončené úvodné merania +</a:t>
            </a:r>
          </a:p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Zadefinovanie cieľov kvality</a:t>
            </a:r>
          </a:p>
          <a:p>
            <a:pPr algn="ctr"/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(prvá skupina)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0" name="Skupina 78"/>
          <p:cNvGrpSpPr/>
          <p:nvPr/>
        </p:nvGrpSpPr>
        <p:grpSpPr>
          <a:xfrm>
            <a:off x="6034614" y="2846821"/>
            <a:ext cx="1091400" cy="1260933"/>
            <a:chOff x="5259816" y="2690160"/>
            <a:chExt cx="1091400" cy="1260933"/>
          </a:xfrm>
        </p:grpSpPr>
        <p:sp>
          <p:nvSpPr>
            <p:cNvPr id="32" name="Shape 314"/>
            <p:cNvSpPr txBox="1"/>
            <p:nvPr/>
          </p:nvSpPr>
          <p:spPr>
            <a:xfrm>
              <a:off x="5259816" y="3535293"/>
              <a:ext cx="1091400" cy="415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sk-SK" sz="1400" b="1" dirty="0">
                  <a:solidFill>
                    <a:srgbClr val="617A86"/>
                  </a:solidFill>
                  <a:ea typeface="Varela Round"/>
                  <a:cs typeface="Varela Round"/>
                  <a:sym typeface="Varela Round"/>
                </a:rPr>
                <a:t>december 2017</a:t>
              </a:r>
              <a:endParaRPr lang="en" sz="1400" b="1" dirty="0">
                <a:solidFill>
                  <a:srgbClr val="617A86"/>
                </a:solidFill>
                <a:ea typeface="Varela Round"/>
                <a:cs typeface="Varela Round"/>
                <a:sym typeface="Varela Round"/>
              </a:endParaRPr>
            </a:p>
          </p:txBody>
        </p:sp>
        <p:cxnSp>
          <p:nvCxnSpPr>
            <p:cNvPr id="33" name="Shape 307"/>
            <p:cNvCxnSpPr/>
            <p:nvPr/>
          </p:nvCxnSpPr>
          <p:spPr>
            <a:xfrm flipH="1" flipV="1">
              <a:off x="5740762" y="2690160"/>
              <a:ext cx="6625" cy="552408"/>
            </a:xfrm>
            <a:prstGeom prst="straightConnector1">
              <a:avLst/>
            </a:prstGeom>
            <a:noFill/>
            <a:ln w="19050" cap="flat" cmpd="sng">
              <a:solidFill>
                <a:srgbClr val="617A86"/>
              </a:solidFill>
              <a:prstDash val="solid"/>
              <a:round/>
              <a:headEnd type="oval" w="lg" len="lg"/>
              <a:tailEnd type="oval" w="lg" len="lg"/>
            </a:ln>
          </p:spPr>
        </p:cxnSp>
      </p:grpSp>
      <p:sp>
        <p:nvSpPr>
          <p:cNvPr id="34" name="BlokTextu 33"/>
          <p:cNvSpPr txBox="1"/>
          <p:nvPr/>
        </p:nvSpPr>
        <p:spPr>
          <a:xfrm>
            <a:off x="7654591" y="1650733"/>
            <a:ext cx="1585308" cy="46166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Budovanie kapacít (školenia)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7581518" y="2462706"/>
            <a:ext cx="1658381" cy="646331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Podpora samospráv pri implementácii akčných plánov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7626194" y="3640243"/>
            <a:ext cx="1614838" cy="83099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Vytváranie synergických efektov KC so samosprávami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7" name="Skupina 63"/>
          <p:cNvGrpSpPr/>
          <p:nvPr/>
        </p:nvGrpSpPr>
        <p:grpSpPr>
          <a:xfrm>
            <a:off x="9671947" y="3407793"/>
            <a:ext cx="1224136" cy="973805"/>
            <a:chOff x="6465247" y="3213374"/>
            <a:chExt cx="1224136" cy="973805"/>
          </a:xfrm>
        </p:grpSpPr>
        <p:cxnSp>
          <p:nvCxnSpPr>
            <p:cNvPr id="39" name="Shape 310"/>
            <p:cNvCxnSpPr/>
            <p:nvPr/>
          </p:nvCxnSpPr>
          <p:spPr>
            <a:xfrm flipH="1">
              <a:off x="6971146" y="3213374"/>
              <a:ext cx="5803" cy="558005"/>
            </a:xfrm>
            <a:prstGeom prst="straightConnector1">
              <a:avLst/>
            </a:prstGeom>
            <a:noFill/>
            <a:ln w="19050" cap="flat" cmpd="sng">
              <a:solidFill>
                <a:srgbClr val="617A86"/>
              </a:solidFill>
              <a:prstDash val="solid"/>
              <a:round/>
              <a:headEnd type="oval" w="lg" len="lg"/>
              <a:tailEnd type="oval" w="lg" len="lg"/>
            </a:ln>
          </p:spPr>
        </p:cxnSp>
        <p:sp>
          <p:nvSpPr>
            <p:cNvPr id="40" name="Shape 313"/>
            <p:cNvSpPr txBox="1"/>
            <p:nvPr/>
          </p:nvSpPr>
          <p:spPr>
            <a:xfrm>
              <a:off x="6465247" y="3771379"/>
              <a:ext cx="1224136" cy="415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sk-SK" sz="1400" b="1" dirty="0">
                  <a:solidFill>
                    <a:srgbClr val="617A86"/>
                  </a:solidFill>
                  <a:ea typeface="Varela Round"/>
                  <a:cs typeface="Varela Round"/>
                  <a:sym typeface="Varela Round"/>
                </a:rPr>
                <a:t>október 2018</a:t>
              </a:r>
              <a:endParaRPr lang="en" sz="1400" b="1" dirty="0">
                <a:solidFill>
                  <a:srgbClr val="617A86"/>
                </a:solidFill>
                <a:ea typeface="Varela Round"/>
                <a:cs typeface="Varela Round"/>
                <a:sym typeface="Varela Round"/>
              </a:endParaRPr>
            </a:p>
          </p:txBody>
        </p:sp>
      </p:grpSp>
      <p:sp>
        <p:nvSpPr>
          <p:cNvPr id="41" name="BlokTextu 40"/>
          <p:cNvSpPr txBox="1"/>
          <p:nvPr/>
        </p:nvSpPr>
        <p:spPr>
          <a:xfrm>
            <a:off x="9421762" y="2262025"/>
            <a:ext cx="1512168" cy="276999"/>
          </a:xfrm>
          <a:prstGeom prst="rect">
            <a:avLst/>
          </a:prstGeom>
          <a:solidFill>
            <a:srgbClr val="FCDDC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2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Ukončenie prác</a:t>
            </a:r>
            <a:endParaRPr lang="sk-SK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2" name="Rovná spojnica 41"/>
          <p:cNvCxnSpPr>
            <a:cxnSpLocks/>
          </p:cNvCxnSpPr>
          <p:nvPr/>
        </p:nvCxnSpPr>
        <p:spPr>
          <a:xfrm>
            <a:off x="7511707" y="1346061"/>
            <a:ext cx="0" cy="4337607"/>
          </a:xfrm>
          <a:prstGeom prst="line">
            <a:avLst/>
          </a:prstGeom>
          <a:ln w="254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Rovná spojnica 42"/>
          <p:cNvCxnSpPr>
            <a:cxnSpLocks/>
          </p:cNvCxnSpPr>
          <p:nvPr/>
        </p:nvCxnSpPr>
        <p:spPr>
          <a:xfrm>
            <a:off x="9383915" y="1346061"/>
            <a:ext cx="0" cy="4337607"/>
          </a:xfrm>
          <a:prstGeom prst="line">
            <a:avLst/>
          </a:prstGeom>
          <a:ln w="254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38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7579" y="217146"/>
            <a:ext cx="8352928" cy="945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600" b="1" dirty="0">
                <a:solidFill>
                  <a:srgbClr val="002060"/>
                </a:solidFill>
                <a:latin typeface="+mn-lt"/>
              </a:rPr>
              <a:t>Samosprávy zapojené do aktivity č. 1</a:t>
            </a:r>
          </a:p>
        </p:txBody>
      </p:sp>
      <p:graphicFrame>
        <p:nvGraphicFramePr>
          <p:cNvPr id="5" name="Zástupný objekt pre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570655"/>
              </p:ext>
            </p:extLst>
          </p:nvPr>
        </p:nvGraphicFramePr>
        <p:xfrm>
          <a:off x="1603877" y="1401900"/>
          <a:ext cx="4022192" cy="4194181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022192">
                  <a:extLst>
                    <a:ext uri="{9D8B030D-6E8A-4147-A177-3AD203B41FA5}">
                      <a16:colId xmlns:a16="http://schemas.microsoft.com/office/drawing/2014/main" val="1521656856"/>
                    </a:ext>
                  </a:extLst>
                </a:gridCol>
              </a:tblGrid>
              <a:tr h="748537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>
                          <a:latin typeface="+mn-lt"/>
                        </a:rPr>
                        <a:t>Prvá skupina </a:t>
                      </a:r>
                    </a:p>
                    <a:p>
                      <a:pPr algn="ctr"/>
                      <a:r>
                        <a:rPr lang="sk-SK" sz="2000" dirty="0">
                          <a:latin typeface="+mn-lt"/>
                        </a:rPr>
                        <a:t>(máj – júl 2017)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448227"/>
                  </a:ext>
                </a:extLst>
              </a:tr>
              <a:tr h="427735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Trenčín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797974"/>
                  </a:ext>
                </a:extLst>
              </a:tr>
              <a:tr h="427735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Zvolen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590560"/>
                  </a:ext>
                </a:extLst>
              </a:tr>
              <a:tr h="427735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Sereď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276257"/>
                  </a:ext>
                </a:extLst>
              </a:tr>
              <a:tr h="427735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Kežmarok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38223"/>
                  </a:ext>
                </a:extLst>
              </a:tr>
              <a:tr h="433676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Hurbanovo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470716"/>
                  </a:ext>
                </a:extLst>
              </a:tr>
              <a:tr h="433676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Skalité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917135"/>
                  </a:ext>
                </a:extLst>
              </a:tr>
              <a:tr h="433676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Tlmače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489241"/>
                  </a:ext>
                </a:extLst>
              </a:tr>
              <a:tr h="433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000" dirty="0">
                          <a:latin typeface="+mn-lt"/>
                        </a:rPr>
                        <a:t>Chorvátsky Grob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65501"/>
                  </a:ext>
                </a:extLst>
              </a:tr>
            </a:tbl>
          </a:graphicData>
        </a:graphic>
      </p:graphicFrame>
      <p:graphicFrame>
        <p:nvGraphicFramePr>
          <p:cNvPr id="6" name="Zástupný objekt pre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849972"/>
              </p:ext>
            </p:extLst>
          </p:nvPr>
        </p:nvGraphicFramePr>
        <p:xfrm>
          <a:off x="6586063" y="1401900"/>
          <a:ext cx="4022192" cy="376644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022192">
                  <a:extLst>
                    <a:ext uri="{9D8B030D-6E8A-4147-A177-3AD203B41FA5}">
                      <a16:colId xmlns:a16="http://schemas.microsoft.com/office/drawing/2014/main" val="1521656856"/>
                    </a:ext>
                  </a:extLst>
                </a:gridCol>
              </a:tblGrid>
              <a:tr h="748537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>
                          <a:latin typeface="+mn-lt"/>
                        </a:rPr>
                        <a:t>Druhá skupina </a:t>
                      </a:r>
                    </a:p>
                    <a:p>
                      <a:pPr algn="ctr"/>
                      <a:r>
                        <a:rPr lang="sk-SK" sz="2000" dirty="0">
                          <a:latin typeface="+mn-lt"/>
                        </a:rPr>
                        <a:t>(</a:t>
                      </a:r>
                      <a:r>
                        <a:rPr lang="sk-SK" sz="2000" dirty="0" err="1">
                          <a:latin typeface="+mn-lt"/>
                        </a:rPr>
                        <a:t>sept</a:t>
                      </a:r>
                      <a:r>
                        <a:rPr lang="sk-SK" sz="2000" dirty="0">
                          <a:latin typeface="+mn-lt"/>
                        </a:rPr>
                        <a:t>. – nov. 2017)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448227"/>
                  </a:ext>
                </a:extLst>
              </a:tr>
              <a:tr h="427735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Bratislava III - Nové mesto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797974"/>
                  </a:ext>
                </a:extLst>
              </a:tr>
              <a:tr h="427735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Púchov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590560"/>
                  </a:ext>
                </a:extLst>
              </a:tr>
              <a:tr h="427735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Skalica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38223"/>
                  </a:ext>
                </a:extLst>
              </a:tr>
              <a:tr h="433676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Svidník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470716"/>
                  </a:ext>
                </a:extLst>
              </a:tr>
              <a:tr h="433676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Žarnovica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917135"/>
                  </a:ext>
                </a:extLst>
              </a:tr>
              <a:tr h="433676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+mn-lt"/>
                        </a:rPr>
                        <a:t>Podbrezová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489241"/>
                  </a:ext>
                </a:extLst>
              </a:tr>
              <a:tr h="433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000" dirty="0">
                          <a:latin typeface="+mn-lt"/>
                        </a:rPr>
                        <a:t>Košice - Vyšné Opátske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65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84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001532" y="258983"/>
            <a:ext cx="8352928" cy="945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600" b="1" dirty="0">
                <a:solidFill>
                  <a:srgbClr val="002060"/>
                </a:solidFill>
                <a:latin typeface="+mn-lt"/>
              </a:rPr>
              <a:t>Výstupy</a:t>
            </a:r>
          </a:p>
        </p:txBody>
      </p:sp>
      <p:sp>
        <p:nvSpPr>
          <p:cNvPr id="5" name="Zástupný objekt pre obsah 2"/>
          <p:cNvSpPr txBox="1">
            <a:spLocks/>
          </p:cNvSpPr>
          <p:nvPr/>
        </p:nvSpPr>
        <p:spPr>
          <a:xfrm>
            <a:off x="863847" y="1107082"/>
            <a:ext cx="10277917" cy="4906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sk-SK" b="1" dirty="0"/>
              <a:t>Vypracovaná komplexná metodika pre implementáciu zefektívňovania kvality v samospráve</a:t>
            </a:r>
            <a:r>
              <a:rPr lang="sk-SK" dirty="0"/>
              <a:t>: </a:t>
            </a:r>
          </a:p>
          <a:p>
            <a:pPr lvl="1">
              <a:lnSpc>
                <a:spcPct val="120000"/>
              </a:lnSpc>
            </a:pPr>
            <a:r>
              <a:rPr lang="sk-SK" b="1" dirty="0"/>
              <a:t>Úvodné meranie kvality, stratégie riadenia kvality a akčné plány </a:t>
            </a:r>
            <a:r>
              <a:rPr lang="sk-SK" dirty="0"/>
              <a:t>pre implementáciu vo vybraných samosprávach</a:t>
            </a:r>
          </a:p>
          <a:p>
            <a:pPr lvl="1">
              <a:lnSpc>
                <a:spcPct val="120000"/>
              </a:lnSpc>
            </a:pPr>
            <a:r>
              <a:rPr lang="sk-SK" b="1" dirty="0"/>
              <a:t>Podporné nástroje </a:t>
            </a:r>
            <a:r>
              <a:rPr lang="sk-SK" dirty="0"/>
              <a:t>vo forme tipov, odporúčaní a príkladov dobrých praxí </a:t>
            </a:r>
          </a:p>
          <a:p>
            <a:pPr lvl="1">
              <a:lnSpc>
                <a:spcPct val="120000"/>
              </a:lnSpc>
            </a:pPr>
            <a:r>
              <a:rPr lang="sk-SK" dirty="0"/>
              <a:t>Vzorová </a:t>
            </a:r>
            <a:r>
              <a:rPr lang="sk-SK" b="1" dirty="0"/>
              <a:t>metodika pre implementáciu </a:t>
            </a:r>
            <a:r>
              <a:rPr lang="sk-SK" dirty="0"/>
              <a:t>zefektívňovania kvality v samosprávach </a:t>
            </a:r>
          </a:p>
          <a:p>
            <a:pPr lvl="1">
              <a:lnSpc>
                <a:spcPct val="120000"/>
              </a:lnSpc>
            </a:pPr>
            <a:r>
              <a:rPr lang="sk-SK" dirty="0"/>
              <a:t>Návrh </a:t>
            </a:r>
            <a:r>
              <a:rPr lang="sk-SK" b="1" dirty="0"/>
              <a:t>strategického postupu </a:t>
            </a:r>
            <a:r>
              <a:rPr lang="sk-SK" dirty="0"/>
              <a:t>pre systémovú implementáciu</a:t>
            </a:r>
          </a:p>
        </p:txBody>
      </p:sp>
    </p:spTree>
    <p:extLst>
      <p:ext uri="{BB962C8B-B14F-4D97-AF65-F5344CB8AC3E}">
        <p14:creationId xmlns:p14="http://schemas.microsoft.com/office/powerpoint/2010/main" val="392617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63847" y="227085"/>
            <a:ext cx="9979743" cy="945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600" b="1" dirty="0">
                <a:solidFill>
                  <a:srgbClr val="002060"/>
                </a:solidFill>
                <a:latin typeface="+mn-lt"/>
              </a:rPr>
              <a:t>Samohodnotenie samospráv</a:t>
            </a:r>
          </a:p>
        </p:txBody>
      </p:sp>
      <p:sp>
        <p:nvSpPr>
          <p:cNvPr id="5" name="Zástupný objekt pre obsah 2"/>
          <p:cNvSpPr txBox="1">
            <a:spLocks/>
          </p:cNvSpPr>
          <p:nvPr/>
        </p:nvSpPr>
        <p:spPr>
          <a:xfrm>
            <a:off x="863847" y="1698359"/>
            <a:ext cx="10506517" cy="37423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Využitie metodiky EFQM alebo CAF k zozbieraniu štruktúrovaných potrieb samospráv v oblasti riadenia kvality </a:t>
            </a:r>
          </a:p>
          <a:p>
            <a:r>
              <a:rPr lang="sk-SK" dirty="0"/>
              <a:t>Bude realizovaný proces samohodnotenia na jednotlivých samosprávach – výsledkom ktorého bude: </a:t>
            </a:r>
          </a:p>
          <a:p>
            <a:pPr lvl="1"/>
            <a:r>
              <a:rPr lang="sk-SK" dirty="0"/>
              <a:t>Stratégia kvality </a:t>
            </a:r>
          </a:p>
          <a:p>
            <a:pPr lvl="1"/>
            <a:r>
              <a:rPr lang="sk-SK" dirty="0"/>
              <a:t>Aktuálny stav </a:t>
            </a:r>
          </a:p>
          <a:p>
            <a:pPr lvl="1"/>
            <a:r>
              <a:rPr lang="sk-SK" dirty="0"/>
              <a:t>Akčné plány </a:t>
            </a:r>
          </a:p>
          <a:p>
            <a:r>
              <a:rPr lang="sk-SK" dirty="0"/>
              <a:t>Akčné plány – podklad pre vypracovanie štandardizovaných metodík v ďalšej etape realizácie </a:t>
            </a:r>
          </a:p>
        </p:txBody>
      </p:sp>
    </p:spTree>
    <p:extLst>
      <p:ext uri="{BB962C8B-B14F-4D97-AF65-F5344CB8AC3E}">
        <p14:creationId xmlns:p14="http://schemas.microsoft.com/office/powerpoint/2010/main" val="195327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63848" y="227085"/>
            <a:ext cx="10228222" cy="945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b="1" dirty="0">
                <a:solidFill>
                  <a:srgbClr val="002060"/>
                </a:solidFill>
                <a:latin typeface="+mn-lt"/>
              </a:rPr>
              <a:t>Typy podporných nástrojov pre samosprávy</a:t>
            </a:r>
          </a:p>
        </p:txBody>
      </p:sp>
      <p:sp>
        <p:nvSpPr>
          <p:cNvPr id="5" name="Zástupný objekt pre obsah 2"/>
          <p:cNvSpPr txBox="1">
            <a:spLocks/>
          </p:cNvSpPr>
          <p:nvPr/>
        </p:nvSpPr>
        <p:spPr>
          <a:xfrm>
            <a:off x="863847" y="1323129"/>
            <a:ext cx="10486639" cy="4928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b="1" dirty="0"/>
              <a:t>Metodiky, nástroje, postupy, konkrétne príklady</a:t>
            </a:r>
            <a:endParaRPr lang="sk-SK" sz="2400" b="1" u="sng" dirty="0"/>
          </a:p>
          <a:p>
            <a:r>
              <a:rPr lang="sk-SK" sz="2400" b="1" dirty="0"/>
              <a:t>Budú upresnené po prvom kole hodnotení</a:t>
            </a:r>
          </a:p>
          <a:p>
            <a:pPr>
              <a:buFont typeface="Arial" panose="020B0604020202020204" pitchFamily="34" charset="0"/>
              <a:buNone/>
            </a:pPr>
            <a:endParaRPr lang="sk-SK" sz="24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sk-SK" sz="2400" dirty="0"/>
              <a:t>Ako inovovať služby a procesy</a:t>
            </a:r>
          </a:p>
          <a:p>
            <a:r>
              <a:rPr lang="sk-SK" sz="2400" dirty="0"/>
              <a:t>Štandardy správania zamestnancov</a:t>
            </a:r>
          </a:p>
          <a:p>
            <a:r>
              <a:rPr lang="sk-SK" sz="2400" dirty="0"/>
              <a:t>Metódy merania spokojnosti zákazníkov</a:t>
            </a:r>
          </a:p>
          <a:p>
            <a:r>
              <a:rPr lang="sk-SK" sz="2400" dirty="0"/>
              <a:t>Ukážky vybraných procesov</a:t>
            </a:r>
          </a:p>
          <a:p>
            <a:r>
              <a:rPr lang="sk-SK" sz="2400" dirty="0"/>
              <a:t>Príklady merateľných výsledkov organizácie</a:t>
            </a:r>
          </a:p>
          <a:p>
            <a:r>
              <a:rPr lang="sk-SK" sz="2400" dirty="0"/>
              <a:t>Model stratégie riadenia a rozvoja ľudských zdrojov</a:t>
            </a:r>
          </a:p>
          <a:p>
            <a:r>
              <a:rPr lang="sk-SK" sz="2400" dirty="0"/>
              <a:t>Katalóg pracovných pozícií – štandardizovaná štruktúra a popis požiadaviek na zamestnancov na jednotlivých pozíciách</a:t>
            </a:r>
          </a:p>
          <a:p>
            <a:r>
              <a:rPr lang="sk-SK" sz="2400" dirty="0"/>
              <a:t>Metódy hodnotenia výkonu a úrovne kompetencií zamestnancov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489991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378</Words>
  <Application>Microsoft Office PowerPoint</Application>
  <PresentationFormat>Širokouhlá</PresentationFormat>
  <Paragraphs>298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8" baseType="lpstr">
      <vt:lpstr>Arial</vt:lpstr>
      <vt:lpstr>Calibri</vt:lpstr>
      <vt:lpstr>Lucida Sans Unicode</vt:lpstr>
      <vt:lpstr>Times New Roman</vt:lpstr>
      <vt:lpstr>Varela Round</vt:lpstr>
      <vt:lpstr>Verdana</vt:lpstr>
      <vt:lpstr>Whitney Medium</vt:lpstr>
      <vt:lpstr>Wingdings 2</vt:lpstr>
      <vt:lpstr>Wingdings 3</vt:lpstr>
      <vt:lpstr>Concourse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2017-03-27T08:10:47Z</dcterms:created>
  <dcterms:modified xsi:type="dcterms:W3CDTF">2017-03-29T08:14:50Z</dcterms:modified>
</cp:coreProperties>
</file>