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458" r:id="rId3"/>
    <p:sldId id="270" r:id="rId4"/>
    <p:sldId id="449" r:id="rId5"/>
    <p:sldId id="345" r:id="rId6"/>
    <p:sldId id="450" r:id="rId7"/>
    <p:sldId id="452" r:id="rId8"/>
    <p:sldId id="456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647F-0593-C340-8CAF-79286D6AE811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5F4E4-5FE5-C247-9E17-D1F6CD2CB1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2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k-SK" sz="2000" dirty="0"/>
              <a:t>Jednoduchá správa,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k-SK" sz="2000" dirty="0" err="1"/>
              <a:t>OpenSource</a:t>
            </a:r>
            <a:r>
              <a:rPr lang="sk-SK" sz="2000" dirty="0"/>
              <a:t> platforma v kombinácii s komerčnými riešeniami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k-SK" sz="2000" dirty="0"/>
              <a:t>Jednoduchá integrácia so SW riešeniami od tretích strán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k-SK" sz="2000" dirty="0"/>
              <a:t>Široký záber technológií a pohľadov na dáta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k-SK" sz="2000" dirty="0" err="1"/>
              <a:t>Škálovateľnosť</a:t>
            </a:r>
            <a:endParaRPr lang="sk-SK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Súlad s GDPR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b="1" dirty="0"/>
              <a:t>On Premise </a:t>
            </a:r>
            <a:r>
              <a:rPr lang="sk-SK" sz="2000" b="1" dirty="0" err="1"/>
              <a:t>vs</a:t>
            </a:r>
            <a:r>
              <a:rPr lang="sk-SK" sz="2000" b="1" dirty="0"/>
              <a:t>. As a Service</a:t>
            </a:r>
          </a:p>
          <a:p>
            <a:endParaRPr lang="sk-SK" sz="2000" dirty="0"/>
          </a:p>
          <a:p>
            <a:r>
              <a:rPr lang="sk-SK" sz="2000" dirty="0"/>
              <a:t>Definícia potrieb</a:t>
            </a:r>
          </a:p>
          <a:p>
            <a:r>
              <a:rPr lang="sk-SK" sz="2000" dirty="0"/>
              <a:t>Otvorenosť</a:t>
            </a:r>
          </a:p>
          <a:p>
            <a:r>
              <a:rPr lang="sk-SK" sz="2000" dirty="0"/>
              <a:t>Definícia technológií</a:t>
            </a:r>
          </a:p>
          <a:p>
            <a:r>
              <a:rPr lang="sk-SK" sz="2000" dirty="0"/>
              <a:t>Znalosti a kompetencie</a:t>
            </a:r>
          </a:p>
          <a:p>
            <a:r>
              <a:rPr lang="sk-SK" sz="2000" dirty="0"/>
              <a:t>Realizácia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9314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1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10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89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940-3BA3-4C85-9FFE-CAE2C4517D0B}" type="datetime1">
              <a:rPr lang="sk-SK" smtClean="0"/>
              <a:t>11.10.18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AF5-CE27-4A5E-B86D-8D75884D8F2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1066799" y="531020"/>
            <a:ext cx="9584793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 i="0" cap="all" baseline="0">
                <a:solidFill>
                  <a:srgbClr val="006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/>
              <a:t>Obsah prezentácie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66799" y="952500"/>
            <a:ext cx="9576857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 cap="all" baseline="0">
                <a:solidFill>
                  <a:srgbClr val="3F404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594" indent="0" algn="ctr">
              <a:buNone/>
              <a:defRPr sz="1000"/>
            </a:lvl2pPr>
            <a:lvl3pPr marL="457189" indent="0" algn="ctr">
              <a:buNone/>
              <a:defRPr sz="900"/>
            </a:lvl3pPr>
            <a:lvl4pPr marL="685783" indent="0" algn="ctr">
              <a:buNone/>
              <a:defRPr sz="800"/>
            </a:lvl4pPr>
            <a:lvl5pPr marL="914377" indent="0" algn="ctr">
              <a:buNone/>
              <a:defRPr sz="800"/>
            </a:lvl5pPr>
            <a:lvl6pPr marL="1142971" indent="0" algn="ctr">
              <a:buNone/>
              <a:defRPr sz="800"/>
            </a:lvl6pPr>
            <a:lvl7pPr marL="1371566" indent="0" algn="ctr">
              <a:buNone/>
              <a:defRPr sz="800"/>
            </a:lvl7pPr>
            <a:lvl8pPr marL="1600160" indent="0" algn="ctr">
              <a:buNone/>
              <a:defRPr sz="800"/>
            </a:lvl8pPr>
            <a:lvl9pPr marL="1828754" indent="0" algn="ctr">
              <a:buNone/>
              <a:defRPr sz="800"/>
            </a:lvl9pPr>
          </a:lstStyle>
          <a:p>
            <a:r>
              <a:rPr lang="sk-SK" dirty="0"/>
              <a:t>Upravte štýl predlohy podnadpisov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 userDrawn="1">
            <p:extLst/>
          </p:nvPr>
        </p:nvGraphicFramePr>
        <p:xfrm>
          <a:off x="1066800" y="1824117"/>
          <a:ext cx="9677400" cy="356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253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53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605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ástupný symbol textu 9"/>
          <p:cNvSpPr>
            <a:spLocks noGrp="1"/>
          </p:cNvSpPr>
          <p:nvPr>
            <p:ph type="body" sz="quarter" idx="13" hasCustomPrompt="1"/>
          </p:nvPr>
        </p:nvSpPr>
        <p:spPr>
          <a:xfrm>
            <a:off x="1583266" y="1930400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83266" y="2303461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  <p:sp>
        <p:nvSpPr>
          <p:cNvPr id="13" name="Zástupný symbol textu 9"/>
          <p:cNvSpPr>
            <a:spLocks noGrp="1"/>
          </p:cNvSpPr>
          <p:nvPr>
            <p:ph type="body" sz="quarter" idx="15" hasCustomPrompt="1"/>
          </p:nvPr>
        </p:nvSpPr>
        <p:spPr>
          <a:xfrm>
            <a:off x="4826263" y="1924050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14" name="Zástupný symbol tex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26263" y="2297111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  <p:sp>
        <p:nvSpPr>
          <p:cNvPr id="15" name="Zástupný symbol textu 9"/>
          <p:cNvSpPr>
            <a:spLocks noGrp="1"/>
          </p:cNvSpPr>
          <p:nvPr>
            <p:ph type="body" sz="quarter" idx="17" hasCustomPrompt="1"/>
          </p:nvPr>
        </p:nvSpPr>
        <p:spPr>
          <a:xfrm>
            <a:off x="8069260" y="1930400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16" name="Zástupný symbol tex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69260" y="2303461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  <p:sp>
        <p:nvSpPr>
          <p:cNvPr id="17" name="Zástupný symbol textu 9"/>
          <p:cNvSpPr>
            <a:spLocks noGrp="1"/>
          </p:cNvSpPr>
          <p:nvPr>
            <p:ph type="body" sz="quarter" idx="19" hasCustomPrompt="1"/>
          </p:nvPr>
        </p:nvSpPr>
        <p:spPr>
          <a:xfrm>
            <a:off x="1575330" y="3118379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18" name="Zástupný symbol tex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75330" y="3491440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  <p:sp>
        <p:nvSpPr>
          <p:cNvPr id="19" name="Zástupný symbol textu 9"/>
          <p:cNvSpPr>
            <a:spLocks noGrp="1"/>
          </p:cNvSpPr>
          <p:nvPr>
            <p:ph type="body" sz="quarter" idx="21" hasCustomPrompt="1"/>
          </p:nvPr>
        </p:nvSpPr>
        <p:spPr>
          <a:xfrm>
            <a:off x="4818327" y="3112029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20" name="Zástupný symbol tex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18327" y="3485090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  <p:sp>
        <p:nvSpPr>
          <p:cNvPr id="21" name="Zástupný symbol textu 9"/>
          <p:cNvSpPr>
            <a:spLocks noGrp="1"/>
          </p:cNvSpPr>
          <p:nvPr>
            <p:ph type="body" sz="quarter" idx="23" hasCustomPrompt="1"/>
          </p:nvPr>
        </p:nvSpPr>
        <p:spPr>
          <a:xfrm>
            <a:off x="8061324" y="3118379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22" name="Zástupný symbol textu 11"/>
          <p:cNvSpPr>
            <a:spLocks noGrp="1"/>
          </p:cNvSpPr>
          <p:nvPr>
            <p:ph type="body" sz="quarter" idx="24" hasCustomPrompt="1"/>
          </p:nvPr>
        </p:nvSpPr>
        <p:spPr>
          <a:xfrm>
            <a:off x="8061324" y="3491440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  <p:sp>
        <p:nvSpPr>
          <p:cNvPr id="23" name="Zástupný symbol textu 9"/>
          <p:cNvSpPr>
            <a:spLocks noGrp="1"/>
          </p:cNvSpPr>
          <p:nvPr>
            <p:ph type="body" sz="quarter" idx="25" hasCustomPrompt="1"/>
          </p:nvPr>
        </p:nvSpPr>
        <p:spPr>
          <a:xfrm>
            <a:off x="1583266" y="4399941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24" name="Zástupný symbol textu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3266" y="4781469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  <p:sp>
        <p:nvSpPr>
          <p:cNvPr id="25" name="Zástupný symbol textu 9"/>
          <p:cNvSpPr>
            <a:spLocks noGrp="1"/>
          </p:cNvSpPr>
          <p:nvPr>
            <p:ph type="body" sz="quarter" idx="27" hasCustomPrompt="1"/>
          </p:nvPr>
        </p:nvSpPr>
        <p:spPr>
          <a:xfrm>
            <a:off x="4826263" y="4393591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26" name="Zástupný symbol textu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6263" y="4766652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  <p:sp>
        <p:nvSpPr>
          <p:cNvPr id="27" name="Zástupný symbol textu 9"/>
          <p:cNvSpPr>
            <a:spLocks noGrp="1"/>
          </p:cNvSpPr>
          <p:nvPr>
            <p:ph type="body" sz="quarter" idx="29" hasCustomPrompt="1"/>
          </p:nvPr>
        </p:nvSpPr>
        <p:spPr>
          <a:xfrm>
            <a:off x="8069260" y="4399941"/>
            <a:ext cx="2582333" cy="355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sk-SK" dirty="0"/>
              <a:t>Názov</a:t>
            </a:r>
          </a:p>
        </p:txBody>
      </p:sp>
      <p:sp>
        <p:nvSpPr>
          <p:cNvPr id="28" name="Zástupný symbol textu 11"/>
          <p:cNvSpPr>
            <a:spLocks noGrp="1"/>
          </p:cNvSpPr>
          <p:nvPr>
            <p:ph type="body" sz="quarter" idx="30" hasCustomPrompt="1"/>
          </p:nvPr>
        </p:nvSpPr>
        <p:spPr>
          <a:xfrm>
            <a:off x="8069260" y="4781469"/>
            <a:ext cx="2574397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 dirty="0"/>
              <a:t>Miesto pre vaše titulky</a:t>
            </a:r>
          </a:p>
        </p:txBody>
      </p:sp>
    </p:spTree>
    <p:extLst>
      <p:ext uri="{BB962C8B-B14F-4D97-AF65-F5344CB8AC3E}">
        <p14:creationId xmlns:p14="http://schemas.microsoft.com/office/powerpoint/2010/main" val="43865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1066800" y="531020"/>
            <a:ext cx="5638800" cy="421480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 b="1">
                <a:solidFill>
                  <a:srgbClr val="006E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sk-SK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66800" y="952500"/>
            <a:ext cx="9144000" cy="323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000000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cs-CZ" dirty="0"/>
              <a:t>KLIKNUTÍM LZE UPRAVIT STYL PŘEDLOHY.</a:t>
            </a:r>
            <a:endParaRPr lang="sk-SK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43100"/>
            <a:ext cx="9144000" cy="3810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646200" indent="-285750">
              <a:buFont typeface="Arial" panose="020B0604020202020204" pitchFamily="34" charset="0"/>
              <a:buChar char="•"/>
              <a:defRPr sz="1800"/>
            </a:lvl2pPr>
            <a:lvl3pPr marL="1291950" indent="-285750">
              <a:buFont typeface="Arial" panose="020B0604020202020204" pitchFamily="34" charset="0"/>
              <a:buChar char="•"/>
              <a:defRPr sz="1600" baseline="0"/>
            </a:lvl3pPr>
            <a:lvl5pPr>
              <a:defRPr/>
            </a:lvl5pPr>
          </a:lstStyle>
          <a:p>
            <a:pPr lvl="0"/>
            <a:r>
              <a:rPr lang="en-US" dirty="0"/>
              <a:t>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855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5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293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70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72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63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286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194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023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49" y="5038672"/>
            <a:ext cx="1342662" cy="1819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1131" y="5896899"/>
            <a:ext cx="2648125" cy="610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87" y="-1730309"/>
            <a:ext cx="4114800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739202" y="6204028"/>
            <a:ext cx="1749085" cy="2105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2EDC-0E13-4743-9361-9711B486BEC5}" type="datetimeFigureOut">
              <a:rPr lang="sk-SK" smtClean="0"/>
              <a:t>11.10.18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80D3-DD82-48B1-98D7-299C01C61202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pasted-image.tiff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300" y="123253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 descr="pasted-image.tiff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00" y="124777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 descr="pasted-image.tiff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100" y="126301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pasted-image.tiff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0" y="127825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 descr="pasted-image.tiff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900" y="12934950"/>
            <a:ext cx="3771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47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BF63-7BAB-234D-B408-FF5F797D0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Cloudové</a:t>
            </a:r>
            <a:r>
              <a:rPr lang="sk-SK" b="1" dirty="0"/>
              <a:t> služby</a:t>
            </a:r>
            <a:br>
              <a:rPr lang="sk-SK" dirty="0"/>
            </a:br>
            <a:r>
              <a:rPr lang="sk-SK" sz="4800" dirty="0"/>
              <a:t>pre mestá a obce</a:t>
            </a:r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70017-7634-2345-8DB2-BE7B99430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7362"/>
            <a:ext cx="9144000" cy="870438"/>
          </a:xfrm>
        </p:spPr>
        <p:txBody>
          <a:bodyPr>
            <a:normAutofit lnSpcReduction="10000"/>
          </a:bodyPr>
          <a:lstStyle/>
          <a:p>
            <a:r>
              <a:rPr lang="sk-SK" dirty="0" err="1"/>
              <a:t>Jan</a:t>
            </a:r>
            <a:r>
              <a:rPr lang="sk-SK" dirty="0"/>
              <a:t> </a:t>
            </a:r>
            <a:r>
              <a:rPr lang="sk-SK" dirty="0" err="1"/>
              <a:t>Böjtös</a:t>
            </a:r>
            <a:endParaRPr lang="sk-SK" dirty="0"/>
          </a:p>
          <a:p>
            <a:r>
              <a:rPr lang="sk-SK" dirty="0"/>
              <a:t>Roman </a:t>
            </a:r>
            <a:r>
              <a:rPr lang="sk-SK" dirty="0" err="1"/>
              <a:t>Jedinák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357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D03312F-DCEB-FE4F-BD37-A484C4C8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DATALAN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8DE8BED6-90F2-CE45-BCFB-E99293B63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Profil, KOMPETENCIE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6CB30F-272A-7049-8A7B-1A19EA9C7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5242" y="1807307"/>
            <a:ext cx="3385603" cy="35560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1. PRE </a:t>
            </a:r>
            <a:r>
              <a:rPr lang="sk-SK" dirty="0" err="1"/>
              <a:t>mESTá</a:t>
            </a:r>
            <a:r>
              <a:rPr lang="sk-SK" dirty="0"/>
              <a:t> a OBCE - ISO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E2B08-AF2A-2B40-A701-430249397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5241" y="2180367"/>
            <a:ext cx="4800165" cy="14075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Informačný systém KORWIN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Registratúra MEMPHIS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Integrácie, GDPR</a:t>
            </a:r>
          </a:p>
          <a:p>
            <a:endParaRPr lang="sk-SK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C9B027C-8BB0-5846-B1CD-0B57500D6B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05242" y="3605352"/>
            <a:ext cx="4814962" cy="965429"/>
          </a:xfrm>
        </p:spPr>
        <p:txBody>
          <a:bodyPr>
            <a:normAutofit/>
          </a:bodyPr>
          <a:lstStyle/>
          <a:p>
            <a:r>
              <a:rPr lang="sk-SK" dirty="0"/>
              <a:t>2. VÚC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6D11ABF-3D57-E842-859D-E8E0E9B7A3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05241" y="3986880"/>
            <a:ext cx="4800165" cy="15171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Elektronické služby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Zastupiteľstvo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Integrácie</a:t>
            </a:r>
          </a:p>
        </p:txBody>
      </p: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61A8504D-EBF2-8646-A378-CE7CCD138C3B}"/>
              </a:ext>
            </a:extLst>
          </p:cNvPr>
          <p:cNvSpPr txBox="1">
            <a:spLocks/>
          </p:cNvSpPr>
          <p:nvPr/>
        </p:nvSpPr>
        <p:spPr>
          <a:xfrm>
            <a:off x="6418675" y="1789844"/>
            <a:ext cx="5178377" cy="13050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3. Centrálne riešenie </a:t>
            </a:r>
          </a:p>
          <a:p>
            <a:r>
              <a:rPr lang="sk-SK" dirty="0"/>
              <a:t>elektronizácie </a:t>
            </a:r>
          </a:p>
          <a:p>
            <a:r>
              <a:rPr lang="sk-SK" dirty="0"/>
              <a:t>pre samosprávu - DCOM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4D82C0D3-7DB6-6945-A372-9A4E2E0B963D}"/>
              </a:ext>
            </a:extLst>
          </p:cNvPr>
          <p:cNvSpPr txBox="1">
            <a:spLocks/>
          </p:cNvSpPr>
          <p:nvPr/>
        </p:nvSpPr>
        <p:spPr>
          <a:xfrm>
            <a:off x="6418675" y="3112351"/>
            <a:ext cx="4800165" cy="2099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Dodávateľ konzorcia riešenia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sme ako ISO certifikovaný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DCOM, miniDCOM+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2019 – DCOM+,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            Veľké mestá</a:t>
            </a:r>
          </a:p>
        </p:txBody>
      </p:sp>
      <p:cxnSp>
        <p:nvCxnSpPr>
          <p:cNvPr id="11" name="Priama spojnica 10">
            <a:extLst>
              <a:ext uri="{FF2B5EF4-FFF2-40B4-BE49-F238E27FC236}">
                <a16:creationId xmlns:a16="http://schemas.microsoft.com/office/drawing/2014/main" id="{27EC6F2E-63A4-4E44-B7E6-E8AA9F116AF4}"/>
              </a:ext>
            </a:extLst>
          </p:cNvPr>
          <p:cNvCxnSpPr>
            <a:cxnSpLocks/>
          </p:cNvCxnSpPr>
          <p:nvPr/>
        </p:nvCxnSpPr>
        <p:spPr>
          <a:xfrm>
            <a:off x="2584938" y="3314707"/>
            <a:ext cx="361656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iama spojnica 13">
            <a:extLst>
              <a:ext uri="{FF2B5EF4-FFF2-40B4-BE49-F238E27FC236}">
                <a16:creationId xmlns:a16="http://schemas.microsoft.com/office/drawing/2014/main" id="{26F947C8-FEAD-CC40-94F4-6B97E8A52C02}"/>
              </a:ext>
            </a:extLst>
          </p:cNvPr>
          <p:cNvCxnSpPr>
            <a:cxnSpLocks/>
          </p:cNvCxnSpPr>
          <p:nvPr/>
        </p:nvCxnSpPr>
        <p:spPr>
          <a:xfrm>
            <a:off x="6201507" y="1789845"/>
            <a:ext cx="0" cy="296679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8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D03312F-DCEB-FE4F-BD37-A484C4C8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Prečo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8DE8BED6-90F2-CE45-BCFB-E99293B63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Cloudové</a:t>
            </a:r>
            <a:r>
              <a:rPr lang="sk-SK" dirty="0"/>
              <a:t> služby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6CB30F-272A-7049-8A7B-1A19EA9C7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5426" y="2726825"/>
            <a:ext cx="3183380" cy="1331547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Požiadavky </a:t>
            </a:r>
            <a:br>
              <a:rPr lang="sk-SK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na </a:t>
            </a:r>
            <a:r>
              <a:rPr lang="sk-SK" dirty="0">
                <a:solidFill>
                  <a:srgbClr val="C00000"/>
                </a:solidFill>
              </a:rPr>
              <a:t>lepšie služby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4CFCA309-767C-3F4C-9341-0FA869930D61}"/>
              </a:ext>
            </a:extLst>
          </p:cNvPr>
          <p:cNvSpPr txBox="1">
            <a:spLocks/>
          </p:cNvSpPr>
          <p:nvPr/>
        </p:nvSpPr>
        <p:spPr>
          <a:xfrm>
            <a:off x="4376960" y="2726824"/>
            <a:ext cx="3183380" cy="13315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>
                <a:solidFill>
                  <a:srgbClr val="C00000"/>
                </a:solidFill>
              </a:rPr>
              <a:t>Nárast </a:t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rgbClr val="C00000"/>
                </a:solidFill>
              </a:rPr>
              <a:t>kompetencií</a:t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a povinností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89A39559-A9C9-5C40-8AA2-329278DF36BE}"/>
              </a:ext>
            </a:extLst>
          </p:cNvPr>
          <p:cNvSpPr txBox="1">
            <a:spLocks/>
          </p:cNvSpPr>
          <p:nvPr/>
        </p:nvSpPr>
        <p:spPr>
          <a:xfrm>
            <a:off x="8079567" y="2726823"/>
            <a:ext cx="3183380" cy="13315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>
                <a:solidFill>
                  <a:srgbClr val="C00000"/>
                </a:solidFill>
              </a:rPr>
              <a:t>Obmedzené </a:t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FINANČNÉ </a:t>
            </a:r>
            <a:br>
              <a:rPr lang="sk-SK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Zdroje </a:t>
            </a:r>
            <a:r>
              <a:rPr lang="sk-SK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5" name="Freeform 21">
            <a:extLst>
              <a:ext uri="{FF2B5EF4-FFF2-40B4-BE49-F238E27FC236}">
                <a16:creationId xmlns:a16="http://schemas.microsoft.com/office/drawing/2014/main" id="{66C941D8-777E-974F-927B-5986DE6446FD}"/>
              </a:ext>
            </a:extLst>
          </p:cNvPr>
          <p:cNvSpPr>
            <a:spLocks noEditPoints="1"/>
          </p:cNvSpPr>
          <p:nvPr/>
        </p:nvSpPr>
        <p:spPr bwMode="auto">
          <a:xfrm>
            <a:off x="2441189" y="1812171"/>
            <a:ext cx="636501" cy="600237"/>
          </a:xfrm>
          <a:custGeom>
            <a:avLst/>
            <a:gdLst>
              <a:gd name="T0" fmla="*/ 1036 w 1036"/>
              <a:gd name="T1" fmla="*/ 423 h 1045"/>
              <a:gd name="T2" fmla="*/ 998 w 1036"/>
              <a:gd name="T3" fmla="*/ 310 h 1045"/>
              <a:gd name="T4" fmla="*/ 876 w 1036"/>
              <a:gd name="T5" fmla="*/ 141 h 1045"/>
              <a:gd name="T6" fmla="*/ 781 w 1036"/>
              <a:gd name="T7" fmla="*/ 75 h 1045"/>
              <a:gd name="T8" fmla="*/ 584 w 1036"/>
              <a:gd name="T9" fmla="*/ 0 h 1045"/>
              <a:gd name="T10" fmla="*/ 452 w 1036"/>
              <a:gd name="T11" fmla="*/ 0 h 1045"/>
              <a:gd name="T12" fmla="*/ 245 w 1036"/>
              <a:gd name="T13" fmla="*/ 75 h 1045"/>
              <a:gd name="T14" fmla="*/ 160 w 1036"/>
              <a:gd name="T15" fmla="*/ 150 h 1045"/>
              <a:gd name="T16" fmla="*/ 38 w 1036"/>
              <a:gd name="T17" fmla="*/ 310 h 1045"/>
              <a:gd name="T18" fmla="*/ 0 w 1036"/>
              <a:gd name="T19" fmla="*/ 423 h 1045"/>
              <a:gd name="T20" fmla="*/ 0 w 1036"/>
              <a:gd name="T21" fmla="*/ 621 h 1045"/>
              <a:gd name="T22" fmla="*/ 38 w 1036"/>
              <a:gd name="T23" fmla="*/ 734 h 1045"/>
              <a:gd name="T24" fmla="*/ 160 w 1036"/>
              <a:gd name="T25" fmla="*/ 903 h 1045"/>
              <a:gd name="T26" fmla="*/ 254 w 1036"/>
              <a:gd name="T27" fmla="*/ 969 h 1045"/>
              <a:gd name="T28" fmla="*/ 452 w 1036"/>
              <a:gd name="T29" fmla="*/ 1045 h 1045"/>
              <a:gd name="T30" fmla="*/ 584 w 1036"/>
              <a:gd name="T31" fmla="*/ 1045 h 1045"/>
              <a:gd name="T32" fmla="*/ 791 w 1036"/>
              <a:gd name="T33" fmla="*/ 969 h 1045"/>
              <a:gd name="T34" fmla="*/ 876 w 1036"/>
              <a:gd name="T35" fmla="*/ 894 h 1045"/>
              <a:gd name="T36" fmla="*/ 998 w 1036"/>
              <a:gd name="T37" fmla="*/ 734 h 1045"/>
              <a:gd name="T38" fmla="*/ 1036 w 1036"/>
              <a:gd name="T39" fmla="*/ 621 h 1045"/>
              <a:gd name="T40" fmla="*/ 1036 w 1036"/>
              <a:gd name="T41" fmla="*/ 423 h 1045"/>
              <a:gd name="T42" fmla="*/ 518 w 1036"/>
              <a:gd name="T43" fmla="*/ 718 h 1045"/>
              <a:gd name="T44" fmla="*/ 322 w 1036"/>
              <a:gd name="T45" fmla="*/ 522 h 1045"/>
              <a:gd name="T46" fmla="*/ 518 w 1036"/>
              <a:gd name="T47" fmla="*/ 326 h 1045"/>
              <a:gd name="T48" fmla="*/ 714 w 1036"/>
              <a:gd name="T49" fmla="*/ 522 h 1045"/>
              <a:gd name="T50" fmla="*/ 518 w 1036"/>
              <a:gd name="T51" fmla="*/ 71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6" h="1045">
                <a:moveTo>
                  <a:pt x="1036" y="423"/>
                </a:moveTo>
                <a:cubicBezTo>
                  <a:pt x="1025" y="384"/>
                  <a:pt x="1012" y="346"/>
                  <a:pt x="998" y="310"/>
                </a:cubicBezTo>
                <a:cubicBezTo>
                  <a:pt x="863" y="340"/>
                  <a:pt x="818" y="223"/>
                  <a:pt x="876" y="141"/>
                </a:cubicBezTo>
                <a:cubicBezTo>
                  <a:pt x="854" y="109"/>
                  <a:pt x="824" y="86"/>
                  <a:pt x="781" y="75"/>
                </a:cubicBezTo>
                <a:cubicBezTo>
                  <a:pt x="724" y="162"/>
                  <a:pt x="570" y="118"/>
                  <a:pt x="584" y="0"/>
                </a:cubicBezTo>
                <a:cubicBezTo>
                  <a:pt x="540" y="0"/>
                  <a:pt x="496" y="0"/>
                  <a:pt x="452" y="0"/>
                </a:cubicBezTo>
                <a:cubicBezTo>
                  <a:pt x="463" y="127"/>
                  <a:pt x="310" y="154"/>
                  <a:pt x="245" y="75"/>
                </a:cubicBezTo>
                <a:cubicBezTo>
                  <a:pt x="213" y="97"/>
                  <a:pt x="169" y="106"/>
                  <a:pt x="160" y="150"/>
                </a:cubicBezTo>
                <a:cubicBezTo>
                  <a:pt x="222" y="225"/>
                  <a:pt x="166" y="341"/>
                  <a:pt x="38" y="310"/>
                </a:cubicBezTo>
                <a:cubicBezTo>
                  <a:pt x="23" y="346"/>
                  <a:pt x="11" y="384"/>
                  <a:pt x="0" y="423"/>
                </a:cubicBezTo>
                <a:cubicBezTo>
                  <a:pt x="107" y="440"/>
                  <a:pt x="107" y="604"/>
                  <a:pt x="0" y="621"/>
                </a:cubicBezTo>
                <a:cubicBezTo>
                  <a:pt x="11" y="661"/>
                  <a:pt x="23" y="698"/>
                  <a:pt x="38" y="734"/>
                </a:cubicBezTo>
                <a:cubicBezTo>
                  <a:pt x="173" y="704"/>
                  <a:pt x="217" y="822"/>
                  <a:pt x="160" y="903"/>
                </a:cubicBezTo>
                <a:cubicBezTo>
                  <a:pt x="182" y="935"/>
                  <a:pt x="212" y="958"/>
                  <a:pt x="254" y="969"/>
                </a:cubicBezTo>
                <a:cubicBezTo>
                  <a:pt x="311" y="882"/>
                  <a:pt x="466" y="926"/>
                  <a:pt x="452" y="1045"/>
                </a:cubicBezTo>
                <a:cubicBezTo>
                  <a:pt x="496" y="1045"/>
                  <a:pt x="540" y="1045"/>
                  <a:pt x="584" y="1045"/>
                </a:cubicBezTo>
                <a:cubicBezTo>
                  <a:pt x="573" y="917"/>
                  <a:pt x="726" y="891"/>
                  <a:pt x="791" y="969"/>
                </a:cubicBezTo>
                <a:cubicBezTo>
                  <a:pt x="823" y="948"/>
                  <a:pt x="867" y="938"/>
                  <a:pt x="876" y="894"/>
                </a:cubicBezTo>
                <a:cubicBezTo>
                  <a:pt x="814" y="819"/>
                  <a:pt x="870" y="703"/>
                  <a:pt x="998" y="734"/>
                </a:cubicBezTo>
                <a:cubicBezTo>
                  <a:pt x="1012" y="698"/>
                  <a:pt x="1025" y="661"/>
                  <a:pt x="1036" y="621"/>
                </a:cubicBezTo>
                <a:cubicBezTo>
                  <a:pt x="924" y="594"/>
                  <a:pt x="924" y="450"/>
                  <a:pt x="1036" y="423"/>
                </a:cubicBezTo>
                <a:close/>
                <a:moveTo>
                  <a:pt x="518" y="718"/>
                </a:moveTo>
                <a:cubicBezTo>
                  <a:pt x="410" y="718"/>
                  <a:pt x="322" y="630"/>
                  <a:pt x="322" y="522"/>
                </a:cubicBezTo>
                <a:cubicBezTo>
                  <a:pt x="322" y="414"/>
                  <a:pt x="410" y="326"/>
                  <a:pt x="518" y="326"/>
                </a:cubicBezTo>
                <a:cubicBezTo>
                  <a:pt x="626" y="326"/>
                  <a:pt x="714" y="414"/>
                  <a:pt x="714" y="522"/>
                </a:cubicBezTo>
                <a:cubicBezTo>
                  <a:pt x="714" y="630"/>
                  <a:pt x="626" y="718"/>
                  <a:pt x="518" y="7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50182E1A-B032-C245-8AB5-70DBC47B8E1C}"/>
              </a:ext>
            </a:extLst>
          </p:cNvPr>
          <p:cNvGrpSpPr/>
          <p:nvPr/>
        </p:nvGrpSpPr>
        <p:grpSpPr>
          <a:xfrm>
            <a:off x="5629866" y="1820812"/>
            <a:ext cx="582351" cy="582957"/>
            <a:chOff x="4921250" y="3546475"/>
            <a:chExt cx="779462" cy="841376"/>
          </a:xfrm>
          <a:solidFill>
            <a:srgbClr val="C00000"/>
          </a:solidFill>
        </p:grpSpPr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59202EEE-07CA-0047-B73C-42EDB418F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2" y="3546475"/>
              <a:ext cx="209550" cy="841375"/>
            </a:xfrm>
            <a:custGeom>
              <a:avLst/>
              <a:gdLst>
                <a:gd name="T0" fmla="*/ 0 w 261"/>
                <a:gd name="T1" fmla="*/ 989 h 1051"/>
                <a:gd name="T2" fmla="*/ 62 w 261"/>
                <a:gd name="T3" fmla="*/ 1051 h 1051"/>
                <a:gd name="T4" fmla="*/ 200 w 261"/>
                <a:gd name="T5" fmla="*/ 1051 h 1051"/>
                <a:gd name="T6" fmla="*/ 261 w 261"/>
                <a:gd name="T7" fmla="*/ 989 h 1051"/>
                <a:gd name="T8" fmla="*/ 261 w 261"/>
                <a:gd name="T9" fmla="*/ 61 h 1051"/>
                <a:gd name="T10" fmla="*/ 200 w 261"/>
                <a:gd name="T11" fmla="*/ 0 h 1051"/>
                <a:gd name="T12" fmla="*/ 62 w 261"/>
                <a:gd name="T13" fmla="*/ 0 h 1051"/>
                <a:gd name="T14" fmla="*/ 0 w 261"/>
                <a:gd name="T15" fmla="*/ 61 h 1051"/>
                <a:gd name="T16" fmla="*/ 0 w 261"/>
                <a:gd name="T17" fmla="*/ 989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1051">
                  <a:moveTo>
                    <a:pt x="0" y="989"/>
                  </a:moveTo>
                  <a:cubicBezTo>
                    <a:pt x="0" y="1023"/>
                    <a:pt x="28" y="1051"/>
                    <a:pt x="62" y="1051"/>
                  </a:cubicBezTo>
                  <a:cubicBezTo>
                    <a:pt x="200" y="1051"/>
                    <a:pt x="200" y="1051"/>
                    <a:pt x="200" y="1051"/>
                  </a:cubicBezTo>
                  <a:cubicBezTo>
                    <a:pt x="234" y="1051"/>
                    <a:pt x="261" y="1023"/>
                    <a:pt x="261" y="989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28"/>
                    <a:pt x="234" y="0"/>
                    <a:pt x="20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1"/>
                  </a:cubicBezTo>
                  <a:lnTo>
                    <a:pt x="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85876A1C-8552-A748-B671-D48892CBF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3878263"/>
              <a:ext cx="209550" cy="509588"/>
            </a:xfrm>
            <a:custGeom>
              <a:avLst/>
              <a:gdLst>
                <a:gd name="T0" fmla="*/ 0 w 261"/>
                <a:gd name="T1" fmla="*/ 599 h 637"/>
                <a:gd name="T2" fmla="*/ 61 w 261"/>
                <a:gd name="T3" fmla="*/ 637 h 637"/>
                <a:gd name="T4" fmla="*/ 199 w 261"/>
                <a:gd name="T5" fmla="*/ 637 h 637"/>
                <a:gd name="T6" fmla="*/ 261 w 261"/>
                <a:gd name="T7" fmla="*/ 599 h 637"/>
                <a:gd name="T8" fmla="*/ 261 w 261"/>
                <a:gd name="T9" fmla="*/ 37 h 637"/>
                <a:gd name="T10" fmla="*/ 199 w 261"/>
                <a:gd name="T11" fmla="*/ 0 h 637"/>
                <a:gd name="T12" fmla="*/ 61 w 261"/>
                <a:gd name="T13" fmla="*/ 0 h 637"/>
                <a:gd name="T14" fmla="*/ 0 w 261"/>
                <a:gd name="T15" fmla="*/ 37 h 637"/>
                <a:gd name="T16" fmla="*/ 0 w 261"/>
                <a:gd name="T17" fmla="*/ 59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637">
                  <a:moveTo>
                    <a:pt x="0" y="599"/>
                  </a:moveTo>
                  <a:cubicBezTo>
                    <a:pt x="0" y="620"/>
                    <a:pt x="28" y="637"/>
                    <a:pt x="61" y="637"/>
                  </a:cubicBezTo>
                  <a:cubicBezTo>
                    <a:pt x="199" y="637"/>
                    <a:pt x="199" y="637"/>
                    <a:pt x="199" y="637"/>
                  </a:cubicBezTo>
                  <a:cubicBezTo>
                    <a:pt x="233" y="637"/>
                    <a:pt x="261" y="620"/>
                    <a:pt x="261" y="599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61" y="16"/>
                    <a:pt x="233" y="0"/>
                    <a:pt x="19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16"/>
                    <a:pt x="0" y="37"/>
                  </a:cubicBezTo>
                  <a:lnTo>
                    <a:pt x="0" y="5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6C6D475A-8DB1-4442-83BD-72448E382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4025900"/>
              <a:ext cx="207963" cy="354013"/>
            </a:xfrm>
            <a:custGeom>
              <a:avLst/>
              <a:gdLst>
                <a:gd name="T0" fmla="*/ 0 w 261"/>
                <a:gd name="T1" fmla="*/ 416 h 442"/>
                <a:gd name="T2" fmla="*/ 61 w 261"/>
                <a:gd name="T3" fmla="*/ 442 h 442"/>
                <a:gd name="T4" fmla="*/ 199 w 261"/>
                <a:gd name="T5" fmla="*/ 442 h 442"/>
                <a:gd name="T6" fmla="*/ 261 w 261"/>
                <a:gd name="T7" fmla="*/ 416 h 442"/>
                <a:gd name="T8" fmla="*/ 261 w 261"/>
                <a:gd name="T9" fmla="*/ 26 h 442"/>
                <a:gd name="T10" fmla="*/ 199 w 261"/>
                <a:gd name="T11" fmla="*/ 0 h 442"/>
                <a:gd name="T12" fmla="*/ 61 w 261"/>
                <a:gd name="T13" fmla="*/ 0 h 442"/>
                <a:gd name="T14" fmla="*/ 0 w 261"/>
                <a:gd name="T15" fmla="*/ 26 h 442"/>
                <a:gd name="T16" fmla="*/ 0 w 261"/>
                <a:gd name="T17" fmla="*/ 41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442">
                  <a:moveTo>
                    <a:pt x="0" y="416"/>
                  </a:moveTo>
                  <a:cubicBezTo>
                    <a:pt x="0" y="430"/>
                    <a:pt x="28" y="442"/>
                    <a:pt x="61" y="442"/>
                  </a:cubicBezTo>
                  <a:cubicBezTo>
                    <a:pt x="199" y="442"/>
                    <a:pt x="199" y="442"/>
                    <a:pt x="199" y="442"/>
                  </a:cubicBezTo>
                  <a:cubicBezTo>
                    <a:pt x="233" y="442"/>
                    <a:pt x="261" y="430"/>
                    <a:pt x="261" y="416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12"/>
                    <a:pt x="233" y="0"/>
                    <a:pt x="19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12"/>
                    <a:pt x="0" y="26"/>
                  </a:cubicBezTo>
                  <a:lnTo>
                    <a:pt x="0" y="4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82244A87-E67D-CB4D-93B8-C38D6BF68689}"/>
              </a:ext>
            </a:extLst>
          </p:cNvPr>
          <p:cNvGrpSpPr/>
          <p:nvPr/>
        </p:nvGrpSpPr>
        <p:grpSpPr>
          <a:xfrm>
            <a:off x="9310457" y="1863387"/>
            <a:ext cx="589268" cy="579199"/>
            <a:chOff x="15025687" y="3436938"/>
            <a:chExt cx="1082675" cy="1091918"/>
          </a:xfrm>
          <a:solidFill>
            <a:srgbClr val="C00000"/>
          </a:solidFill>
        </p:grpSpPr>
        <p:sp>
          <p:nvSpPr>
            <p:cNvPr id="51" name="Freeform 184">
              <a:extLst>
                <a:ext uri="{FF2B5EF4-FFF2-40B4-BE49-F238E27FC236}">
                  <a16:creationId xmlns:a16="http://schemas.microsoft.com/office/drawing/2014/main" id="{D4F3D276-F96B-5647-80B1-DB71E517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5687" y="3436938"/>
              <a:ext cx="1082675" cy="474663"/>
            </a:xfrm>
            <a:custGeom>
              <a:avLst/>
              <a:gdLst>
                <a:gd name="T0" fmla="*/ 678 w 1353"/>
                <a:gd name="T1" fmla="*/ 0 h 592"/>
                <a:gd name="T2" fmla="*/ 1132 w 1353"/>
                <a:gd name="T3" fmla="*/ 341 h 592"/>
                <a:gd name="T4" fmla="*/ 1341 w 1353"/>
                <a:gd name="T5" fmla="*/ 497 h 592"/>
                <a:gd name="T6" fmla="*/ 1352 w 1353"/>
                <a:gd name="T7" fmla="*/ 520 h 592"/>
                <a:gd name="T8" fmla="*/ 1352 w 1353"/>
                <a:gd name="T9" fmla="*/ 573 h 592"/>
                <a:gd name="T10" fmla="*/ 1333 w 1353"/>
                <a:gd name="T11" fmla="*/ 592 h 592"/>
                <a:gd name="T12" fmla="*/ 1043 w 1353"/>
                <a:gd name="T13" fmla="*/ 592 h 592"/>
                <a:gd name="T14" fmla="*/ 20 w 1353"/>
                <a:gd name="T15" fmla="*/ 592 h 592"/>
                <a:gd name="T16" fmla="*/ 0 w 1353"/>
                <a:gd name="T17" fmla="*/ 591 h 592"/>
                <a:gd name="T18" fmla="*/ 0 w 1353"/>
                <a:gd name="T19" fmla="*/ 504 h 592"/>
                <a:gd name="T20" fmla="*/ 11 w 1353"/>
                <a:gd name="T21" fmla="*/ 497 h 592"/>
                <a:gd name="T22" fmla="*/ 280 w 1353"/>
                <a:gd name="T23" fmla="*/ 295 h 592"/>
                <a:gd name="T24" fmla="*/ 673 w 1353"/>
                <a:gd name="T25" fmla="*/ 0 h 592"/>
                <a:gd name="T26" fmla="*/ 678 w 1353"/>
                <a:gd name="T2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3" h="592">
                  <a:moveTo>
                    <a:pt x="678" y="0"/>
                  </a:moveTo>
                  <a:cubicBezTo>
                    <a:pt x="829" y="114"/>
                    <a:pt x="980" y="227"/>
                    <a:pt x="1132" y="341"/>
                  </a:cubicBezTo>
                  <a:cubicBezTo>
                    <a:pt x="1201" y="393"/>
                    <a:pt x="1271" y="445"/>
                    <a:pt x="1341" y="497"/>
                  </a:cubicBezTo>
                  <a:cubicBezTo>
                    <a:pt x="1349" y="503"/>
                    <a:pt x="1353" y="510"/>
                    <a:pt x="1352" y="520"/>
                  </a:cubicBezTo>
                  <a:cubicBezTo>
                    <a:pt x="1351" y="538"/>
                    <a:pt x="1352" y="555"/>
                    <a:pt x="1352" y="573"/>
                  </a:cubicBezTo>
                  <a:cubicBezTo>
                    <a:pt x="1352" y="592"/>
                    <a:pt x="1352" y="592"/>
                    <a:pt x="1333" y="592"/>
                  </a:cubicBezTo>
                  <a:cubicBezTo>
                    <a:pt x="1237" y="592"/>
                    <a:pt x="1140" y="592"/>
                    <a:pt x="1043" y="592"/>
                  </a:cubicBezTo>
                  <a:cubicBezTo>
                    <a:pt x="702" y="592"/>
                    <a:pt x="361" y="592"/>
                    <a:pt x="20" y="592"/>
                  </a:cubicBezTo>
                  <a:cubicBezTo>
                    <a:pt x="13" y="592"/>
                    <a:pt x="6" y="592"/>
                    <a:pt x="0" y="591"/>
                  </a:cubicBezTo>
                  <a:cubicBezTo>
                    <a:pt x="0" y="562"/>
                    <a:pt x="0" y="533"/>
                    <a:pt x="0" y="504"/>
                  </a:cubicBezTo>
                  <a:cubicBezTo>
                    <a:pt x="3" y="502"/>
                    <a:pt x="7" y="500"/>
                    <a:pt x="11" y="497"/>
                  </a:cubicBezTo>
                  <a:cubicBezTo>
                    <a:pt x="100" y="430"/>
                    <a:pt x="190" y="362"/>
                    <a:pt x="280" y="295"/>
                  </a:cubicBezTo>
                  <a:cubicBezTo>
                    <a:pt x="411" y="197"/>
                    <a:pt x="542" y="98"/>
                    <a:pt x="673" y="0"/>
                  </a:cubicBezTo>
                  <a:cubicBezTo>
                    <a:pt x="675" y="0"/>
                    <a:pt x="676" y="0"/>
                    <a:pt x="6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2" name="Freeform 185">
              <a:extLst>
                <a:ext uri="{FF2B5EF4-FFF2-40B4-BE49-F238E27FC236}">
                  <a16:creationId xmlns:a16="http://schemas.microsoft.com/office/drawing/2014/main" id="{AFC6F00D-68CA-0846-AFCB-BE5D63F66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92360" y="3976688"/>
              <a:ext cx="969654" cy="552168"/>
            </a:xfrm>
            <a:custGeom>
              <a:avLst/>
              <a:gdLst>
                <a:gd name="T0" fmla="*/ 591 w 1185"/>
                <a:gd name="T1" fmla="*/ 678 h 679"/>
                <a:gd name="T2" fmla="*/ 21 w 1185"/>
                <a:gd name="T3" fmla="*/ 678 h 679"/>
                <a:gd name="T4" fmla="*/ 0 w 1185"/>
                <a:gd name="T5" fmla="*/ 657 h 679"/>
                <a:gd name="T6" fmla="*/ 0 w 1185"/>
                <a:gd name="T7" fmla="*/ 603 h 679"/>
                <a:gd name="T8" fmla="*/ 11 w 1185"/>
                <a:gd name="T9" fmla="*/ 591 h 679"/>
                <a:gd name="T10" fmla="*/ 85 w 1185"/>
                <a:gd name="T11" fmla="*/ 495 h 679"/>
                <a:gd name="T12" fmla="*/ 85 w 1185"/>
                <a:gd name="T13" fmla="*/ 186 h 679"/>
                <a:gd name="T14" fmla="*/ 10 w 1185"/>
                <a:gd name="T15" fmla="*/ 88 h 679"/>
                <a:gd name="T16" fmla="*/ 0 w 1185"/>
                <a:gd name="T17" fmla="*/ 75 h 679"/>
                <a:gd name="T18" fmla="*/ 0 w 1185"/>
                <a:gd name="T19" fmla="*/ 16 h 679"/>
                <a:gd name="T20" fmla="*/ 17 w 1185"/>
                <a:gd name="T21" fmla="*/ 1 h 679"/>
                <a:gd name="T22" fmla="*/ 192 w 1185"/>
                <a:gd name="T23" fmla="*/ 1 h 679"/>
                <a:gd name="T24" fmla="*/ 1162 w 1185"/>
                <a:gd name="T25" fmla="*/ 1 h 679"/>
                <a:gd name="T26" fmla="*/ 1172 w 1185"/>
                <a:gd name="T27" fmla="*/ 1 h 679"/>
                <a:gd name="T28" fmla="*/ 1185 w 1185"/>
                <a:gd name="T29" fmla="*/ 14 h 679"/>
                <a:gd name="T30" fmla="*/ 1185 w 1185"/>
                <a:gd name="T31" fmla="*/ 76 h 679"/>
                <a:gd name="T32" fmla="*/ 1173 w 1185"/>
                <a:gd name="T33" fmla="*/ 90 h 679"/>
                <a:gd name="T34" fmla="*/ 1100 w 1185"/>
                <a:gd name="T35" fmla="*/ 183 h 679"/>
                <a:gd name="T36" fmla="*/ 1100 w 1185"/>
                <a:gd name="T37" fmla="*/ 493 h 679"/>
                <a:gd name="T38" fmla="*/ 1175 w 1185"/>
                <a:gd name="T39" fmla="*/ 590 h 679"/>
                <a:gd name="T40" fmla="*/ 1185 w 1185"/>
                <a:gd name="T41" fmla="*/ 602 h 679"/>
                <a:gd name="T42" fmla="*/ 1185 w 1185"/>
                <a:gd name="T43" fmla="*/ 666 h 679"/>
                <a:gd name="T44" fmla="*/ 1173 w 1185"/>
                <a:gd name="T45" fmla="*/ 678 h 679"/>
                <a:gd name="T46" fmla="*/ 1160 w 1185"/>
                <a:gd name="T47" fmla="*/ 678 h 679"/>
                <a:gd name="T48" fmla="*/ 591 w 1185"/>
                <a:gd name="T49" fmla="*/ 678 h 679"/>
                <a:gd name="T50" fmla="*/ 676 w 1185"/>
                <a:gd name="T51" fmla="*/ 339 h 679"/>
                <a:gd name="T52" fmla="*/ 676 w 1185"/>
                <a:gd name="T53" fmla="*/ 182 h 679"/>
                <a:gd name="T54" fmla="*/ 662 w 1185"/>
                <a:gd name="T55" fmla="*/ 131 h 679"/>
                <a:gd name="T56" fmla="*/ 591 w 1185"/>
                <a:gd name="T57" fmla="*/ 88 h 679"/>
                <a:gd name="T58" fmla="*/ 509 w 1185"/>
                <a:gd name="T59" fmla="*/ 180 h 679"/>
                <a:gd name="T60" fmla="*/ 509 w 1185"/>
                <a:gd name="T61" fmla="*/ 500 h 679"/>
                <a:gd name="T62" fmla="*/ 514 w 1185"/>
                <a:gd name="T63" fmla="*/ 532 h 679"/>
                <a:gd name="T64" fmla="*/ 605 w 1185"/>
                <a:gd name="T65" fmla="*/ 590 h 679"/>
                <a:gd name="T66" fmla="*/ 676 w 1185"/>
                <a:gd name="T67" fmla="*/ 500 h 679"/>
                <a:gd name="T68" fmla="*/ 676 w 1185"/>
                <a:gd name="T69" fmla="*/ 339 h 679"/>
                <a:gd name="T70" fmla="*/ 929 w 1185"/>
                <a:gd name="T71" fmla="*/ 339 h 679"/>
                <a:gd name="T72" fmla="*/ 929 w 1185"/>
                <a:gd name="T73" fmla="*/ 312 h 679"/>
                <a:gd name="T74" fmla="*/ 929 w 1185"/>
                <a:gd name="T75" fmla="*/ 131 h 679"/>
                <a:gd name="T76" fmla="*/ 867 w 1185"/>
                <a:gd name="T77" fmla="*/ 93 h 679"/>
                <a:gd name="T78" fmla="*/ 847 w 1185"/>
                <a:gd name="T79" fmla="*/ 134 h 679"/>
                <a:gd name="T80" fmla="*/ 847 w 1185"/>
                <a:gd name="T81" fmla="*/ 303 h 679"/>
                <a:gd name="T82" fmla="*/ 847 w 1185"/>
                <a:gd name="T83" fmla="*/ 543 h 679"/>
                <a:gd name="T84" fmla="*/ 867 w 1185"/>
                <a:gd name="T85" fmla="*/ 586 h 679"/>
                <a:gd name="T86" fmla="*/ 929 w 1185"/>
                <a:gd name="T87" fmla="*/ 548 h 679"/>
                <a:gd name="T88" fmla="*/ 929 w 1185"/>
                <a:gd name="T89" fmla="*/ 339 h 679"/>
                <a:gd name="T90" fmla="*/ 255 w 1185"/>
                <a:gd name="T91" fmla="*/ 340 h 679"/>
                <a:gd name="T92" fmla="*/ 255 w 1185"/>
                <a:gd name="T93" fmla="*/ 367 h 679"/>
                <a:gd name="T94" fmla="*/ 256 w 1185"/>
                <a:gd name="T95" fmla="*/ 548 h 679"/>
                <a:gd name="T96" fmla="*/ 312 w 1185"/>
                <a:gd name="T97" fmla="*/ 589 h 679"/>
                <a:gd name="T98" fmla="*/ 338 w 1185"/>
                <a:gd name="T99" fmla="*/ 545 h 679"/>
                <a:gd name="T100" fmla="*/ 338 w 1185"/>
                <a:gd name="T101" fmla="*/ 315 h 679"/>
                <a:gd name="T102" fmla="*/ 338 w 1185"/>
                <a:gd name="T103" fmla="*/ 136 h 679"/>
                <a:gd name="T104" fmla="*/ 318 w 1185"/>
                <a:gd name="T105" fmla="*/ 93 h 679"/>
                <a:gd name="T106" fmla="*/ 256 w 1185"/>
                <a:gd name="T107" fmla="*/ 132 h 679"/>
                <a:gd name="T108" fmla="*/ 255 w 1185"/>
                <a:gd name="T109" fmla="*/ 34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5" h="679">
                  <a:moveTo>
                    <a:pt x="591" y="678"/>
                  </a:moveTo>
                  <a:cubicBezTo>
                    <a:pt x="401" y="678"/>
                    <a:pt x="211" y="678"/>
                    <a:pt x="21" y="678"/>
                  </a:cubicBezTo>
                  <a:cubicBezTo>
                    <a:pt x="0" y="678"/>
                    <a:pt x="0" y="678"/>
                    <a:pt x="0" y="657"/>
                  </a:cubicBezTo>
                  <a:cubicBezTo>
                    <a:pt x="0" y="639"/>
                    <a:pt x="1" y="621"/>
                    <a:pt x="0" y="603"/>
                  </a:cubicBezTo>
                  <a:cubicBezTo>
                    <a:pt x="0" y="595"/>
                    <a:pt x="3" y="592"/>
                    <a:pt x="11" y="591"/>
                  </a:cubicBezTo>
                  <a:cubicBezTo>
                    <a:pt x="59" y="583"/>
                    <a:pt x="86" y="534"/>
                    <a:pt x="85" y="495"/>
                  </a:cubicBezTo>
                  <a:cubicBezTo>
                    <a:pt x="84" y="392"/>
                    <a:pt x="84" y="289"/>
                    <a:pt x="85" y="186"/>
                  </a:cubicBezTo>
                  <a:cubicBezTo>
                    <a:pt x="86" y="141"/>
                    <a:pt x="55" y="94"/>
                    <a:pt x="10" y="88"/>
                  </a:cubicBezTo>
                  <a:cubicBezTo>
                    <a:pt x="2" y="87"/>
                    <a:pt x="0" y="83"/>
                    <a:pt x="0" y="75"/>
                  </a:cubicBezTo>
                  <a:cubicBezTo>
                    <a:pt x="1" y="56"/>
                    <a:pt x="1" y="36"/>
                    <a:pt x="0" y="16"/>
                  </a:cubicBezTo>
                  <a:cubicBezTo>
                    <a:pt x="0" y="3"/>
                    <a:pt x="5" y="1"/>
                    <a:pt x="17" y="1"/>
                  </a:cubicBezTo>
                  <a:cubicBezTo>
                    <a:pt x="75" y="1"/>
                    <a:pt x="134" y="1"/>
                    <a:pt x="192" y="1"/>
                  </a:cubicBezTo>
                  <a:cubicBezTo>
                    <a:pt x="515" y="1"/>
                    <a:pt x="839" y="1"/>
                    <a:pt x="1162" y="1"/>
                  </a:cubicBezTo>
                  <a:cubicBezTo>
                    <a:pt x="1165" y="1"/>
                    <a:pt x="1169" y="1"/>
                    <a:pt x="1172" y="1"/>
                  </a:cubicBezTo>
                  <a:cubicBezTo>
                    <a:pt x="1182" y="0"/>
                    <a:pt x="1185" y="5"/>
                    <a:pt x="1185" y="14"/>
                  </a:cubicBezTo>
                  <a:cubicBezTo>
                    <a:pt x="1184" y="34"/>
                    <a:pt x="1184" y="55"/>
                    <a:pt x="1185" y="76"/>
                  </a:cubicBezTo>
                  <a:cubicBezTo>
                    <a:pt x="1185" y="84"/>
                    <a:pt x="1181" y="88"/>
                    <a:pt x="1173" y="90"/>
                  </a:cubicBezTo>
                  <a:cubicBezTo>
                    <a:pt x="1126" y="101"/>
                    <a:pt x="1100" y="134"/>
                    <a:pt x="1100" y="183"/>
                  </a:cubicBezTo>
                  <a:cubicBezTo>
                    <a:pt x="1100" y="286"/>
                    <a:pt x="1100" y="390"/>
                    <a:pt x="1100" y="493"/>
                  </a:cubicBezTo>
                  <a:cubicBezTo>
                    <a:pt x="1100" y="546"/>
                    <a:pt x="1123" y="576"/>
                    <a:pt x="1175" y="590"/>
                  </a:cubicBezTo>
                  <a:cubicBezTo>
                    <a:pt x="1182" y="592"/>
                    <a:pt x="1185" y="595"/>
                    <a:pt x="1185" y="602"/>
                  </a:cubicBezTo>
                  <a:cubicBezTo>
                    <a:pt x="1184" y="623"/>
                    <a:pt x="1184" y="645"/>
                    <a:pt x="1185" y="666"/>
                  </a:cubicBezTo>
                  <a:cubicBezTo>
                    <a:pt x="1185" y="675"/>
                    <a:pt x="1182" y="679"/>
                    <a:pt x="1173" y="678"/>
                  </a:cubicBezTo>
                  <a:cubicBezTo>
                    <a:pt x="1169" y="678"/>
                    <a:pt x="1164" y="678"/>
                    <a:pt x="1160" y="678"/>
                  </a:cubicBezTo>
                  <a:cubicBezTo>
                    <a:pt x="970" y="678"/>
                    <a:pt x="781" y="678"/>
                    <a:pt x="591" y="678"/>
                  </a:cubicBezTo>
                  <a:close/>
                  <a:moveTo>
                    <a:pt x="676" y="339"/>
                  </a:moveTo>
                  <a:cubicBezTo>
                    <a:pt x="676" y="287"/>
                    <a:pt x="676" y="235"/>
                    <a:pt x="676" y="182"/>
                  </a:cubicBezTo>
                  <a:cubicBezTo>
                    <a:pt x="676" y="164"/>
                    <a:pt x="672" y="147"/>
                    <a:pt x="662" y="131"/>
                  </a:cubicBezTo>
                  <a:cubicBezTo>
                    <a:pt x="646" y="105"/>
                    <a:pt x="623" y="86"/>
                    <a:pt x="591" y="88"/>
                  </a:cubicBezTo>
                  <a:cubicBezTo>
                    <a:pt x="543" y="91"/>
                    <a:pt x="509" y="131"/>
                    <a:pt x="509" y="180"/>
                  </a:cubicBezTo>
                  <a:cubicBezTo>
                    <a:pt x="509" y="286"/>
                    <a:pt x="509" y="393"/>
                    <a:pt x="509" y="500"/>
                  </a:cubicBezTo>
                  <a:cubicBezTo>
                    <a:pt x="509" y="511"/>
                    <a:pt x="510" y="522"/>
                    <a:pt x="514" y="532"/>
                  </a:cubicBezTo>
                  <a:cubicBezTo>
                    <a:pt x="526" y="568"/>
                    <a:pt x="570" y="597"/>
                    <a:pt x="605" y="590"/>
                  </a:cubicBezTo>
                  <a:cubicBezTo>
                    <a:pt x="645" y="582"/>
                    <a:pt x="676" y="544"/>
                    <a:pt x="676" y="500"/>
                  </a:cubicBezTo>
                  <a:cubicBezTo>
                    <a:pt x="676" y="447"/>
                    <a:pt x="676" y="393"/>
                    <a:pt x="676" y="339"/>
                  </a:cubicBezTo>
                  <a:close/>
                  <a:moveTo>
                    <a:pt x="929" y="339"/>
                  </a:moveTo>
                  <a:cubicBezTo>
                    <a:pt x="929" y="330"/>
                    <a:pt x="929" y="321"/>
                    <a:pt x="929" y="312"/>
                  </a:cubicBezTo>
                  <a:cubicBezTo>
                    <a:pt x="929" y="251"/>
                    <a:pt x="930" y="191"/>
                    <a:pt x="929" y="131"/>
                  </a:cubicBezTo>
                  <a:cubicBezTo>
                    <a:pt x="929" y="96"/>
                    <a:pt x="896" y="76"/>
                    <a:pt x="867" y="93"/>
                  </a:cubicBezTo>
                  <a:cubicBezTo>
                    <a:pt x="851" y="102"/>
                    <a:pt x="847" y="117"/>
                    <a:pt x="847" y="134"/>
                  </a:cubicBezTo>
                  <a:cubicBezTo>
                    <a:pt x="847" y="190"/>
                    <a:pt x="847" y="247"/>
                    <a:pt x="847" y="303"/>
                  </a:cubicBezTo>
                  <a:cubicBezTo>
                    <a:pt x="847" y="383"/>
                    <a:pt x="847" y="463"/>
                    <a:pt x="847" y="543"/>
                  </a:cubicBezTo>
                  <a:cubicBezTo>
                    <a:pt x="847" y="560"/>
                    <a:pt x="850" y="577"/>
                    <a:pt x="867" y="586"/>
                  </a:cubicBezTo>
                  <a:cubicBezTo>
                    <a:pt x="897" y="602"/>
                    <a:pt x="929" y="583"/>
                    <a:pt x="929" y="548"/>
                  </a:cubicBezTo>
                  <a:cubicBezTo>
                    <a:pt x="930" y="478"/>
                    <a:pt x="929" y="409"/>
                    <a:pt x="929" y="339"/>
                  </a:cubicBezTo>
                  <a:close/>
                  <a:moveTo>
                    <a:pt x="255" y="340"/>
                  </a:moveTo>
                  <a:cubicBezTo>
                    <a:pt x="255" y="349"/>
                    <a:pt x="255" y="358"/>
                    <a:pt x="255" y="367"/>
                  </a:cubicBezTo>
                  <a:cubicBezTo>
                    <a:pt x="255" y="428"/>
                    <a:pt x="255" y="488"/>
                    <a:pt x="256" y="548"/>
                  </a:cubicBezTo>
                  <a:cubicBezTo>
                    <a:pt x="256" y="581"/>
                    <a:pt x="283" y="600"/>
                    <a:pt x="312" y="589"/>
                  </a:cubicBezTo>
                  <a:cubicBezTo>
                    <a:pt x="329" y="583"/>
                    <a:pt x="338" y="568"/>
                    <a:pt x="338" y="545"/>
                  </a:cubicBezTo>
                  <a:cubicBezTo>
                    <a:pt x="338" y="468"/>
                    <a:pt x="338" y="391"/>
                    <a:pt x="338" y="315"/>
                  </a:cubicBezTo>
                  <a:cubicBezTo>
                    <a:pt x="338" y="255"/>
                    <a:pt x="338" y="196"/>
                    <a:pt x="338" y="136"/>
                  </a:cubicBezTo>
                  <a:cubicBezTo>
                    <a:pt x="338" y="119"/>
                    <a:pt x="335" y="103"/>
                    <a:pt x="318" y="93"/>
                  </a:cubicBezTo>
                  <a:cubicBezTo>
                    <a:pt x="288" y="76"/>
                    <a:pt x="256" y="96"/>
                    <a:pt x="256" y="132"/>
                  </a:cubicBezTo>
                  <a:cubicBezTo>
                    <a:pt x="255" y="202"/>
                    <a:pt x="255" y="271"/>
                    <a:pt x="255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16D350EF-24B8-0B40-B8AC-B871EEFF54CC}"/>
              </a:ext>
            </a:extLst>
          </p:cNvPr>
          <p:cNvSpPr txBox="1">
            <a:spLocks/>
          </p:cNvSpPr>
          <p:nvPr/>
        </p:nvSpPr>
        <p:spPr>
          <a:xfrm>
            <a:off x="4376960" y="4762034"/>
            <a:ext cx="3183380" cy="13315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48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cxnSp>
        <p:nvCxnSpPr>
          <p:cNvPr id="38" name="Priama spojnica 37">
            <a:extLst>
              <a:ext uri="{FF2B5EF4-FFF2-40B4-BE49-F238E27FC236}">
                <a16:creationId xmlns:a16="http://schemas.microsoft.com/office/drawing/2014/main" id="{62F90D82-AE0C-BE4A-B534-85852F0329DA}"/>
              </a:ext>
            </a:extLst>
          </p:cNvPr>
          <p:cNvCxnSpPr>
            <a:cxnSpLocks/>
          </p:cNvCxnSpPr>
          <p:nvPr/>
        </p:nvCxnSpPr>
        <p:spPr>
          <a:xfrm>
            <a:off x="1661746" y="4299446"/>
            <a:ext cx="92495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7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35DA683-6BAA-694F-BD6E-54E8C4EA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Cloudové</a:t>
            </a:r>
            <a:r>
              <a:rPr lang="sk-SK" dirty="0"/>
              <a:t> služby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9D413B11-E7A5-AE44-867F-42A1E3F17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1600" dirty="0"/>
              <a:t>Prečo by som sa mal rozhodnúť pre </a:t>
            </a:r>
            <a:r>
              <a:rPr lang="sk-SK" sz="1600" dirty="0" err="1"/>
              <a:t>cloudové</a:t>
            </a:r>
            <a:r>
              <a:rPr lang="sk-SK" sz="1600" dirty="0"/>
              <a:t> služby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E5A18C9-47BF-3C42-BCD6-8FC7B1E9B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3984" y="1943100"/>
            <a:ext cx="4472152" cy="3810000"/>
          </a:xfrm>
        </p:spPr>
        <p:txBody>
          <a:bodyPr/>
          <a:lstStyle/>
          <a:p>
            <a:pPr marL="0" indent="0">
              <a:buNone/>
            </a:pPr>
            <a:r>
              <a:rPr lang="sk-SK" sz="2000" b="1" dirty="0"/>
              <a:t>Požiadavky organizácie na IT služby</a:t>
            </a:r>
          </a:p>
          <a:p>
            <a:r>
              <a:rPr lang="sk-SK" dirty="0"/>
              <a:t>Kvalita</a:t>
            </a:r>
          </a:p>
          <a:p>
            <a:r>
              <a:rPr lang="sk-SK" dirty="0"/>
              <a:t>Dostupnosť</a:t>
            </a:r>
          </a:p>
          <a:p>
            <a:r>
              <a:rPr lang="sk-SK" dirty="0"/>
              <a:t>Spoľahlivosť</a:t>
            </a:r>
          </a:p>
          <a:p>
            <a:r>
              <a:rPr lang="sk-SK" dirty="0"/>
              <a:t>Bezpečnosť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B08CD7B-D686-BF46-B952-E43FCDDFC312}"/>
              </a:ext>
            </a:extLst>
          </p:cNvPr>
          <p:cNvSpPr txBox="1">
            <a:spLocks/>
          </p:cNvSpPr>
          <p:nvPr/>
        </p:nvSpPr>
        <p:spPr>
          <a:xfrm>
            <a:off x="6363695" y="1943100"/>
            <a:ext cx="447215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62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1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b="1" dirty="0"/>
              <a:t>Výzvy pre správcov IT</a:t>
            </a:r>
          </a:p>
          <a:p>
            <a:r>
              <a:rPr lang="sk-SK" dirty="0"/>
              <a:t>Technologický vývoj</a:t>
            </a:r>
          </a:p>
          <a:p>
            <a:r>
              <a:rPr lang="sk-SK" dirty="0"/>
              <a:t>Nedostatok ľudských zdrojov</a:t>
            </a:r>
          </a:p>
          <a:p>
            <a:r>
              <a:rPr lang="sk-SK" dirty="0"/>
              <a:t>Nedostatok finančných zdrojov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999034-7437-8A4C-A3E0-F802CC0E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1" y="3848099"/>
            <a:ext cx="3862388" cy="27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Architektúra, filozofia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A9B630-8F84-5A44-B3B9-73861967A570}"/>
              </a:ext>
            </a:extLst>
          </p:cNvPr>
          <p:cNvGrpSpPr/>
          <p:nvPr/>
        </p:nvGrpSpPr>
        <p:grpSpPr>
          <a:xfrm>
            <a:off x="335020" y="1366339"/>
            <a:ext cx="11856980" cy="4571534"/>
            <a:chOff x="335020" y="1867979"/>
            <a:chExt cx="11856980" cy="4069894"/>
          </a:xfrm>
        </p:grpSpPr>
        <p:sp>
          <p:nvSpPr>
            <p:cNvPr id="9" name="Cloud 8"/>
            <p:cNvSpPr/>
            <p:nvPr/>
          </p:nvSpPr>
          <p:spPr bwMode="auto">
            <a:xfrm>
              <a:off x="2506179" y="1867979"/>
              <a:ext cx="7630750" cy="2600236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2860" tIns="22860" rIns="22860" bIns="2286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dirty="0">
                <a:solidFill>
                  <a:srgbClr val="002060"/>
                </a:solidFill>
                <a:ea typeface="Roboto Light" charset="0"/>
              </a:endParaRPr>
            </a:p>
            <a:p>
              <a:pPr algn="ctr"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dirty="0">
                <a:solidFill>
                  <a:srgbClr val="002060"/>
                </a:solidFill>
                <a:ea typeface="Roboto Light" charset="0"/>
              </a:endParaRPr>
            </a:p>
            <a:p>
              <a:pPr algn="ctr"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dirty="0">
                <a:solidFill>
                  <a:srgbClr val="002060"/>
                </a:solidFill>
                <a:ea typeface="Roboto Light" charset="0"/>
              </a:endParaRPr>
            </a:p>
            <a:p>
              <a:pPr algn="ctr"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dirty="0">
                <a:solidFill>
                  <a:srgbClr val="002060"/>
                </a:solidFill>
                <a:ea typeface="Roboto Light" charset="0"/>
              </a:endParaRPr>
            </a:p>
            <a:p>
              <a:pPr algn="ctr"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dirty="0">
                <a:solidFill>
                  <a:srgbClr val="002060"/>
                </a:solidFill>
                <a:ea typeface="Roboto Light" charset="0"/>
              </a:endParaRPr>
            </a:p>
            <a:p>
              <a:pPr algn="ctr"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dirty="0">
                <a:solidFill>
                  <a:srgbClr val="002060"/>
                </a:solidFill>
                <a:ea typeface="Roboto Light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5020" y="4082692"/>
              <a:ext cx="5589616" cy="1772558"/>
              <a:chOff x="838200" y="7213968"/>
              <a:chExt cx="11658600" cy="3150368"/>
            </a:xfrm>
          </p:grpSpPr>
          <p:sp>
            <p:nvSpPr>
              <p:cNvPr id="10" name="Cloud 9"/>
              <p:cNvSpPr/>
              <p:nvPr/>
            </p:nvSpPr>
            <p:spPr bwMode="auto">
              <a:xfrm>
                <a:off x="838200" y="8677696"/>
                <a:ext cx="11658600" cy="1686640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22860" tIns="22860" rIns="22860" bIns="2286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09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900" dirty="0">
                  <a:ea typeface="Roboto Light" charset="0"/>
                </a:endParaRPr>
              </a:p>
              <a:p>
                <a:pPr defTabSz="609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2400" dirty="0">
                  <a:solidFill>
                    <a:srgbClr val="737572"/>
                  </a:solidFill>
                  <a:latin typeface="Roboto Light" charset="0"/>
                  <a:ea typeface="Roboto Light" charset="0"/>
                  <a:cs typeface="Roboto Light" charset="0"/>
                  <a:sym typeface="Roboto Light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193237" y="9004699"/>
                <a:ext cx="3414363" cy="1173666"/>
                <a:chOff x="259214" y="7236820"/>
                <a:chExt cx="6854744" cy="2314315"/>
              </a:xfrm>
            </p:grpSpPr>
            <p:sp>
              <p:nvSpPr>
                <p:cNvPr id="13" name="Can 12"/>
                <p:cNvSpPr/>
                <p:nvPr/>
              </p:nvSpPr>
              <p:spPr>
                <a:xfrm>
                  <a:off x="1596489" y="8053840"/>
                  <a:ext cx="1173177" cy="1404135"/>
                </a:xfrm>
                <a:prstGeom prst="can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sz="900" kern="0">
                    <a:solidFill>
                      <a:schemeClr val="accent6">
                        <a:lumMod val="50000"/>
                      </a:schemeClr>
                    </a:solidFill>
                    <a:latin typeface="Tahoma"/>
                  </a:endParaRPr>
                </a:p>
              </p:txBody>
            </p:sp>
            <p:sp>
              <p:nvSpPr>
                <p:cNvPr id="14" name="Can 13"/>
                <p:cNvSpPr/>
                <p:nvPr/>
              </p:nvSpPr>
              <p:spPr>
                <a:xfrm>
                  <a:off x="3448787" y="8147000"/>
                  <a:ext cx="1173177" cy="1404135"/>
                </a:xfrm>
                <a:prstGeom prst="can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sz="900" kern="0">
                    <a:solidFill>
                      <a:schemeClr val="accent6">
                        <a:lumMod val="50000"/>
                      </a:schemeClr>
                    </a:solidFill>
                    <a:latin typeface="Tahoma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 flipH="1">
                  <a:off x="259214" y="7236820"/>
                  <a:ext cx="6854744" cy="109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Databázy 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&amp; </a:t>
                  </a:r>
                  <a:r>
                    <a:rPr lang="en-US" sz="12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Aplik</a:t>
                  </a:r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ácie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749486" y="8720255"/>
                <a:ext cx="4737794" cy="1485516"/>
                <a:chOff x="6226429" y="2436265"/>
                <a:chExt cx="11408124" cy="3275140"/>
              </a:xfrm>
            </p:grpSpPr>
            <p:pic>
              <p:nvPicPr>
                <p:cNvPr id="22" name="Picture 47" descr="MC90043484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5998" y="4099042"/>
                  <a:ext cx="2009126" cy="1612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47" descr="MC90043484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17756" y="4099044"/>
                  <a:ext cx="2009126" cy="1612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 flipH="1">
                  <a:off x="6226429" y="2436265"/>
                  <a:ext cx="11408124" cy="2035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Servery 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&amp; </a:t>
                  </a:r>
                  <a:r>
                    <a:rPr lang="en-US" sz="12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Siete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&amp; </a:t>
                  </a:r>
                  <a:r>
                    <a:rPr lang="en-US" sz="12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koncov</a:t>
                  </a:r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é stanice 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&amp; </a:t>
                  </a:r>
                  <a:r>
                    <a:rPr lang="en-US" sz="12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tla</a:t>
                  </a:r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čiarne ...</a:t>
                  </a:r>
                </a:p>
              </p:txBody>
            </p:sp>
          </p:grpSp>
          <p:sp>
            <p:nvSpPr>
              <p:cNvPr id="27" name="Left-Right Arrow 26"/>
              <p:cNvSpPr/>
              <p:nvPr/>
            </p:nvSpPr>
            <p:spPr bwMode="auto">
              <a:xfrm rot="18068405">
                <a:off x="6780184" y="7541348"/>
                <a:ext cx="1492705" cy="837946"/>
              </a:xfrm>
              <a:prstGeom prst="leftRightArrow">
                <a:avLst/>
              </a:prstGeom>
              <a:solidFill>
                <a:srgbClr val="006EB8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22860" tIns="22860" rIns="22860" bIns="2286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09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2400">
                  <a:solidFill>
                    <a:srgbClr val="737572"/>
                  </a:solidFill>
                  <a:latin typeface="Roboto Light" charset="0"/>
                  <a:ea typeface="Roboto Light" charset="0"/>
                  <a:cs typeface="Roboto Light" charset="0"/>
                  <a:sym typeface="Roboto Light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31916" y="8103529"/>
                <a:ext cx="1465786" cy="711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k-SK" sz="2000" b="1" dirty="0">
                    <a:solidFill>
                      <a:srgbClr val="006EB8"/>
                    </a:solidFill>
                  </a:rPr>
                  <a:t>Obec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35262" y="3946210"/>
              <a:ext cx="5956738" cy="1991663"/>
              <a:chOff x="12638683" y="6930130"/>
              <a:chExt cx="11658600" cy="3156506"/>
            </a:xfrm>
          </p:grpSpPr>
          <p:sp>
            <p:nvSpPr>
              <p:cNvPr id="28" name="Cloud 27"/>
              <p:cNvSpPr/>
              <p:nvPr/>
            </p:nvSpPr>
            <p:spPr bwMode="auto">
              <a:xfrm>
                <a:off x="12638683" y="8399996"/>
                <a:ext cx="11658600" cy="1686640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22860" tIns="22860" rIns="22860" bIns="2286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09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900" dirty="0">
                  <a:ea typeface="Roboto Light" charset="0"/>
                </a:endParaRPr>
              </a:p>
              <a:p>
                <a:pPr defTabSz="609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2400" dirty="0">
                  <a:solidFill>
                    <a:srgbClr val="737572"/>
                  </a:solidFill>
                  <a:latin typeface="Roboto Light" charset="0"/>
                  <a:ea typeface="Roboto Light" charset="0"/>
                  <a:cs typeface="Roboto Light" charset="0"/>
                  <a:sym typeface="Roboto Light" charset="0"/>
                </a:endParaRPr>
              </a:p>
            </p:txBody>
          </p:sp>
          <p:sp>
            <p:nvSpPr>
              <p:cNvPr id="41" name="Left-Right Arrow 40"/>
              <p:cNvSpPr/>
              <p:nvPr/>
            </p:nvSpPr>
            <p:spPr bwMode="auto">
              <a:xfrm rot="14522298">
                <a:off x="17804928" y="7220263"/>
                <a:ext cx="1388284" cy="808017"/>
              </a:xfrm>
              <a:prstGeom prst="leftRightArrow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22860" tIns="22860" rIns="22860" bIns="2286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09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2400">
                  <a:solidFill>
                    <a:srgbClr val="737572"/>
                  </a:solidFill>
                  <a:latin typeface="Roboto Light" charset="0"/>
                  <a:ea typeface="Roboto Light" charset="0"/>
                  <a:cs typeface="Roboto Light" charset="0"/>
                  <a:sym typeface="Roboto Light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0081942" y="7620350"/>
                <a:ext cx="1658170" cy="634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k-SK" sz="2000" b="1" dirty="0">
                    <a:solidFill>
                      <a:srgbClr val="FF0000"/>
                    </a:solidFill>
                  </a:rPr>
                  <a:t>Mesto</a:t>
                </a: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4720159" y="8624430"/>
                <a:ext cx="3414363" cy="1287589"/>
                <a:chOff x="-317510" y="6941444"/>
                <a:chExt cx="6854744" cy="2538958"/>
              </a:xfrm>
            </p:grpSpPr>
            <p:sp>
              <p:nvSpPr>
                <p:cNvPr id="45" name="Can 44"/>
                <p:cNvSpPr>
                  <a:spLocks noChangeAspect="1"/>
                </p:cNvSpPr>
                <p:nvPr/>
              </p:nvSpPr>
              <p:spPr>
                <a:xfrm>
                  <a:off x="1347755" y="7875085"/>
                  <a:ext cx="656981" cy="786313"/>
                </a:xfrm>
                <a:prstGeom prst="can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sz="900" kern="0" dirty="0">
                    <a:solidFill>
                      <a:schemeClr val="accent6">
                        <a:lumMod val="50000"/>
                      </a:schemeClr>
                    </a:solidFill>
                    <a:latin typeface="Tahoma"/>
                  </a:endParaRPr>
                </a:p>
              </p:txBody>
            </p:sp>
            <p:sp>
              <p:nvSpPr>
                <p:cNvPr id="46" name="Can 45"/>
                <p:cNvSpPr>
                  <a:spLocks noChangeAspect="1"/>
                </p:cNvSpPr>
                <p:nvPr/>
              </p:nvSpPr>
              <p:spPr>
                <a:xfrm>
                  <a:off x="2235964" y="8675732"/>
                  <a:ext cx="656981" cy="786316"/>
                </a:xfrm>
                <a:prstGeom prst="can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sz="900" kern="0">
                    <a:solidFill>
                      <a:schemeClr val="accent6">
                        <a:lumMod val="50000"/>
                      </a:schemeClr>
                    </a:solidFill>
                    <a:latin typeface="Tahoma"/>
                  </a:endParaRPr>
                </a:p>
              </p:txBody>
            </p:sp>
            <p:sp>
              <p:nvSpPr>
                <p:cNvPr id="47" name="Can 46"/>
                <p:cNvSpPr>
                  <a:spLocks noChangeAspect="1"/>
                </p:cNvSpPr>
                <p:nvPr/>
              </p:nvSpPr>
              <p:spPr>
                <a:xfrm>
                  <a:off x="4248947" y="8694086"/>
                  <a:ext cx="656981" cy="786316"/>
                </a:xfrm>
                <a:prstGeom prst="can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sz="900" kern="0">
                    <a:solidFill>
                      <a:schemeClr val="accent6">
                        <a:lumMod val="50000"/>
                      </a:schemeClr>
                    </a:solidFill>
                    <a:latin typeface="Tahoma"/>
                  </a:endParaRPr>
                </a:p>
              </p:txBody>
            </p:sp>
            <p:sp>
              <p:nvSpPr>
                <p:cNvPr id="48" name="Can 47"/>
                <p:cNvSpPr>
                  <a:spLocks noChangeAspect="1"/>
                </p:cNvSpPr>
                <p:nvPr/>
              </p:nvSpPr>
              <p:spPr>
                <a:xfrm>
                  <a:off x="3291055" y="7925009"/>
                  <a:ext cx="656981" cy="786313"/>
                </a:xfrm>
                <a:prstGeom prst="can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sz="900" kern="0">
                    <a:solidFill>
                      <a:schemeClr val="accent6">
                        <a:lumMod val="50000"/>
                      </a:schemeClr>
                    </a:solidFill>
                    <a:latin typeface="Tahoma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 flipH="1">
                  <a:off x="-317510" y="6941444"/>
                  <a:ext cx="6854744" cy="109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Databázy 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&amp; </a:t>
                  </a:r>
                  <a:r>
                    <a:rPr lang="en-US" sz="12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Aplik</a:t>
                  </a:r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ácie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8640816" y="8456292"/>
                <a:ext cx="4737794" cy="1387403"/>
                <a:chOff x="6412169" y="2362426"/>
                <a:chExt cx="11408124" cy="3058822"/>
              </a:xfrm>
            </p:grpSpPr>
            <p:pic>
              <p:nvPicPr>
                <p:cNvPr id="51" name="Picture 47" descr="MC90043484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9285" y="3951522"/>
                  <a:ext cx="1974987" cy="14697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" name="Picture 47" descr="MC90043484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91049" y="3951522"/>
                  <a:ext cx="1974986" cy="14697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" name="Picture 47" descr="MC90043484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72807" y="3921305"/>
                  <a:ext cx="1974986" cy="14697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" name="Picture 53" descr="MC90043484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29939" y="3832825"/>
                  <a:ext cx="1974986" cy="14697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 flipH="1">
                  <a:off x="6412169" y="2362426"/>
                  <a:ext cx="11408124" cy="2035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Servery 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&amp; </a:t>
                  </a:r>
                  <a:r>
                    <a:rPr lang="en-US" sz="12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Siete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&amp; </a:t>
                  </a:r>
                  <a:r>
                    <a:rPr lang="en-US" sz="12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koncov</a:t>
                  </a:r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é stanice </a:t>
                  </a:r>
                  <a:r>
                    <a:rPr lang="en-US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&amp; </a:t>
                  </a:r>
                  <a:r>
                    <a:rPr lang="en-US" sz="12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tla</a:t>
                  </a:r>
                  <a:r>
                    <a:rPr lang="sk-SK" sz="1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čiarne ...</a:t>
                  </a:r>
                </a:p>
              </p:txBody>
            </p:sp>
          </p:grpSp>
        </p:grpSp>
        <p:sp>
          <p:nvSpPr>
            <p:cNvPr id="58" name="Rectangle 57"/>
            <p:cNvSpPr/>
            <p:nvPr/>
          </p:nvSpPr>
          <p:spPr bwMode="auto">
            <a:xfrm>
              <a:off x="5749160" y="4708634"/>
              <a:ext cx="81047" cy="90682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2860" tIns="22860" rIns="22860" bIns="2286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24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070509" y="4708634"/>
              <a:ext cx="81047" cy="90682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2860" tIns="22860" rIns="22860" bIns="2286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24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391857" y="4708634"/>
              <a:ext cx="81047" cy="90682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2860" tIns="22860" rIns="22860" bIns="2286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24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57271" y="2186152"/>
              <a:ext cx="1722095" cy="1081536"/>
              <a:chOff x="2276677" y="3243417"/>
              <a:chExt cx="4434149" cy="280035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6677" y="3243417"/>
                <a:ext cx="2972070" cy="2800350"/>
              </a:xfrm>
              <a:prstGeom prst="rect">
                <a:avLst/>
              </a:prstGeom>
            </p:spPr>
          </p:pic>
          <p:sp>
            <p:nvSpPr>
              <p:cNvPr id="62" name="Left-Right Arrow 61"/>
              <p:cNvSpPr/>
              <p:nvPr/>
            </p:nvSpPr>
            <p:spPr bwMode="auto">
              <a:xfrm>
                <a:off x="5330558" y="4270641"/>
                <a:ext cx="1380268" cy="855758"/>
              </a:xfrm>
              <a:prstGeom prst="leftRightArrow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accent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22860" tIns="22860" rIns="22860" bIns="2286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09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2400">
                  <a:solidFill>
                    <a:srgbClr val="737572"/>
                  </a:solidFill>
                  <a:latin typeface="Roboto Light" charset="0"/>
                  <a:ea typeface="Roboto Light" charset="0"/>
                  <a:cs typeface="Roboto Light" charset="0"/>
                  <a:sym typeface="Roboto Light" charset="0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E78F30-7DAC-574F-9F82-218E67422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9154" y="2111167"/>
              <a:ext cx="1008049" cy="1156521"/>
            </a:xfrm>
            <a:prstGeom prst="rect">
              <a:avLst/>
            </a:prstGeom>
          </p:spPr>
        </p:pic>
        <p:sp>
          <p:nvSpPr>
            <p:cNvPr id="64" name="Left-Right Arrow 63">
              <a:extLst>
                <a:ext uri="{FF2B5EF4-FFF2-40B4-BE49-F238E27FC236}">
                  <a16:creationId xmlns:a16="http://schemas.microsoft.com/office/drawing/2014/main" id="{F15EC4E2-A751-D64F-B3F5-4DAA3AB0660A}"/>
                </a:ext>
              </a:extLst>
            </p:cNvPr>
            <p:cNvSpPr/>
            <p:nvPr/>
          </p:nvSpPr>
          <p:spPr bwMode="auto">
            <a:xfrm>
              <a:off x="10163741" y="2640724"/>
              <a:ext cx="688601" cy="276544"/>
            </a:xfrm>
            <a:prstGeom prst="leftRightArrow">
              <a:avLst/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2860" tIns="22860" rIns="22860" bIns="2286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2400">
                <a:solidFill>
                  <a:srgbClr val="737572"/>
                </a:solidFill>
                <a:latin typeface="Roboto Light" charset="0"/>
                <a:ea typeface="Roboto Light" charset="0"/>
                <a:cs typeface="Roboto Light" charset="0"/>
                <a:sym typeface="Roboto Light" charset="0"/>
              </a:endParaRPr>
            </a:p>
          </p:txBody>
        </p:sp>
      </p:grpSp>
      <p:sp>
        <p:nvSpPr>
          <p:cNvPr id="15" name="Subtitle 14">
            <a:extLst>
              <a:ext uri="{FF2B5EF4-FFF2-40B4-BE49-F238E27FC236}">
                <a16:creationId xmlns:a16="http://schemas.microsoft.com/office/drawing/2014/main" id="{29374F5D-7818-154F-9D90-8DEFE7D42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1600" dirty="0" err="1"/>
              <a:t>Cloudové</a:t>
            </a:r>
            <a:r>
              <a:rPr lang="sk-SK" sz="1600" dirty="0"/>
              <a:t> služby od </a:t>
            </a:r>
            <a:r>
              <a:rPr lang="sk-SK" sz="1600" dirty="0" err="1"/>
              <a:t>Datalanu</a:t>
            </a:r>
            <a:endParaRPr lang="sk-SK" sz="16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1A1D5E0-6D59-1243-A59A-29F5B3F0C534}"/>
              </a:ext>
            </a:extLst>
          </p:cNvPr>
          <p:cNvGrpSpPr/>
          <p:nvPr/>
        </p:nvGrpSpPr>
        <p:grpSpPr>
          <a:xfrm>
            <a:off x="3396575" y="1738916"/>
            <a:ext cx="2454354" cy="2327718"/>
            <a:chOff x="2513455" y="2125562"/>
            <a:chExt cx="2454354" cy="2327718"/>
          </a:xfrm>
        </p:grpSpPr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36E75AAF-C1EF-3648-A5FA-663DBEA59E67}"/>
                </a:ext>
              </a:extLst>
            </p:cNvPr>
            <p:cNvSpPr/>
            <p:nvPr/>
          </p:nvSpPr>
          <p:spPr>
            <a:xfrm rot="16200000">
              <a:off x="4052839" y="2117912"/>
              <a:ext cx="907319" cy="922620"/>
            </a:xfrm>
            <a:prstGeom prst="hexagon">
              <a:avLst/>
            </a:prstGeom>
            <a:solidFill>
              <a:schemeClr val="accent1">
                <a:lumMod val="75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" name="TextBox 71">
              <a:hlinkClick r:id="" action="ppaction://noaction"/>
              <a:extLst>
                <a:ext uri="{FF2B5EF4-FFF2-40B4-BE49-F238E27FC236}">
                  <a16:creationId xmlns:a16="http://schemas.microsoft.com/office/drawing/2014/main" id="{9EB9E82A-D255-5D4A-B0D7-83CE66837ABD}"/>
                </a:ext>
              </a:extLst>
            </p:cNvPr>
            <p:cNvSpPr txBox="1"/>
            <p:nvPr/>
          </p:nvSpPr>
          <p:spPr>
            <a:xfrm>
              <a:off x="4036161" y="2421229"/>
              <a:ext cx="9288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Šifrovanie</a:t>
              </a:r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F73D3B1-7EB5-4949-BC68-C2CDA8C7F394}"/>
                </a:ext>
              </a:extLst>
            </p:cNvPr>
            <p:cNvSpPr/>
            <p:nvPr/>
          </p:nvSpPr>
          <p:spPr>
            <a:xfrm rot="16200000">
              <a:off x="3575835" y="2834713"/>
              <a:ext cx="907319" cy="92262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144D16-C463-7F4B-ABB6-6C4CD7489F9A}"/>
                </a:ext>
              </a:extLst>
            </p:cNvPr>
            <p:cNvSpPr txBox="1"/>
            <p:nvPr/>
          </p:nvSpPr>
          <p:spPr>
            <a:xfrm>
              <a:off x="3584973" y="3167004"/>
              <a:ext cx="8888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BEZPEČNOSŤ</a:t>
              </a:r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7C8EE8EA-FD2F-6E49-979F-E592A902B39B}"/>
                </a:ext>
              </a:extLst>
            </p:cNvPr>
            <p:cNvSpPr/>
            <p:nvPr/>
          </p:nvSpPr>
          <p:spPr>
            <a:xfrm rot="16200000">
              <a:off x="3109954" y="2122783"/>
              <a:ext cx="907319" cy="922620"/>
            </a:xfrm>
            <a:prstGeom prst="hexagon">
              <a:avLst/>
            </a:prstGeom>
            <a:solidFill>
              <a:schemeClr val="accent1">
                <a:lumMod val="75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6" name="TextBox 75">
              <a:hlinkClick r:id="" action="ppaction://noaction"/>
              <a:extLst>
                <a:ext uri="{FF2B5EF4-FFF2-40B4-BE49-F238E27FC236}">
                  <a16:creationId xmlns:a16="http://schemas.microsoft.com/office/drawing/2014/main" id="{DC332B66-7496-5044-A4C4-2FBF379A5C25}"/>
                </a:ext>
              </a:extLst>
            </p:cNvPr>
            <p:cNvSpPr txBox="1"/>
            <p:nvPr/>
          </p:nvSpPr>
          <p:spPr>
            <a:xfrm>
              <a:off x="3006467" y="2379824"/>
              <a:ext cx="1123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Koncové</a:t>
              </a:r>
              <a:r>
                <a:rPr lang="en-US" sz="1000" dirty="0">
                  <a:latin typeface="Calibri" charset="0"/>
                  <a:ea typeface="Calibri" charset="0"/>
                  <a:cs typeface="Calibri" charset="0"/>
                </a:rPr>
                <a:t> body</a:t>
              </a:r>
            </a:p>
            <a:p>
              <a:pPr algn="ctr"/>
              <a:r>
                <a:rPr lang="en-US" sz="1000" dirty="0">
                  <a:latin typeface="Calibri" charset="0"/>
                  <a:ea typeface="Calibri" charset="0"/>
                  <a:cs typeface="Calibri" charset="0"/>
                </a:rPr>
                <a:t>PC, </a:t>
              </a:r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servery</a:t>
              </a:r>
              <a:endParaRPr lang="en-US" sz="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2D4353DE-F313-804E-80CE-3A4219757977}"/>
                </a:ext>
              </a:extLst>
            </p:cNvPr>
            <p:cNvSpPr/>
            <p:nvPr/>
          </p:nvSpPr>
          <p:spPr>
            <a:xfrm rot="16200000">
              <a:off x="2634243" y="2822887"/>
              <a:ext cx="907319" cy="922620"/>
            </a:xfrm>
            <a:prstGeom prst="hexagon">
              <a:avLst/>
            </a:prstGeom>
            <a:solidFill>
              <a:schemeClr val="accent1">
                <a:lumMod val="75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8" name="TextBox 77">
              <a:hlinkClick r:id="" action="ppaction://noaction"/>
              <a:extLst>
                <a:ext uri="{FF2B5EF4-FFF2-40B4-BE49-F238E27FC236}">
                  <a16:creationId xmlns:a16="http://schemas.microsoft.com/office/drawing/2014/main" id="{016E878C-7019-114C-8756-B52677D102A2}"/>
                </a:ext>
              </a:extLst>
            </p:cNvPr>
            <p:cNvSpPr txBox="1"/>
            <p:nvPr/>
          </p:nvSpPr>
          <p:spPr>
            <a:xfrm>
              <a:off x="2513455" y="3164889"/>
              <a:ext cx="1139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Sieť</a:t>
              </a:r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5824BC9-18CD-D64F-A11B-83557277E927}"/>
                </a:ext>
              </a:extLst>
            </p:cNvPr>
            <p:cNvGrpSpPr/>
            <p:nvPr/>
          </p:nvGrpSpPr>
          <p:grpSpPr>
            <a:xfrm>
              <a:off x="3045300" y="3545962"/>
              <a:ext cx="1030796" cy="907318"/>
              <a:chOff x="2020906" y="4982081"/>
              <a:chExt cx="1189596" cy="1137719"/>
            </a:xfrm>
          </p:grpSpPr>
          <p:sp>
            <p:nvSpPr>
              <p:cNvPr id="80" name="Hexagon 79">
                <a:extLst>
                  <a:ext uri="{FF2B5EF4-FFF2-40B4-BE49-F238E27FC236}">
                    <a16:creationId xmlns:a16="http://schemas.microsoft.com/office/drawing/2014/main" id="{87720D99-924C-374C-AD58-75721A66CBB0}"/>
                  </a:ext>
                </a:extLst>
              </p:cNvPr>
              <p:cNvSpPr/>
              <p:nvPr/>
            </p:nvSpPr>
            <p:spPr>
              <a:xfrm rot="16200000">
                <a:off x="2034715" y="5018563"/>
                <a:ext cx="1137719" cy="1064755"/>
              </a:xfrm>
              <a:prstGeom prst="hexagon">
                <a:avLst/>
              </a:prstGeom>
              <a:solidFill>
                <a:schemeClr val="accent1">
                  <a:lumMod val="75000"/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1" name="TextBox 80">
                <a:hlinkClick r:id="" action="ppaction://noaction"/>
                <a:extLst>
                  <a:ext uri="{FF2B5EF4-FFF2-40B4-BE49-F238E27FC236}">
                    <a16:creationId xmlns:a16="http://schemas.microsoft.com/office/drawing/2014/main" id="{188F64E8-539D-BD46-A8B7-C113312E8A99}"/>
                  </a:ext>
                </a:extLst>
              </p:cNvPr>
              <p:cNvSpPr txBox="1"/>
              <p:nvPr/>
            </p:nvSpPr>
            <p:spPr>
              <a:xfrm>
                <a:off x="2020906" y="5339953"/>
                <a:ext cx="1189596" cy="50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>
                    <a:latin typeface="Calibri" charset="0"/>
                    <a:ea typeface="Calibri" charset="0"/>
                    <a:cs typeface="Calibri" charset="0"/>
                  </a:rPr>
                  <a:t>Ochrana</a:t>
                </a:r>
                <a:r>
                  <a:rPr lang="en-US" sz="10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1000" dirty="0" err="1">
                    <a:latin typeface="Calibri" charset="0"/>
                    <a:ea typeface="Calibri" charset="0"/>
                    <a:cs typeface="Calibri" charset="0"/>
                  </a:rPr>
                  <a:t>proti</a:t>
                </a:r>
                <a:r>
                  <a:rPr lang="en-US" sz="10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1000" dirty="0" err="1">
                    <a:latin typeface="Calibri" charset="0"/>
                    <a:ea typeface="Calibri" charset="0"/>
                    <a:cs typeface="Calibri" charset="0"/>
                  </a:rPr>
                  <a:t>útokom</a:t>
                </a:r>
                <a:endParaRPr lang="en-US" sz="1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73854A2-FB67-BB45-A6E5-755C00882894}"/>
              </a:ext>
            </a:extLst>
          </p:cNvPr>
          <p:cNvGrpSpPr/>
          <p:nvPr/>
        </p:nvGrpSpPr>
        <p:grpSpPr>
          <a:xfrm>
            <a:off x="6696009" y="1623260"/>
            <a:ext cx="2361287" cy="2318785"/>
            <a:chOff x="6822291" y="2141450"/>
            <a:chExt cx="2361287" cy="231878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1F12FF6-9EA7-A141-AEEF-D23A6FFD7C82}"/>
                </a:ext>
              </a:extLst>
            </p:cNvPr>
            <p:cNvGrpSpPr/>
            <p:nvPr/>
          </p:nvGrpSpPr>
          <p:grpSpPr>
            <a:xfrm>
              <a:off x="7241624" y="2850165"/>
              <a:ext cx="1112253" cy="907319"/>
              <a:chOff x="5448453" y="5694554"/>
              <a:chExt cx="1427155" cy="1252927"/>
            </a:xfrm>
            <a:solidFill>
              <a:schemeClr val="accent6"/>
            </a:solidFill>
          </p:grpSpPr>
          <p:sp>
            <p:nvSpPr>
              <p:cNvPr id="92" name="Hexagon 91">
                <a:extLst>
                  <a:ext uri="{FF2B5EF4-FFF2-40B4-BE49-F238E27FC236}">
                    <a16:creationId xmlns:a16="http://schemas.microsoft.com/office/drawing/2014/main" id="{F8FE9493-1B6A-BA4C-883D-828C83698FCF}"/>
                  </a:ext>
                </a:extLst>
              </p:cNvPr>
              <p:cNvSpPr/>
              <p:nvPr/>
            </p:nvSpPr>
            <p:spPr>
              <a:xfrm rot="16200000">
                <a:off x="5516263" y="5729101"/>
                <a:ext cx="1252927" cy="1183833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77F519A-A28C-5340-B63A-8FA932FC5450}"/>
                  </a:ext>
                </a:extLst>
              </p:cNvPr>
              <p:cNvSpPr txBox="1"/>
              <p:nvPr/>
            </p:nvSpPr>
            <p:spPr>
              <a:xfrm>
                <a:off x="5448453" y="5966048"/>
                <a:ext cx="1427155" cy="51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SPRÁVA INFRAŠTRUKTÚRY</a:t>
                </a:r>
              </a:p>
            </p:txBody>
          </p:sp>
        </p:grpSp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436B3870-2D48-1D49-86E0-247135CD0864}"/>
                </a:ext>
              </a:extLst>
            </p:cNvPr>
            <p:cNvSpPr/>
            <p:nvPr/>
          </p:nvSpPr>
          <p:spPr>
            <a:xfrm rot="16200000">
              <a:off x="7795463" y="3545266"/>
              <a:ext cx="907319" cy="92262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5" name="TextBox 84">
              <a:hlinkClick r:id="" action="ppaction://noaction"/>
              <a:extLst>
                <a:ext uri="{FF2B5EF4-FFF2-40B4-BE49-F238E27FC236}">
                  <a16:creationId xmlns:a16="http://schemas.microsoft.com/office/drawing/2014/main" id="{C805321B-2784-1B4D-88D9-FE412D100528}"/>
                </a:ext>
              </a:extLst>
            </p:cNvPr>
            <p:cNvSpPr txBox="1"/>
            <p:nvPr/>
          </p:nvSpPr>
          <p:spPr>
            <a:xfrm>
              <a:off x="7779118" y="3781232"/>
              <a:ext cx="928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Infraštruktúra</a:t>
              </a:r>
              <a:r>
                <a:rPr lang="en-US" sz="1000" dirty="0">
                  <a:latin typeface="Calibri" charset="0"/>
                  <a:ea typeface="Calibri" charset="0"/>
                  <a:cs typeface="Calibri" charset="0"/>
                </a:rPr>
                <a:t> v </a:t>
              </a:r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cloude</a:t>
              </a:r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2CCEAA83-CF41-4C43-AB98-4938F8739622}"/>
                </a:ext>
              </a:extLst>
            </p:cNvPr>
            <p:cNvSpPr/>
            <p:nvPr/>
          </p:nvSpPr>
          <p:spPr>
            <a:xfrm rot="16200000">
              <a:off x="8266668" y="2848576"/>
              <a:ext cx="907319" cy="92262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7" name="TextBox 86">
              <a:hlinkClick r:id="" action="ppaction://noaction"/>
              <a:extLst>
                <a:ext uri="{FF2B5EF4-FFF2-40B4-BE49-F238E27FC236}">
                  <a16:creationId xmlns:a16="http://schemas.microsoft.com/office/drawing/2014/main" id="{5CE2D643-9DA4-A84F-84A5-CF8855B5F248}"/>
                </a:ext>
              </a:extLst>
            </p:cNvPr>
            <p:cNvSpPr txBox="1"/>
            <p:nvPr/>
          </p:nvSpPr>
          <p:spPr>
            <a:xfrm>
              <a:off x="8254691" y="3105530"/>
              <a:ext cx="928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Zálohovanie</a:t>
              </a:r>
              <a:r>
                <a:rPr lang="en-US" sz="1000" dirty="0">
                  <a:latin typeface="Calibri" charset="0"/>
                  <a:ea typeface="Calibri" charset="0"/>
                  <a:cs typeface="Calibri" charset="0"/>
                </a:rPr>
                <a:t> do </a:t>
              </a:r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cloudu</a:t>
              </a:r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775261E2-6A15-D745-9F32-1076F1E45392}"/>
                </a:ext>
              </a:extLst>
            </p:cNvPr>
            <p:cNvSpPr/>
            <p:nvPr/>
          </p:nvSpPr>
          <p:spPr>
            <a:xfrm rot="16200000">
              <a:off x="7814056" y="2141376"/>
              <a:ext cx="907319" cy="92262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9" name="TextBox 88">
              <a:hlinkClick r:id="" action="ppaction://noaction"/>
              <a:extLst>
                <a:ext uri="{FF2B5EF4-FFF2-40B4-BE49-F238E27FC236}">
                  <a16:creationId xmlns:a16="http://schemas.microsoft.com/office/drawing/2014/main" id="{184C6AB4-D229-4E4C-A162-7FBD6619DC6E}"/>
                </a:ext>
              </a:extLst>
            </p:cNvPr>
            <p:cNvSpPr txBox="1"/>
            <p:nvPr/>
          </p:nvSpPr>
          <p:spPr>
            <a:xfrm>
              <a:off x="7779118" y="2355918"/>
              <a:ext cx="9288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alibri" charset="0"/>
                  <a:ea typeface="Calibri" charset="0"/>
                  <a:cs typeface="Calibri" charset="0"/>
                </a:rPr>
                <a:t>Disaster Recovery do </a:t>
              </a:r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cloudu</a:t>
              </a:r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5764761C-8434-394A-89D5-210E380CD772}"/>
                </a:ext>
              </a:extLst>
            </p:cNvPr>
            <p:cNvSpPr/>
            <p:nvPr/>
          </p:nvSpPr>
          <p:spPr>
            <a:xfrm rot="16200000">
              <a:off x="6870752" y="2133800"/>
              <a:ext cx="907319" cy="92262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TextBox 90">
              <a:hlinkClick r:id="" action="ppaction://noaction"/>
              <a:extLst>
                <a:ext uri="{FF2B5EF4-FFF2-40B4-BE49-F238E27FC236}">
                  <a16:creationId xmlns:a16="http://schemas.microsoft.com/office/drawing/2014/main" id="{6C023D1A-15D8-BF44-B68E-E6A98C5C5D50}"/>
                </a:ext>
              </a:extLst>
            </p:cNvPr>
            <p:cNvSpPr txBox="1"/>
            <p:nvPr/>
          </p:nvSpPr>
          <p:spPr>
            <a:xfrm>
              <a:off x="6822291" y="2434426"/>
              <a:ext cx="9871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Monitorovanie</a:t>
              </a:r>
              <a:r>
                <a:rPr lang="en-US" sz="1000" dirty="0"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CA0D084-84F6-3A4E-ABF8-C4C2AFD57B87}"/>
              </a:ext>
            </a:extLst>
          </p:cNvPr>
          <p:cNvGrpSpPr/>
          <p:nvPr/>
        </p:nvGrpSpPr>
        <p:grpSpPr>
          <a:xfrm>
            <a:off x="5310255" y="2491801"/>
            <a:ext cx="1878592" cy="1617622"/>
            <a:chOff x="4648465" y="3560193"/>
            <a:chExt cx="1878592" cy="1617622"/>
          </a:xfrm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4528A736-42B3-224F-BC82-6898303E93FC}"/>
                </a:ext>
              </a:extLst>
            </p:cNvPr>
            <p:cNvSpPr/>
            <p:nvPr/>
          </p:nvSpPr>
          <p:spPr>
            <a:xfrm rot="16200000">
              <a:off x="4656115" y="4262846"/>
              <a:ext cx="907319" cy="922620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5913FD1-0267-6A4B-8A60-125D07D3EE40}"/>
                </a:ext>
              </a:extLst>
            </p:cNvPr>
            <p:cNvGrpSpPr/>
            <p:nvPr/>
          </p:nvGrpSpPr>
          <p:grpSpPr>
            <a:xfrm>
              <a:off x="5049554" y="3560193"/>
              <a:ext cx="1036225" cy="907319"/>
              <a:chOff x="5530492" y="5694554"/>
              <a:chExt cx="1278837" cy="1252927"/>
            </a:xfrm>
            <a:solidFill>
              <a:schemeClr val="bg2">
                <a:lumMod val="50000"/>
              </a:schemeClr>
            </a:solidFill>
          </p:grpSpPr>
          <p:sp>
            <p:nvSpPr>
              <p:cNvPr id="100" name="Hexagon 99">
                <a:extLst>
                  <a:ext uri="{FF2B5EF4-FFF2-40B4-BE49-F238E27FC236}">
                    <a16:creationId xmlns:a16="http://schemas.microsoft.com/office/drawing/2014/main" id="{A1CC48FF-C7E5-FD42-A822-5BAED91E162F}"/>
                  </a:ext>
                </a:extLst>
              </p:cNvPr>
              <p:cNvSpPr/>
              <p:nvPr/>
            </p:nvSpPr>
            <p:spPr>
              <a:xfrm rot="16200000">
                <a:off x="5556475" y="5729101"/>
                <a:ext cx="1252927" cy="1183833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40229A6-CBFB-564F-85DF-837A6388B1E7}"/>
                  </a:ext>
                </a:extLst>
              </p:cNvPr>
              <p:cNvSpPr txBox="1"/>
              <p:nvPr/>
            </p:nvSpPr>
            <p:spPr>
              <a:xfrm>
                <a:off x="5530492" y="6088705"/>
                <a:ext cx="1278837" cy="38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GDPR</a:t>
                </a:r>
              </a:p>
            </p:txBody>
          </p:sp>
        </p:grp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D1784DCC-962C-3343-B78F-90A582B829F0}"/>
                </a:ext>
              </a:extLst>
            </p:cNvPr>
            <p:cNvSpPr/>
            <p:nvPr/>
          </p:nvSpPr>
          <p:spPr>
            <a:xfrm rot="16200000">
              <a:off x="5612087" y="4260961"/>
              <a:ext cx="907319" cy="922620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923C115-54D9-1C4D-87C0-CA5707A56C82}"/>
                </a:ext>
              </a:extLst>
            </p:cNvPr>
            <p:cNvSpPr txBox="1"/>
            <p:nvPr/>
          </p:nvSpPr>
          <p:spPr>
            <a:xfrm>
              <a:off x="5621655" y="4556751"/>
              <a:ext cx="9029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Metodika</a:t>
              </a:r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TextBox 98">
              <a:hlinkClick r:id="" action="ppaction://noaction"/>
              <a:extLst>
                <a:ext uri="{FF2B5EF4-FFF2-40B4-BE49-F238E27FC236}">
                  <a16:creationId xmlns:a16="http://schemas.microsoft.com/office/drawing/2014/main" id="{EE46DFEF-DAA5-6B46-9602-3953D4A8B84B}"/>
                </a:ext>
              </a:extLst>
            </p:cNvPr>
            <p:cNvSpPr txBox="1"/>
            <p:nvPr/>
          </p:nvSpPr>
          <p:spPr>
            <a:xfrm>
              <a:off x="4699034" y="4527556"/>
              <a:ext cx="928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Zodpovedná</a:t>
              </a:r>
              <a:r>
                <a:rPr lang="en-US" sz="10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000" dirty="0" err="1">
                  <a:latin typeface="Calibri" charset="0"/>
                  <a:ea typeface="Calibri" charset="0"/>
                  <a:cs typeface="Calibri" charset="0"/>
                </a:rPr>
                <a:t>osoba</a:t>
              </a:r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9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57F5-75B5-0642-A45E-B2990F1D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Cloudové</a:t>
            </a:r>
            <a:r>
              <a:rPr lang="sk-SK" dirty="0"/>
              <a:t> služby : INFRAŠTRUKTÚRA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A4F7A-883E-C04E-89D4-7A3992F40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FCED5-F791-AF47-BED9-9D143A61A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799" y="1943100"/>
            <a:ext cx="7320461" cy="3810000"/>
          </a:xfrm>
        </p:spPr>
        <p:txBody>
          <a:bodyPr/>
          <a:lstStyle/>
          <a:p>
            <a:r>
              <a:rPr lang="sk-SK" dirty="0"/>
              <a:t>DOSTUPNOSŤ- na báze </a:t>
            </a:r>
            <a:r>
              <a:rPr lang="sk-SK" dirty="0" err="1"/>
              <a:t>cloud</a:t>
            </a:r>
            <a:r>
              <a:rPr lang="sk-SK" dirty="0"/>
              <a:t> platformy </a:t>
            </a:r>
          </a:p>
          <a:p>
            <a:r>
              <a:rPr lang="sk-SK" dirty="0"/>
              <a:t>Zálohovanie do </a:t>
            </a:r>
            <a:r>
              <a:rPr lang="sk-SK" dirty="0" err="1"/>
              <a:t>cloudu</a:t>
            </a:r>
            <a:endParaRPr lang="sk-SK" dirty="0"/>
          </a:p>
          <a:p>
            <a:pPr lvl="1"/>
            <a:r>
              <a:rPr lang="sk-SK" dirty="0"/>
              <a:t>Obnova IT prostredia v </a:t>
            </a:r>
            <a:r>
              <a:rPr lang="sk-SK" dirty="0" err="1"/>
              <a:t>cloude</a:t>
            </a:r>
            <a:r>
              <a:rPr lang="sk-SK" dirty="0"/>
              <a:t> (</a:t>
            </a:r>
            <a:r>
              <a:rPr lang="sk-SK" dirty="0" err="1"/>
              <a:t>Disaster</a:t>
            </a:r>
            <a:r>
              <a:rPr lang="sk-SK" dirty="0"/>
              <a:t> </a:t>
            </a:r>
            <a:r>
              <a:rPr lang="sk-SK" dirty="0" err="1"/>
              <a:t>Recovery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Infraštruktúra ako služba</a:t>
            </a:r>
          </a:p>
          <a:p>
            <a:r>
              <a:rPr lang="sk-SK" dirty="0"/>
              <a:t>SPRÁVA - Monitorovanie a správa infraštruktúry </a:t>
            </a:r>
          </a:p>
          <a:p>
            <a:pPr lvl="1"/>
            <a:r>
              <a:rPr lang="sk-SK" dirty="0"/>
              <a:t>Ako služba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1D1594-01E7-314B-9742-38B1F530DAEF}"/>
              </a:ext>
            </a:extLst>
          </p:cNvPr>
          <p:cNvGrpSpPr/>
          <p:nvPr/>
        </p:nvGrpSpPr>
        <p:grpSpPr>
          <a:xfrm>
            <a:off x="7927529" y="2139956"/>
            <a:ext cx="3145284" cy="3217864"/>
            <a:chOff x="6822291" y="2141450"/>
            <a:chExt cx="2361287" cy="23187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DABA48-3DE7-084A-BE93-6F2C13A23153}"/>
                </a:ext>
              </a:extLst>
            </p:cNvPr>
            <p:cNvGrpSpPr/>
            <p:nvPr/>
          </p:nvGrpSpPr>
          <p:grpSpPr>
            <a:xfrm>
              <a:off x="7250278" y="2850165"/>
              <a:ext cx="1112253" cy="907319"/>
              <a:chOff x="5459557" y="5694554"/>
              <a:chExt cx="1427155" cy="1252927"/>
            </a:xfrm>
            <a:solidFill>
              <a:schemeClr val="accent6"/>
            </a:solidFill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AC85E2FB-4BF0-2F4E-8EA4-02467F4006EF}"/>
                  </a:ext>
                </a:extLst>
              </p:cNvPr>
              <p:cNvSpPr/>
              <p:nvPr/>
            </p:nvSpPr>
            <p:spPr>
              <a:xfrm rot="16200000">
                <a:off x="5516263" y="5729101"/>
                <a:ext cx="1252927" cy="1183833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CECA2C-71D4-AF43-B946-4A7878077E89}"/>
                  </a:ext>
                </a:extLst>
              </p:cNvPr>
              <p:cNvSpPr txBox="1"/>
              <p:nvPr/>
            </p:nvSpPr>
            <p:spPr>
              <a:xfrm>
                <a:off x="5459557" y="6116054"/>
                <a:ext cx="1427155" cy="275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INFRAŠTRUKTÚRA</a:t>
                </a:r>
              </a:p>
            </p:txBody>
          </p:sp>
        </p:grp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478E40F-425B-2D4C-8A79-0F4B522B2126}"/>
                </a:ext>
              </a:extLst>
            </p:cNvPr>
            <p:cNvSpPr/>
            <p:nvPr/>
          </p:nvSpPr>
          <p:spPr>
            <a:xfrm rot="16200000">
              <a:off x="7795463" y="3545266"/>
              <a:ext cx="907319" cy="92262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TextBox 7">
              <a:hlinkClick r:id="" action="ppaction://noaction"/>
              <a:extLst>
                <a:ext uri="{FF2B5EF4-FFF2-40B4-BE49-F238E27FC236}">
                  <a16:creationId xmlns:a16="http://schemas.microsoft.com/office/drawing/2014/main" id="{321D8B0E-BE0B-AB48-BBF3-247F4CF7998C}"/>
                </a:ext>
              </a:extLst>
            </p:cNvPr>
            <p:cNvSpPr txBox="1"/>
            <p:nvPr/>
          </p:nvSpPr>
          <p:spPr>
            <a:xfrm>
              <a:off x="7779118" y="3781232"/>
              <a:ext cx="928887" cy="37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Infraštruktúra</a:t>
              </a:r>
              <a:r>
                <a:rPr lang="en-US" sz="1400" dirty="0">
                  <a:latin typeface="Calibri" charset="0"/>
                  <a:ea typeface="Calibri" charset="0"/>
                  <a:cs typeface="Calibri" charset="0"/>
                </a:rPr>
                <a:t> v </a:t>
              </a:r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cloude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368DC0B3-3CFE-794B-99BD-41805EB6E9B3}"/>
                </a:ext>
              </a:extLst>
            </p:cNvPr>
            <p:cNvSpPr/>
            <p:nvPr/>
          </p:nvSpPr>
          <p:spPr>
            <a:xfrm rot="16200000">
              <a:off x="8266668" y="2848576"/>
              <a:ext cx="907319" cy="92262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TextBox 9">
              <a:hlinkClick r:id="" action="ppaction://noaction"/>
              <a:extLst>
                <a:ext uri="{FF2B5EF4-FFF2-40B4-BE49-F238E27FC236}">
                  <a16:creationId xmlns:a16="http://schemas.microsoft.com/office/drawing/2014/main" id="{16EA8E38-F275-AE4B-A126-97D921BEF3B4}"/>
                </a:ext>
              </a:extLst>
            </p:cNvPr>
            <p:cNvSpPr txBox="1"/>
            <p:nvPr/>
          </p:nvSpPr>
          <p:spPr>
            <a:xfrm>
              <a:off x="8254691" y="3105530"/>
              <a:ext cx="928887" cy="37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Zálohovanie</a:t>
              </a:r>
              <a:r>
                <a:rPr lang="en-US" sz="1400" dirty="0">
                  <a:latin typeface="Calibri" charset="0"/>
                  <a:ea typeface="Calibri" charset="0"/>
                  <a:cs typeface="Calibri" charset="0"/>
                </a:rPr>
                <a:t> do </a:t>
              </a:r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cloudu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16B5D705-D2B8-8C4F-969D-EA1776E69C40}"/>
                </a:ext>
              </a:extLst>
            </p:cNvPr>
            <p:cNvSpPr/>
            <p:nvPr/>
          </p:nvSpPr>
          <p:spPr>
            <a:xfrm rot="16200000">
              <a:off x="7814056" y="2141376"/>
              <a:ext cx="907319" cy="92262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TextBox 11">
              <a:hlinkClick r:id="" action="ppaction://noaction"/>
              <a:extLst>
                <a:ext uri="{FF2B5EF4-FFF2-40B4-BE49-F238E27FC236}">
                  <a16:creationId xmlns:a16="http://schemas.microsoft.com/office/drawing/2014/main" id="{FEA93B97-2DA3-9049-B7D6-08727A1C2CAE}"/>
                </a:ext>
              </a:extLst>
            </p:cNvPr>
            <p:cNvSpPr txBox="1"/>
            <p:nvPr/>
          </p:nvSpPr>
          <p:spPr>
            <a:xfrm>
              <a:off x="7779118" y="2355918"/>
              <a:ext cx="928887" cy="532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charset="0"/>
                  <a:ea typeface="Calibri" charset="0"/>
                  <a:cs typeface="Calibri" charset="0"/>
                </a:rPr>
                <a:t>Disaster Recovery do </a:t>
              </a:r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cloudu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3FAEF874-CC71-D043-86C8-7BFAA2697796}"/>
                </a:ext>
              </a:extLst>
            </p:cNvPr>
            <p:cNvSpPr/>
            <p:nvPr/>
          </p:nvSpPr>
          <p:spPr>
            <a:xfrm rot="16200000">
              <a:off x="6870752" y="2133800"/>
              <a:ext cx="907319" cy="92262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TextBox 13">
              <a:hlinkClick r:id="" action="ppaction://noaction"/>
              <a:extLst>
                <a:ext uri="{FF2B5EF4-FFF2-40B4-BE49-F238E27FC236}">
                  <a16:creationId xmlns:a16="http://schemas.microsoft.com/office/drawing/2014/main" id="{6A8FAEB9-84FE-014A-A973-D93464E994E6}"/>
                </a:ext>
              </a:extLst>
            </p:cNvPr>
            <p:cNvSpPr txBox="1"/>
            <p:nvPr/>
          </p:nvSpPr>
          <p:spPr>
            <a:xfrm>
              <a:off x="6822291" y="2434426"/>
              <a:ext cx="987179" cy="532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Monitorovanie</a:t>
              </a:r>
              <a:r>
                <a:rPr lang="en-US" sz="1400" dirty="0">
                  <a:latin typeface="Calibri" charset="0"/>
                  <a:ea typeface="Calibri" charset="0"/>
                  <a:cs typeface="Calibri" charset="0"/>
                </a:rPr>
                <a:t> a</a:t>
              </a:r>
            </a:p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správa</a:t>
              </a:r>
              <a:r>
                <a:rPr lang="en-US" sz="1400" dirty="0"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4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57F5-75B5-0642-A45E-B2990F1D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Cloudové</a:t>
            </a:r>
            <a:r>
              <a:rPr lang="sk-SK" dirty="0"/>
              <a:t> služby : BEZPEČNOSŤ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A4F7A-883E-C04E-89D4-7A3992F40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FEB9E1-C755-1E41-9519-77E48BDBD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1943100"/>
            <a:ext cx="6840748" cy="3810000"/>
          </a:xfrm>
        </p:spPr>
        <p:txBody>
          <a:bodyPr/>
          <a:lstStyle/>
          <a:p>
            <a:r>
              <a:rPr lang="sk-SK" dirty="0"/>
              <a:t>Bezpečnosť siete</a:t>
            </a:r>
          </a:p>
          <a:p>
            <a:r>
              <a:rPr lang="sk-SK" dirty="0"/>
              <a:t>Bezpečnosť koncových zariadení (servery, PC, notebooky, mobily)</a:t>
            </a:r>
          </a:p>
          <a:p>
            <a:r>
              <a:rPr lang="sk-SK" dirty="0"/>
              <a:t>Šifrovanie</a:t>
            </a:r>
          </a:p>
          <a:p>
            <a:r>
              <a:rPr lang="sk-SK" dirty="0"/>
              <a:t>Elektronická pošta</a:t>
            </a:r>
          </a:p>
          <a:p>
            <a:r>
              <a:rPr lang="sk-SK" b="1" dirty="0"/>
              <a:t>Proaktívna ochrana na predídenie útokov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E97A2A-3DB9-6843-BA7B-3C917A1DC7CB}"/>
              </a:ext>
            </a:extLst>
          </p:cNvPr>
          <p:cNvGrpSpPr>
            <a:grpSpLocks noChangeAspect="1"/>
          </p:cNvGrpSpPr>
          <p:nvPr/>
        </p:nvGrpSpPr>
        <p:grpSpPr>
          <a:xfrm>
            <a:off x="7144933" y="1943099"/>
            <a:ext cx="3260454" cy="3092227"/>
            <a:chOff x="2513455" y="2125562"/>
            <a:chExt cx="2454354" cy="2327718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920B0993-DDB0-CA42-9767-30BEC71221F0}"/>
                </a:ext>
              </a:extLst>
            </p:cNvPr>
            <p:cNvSpPr/>
            <p:nvPr/>
          </p:nvSpPr>
          <p:spPr>
            <a:xfrm rot="16200000">
              <a:off x="4052839" y="2117912"/>
              <a:ext cx="907319" cy="922620"/>
            </a:xfrm>
            <a:prstGeom prst="hexagon">
              <a:avLst/>
            </a:prstGeom>
            <a:solidFill>
              <a:schemeClr val="accent1">
                <a:lumMod val="75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TextBox 29">
              <a:hlinkClick r:id="" action="ppaction://noaction"/>
              <a:extLst>
                <a:ext uri="{FF2B5EF4-FFF2-40B4-BE49-F238E27FC236}">
                  <a16:creationId xmlns:a16="http://schemas.microsoft.com/office/drawing/2014/main" id="{4501A7E3-54E4-304B-A891-D4384B4FD737}"/>
                </a:ext>
              </a:extLst>
            </p:cNvPr>
            <p:cNvSpPr txBox="1"/>
            <p:nvPr/>
          </p:nvSpPr>
          <p:spPr>
            <a:xfrm>
              <a:off x="4036161" y="2421229"/>
              <a:ext cx="928887" cy="2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Šifrovanie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1610CA50-7B68-A04A-B7D1-26E4587452BD}"/>
                </a:ext>
              </a:extLst>
            </p:cNvPr>
            <p:cNvSpPr/>
            <p:nvPr/>
          </p:nvSpPr>
          <p:spPr>
            <a:xfrm rot="16200000">
              <a:off x="3575835" y="2834713"/>
              <a:ext cx="907319" cy="92262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A90133-D4C3-3D46-82CD-ABCCC3D8D004}"/>
                </a:ext>
              </a:extLst>
            </p:cNvPr>
            <p:cNvSpPr txBox="1"/>
            <p:nvPr/>
          </p:nvSpPr>
          <p:spPr>
            <a:xfrm>
              <a:off x="3584973" y="3167004"/>
              <a:ext cx="888850" cy="2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BEZPEČNOSŤ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4823886-49D4-A348-B16C-D6F547FEE50A}"/>
                </a:ext>
              </a:extLst>
            </p:cNvPr>
            <p:cNvSpPr/>
            <p:nvPr/>
          </p:nvSpPr>
          <p:spPr>
            <a:xfrm rot="16200000">
              <a:off x="3109954" y="2122783"/>
              <a:ext cx="907319" cy="922620"/>
            </a:xfrm>
            <a:prstGeom prst="hexagon">
              <a:avLst/>
            </a:prstGeom>
            <a:solidFill>
              <a:schemeClr val="accent1">
                <a:lumMod val="75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TextBox 33">
              <a:hlinkClick r:id="" action="ppaction://noaction"/>
              <a:extLst>
                <a:ext uri="{FF2B5EF4-FFF2-40B4-BE49-F238E27FC236}">
                  <a16:creationId xmlns:a16="http://schemas.microsoft.com/office/drawing/2014/main" id="{FEEA59DD-2001-C940-95A2-ADB9752F7789}"/>
                </a:ext>
              </a:extLst>
            </p:cNvPr>
            <p:cNvSpPr txBox="1"/>
            <p:nvPr/>
          </p:nvSpPr>
          <p:spPr>
            <a:xfrm>
              <a:off x="3006467" y="2379824"/>
              <a:ext cx="1123434" cy="39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Koncové</a:t>
              </a:r>
              <a:r>
                <a:rPr lang="en-US" sz="1400" dirty="0">
                  <a:latin typeface="Calibri" charset="0"/>
                  <a:ea typeface="Calibri" charset="0"/>
                  <a:cs typeface="Calibri" charset="0"/>
                </a:rPr>
                <a:t> body</a:t>
              </a:r>
            </a:p>
            <a:p>
              <a:pPr algn="ctr"/>
              <a:r>
                <a:rPr lang="en-US" sz="1400" dirty="0">
                  <a:latin typeface="Calibri" charset="0"/>
                  <a:ea typeface="Calibri" charset="0"/>
                  <a:cs typeface="Calibri" charset="0"/>
                </a:rPr>
                <a:t>PC, </a:t>
              </a:r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servery</a:t>
              </a:r>
              <a:endParaRPr lang="en-US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AEDADD7-48CE-564E-BEDB-024F220FAF71}"/>
                </a:ext>
              </a:extLst>
            </p:cNvPr>
            <p:cNvSpPr/>
            <p:nvPr/>
          </p:nvSpPr>
          <p:spPr>
            <a:xfrm rot="16200000">
              <a:off x="2634243" y="2822887"/>
              <a:ext cx="907319" cy="922620"/>
            </a:xfrm>
            <a:prstGeom prst="hexagon">
              <a:avLst/>
            </a:prstGeom>
            <a:solidFill>
              <a:schemeClr val="accent1">
                <a:lumMod val="75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TextBox 35">
              <a:hlinkClick r:id="" action="ppaction://noaction"/>
              <a:extLst>
                <a:ext uri="{FF2B5EF4-FFF2-40B4-BE49-F238E27FC236}">
                  <a16:creationId xmlns:a16="http://schemas.microsoft.com/office/drawing/2014/main" id="{6DD66018-9A94-0D4E-BBF7-DCA01C09DC65}"/>
                </a:ext>
              </a:extLst>
            </p:cNvPr>
            <p:cNvSpPr txBox="1"/>
            <p:nvPr/>
          </p:nvSpPr>
          <p:spPr>
            <a:xfrm>
              <a:off x="2513455" y="3164889"/>
              <a:ext cx="1139790" cy="2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Sieť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A40DAF7-1BB1-5348-B8D7-3470A1CDEBD7}"/>
                </a:ext>
              </a:extLst>
            </p:cNvPr>
            <p:cNvGrpSpPr/>
            <p:nvPr/>
          </p:nvGrpSpPr>
          <p:grpSpPr>
            <a:xfrm>
              <a:off x="3045300" y="3545962"/>
              <a:ext cx="1030796" cy="907318"/>
              <a:chOff x="2020906" y="4982081"/>
              <a:chExt cx="1189596" cy="1137719"/>
            </a:xfrm>
          </p:grpSpPr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5B155786-539E-F346-8BEF-E95C4DC278EB}"/>
                  </a:ext>
                </a:extLst>
              </p:cNvPr>
              <p:cNvSpPr/>
              <p:nvPr/>
            </p:nvSpPr>
            <p:spPr>
              <a:xfrm rot="16200000">
                <a:off x="2034715" y="5018563"/>
                <a:ext cx="1137719" cy="1064755"/>
              </a:xfrm>
              <a:prstGeom prst="hexagon">
                <a:avLst/>
              </a:prstGeom>
              <a:solidFill>
                <a:schemeClr val="accent1">
                  <a:lumMod val="75000"/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9" name="TextBox 38">
                <a:hlinkClick r:id="" action="ppaction://noaction"/>
                <a:extLst>
                  <a:ext uri="{FF2B5EF4-FFF2-40B4-BE49-F238E27FC236}">
                    <a16:creationId xmlns:a16="http://schemas.microsoft.com/office/drawing/2014/main" id="{225E4589-2D7E-1647-A4A1-B47A6A02AE82}"/>
                  </a:ext>
                </a:extLst>
              </p:cNvPr>
              <p:cNvSpPr txBox="1"/>
              <p:nvPr/>
            </p:nvSpPr>
            <p:spPr>
              <a:xfrm>
                <a:off x="2020906" y="5339953"/>
                <a:ext cx="1189596" cy="49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latin typeface="Calibri" charset="0"/>
                    <a:ea typeface="Calibri" charset="0"/>
                    <a:cs typeface="Calibri" charset="0"/>
                  </a:rPr>
                  <a:t>Ochrana</a:t>
                </a:r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1400" dirty="0" err="1">
                    <a:latin typeface="Calibri" charset="0"/>
                    <a:ea typeface="Calibri" charset="0"/>
                    <a:cs typeface="Calibri" charset="0"/>
                  </a:rPr>
                  <a:t>proti</a:t>
                </a:r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1400" dirty="0" err="1">
                    <a:latin typeface="Calibri" charset="0"/>
                    <a:ea typeface="Calibri" charset="0"/>
                    <a:cs typeface="Calibri" charset="0"/>
                  </a:rPr>
                  <a:t>útokom</a:t>
                </a:r>
                <a:endParaRPr 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7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3BF1-19CE-584C-8D40-AA3DAC41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Odkaz tejto prezentácie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9371A-CA42-534F-B0BC-0EDFD4ACF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7F037-E9EE-6842-99AF-12C4F64B9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1943100"/>
            <a:ext cx="9144000" cy="9856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800" dirty="0"/>
              <a:t>Rozvíjajte, zveľaďujte obce, mestá a kraje naše. </a:t>
            </a:r>
          </a:p>
          <a:p>
            <a:pPr marL="0" indent="0" algn="ctr">
              <a:buNone/>
            </a:pPr>
            <a:r>
              <a:rPr lang="sk-SK" sz="2800" dirty="0"/>
              <a:t>Robte pre občanov.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4C009E-963F-7942-A3C4-FFE6A1A22668}"/>
              </a:ext>
            </a:extLst>
          </p:cNvPr>
          <p:cNvSpPr txBox="1">
            <a:spLocks/>
          </p:cNvSpPr>
          <p:nvPr/>
        </p:nvSpPr>
        <p:spPr>
          <a:xfrm>
            <a:off x="1192696" y="3596273"/>
            <a:ext cx="9144000" cy="1943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62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1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dirty="0"/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k-SK" sz="2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dirty="0"/>
              <a:t>Starosť o informačné technológie nechajte na odborníkov.</a:t>
            </a:r>
          </a:p>
        </p:txBody>
      </p:sp>
    </p:spTree>
    <p:extLst>
      <p:ext uri="{BB962C8B-B14F-4D97-AF65-F5344CB8AC3E}">
        <p14:creationId xmlns:p14="http://schemas.microsoft.com/office/powerpoint/2010/main" val="29513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320</Words>
  <Application>Microsoft Macintosh PowerPoint</Application>
  <PresentationFormat>Širokouhlá</PresentationFormat>
  <Paragraphs>110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Roboto Light</vt:lpstr>
      <vt:lpstr>Arial</vt:lpstr>
      <vt:lpstr>Calibri</vt:lpstr>
      <vt:lpstr>Calibri Light</vt:lpstr>
      <vt:lpstr>Tahoma</vt:lpstr>
      <vt:lpstr>Office Theme</vt:lpstr>
      <vt:lpstr>Cloudové služby pre mestá a obce</vt:lpstr>
      <vt:lpstr>DATALAN</vt:lpstr>
      <vt:lpstr>Prečo</vt:lpstr>
      <vt:lpstr>Cloudové služby</vt:lpstr>
      <vt:lpstr>Architektúra, filozofia</vt:lpstr>
      <vt:lpstr>Cloudové služby : INFRAŠTRUKTÚRA</vt:lpstr>
      <vt:lpstr>Cloudové služby : BEZPEČNOSŤ</vt:lpstr>
      <vt:lpstr>Odkaz tejto prezentácie </vt:lpstr>
    </vt:vector>
  </TitlesOfParts>
  <Company>DATALAN, a.s.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vízia</dc:title>
  <dc:creator>Žilák Peter</dc:creator>
  <cp:lastModifiedBy>Roman Jedinak</cp:lastModifiedBy>
  <cp:revision>83</cp:revision>
  <dcterms:created xsi:type="dcterms:W3CDTF">2018-03-14T11:48:49Z</dcterms:created>
  <dcterms:modified xsi:type="dcterms:W3CDTF">2018-10-11T11:00:58Z</dcterms:modified>
</cp:coreProperties>
</file>