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emf" ContentType="image/x-em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76" r:id="rId2"/>
    <p:sldId id="314" r:id="rId3"/>
    <p:sldId id="299" r:id="rId4"/>
    <p:sldId id="300" r:id="rId5"/>
    <p:sldId id="303" r:id="rId6"/>
    <p:sldId id="302" r:id="rId7"/>
    <p:sldId id="315" r:id="rId8"/>
    <p:sldId id="325" r:id="rId9"/>
    <p:sldId id="324" r:id="rId10"/>
    <p:sldId id="283" r:id="rId11"/>
    <p:sldId id="321" r:id="rId12"/>
    <p:sldId id="323" r:id="rId13"/>
    <p:sldId id="319" r:id="rId14"/>
    <p:sldId id="316" r:id="rId15"/>
    <p:sldId id="317" r:id="rId16"/>
    <p:sldId id="275" r:id="rId17"/>
  </p:sldIdLst>
  <p:sldSz cx="9906000" cy="6858000" type="A4"/>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C418"/>
    <a:srgbClr val="09A915"/>
    <a:srgbClr val="02C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štýlu, bez mrie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6" autoAdjust="0"/>
    <p:restoredTop sz="96271" autoAdjust="0"/>
  </p:normalViewPr>
  <p:slideViewPr>
    <p:cSldViewPr>
      <p:cViewPr varScale="1">
        <p:scale>
          <a:sx n="148" d="100"/>
          <a:sy n="148" d="100"/>
        </p:scale>
        <p:origin x="976" y="200"/>
      </p:cViewPr>
      <p:guideLst>
        <p:guide orient="horz" pos="2160"/>
        <p:guide pos="3120"/>
      </p:guideLst>
    </p:cSldViewPr>
  </p:slideViewPr>
  <p:notesTextViewPr>
    <p:cViewPr>
      <p:scale>
        <a:sx n="1" d="1"/>
        <a:sy n="1" d="1"/>
      </p:scale>
      <p:origin x="0" y="0"/>
    </p:cViewPr>
  </p:notesTextViewPr>
  <p:sorterViewPr>
    <p:cViewPr>
      <p:scale>
        <a:sx n="100" d="100"/>
        <a:sy n="100" d="100"/>
      </p:scale>
      <p:origin x="0" y="313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C47303-6B18-437E-9D3B-D4A713ABD136}" type="datetimeFigureOut">
              <a:rPr lang="sk-SK" smtClean="0"/>
              <a:t>30.3.17</a:t>
            </a:fld>
            <a:endParaRPr lang="sk-SK"/>
          </a:p>
        </p:txBody>
      </p:sp>
      <p:sp>
        <p:nvSpPr>
          <p:cNvPr id="4" name="Zástupný symbol obrazu snímky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12F096-04D7-42A1-B751-003FA9E049E3}" type="slidenum">
              <a:rPr lang="sk-SK" smtClean="0"/>
              <a:t>‹#›</a:t>
            </a:fld>
            <a:endParaRPr lang="sk-SK"/>
          </a:p>
        </p:txBody>
      </p:sp>
    </p:spTree>
    <p:extLst>
      <p:ext uri="{BB962C8B-B14F-4D97-AF65-F5344CB8AC3E}">
        <p14:creationId xmlns:p14="http://schemas.microsoft.com/office/powerpoint/2010/main" val="3977542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Ďakujeme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Vám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že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ste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našli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nás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čas</a:t>
            </a:r>
            <a:r>
              <a:rPr lang="en-US" sz="1200" b="0" i="0" u="none" strike="noStrike" kern="1200" dirty="0">
                <a:solidFill>
                  <a:schemeClr val="tx1"/>
                </a:solidFill>
                <a:effectLst/>
                <a:latin typeface="+mn-lt"/>
                <a:ea typeface="+mn-ea"/>
                <a:cs typeface="+mn-cs"/>
              </a:rPr>
              <a:t>.</a:t>
            </a:r>
            <a:r>
              <a:rPr lang="en-US" dirty="0"/>
              <a:t> </a:t>
            </a:r>
            <a:r>
              <a:rPr lang="en-US" sz="1200" b="0" i="0" u="none" strike="noStrike" kern="1200" dirty="0">
                <a:solidFill>
                  <a:schemeClr val="tx1"/>
                </a:solidFill>
                <a:effectLst/>
                <a:latin typeface="+mn-lt"/>
                <a:ea typeface="+mn-ea"/>
                <a:cs typeface="+mn-cs"/>
              </a:rPr>
              <a:t>V </a:t>
            </a:r>
            <a:r>
              <a:rPr lang="en-US" sz="1200" b="0" i="0" u="none" strike="noStrike" kern="1200" dirty="0" err="1">
                <a:solidFill>
                  <a:schemeClr val="tx1"/>
                </a:solidFill>
                <a:effectLst/>
                <a:latin typeface="+mn-lt"/>
                <a:ea typeface="+mn-ea"/>
                <a:cs typeface="+mn-cs"/>
              </a:rPr>
              <a:t>nasledovnej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prezentácií</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Vám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prezradíme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akým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spôsobom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vieme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zmodernizovat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Vasu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osvetlovaciu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sustavu</a:t>
            </a:r>
            <a:r>
              <a:rPr lang="en-US" dirty="0"/>
              <a:t> </a:t>
            </a:r>
            <a:r>
              <a:rPr lang="en-US" sz="1200" b="0" i="0" u="none" strike="noStrike" kern="1200" dirty="0">
                <a:solidFill>
                  <a:schemeClr val="tx1"/>
                </a:solidFill>
                <a:effectLst/>
                <a:latin typeface="+mn-lt"/>
                <a:ea typeface="+mn-ea"/>
                <a:cs typeface="+mn-cs"/>
              </a:rPr>
              <a:t>s </a:t>
            </a:r>
            <a:r>
              <a:rPr lang="en-US" sz="1200" b="0" i="0" u="none" strike="noStrike" kern="1200" dirty="0" err="1">
                <a:solidFill>
                  <a:schemeClr val="tx1"/>
                </a:solidFill>
                <a:effectLst/>
                <a:latin typeface="+mn-lt"/>
                <a:ea typeface="+mn-ea"/>
                <a:cs typeface="+mn-cs"/>
              </a:rPr>
              <a:t>cielom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vyraznej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energetickej</a:t>
            </a:r>
            <a:r>
              <a:rPr lang="en-US" sz="1200" b="0" i="0" u="none" strike="noStrike" kern="1200" dirty="0">
                <a:solidFill>
                  <a:schemeClr val="tx1"/>
                </a:solidFill>
                <a:effectLst/>
                <a:latin typeface="+mn-lt"/>
                <a:ea typeface="+mn-ea"/>
                <a:cs typeface="+mn-cs"/>
              </a:rPr>
              <a:t> a </a:t>
            </a:r>
            <a:r>
              <a:rPr lang="en-US" sz="1200" b="0" i="0" u="none" strike="noStrike" kern="1200" dirty="0" err="1">
                <a:solidFill>
                  <a:schemeClr val="tx1"/>
                </a:solidFill>
                <a:effectLst/>
                <a:latin typeface="+mn-lt"/>
                <a:ea typeface="+mn-ea"/>
                <a:cs typeface="+mn-cs"/>
              </a:rPr>
              <a:t>financnej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uspory</a:t>
            </a:r>
            <a:r>
              <a:rPr lang="en-US" sz="1200" b="0" i="0" u="none" strike="noStrike" kern="1200" dirty="0">
                <a:solidFill>
                  <a:schemeClr val="tx1"/>
                </a:solidFill>
                <a:effectLst/>
                <a:latin typeface="+mn-lt"/>
                <a:ea typeface="+mn-ea"/>
                <a:cs typeface="+mn-cs"/>
              </a:rPr>
              <a:t> a </a:t>
            </a:r>
            <a:r>
              <a:rPr lang="en-US" sz="1200" b="0" i="0" u="none" strike="noStrike" kern="1200" dirty="0" err="1">
                <a:solidFill>
                  <a:schemeClr val="tx1"/>
                </a:solidFill>
                <a:effectLst/>
                <a:latin typeface="+mn-lt"/>
                <a:ea typeface="+mn-ea"/>
                <a:cs typeface="+mn-cs"/>
              </a:rPr>
              <a:t>zaroven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zvysenia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kvality</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osvetlenia</a:t>
            </a:r>
            <a:r>
              <a:rPr lang="en-US" sz="1200" b="0" i="0" u="none" strike="noStrike" kern="1200" dirty="0">
                <a:solidFill>
                  <a:schemeClr val="tx1"/>
                </a:solidFill>
                <a:effectLst/>
                <a:latin typeface="+mn-lt"/>
                <a:ea typeface="+mn-ea"/>
                <a:cs typeface="+mn-cs"/>
              </a:rPr>
              <a:t>.</a:t>
            </a:r>
            <a:r>
              <a:rPr lang="en-US" dirty="0"/>
              <a:t> </a:t>
            </a:r>
          </a:p>
        </p:txBody>
      </p:sp>
      <p:sp>
        <p:nvSpPr>
          <p:cNvPr id="4" name="Slide Number Placeholder 3"/>
          <p:cNvSpPr>
            <a:spLocks noGrp="1"/>
          </p:cNvSpPr>
          <p:nvPr>
            <p:ph type="sldNum" sz="quarter" idx="10"/>
          </p:nvPr>
        </p:nvSpPr>
        <p:spPr/>
        <p:txBody>
          <a:bodyPr/>
          <a:lstStyle/>
          <a:p>
            <a:fld id="{D149622B-E67A-2040-AFB5-B84C18455C4E}" type="slidenum">
              <a:rPr lang="en-US" smtClean="0"/>
              <a:t>1</a:t>
            </a:fld>
            <a:endParaRPr lang="en-US"/>
          </a:p>
        </p:txBody>
      </p:sp>
    </p:spTree>
    <p:extLst>
      <p:ext uri="{BB962C8B-B14F-4D97-AF65-F5344CB8AC3E}">
        <p14:creationId xmlns:p14="http://schemas.microsoft.com/office/powerpoint/2010/main" val="126795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A388B0-A601-334D-90A3-F4EE42EF22F0}" type="slidenum">
              <a:rPr lang="en-US"/>
              <a:t>2</a:t>
            </a:fld>
            <a:endParaRPr lang="en-US"/>
          </a:p>
        </p:txBody>
      </p:sp>
    </p:spTree>
    <p:extLst>
      <p:ext uri="{BB962C8B-B14F-4D97-AF65-F5344CB8AC3E}">
        <p14:creationId xmlns:p14="http://schemas.microsoft.com/office/powerpoint/2010/main" val="1052930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Ďakujeme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Vám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že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ste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našli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nás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čas</a:t>
            </a:r>
            <a:r>
              <a:rPr lang="en-US" sz="1200" b="0" i="0" u="none" strike="noStrike" kern="1200" dirty="0">
                <a:solidFill>
                  <a:schemeClr val="tx1"/>
                </a:solidFill>
                <a:effectLst/>
                <a:latin typeface="+mn-lt"/>
                <a:ea typeface="+mn-ea"/>
                <a:cs typeface="+mn-cs"/>
              </a:rPr>
              <a:t>.</a:t>
            </a:r>
            <a:r>
              <a:rPr lang="en-US" dirty="0"/>
              <a:t> </a:t>
            </a:r>
            <a:r>
              <a:rPr lang="en-US" sz="1200" b="0" i="0" u="none" strike="noStrike" kern="1200" dirty="0">
                <a:solidFill>
                  <a:schemeClr val="tx1"/>
                </a:solidFill>
                <a:effectLst/>
                <a:latin typeface="+mn-lt"/>
                <a:ea typeface="+mn-ea"/>
                <a:cs typeface="+mn-cs"/>
              </a:rPr>
              <a:t>V </a:t>
            </a:r>
            <a:r>
              <a:rPr lang="en-US" sz="1200" b="0" i="0" u="none" strike="noStrike" kern="1200" dirty="0" err="1">
                <a:solidFill>
                  <a:schemeClr val="tx1"/>
                </a:solidFill>
                <a:effectLst/>
                <a:latin typeface="+mn-lt"/>
                <a:ea typeface="+mn-ea"/>
                <a:cs typeface="+mn-cs"/>
              </a:rPr>
              <a:t>nasledovnej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prezentácií</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Vám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prezradíme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akým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spôsobom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vieme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zmodernizovat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Vasu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osvetlovaciu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sustavu</a:t>
            </a:r>
            <a:r>
              <a:rPr lang="en-US" dirty="0"/>
              <a:t> </a:t>
            </a:r>
            <a:r>
              <a:rPr lang="en-US" sz="1200" b="0" i="0" u="none" strike="noStrike" kern="1200" dirty="0">
                <a:solidFill>
                  <a:schemeClr val="tx1"/>
                </a:solidFill>
                <a:effectLst/>
                <a:latin typeface="+mn-lt"/>
                <a:ea typeface="+mn-ea"/>
                <a:cs typeface="+mn-cs"/>
              </a:rPr>
              <a:t>s </a:t>
            </a:r>
            <a:r>
              <a:rPr lang="en-US" sz="1200" b="0" i="0" u="none" strike="noStrike" kern="1200" dirty="0" err="1">
                <a:solidFill>
                  <a:schemeClr val="tx1"/>
                </a:solidFill>
                <a:effectLst/>
                <a:latin typeface="+mn-lt"/>
                <a:ea typeface="+mn-ea"/>
                <a:cs typeface="+mn-cs"/>
              </a:rPr>
              <a:t>cielom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vyraznej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energetickej</a:t>
            </a:r>
            <a:r>
              <a:rPr lang="en-US" sz="1200" b="0" i="0" u="none" strike="noStrike" kern="1200" dirty="0">
                <a:solidFill>
                  <a:schemeClr val="tx1"/>
                </a:solidFill>
                <a:effectLst/>
                <a:latin typeface="+mn-lt"/>
                <a:ea typeface="+mn-ea"/>
                <a:cs typeface="+mn-cs"/>
              </a:rPr>
              <a:t> a </a:t>
            </a:r>
            <a:r>
              <a:rPr lang="en-US" sz="1200" b="0" i="0" u="none" strike="noStrike" kern="1200" dirty="0" err="1">
                <a:solidFill>
                  <a:schemeClr val="tx1"/>
                </a:solidFill>
                <a:effectLst/>
                <a:latin typeface="+mn-lt"/>
                <a:ea typeface="+mn-ea"/>
                <a:cs typeface="+mn-cs"/>
              </a:rPr>
              <a:t>financnej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uspory</a:t>
            </a:r>
            <a:r>
              <a:rPr lang="en-US" sz="1200" b="0" i="0" u="none" strike="noStrike" kern="1200" dirty="0">
                <a:solidFill>
                  <a:schemeClr val="tx1"/>
                </a:solidFill>
                <a:effectLst/>
                <a:latin typeface="+mn-lt"/>
                <a:ea typeface="+mn-ea"/>
                <a:cs typeface="+mn-cs"/>
              </a:rPr>
              <a:t> a </a:t>
            </a:r>
            <a:r>
              <a:rPr lang="en-US" sz="1200" b="0" i="0" u="none" strike="noStrike" kern="1200" dirty="0" err="1">
                <a:solidFill>
                  <a:schemeClr val="tx1"/>
                </a:solidFill>
                <a:effectLst/>
                <a:latin typeface="+mn-lt"/>
                <a:ea typeface="+mn-ea"/>
                <a:cs typeface="+mn-cs"/>
              </a:rPr>
              <a:t>zaroven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zvysenia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kvality</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osvetlenia</a:t>
            </a:r>
            <a:r>
              <a:rPr lang="en-US" sz="1200" b="0" i="0" u="none" strike="noStrike" kern="1200" dirty="0">
                <a:solidFill>
                  <a:schemeClr val="tx1"/>
                </a:solidFill>
                <a:effectLst/>
                <a:latin typeface="+mn-lt"/>
                <a:ea typeface="+mn-ea"/>
                <a:cs typeface="+mn-cs"/>
              </a:rPr>
              <a:t>.</a:t>
            </a:r>
            <a:r>
              <a:rPr lang="en-US" dirty="0"/>
              <a:t> </a:t>
            </a:r>
          </a:p>
        </p:txBody>
      </p:sp>
      <p:sp>
        <p:nvSpPr>
          <p:cNvPr id="4" name="Slide Number Placeholder 3"/>
          <p:cNvSpPr>
            <a:spLocks noGrp="1"/>
          </p:cNvSpPr>
          <p:nvPr>
            <p:ph type="sldNum" sz="quarter" idx="10"/>
          </p:nvPr>
        </p:nvSpPr>
        <p:spPr/>
        <p:txBody>
          <a:bodyPr/>
          <a:lstStyle/>
          <a:p>
            <a:fld id="{D149622B-E67A-2040-AFB5-B84C18455C4E}" type="slidenum">
              <a:rPr lang="en-US" smtClean="0"/>
              <a:t>3</a:t>
            </a:fld>
            <a:endParaRPr lang="en-US"/>
          </a:p>
        </p:txBody>
      </p:sp>
    </p:spTree>
    <p:extLst>
      <p:ext uri="{BB962C8B-B14F-4D97-AF65-F5344CB8AC3E}">
        <p14:creationId xmlns:p14="http://schemas.microsoft.com/office/powerpoint/2010/main" val="2825453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Ďakujeme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Vám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že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ste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našli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nás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čas</a:t>
            </a:r>
            <a:r>
              <a:rPr lang="en-US" sz="1200" b="0" i="0" u="none" strike="noStrike" kern="1200" dirty="0">
                <a:solidFill>
                  <a:schemeClr val="tx1"/>
                </a:solidFill>
                <a:effectLst/>
                <a:latin typeface="+mn-lt"/>
                <a:ea typeface="+mn-ea"/>
                <a:cs typeface="+mn-cs"/>
              </a:rPr>
              <a:t>.</a:t>
            </a:r>
            <a:r>
              <a:rPr lang="en-US" dirty="0"/>
              <a:t> </a:t>
            </a:r>
            <a:r>
              <a:rPr lang="en-US" sz="1200" b="0" i="0" u="none" strike="noStrike" kern="1200" dirty="0">
                <a:solidFill>
                  <a:schemeClr val="tx1"/>
                </a:solidFill>
                <a:effectLst/>
                <a:latin typeface="+mn-lt"/>
                <a:ea typeface="+mn-ea"/>
                <a:cs typeface="+mn-cs"/>
              </a:rPr>
              <a:t>V </a:t>
            </a:r>
            <a:r>
              <a:rPr lang="en-US" sz="1200" b="0" i="0" u="none" strike="noStrike" kern="1200" dirty="0" err="1">
                <a:solidFill>
                  <a:schemeClr val="tx1"/>
                </a:solidFill>
                <a:effectLst/>
                <a:latin typeface="+mn-lt"/>
                <a:ea typeface="+mn-ea"/>
                <a:cs typeface="+mn-cs"/>
              </a:rPr>
              <a:t>nasledovnej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prezentácií</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Vám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prezradíme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akým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spôsobom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vieme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zmodernizovat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Vasu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osvetlovaciu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sustavu</a:t>
            </a:r>
            <a:r>
              <a:rPr lang="en-US" dirty="0"/>
              <a:t> </a:t>
            </a:r>
            <a:r>
              <a:rPr lang="en-US" sz="1200" b="0" i="0" u="none" strike="noStrike" kern="1200" dirty="0">
                <a:solidFill>
                  <a:schemeClr val="tx1"/>
                </a:solidFill>
                <a:effectLst/>
                <a:latin typeface="+mn-lt"/>
                <a:ea typeface="+mn-ea"/>
                <a:cs typeface="+mn-cs"/>
              </a:rPr>
              <a:t>s </a:t>
            </a:r>
            <a:r>
              <a:rPr lang="en-US" sz="1200" b="0" i="0" u="none" strike="noStrike" kern="1200" dirty="0" err="1">
                <a:solidFill>
                  <a:schemeClr val="tx1"/>
                </a:solidFill>
                <a:effectLst/>
                <a:latin typeface="+mn-lt"/>
                <a:ea typeface="+mn-ea"/>
                <a:cs typeface="+mn-cs"/>
              </a:rPr>
              <a:t>cielom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vyraznej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energetickej</a:t>
            </a:r>
            <a:r>
              <a:rPr lang="en-US" sz="1200" b="0" i="0" u="none" strike="noStrike" kern="1200" dirty="0">
                <a:solidFill>
                  <a:schemeClr val="tx1"/>
                </a:solidFill>
                <a:effectLst/>
                <a:latin typeface="+mn-lt"/>
                <a:ea typeface="+mn-ea"/>
                <a:cs typeface="+mn-cs"/>
              </a:rPr>
              <a:t> a </a:t>
            </a:r>
            <a:r>
              <a:rPr lang="en-US" sz="1200" b="0" i="0" u="none" strike="noStrike" kern="1200" dirty="0" err="1">
                <a:solidFill>
                  <a:schemeClr val="tx1"/>
                </a:solidFill>
                <a:effectLst/>
                <a:latin typeface="+mn-lt"/>
                <a:ea typeface="+mn-ea"/>
                <a:cs typeface="+mn-cs"/>
              </a:rPr>
              <a:t>financnej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uspory</a:t>
            </a:r>
            <a:r>
              <a:rPr lang="en-US" sz="1200" b="0" i="0" u="none" strike="noStrike" kern="1200" dirty="0">
                <a:solidFill>
                  <a:schemeClr val="tx1"/>
                </a:solidFill>
                <a:effectLst/>
                <a:latin typeface="+mn-lt"/>
                <a:ea typeface="+mn-ea"/>
                <a:cs typeface="+mn-cs"/>
              </a:rPr>
              <a:t> a </a:t>
            </a:r>
            <a:r>
              <a:rPr lang="en-US" sz="1200" b="0" i="0" u="none" strike="noStrike" kern="1200" dirty="0" err="1">
                <a:solidFill>
                  <a:schemeClr val="tx1"/>
                </a:solidFill>
                <a:effectLst/>
                <a:latin typeface="+mn-lt"/>
                <a:ea typeface="+mn-ea"/>
                <a:cs typeface="+mn-cs"/>
              </a:rPr>
              <a:t>zaroven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zvysenia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kvality</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osvetlenia</a:t>
            </a:r>
            <a:r>
              <a:rPr lang="en-US" sz="1200" b="0" i="0" u="none" strike="noStrike" kern="1200" dirty="0">
                <a:solidFill>
                  <a:schemeClr val="tx1"/>
                </a:solidFill>
                <a:effectLst/>
                <a:latin typeface="+mn-lt"/>
                <a:ea typeface="+mn-ea"/>
                <a:cs typeface="+mn-cs"/>
              </a:rPr>
              <a:t>.</a:t>
            </a:r>
            <a:r>
              <a:rPr lang="en-US" dirty="0"/>
              <a:t> </a:t>
            </a:r>
          </a:p>
        </p:txBody>
      </p:sp>
      <p:sp>
        <p:nvSpPr>
          <p:cNvPr id="4" name="Slide Number Placeholder 3"/>
          <p:cNvSpPr>
            <a:spLocks noGrp="1"/>
          </p:cNvSpPr>
          <p:nvPr>
            <p:ph type="sldNum" sz="quarter" idx="10"/>
          </p:nvPr>
        </p:nvSpPr>
        <p:spPr/>
        <p:txBody>
          <a:bodyPr/>
          <a:lstStyle/>
          <a:p>
            <a:fld id="{D149622B-E67A-2040-AFB5-B84C18455C4E}" type="slidenum">
              <a:rPr lang="en-US" smtClean="0"/>
              <a:t>6</a:t>
            </a:fld>
            <a:endParaRPr lang="en-US"/>
          </a:p>
        </p:txBody>
      </p:sp>
    </p:spTree>
    <p:extLst>
      <p:ext uri="{BB962C8B-B14F-4D97-AF65-F5344CB8AC3E}">
        <p14:creationId xmlns:p14="http://schemas.microsoft.com/office/powerpoint/2010/main" val="4154683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Ďakujeme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Vám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že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ste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našli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nás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čas</a:t>
            </a:r>
            <a:r>
              <a:rPr lang="en-US" sz="1200" b="0" i="0" u="none" strike="noStrike" kern="1200" dirty="0">
                <a:solidFill>
                  <a:schemeClr val="tx1"/>
                </a:solidFill>
                <a:effectLst/>
                <a:latin typeface="+mn-lt"/>
                <a:ea typeface="+mn-ea"/>
                <a:cs typeface="+mn-cs"/>
              </a:rPr>
              <a:t>.</a:t>
            </a:r>
            <a:r>
              <a:rPr lang="en-US" dirty="0"/>
              <a:t> </a:t>
            </a:r>
            <a:r>
              <a:rPr lang="en-US" sz="1200" b="0" i="0" u="none" strike="noStrike" kern="1200" dirty="0">
                <a:solidFill>
                  <a:schemeClr val="tx1"/>
                </a:solidFill>
                <a:effectLst/>
                <a:latin typeface="+mn-lt"/>
                <a:ea typeface="+mn-ea"/>
                <a:cs typeface="+mn-cs"/>
              </a:rPr>
              <a:t>V </a:t>
            </a:r>
            <a:r>
              <a:rPr lang="en-US" sz="1200" b="0" i="0" u="none" strike="noStrike" kern="1200" dirty="0" err="1">
                <a:solidFill>
                  <a:schemeClr val="tx1"/>
                </a:solidFill>
                <a:effectLst/>
                <a:latin typeface="+mn-lt"/>
                <a:ea typeface="+mn-ea"/>
                <a:cs typeface="+mn-cs"/>
              </a:rPr>
              <a:t>nasledovnej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prezentácií</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Vám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prezradíme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akým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spôsobom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vieme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zmodernizovat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Vasu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osvetlovaciu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sustavu</a:t>
            </a:r>
            <a:r>
              <a:rPr lang="en-US" dirty="0"/>
              <a:t> </a:t>
            </a:r>
            <a:r>
              <a:rPr lang="en-US" sz="1200" b="0" i="0" u="none" strike="noStrike" kern="1200" dirty="0">
                <a:solidFill>
                  <a:schemeClr val="tx1"/>
                </a:solidFill>
                <a:effectLst/>
                <a:latin typeface="+mn-lt"/>
                <a:ea typeface="+mn-ea"/>
                <a:cs typeface="+mn-cs"/>
              </a:rPr>
              <a:t>s </a:t>
            </a:r>
            <a:r>
              <a:rPr lang="en-US" sz="1200" b="0" i="0" u="none" strike="noStrike" kern="1200" dirty="0" err="1">
                <a:solidFill>
                  <a:schemeClr val="tx1"/>
                </a:solidFill>
                <a:effectLst/>
                <a:latin typeface="+mn-lt"/>
                <a:ea typeface="+mn-ea"/>
                <a:cs typeface="+mn-cs"/>
              </a:rPr>
              <a:t>cielom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vyraznej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energetickej</a:t>
            </a:r>
            <a:r>
              <a:rPr lang="en-US" sz="1200" b="0" i="0" u="none" strike="noStrike" kern="1200" dirty="0">
                <a:solidFill>
                  <a:schemeClr val="tx1"/>
                </a:solidFill>
                <a:effectLst/>
                <a:latin typeface="+mn-lt"/>
                <a:ea typeface="+mn-ea"/>
                <a:cs typeface="+mn-cs"/>
              </a:rPr>
              <a:t> a </a:t>
            </a:r>
            <a:r>
              <a:rPr lang="en-US" sz="1200" b="0" i="0" u="none" strike="noStrike" kern="1200" dirty="0" err="1">
                <a:solidFill>
                  <a:schemeClr val="tx1"/>
                </a:solidFill>
                <a:effectLst/>
                <a:latin typeface="+mn-lt"/>
                <a:ea typeface="+mn-ea"/>
                <a:cs typeface="+mn-cs"/>
              </a:rPr>
              <a:t>financnej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uspory</a:t>
            </a:r>
            <a:r>
              <a:rPr lang="en-US" sz="1200" b="0" i="0" u="none" strike="noStrike" kern="1200" dirty="0">
                <a:solidFill>
                  <a:schemeClr val="tx1"/>
                </a:solidFill>
                <a:effectLst/>
                <a:latin typeface="+mn-lt"/>
                <a:ea typeface="+mn-ea"/>
                <a:cs typeface="+mn-cs"/>
              </a:rPr>
              <a:t> a </a:t>
            </a:r>
            <a:r>
              <a:rPr lang="en-US" sz="1200" b="0" i="0" u="none" strike="noStrike" kern="1200" dirty="0" err="1">
                <a:solidFill>
                  <a:schemeClr val="tx1"/>
                </a:solidFill>
                <a:effectLst/>
                <a:latin typeface="+mn-lt"/>
                <a:ea typeface="+mn-ea"/>
                <a:cs typeface="+mn-cs"/>
              </a:rPr>
              <a:t>zaroven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zvysenia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kvality</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osvetlenia</a:t>
            </a:r>
            <a:r>
              <a:rPr lang="en-US" sz="1200" b="0" i="0" u="none" strike="noStrike" kern="1200" dirty="0">
                <a:solidFill>
                  <a:schemeClr val="tx1"/>
                </a:solidFill>
                <a:effectLst/>
                <a:latin typeface="+mn-lt"/>
                <a:ea typeface="+mn-ea"/>
                <a:cs typeface="+mn-cs"/>
              </a:rPr>
              <a:t>.</a:t>
            </a:r>
            <a:r>
              <a:rPr lang="en-US" dirty="0"/>
              <a:t> </a:t>
            </a:r>
          </a:p>
        </p:txBody>
      </p:sp>
      <p:sp>
        <p:nvSpPr>
          <p:cNvPr id="4" name="Slide Number Placeholder 3"/>
          <p:cNvSpPr>
            <a:spLocks noGrp="1"/>
          </p:cNvSpPr>
          <p:nvPr>
            <p:ph type="sldNum" sz="quarter" idx="10"/>
          </p:nvPr>
        </p:nvSpPr>
        <p:spPr/>
        <p:txBody>
          <a:bodyPr/>
          <a:lstStyle/>
          <a:p>
            <a:fld id="{D149622B-E67A-2040-AFB5-B84C18455C4E}" type="slidenum">
              <a:rPr lang="en-US" smtClean="0"/>
              <a:t>8</a:t>
            </a:fld>
            <a:endParaRPr lang="en-US"/>
          </a:p>
        </p:txBody>
      </p:sp>
    </p:spTree>
    <p:extLst>
      <p:ext uri="{BB962C8B-B14F-4D97-AF65-F5344CB8AC3E}">
        <p14:creationId xmlns:p14="http://schemas.microsoft.com/office/powerpoint/2010/main" val="886550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eaLnBrk="1" hangingPunct="1">
              <a:spcBef>
                <a:spcPct val="0"/>
              </a:spcBef>
            </a:pPr>
            <a:r>
              <a:rPr lang="en-US" dirty="0" err="1">
                <a:latin typeface="Calibri" charset="0"/>
                <a:ea typeface="MS PGothic" charset="0"/>
              </a:rPr>
              <a:t>Pred</a:t>
            </a:r>
            <a:r>
              <a:rPr lang="en-US" dirty="0">
                <a:latin typeface="Calibri" charset="0"/>
                <a:ea typeface="MS PGothic" charset="0"/>
              </a:rPr>
              <a:t> </a:t>
            </a:r>
            <a:r>
              <a:rPr lang="en-US" dirty="0" err="1">
                <a:latin typeface="Calibri" charset="0"/>
                <a:ea typeface="MS PGothic" charset="0"/>
              </a:rPr>
              <a:t>tým</a:t>
            </a:r>
            <a:r>
              <a:rPr lang="en-US" dirty="0">
                <a:latin typeface="Calibri" charset="0"/>
                <a:ea typeface="MS PGothic" charset="0"/>
              </a:rPr>
              <a:t>, </a:t>
            </a:r>
            <a:r>
              <a:rPr lang="en-US" dirty="0" err="1">
                <a:latin typeface="Calibri" charset="0"/>
                <a:ea typeface="MS PGothic" charset="0"/>
              </a:rPr>
              <a:t>ako</a:t>
            </a:r>
            <a:r>
              <a:rPr lang="en-US" dirty="0">
                <a:latin typeface="Calibri" charset="0"/>
                <a:ea typeface="MS PGothic" charset="0"/>
              </a:rPr>
              <a:t> </a:t>
            </a:r>
            <a:r>
              <a:rPr lang="en-US" dirty="0" err="1">
                <a:latin typeface="Calibri" charset="0"/>
                <a:ea typeface="MS PGothic" charset="0"/>
              </a:rPr>
              <a:t>sa</a:t>
            </a:r>
            <a:r>
              <a:rPr lang="en-US" dirty="0">
                <a:latin typeface="Calibri" charset="0"/>
                <a:ea typeface="MS PGothic" charset="0"/>
              </a:rPr>
              <a:t> </a:t>
            </a:r>
            <a:r>
              <a:rPr lang="en-US" dirty="0" err="1">
                <a:latin typeface="Calibri" charset="0"/>
                <a:ea typeface="MS PGothic" charset="0"/>
              </a:rPr>
              <a:t>náš</a:t>
            </a:r>
            <a:r>
              <a:rPr lang="en-US" dirty="0">
                <a:latin typeface="Calibri" charset="0"/>
                <a:ea typeface="MS PGothic" charset="0"/>
              </a:rPr>
              <a:t> </a:t>
            </a:r>
            <a:r>
              <a:rPr lang="en-US" dirty="0" err="1">
                <a:latin typeface="Calibri" charset="0"/>
                <a:ea typeface="MS PGothic" charset="0"/>
              </a:rPr>
              <a:t>klient</a:t>
            </a:r>
            <a:r>
              <a:rPr lang="en-US" dirty="0">
                <a:latin typeface="Calibri" charset="0"/>
                <a:ea typeface="MS PGothic" charset="0"/>
              </a:rPr>
              <a:t> </a:t>
            </a:r>
            <a:r>
              <a:rPr lang="en-US" dirty="0" err="1">
                <a:latin typeface="Calibri" charset="0"/>
                <a:ea typeface="MS PGothic" charset="0"/>
              </a:rPr>
              <a:t>rozhodne</a:t>
            </a:r>
            <a:r>
              <a:rPr lang="en-US" dirty="0">
                <a:latin typeface="Calibri" charset="0"/>
                <a:ea typeface="MS PGothic" charset="0"/>
              </a:rPr>
              <a:t>, </a:t>
            </a:r>
            <a:r>
              <a:rPr lang="en-US" dirty="0" err="1">
                <a:latin typeface="Calibri" charset="0"/>
                <a:ea typeface="MS PGothic" charset="0"/>
              </a:rPr>
              <a:t>či</a:t>
            </a:r>
            <a:r>
              <a:rPr lang="en-US" dirty="0">
                <a:latin typeface="Calibri" charset="0"/>
                <a:ea typeface="MS PGothic" charset="0"/>
              </a:rPr>
              <a:t> je </a:t>
            </a:r>
            <a:r>
              <a:rPr lang="en-US" dirty="0" err="1">
                <a:latin typeface="Calibri" charset="0"/>
                <a:ea typeface="MS PGothic" charset="0"/>
              </a:rPr>
              <a:t>modernizácia</a:t>
            </a:r>
            <a:r>
              <a:rPr lang="en-US" dirty="0">
                <a:latin typeface="Calibri" charset="0"/>
                <a:ea typeface="MS PGothic" charset="0"/>
              </a:rPr>
              <a:t> </a:t>
            </a:r>
            <a:r>
              <a:rPr lang="en-US" dirty="0" err="1">
                <a:latin typeface="Calibri" charset="0"/>
                <a:ea typeface="MS PGothic" charset="0"/>
              </a:rPr>
              <a:t>osvetlenia</a:t>
            </a:r>
            <a:r>
              <a:rPr lang="en-US" dirty="0">
                <a:latin typeface="Calibri" charset="0"/>
                <a:ea typeface="MS PGothic" charset="0"/>
              </a:rPr>
              <a:t>  </a:t>
            </a:r>
            <a:r>
              <a:rPr lang="en-US" dirty="0" err="1">
                <a:latin typeface="Calibri" charset="0"/>
                <a:ea typeface="MS PGothic" charset="0"/>
              </a:rPr>
              <a:t>správnou</a:t>
            </a:r>
            <a:r>
              <a:rPr lang="en-US" dirty="0">
                <a:latin typeface="Calibri" charset="0"/>
                <a:ea typeface="MS PGothic" charset="0"/>
              </a:rPr>
              <a:t> </a:t>
            </a:r>
            <a:r>
              <a:rPr lang="en-US" dirty="0" err="1">
                <a:latin typeface="Calibri" charset="0"/>
                <a:ea typeface="MS PGothic" charset="0"/>
              </a:rPr>
              <a:t>investíciou</a:t>
            </a:r>
            <a:r>
              <a:rPr lang="en-US" dirty="0">
                <a:latin typeface="Calibri" charset="0"/>
                <a:ea typeface="MS PGothic" charset="0"/>
              </a:rPr>
              <a:t>, </a:t>
            </a:r>
            <a:r>
              <a:rPr lang="en-US" dirty="0" err="1">
                <a:latin typeface="Calibri" charset="0"/>
                <a:ea typeface="MS PGothic" charset="0"/>
              </a:rPr>
              <a:t>spracujeme</a:t>
            </a:r>
            <a:r>
              <a:rPr lang="en-US" dirty="0">
                <a:latin typeface="Calibri" charset="0"/>
                <a:ea typeface="MS PGothic" charset="0"/>
              </a:rPr>
              <a:t> </a:t>
            </a:r>
            <a:r>
              <a:rPr lang="en-US" dirty="0" err="1">
                <a:latin typeface="Calibri" charset="0"/>
                <a:ea typeface="MS PGothic" charset="0"/>
              </a:rPr>
              <a:t>bezplatnú</a:t>
            </a:r>
            <a:r>
              <a:rPr lang="en-US" dirty="0">
                <a:latin typeface="Calibri" charset="0"/>
                <a:ea typeface="MS PGothic" charset="0"/>
              </a:rPr>
              <a:t> </a:t>
            </a:r>
            <a:r>
              <a:rPr lang="en-US" dirty="0" err="1">
                <a:latin typeface="Calibri" charset="0"/>
                <a:ea typeface="MS PGothic" charset="0"/>
              </a:rPr>
              <a:t>svetelno-technickú</a:t>
            </a:r>
            <a:r>
              <a:rPr lang="en-US" dirty="0">
                <a:latin typeface="Calibri" charset="0"/>
                <a:ea typeface="MS PGothic" charset="0"/>
              </a:rPr>
              <a:t> </a:t>
            </a:r>
            <a:r>
              <a:rPr lang="en-US" dirty="0" err="1">
                <a:latin typeface="Calibri" charset="0"/>
                <a:ea typeface="MS PGothic" charset="0"/>
              </a:rPr>
              <a:t>štúdiu</a:t>
            </a:r>
            <a:r>
              <a:rPr lang="en-US" dirty="0">
                <a:latin typeface="Calibri" charset="0"/>
                <a:ea typeface="MS PGothic" charset="0"/>
              </a:rPr>
              <a:t>, </a:t>
            </a:r>
            <a:r>
              <a:rPr lang="en-US" dirty="0" err="1">
                <a:latin typeface="Calibri" charset="0"/>
                <a:ea typeface="MS PGothic" charset="0"/>
              </a:rPr>
              <a:t>ktorá</a:t>
            </a:r>
            <a:r>
              <a:rPr lang="en-US" dirty="0">
                <a:latin typeface="Calibri" charset="0"/>
                <a:ea typeface="MS PGothic" charset="0"/>
              </a:rPr>
              <a:t> </a:t>
            </a:r>
            <a:r>
              <a:rPr lang="en-US" dirty="0" err="1">
                <a:latin typeface="Calibri" charset="0"/>
                <a:ea typeface="MS PGothic" charset="0"/>
              </a:rPr>
              <a:t>nám</a:t>
            </a:r>
            <a:r>
              <a:rPr lang="en-US" dirty="0">
                <a:latin typeface="Calibri" charset="0"/>
                <a:ea typeface="MS PGothic" charset="0"/>
              </a:rPr>
              <a:t> </a:t>
            </a:r>
            <a:r>
              <a:rPr lang="en-US" dirty="0" err="1">
                <a:latin typeface="Calibri" charset="0"/>
                <a:ea typeface="MS PGothic" charset="0"/>
              </a:rPr>
              <a:t>vďaka</a:t>
            </a:r>
            <a:r>
              <a:rPr lang="en-US" dirty="0">
                <a:latin typeface="Calibri" charset="0"/>
                <a:ea typeface="MS PGothic" charset="0"/>
              </a:rPr>
              <a:t> </a:t>
            </a:r>
            <a:r>
              <a:rPr lang="en-US" dirty="0" err="1">
                <a:latin typeface="Calibri" charset="0"/>
                <a:ea typeface="MS PGothic" charset="0"/>
              </a:rPr>
              <a:t>profesionálnemu</a:t>
            </a:r>
            <a:r>
              <a:rPr lang="en-US" dirty="0">
                <a:latin typeface="Calibri" charset="0"/>
                <a:ea typeface="MS PGothic" charset="0"/>
              </a:rPr>
              <a:t> </a:t>
            </a:r>
            <a:r>
              <a:rPr lang="en-US" dirty="0" err="1">
                <a:latin typeface="Calibri" charset="0"/>
                <a:ea typeface="MS PGothic" charset="0"/>
              </a:rPr>
              <a:t>softwaru</a:t>
            </a:r>
            <a:r>
              <a:rPr lang="en-US" dirty="0">
                <a:latin typeface="Calibri" charset="0"/>
                <a:ea typeface="MS PGothic" charset="0"/>
              </a:rPr>
              <a:t> </a:t>
            </a:r>
            <a:r>
              <a:rPr lang="en-US" dirty="0" err="1">
                <a:latin typeface="Calibri" charset="0"/>
                <a:ea typeface="MS PGothic" charset="0"/>
              </a:rPr>
              <a:t>Dialux</a:t>
            </a:r>
            <a:r>
              <a:rPr lang="en-US" dirty="0">
                <a:latin typeface="Calibri" charset="0"/>
                <a:ea typeface="MS PGothic" charset="0"/>
              </a:rPr>
              <a:t> </a:t>
            </a:r>
            <a:r>
              <a:rPr lang="en-US" dirty="0" err="1">
                <a:latin typeface="Calibri" charset="0"/>
                <a:ea typeface="MS PGothic" charset="0"/>
              </a:rPr>
              <a:t>umožní</a:t>
            </a:r>
            <a:r>
              <a:rPr lang="en-US" dirty="0">
                <a:latin typeface="Calibri" charset="0"/>
                <a:ea typeface="MS PGothic" charset="0"/>
              </a:rPr>
              <a:t> </a:t>
            </a:r>
            <a:r>
              <a:rPr lang="en-US" dirty="0" err="1">
                <a:latin typeface="Calibri" charset="0"/>
                <a:ea typeface="MS PGothic" charset="0"/>
              </a:rPr>
              <a:t>velmi</a:t>
            </a:r>
            <a:r>
              <a:rPr lang="en-US" dirty="0">
                <a:latin typeface="Calibri" charset="0"/>
                <a:ea typeface="MS PGothic" charset="0"/>
              </a:rPr>
              <a:t> </a:t>
            </a:r>
            <a:r>
              <a:rPr lang="en-US" dirty="0" err="1">
                <a:latin typeface="Calibri" charset="0"/>
                <a:ea typeface="MS PGothic" charset="0"/>
              </a:rPr>
              <a:t>presne</a:t>
            </a:r>
            <a:r>
              <a:rPr lang="en-US" dirty="0">
                <a:latin typeface="Calibri" charset="0"/>
                <a:ea typeface="MS PGothic" charset="0"/>
              </a:rPr>
              <a:t> </a:t>
            </a:r>
            <a:r>
              <a:rPr lang="en-US" dirty="0" err="1">
                <a:latin typeface="Calibri" charset="0"/>
                <a:ea typeface="MS PGothic" charset="0"/>
              </a:rPr>
              <a:t>vymodelovať</a:t>
            </a:r>
            <a:r>
              <a:rPr lang="en-US" dirty="0">
                <a:latin typeface="Calibri" charset="0"/>
                <a:ea typeface="MS PGothic" charset="0"/>
              </a:rPr>
              <a:t> </a:t>
            </a:r>
            <a:r>
              <a:rPr lang="en-US" dirty="0" err="1">
                <a:latin typeface="Calibri" charset="0"/>
                <a:ea typeface="MS PGothic" charset="0"/>
              </a:rPr>
              <a:t>objekt</a:t>
            </a:r>
            <a:r>
              <a:rPr lang="en-US" dirty="0">
                <a:latin typeface="Calibri" charset="0"/>
                <a:ea typeface="MS PGothic" charset="0"/>
              </a:rPr>
              <a:t> a </a:t>
            </a:r>
            <a:r>
              <a:rPr lang="en-US" dirty="0" err="1">
                <a:latin typeface="Calibri" charset="0"/>
                <a:ea typeface="MS PGothic" charset="0"/>
              </a:rPr>
              <a:t>navrhnúť</a:t>
            </a:r>
            <a:r>
              <a:rPr lang="en-US" dirty="0">
                <a:latin typeface="Calibri" charset="0"/>
                <a:ea typeface="MS PGothic" charset="0"/>
              </a:rPr>
              <a:t> </a:t>
            </a:r>
            <a:r>
              <a:rPr lang="en-US" dirty="0" err="1">
                <a:latin typeface="Calibri" charset="0"/>
                <a:ea typeface="MS PGothic" charset="0"/>
              </a:rPr>
              <a:t>najoptimálnejšie</a:t>
            </a:r>
            <a:r>
              <a:rPr lang="en-US" dirty="0">
                <a:latin typeface="Calibri" charset="0"/>
                <a:ea typeface="MS PGothic" charset="0"/>
              </a:rPr>
              <a:t> </a:t>
            </a:r>
            <a:r>
              <a:rPr lang="en-US" dirty="0" err="1">
                <a:latin typeface="Calibri" charset="0"/>
                <a:ea typeface="MS PGothic" charset="0"/>
              </a:rPr>
              <a:t>riešenie</a:t>
            </a:r>
            <a:r>
              <a:rPr lang="en-US" dirty="0">
                <a:latin typeface="Calibri" charset="0"/>
                <a:ea typeface="MS PGothic" charset="0"/>
              </a:rPr>
              <a:t> LED </a:t>
            </a:r>
            <a:r>
              <a:rPr lang="en-US" dirty="0" err="1">
                <a:latin typeface="Calibri" charset="0"/>
                <a:ea typeface="MS PGothic" charset="0"/>
              </a:rPr>
              <a:t>osvetlovacej</a:t>
            </a:r>
            <a:r>
              <a:rPr lang="en-US" dirty="0">
                <a:latin typeface="Calibri" charset="0"/>
                <a:ea typeface="MS PGothic" charset="0"/>
              </a:rPr>
              <a:t> </a:t>
            </a:r>
            <a:r>
              <a:rPr lang="en-US" dirty="0" err="1">
                <a:latin typeface="Calibri" charset="0"/>
                <a:ea typeface="MS PGothic" charset="0"/>
              </a:rPr>
              <a:t>sústavy</a:t>
            </a:r>
            <a:r>
              <a:rPr lang="en-US" dirty="0">
                <a:latin typeface="Calibri" charset="0"/>
                <a:ea typeface="MS PGothic" charset="0"/>
              </a:rPr>
              <a:t>. </a:t>
            </a:r>
          </a:p>
        </p:txBody>
      </p:sp>
      <p:sp>
        <p:nvSpPr>
          <p:cNvPr id="4" name="Slide Number Placeholder 3"/>
          <p:cNvSpPr>
            <a:spLocks noGrp="1"/>
          </p:cNvSpPr>
          <p:nvPr>
            <p:ph type="sldNum" sz="quarter" idx="10"/>
          </p:nvPr>
        </p:nvSpPr>
        <p:spPr/>
        <p:txBody>
          <a:bodyPr/>
          <a:lstStyle/>
          <a:p>
            <a:fld id="{C47BC32D-049C-4356-AC36-F76D57296541}" type="slidenum">
              <a:rPr lang="sk-SK" smtClean="0"/>
              <a:t>9</a:t>
            </a:fld>
            <a:endParaRPr lang="sk-SK"/>
          </a:p>
        </p:txBody>
      </p:sp>
    </p:spTree>
    <p:extLst>
      <p:ext uri="{BB962C8B-B14F-4D97-AF65-F5344CB8AC3E}">
        <p14:creationId xmlns:p14="http://schemas.microsoft.com/office/powerpoint/2010/main" val="249279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Ďakujeme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Vám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že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ste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našli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nás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čas</a:t>
            </a:r>
            <a:r>
              <a:rPr lang="en-US" sz="1200" b="0" i="0" u="none" strike="noStrike" kern="1200" dirty="0">
                <a:solidFill>
                  <a:schemeClr val="tx1"/>
                </a:solidFill>
                <a:effectLst/>
                <a:latin typeface="+mn-lt"/>
                <a:ea typeface="+mn-ea"/>
                <a:cs typeface="+mn-cs"/>
              </a:rPr>
              <a:t>.</a:t>
            </a:r>
            <a:r>
              <a:rPr lang="en-US" dirty="0"/>
              <a:t> </a:t>
            </a:r>
            <a:r>
              <a:rPr lang="en-US" sz="1200" b="0" i="0" u="none" strike="noStrike" kern="1200" dirty="0">
                <a:solidFill>
                  <a:schemeClr val="tx1"/>
                </a:solidFill>
                <a:effectLst/>
                <a:latin typeface="+mn-lt"/>
                <a:ea typeface="+mn-ea"/>
                <a:cs typeface="+mn-cs"/>
              </a:rPr>
              <a:t>V </a:t>
            </a:r>
            <a:r>
              <a:rPr lang="en-US" sz="1200" b="0" i="0" u="none" strike="noStrike" kern="1200" dirty="0" err="1">
                <a:solidFill>
                  <a:schemeClr val="tx1"/>
                </a:solidFill>
                <a:effectLst/>
                <a:latin typeface="+mn-lt"/>
                <a:ea typeface="+mn-ea"/>
                <a:cs typeface="+mn-cs"/>
              </a:rPr>
              <a:t>nasledovnej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prezentácií</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Vám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prezradíme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akým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spôsobom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vieme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zmodernizovat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Vasu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osvetlovaciu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sustavu</a:t>
            </a:r>
            <a:r>
              <a:rPr lang="en-US" dirty="0"/>
              <a:t> </a:t>
            </a:r>
            <a:r>
              <a:rPr lang="en-US" sz="1200" b="0" i="0" u="none" strike="noStrike" kern="1200" dirty="0">
                <a:solidFill>
                  <a:schemeClr val="tx1"/>
                </a:solidFill>
                <a:effectLst/>
                <a:latin typeface="+mn-lt"/>
                <a:ea typeface="+mn-ea"/>
                <a:cs typeface="+mn-cs"/>
              </a:rPr>
              <a:t>s </a:t>
            </a:r>
            <a:r>
              <a:rPr lang="en-US" sz="1200" b="0" i="0" u="none" strike="noStrike" kern="1200" dirty="0" err="1">
                <a:solidFill>
                  <a:schemeClr val="tx1"/>
                </a:solidFill>
                <a:effectLst/>
                <a:latin typeface="+mn-lt"/>
                <a:ea typeface="+mn-ea"/>
                <a:cs typeface="+mn-cs"/>
              </a:rPr>
              <a:t>cielom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vyraznej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energetickej</a:t>
            </a:r>
            <a:r>
              <a:rPr lang="en-US" sz="1200" b="0" i="0" u="none" strike="noStrike" kern="1200" dirty="0">
                <a:solidFill>
                  <a:schemeClr val="tx1"/>
                </a:solidFill>
                <a:effectLst/>
                <a:latin typeface="+mn-lt"/>
                <a:ea typeface="+mn-ea"/>
                <a:cs typeface="+mn-cs"/>
              </a:rPr>
              <a:t> a </a:t>
            </a:r>
            <a:r>
              <a:rPr lang="en-US" sz="1200" b="0" i="0" u="none" strike="noStrike" kern="1200" dirty="0" err="1">
                <a:solidFill>
                  <a:schemeClr val="tx1"/>
                </a:solidFill>
                <a:effectLst/>
                <a:latin typeface="+mn-lt"/>
                <a:ea typeface="+mn-ea"/>
                <a:cs typeface="+mn-cs"/>
              </a:rPr>
              <a:t>financnej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uspory</a:t>
            </a:r>
            <a:r>
              <a:rPr lang="en-US" sz="1200" b="0" i="0" u="none" strike="noStrike" kern="1200" dirty="0">
                <a:solidFill>
                  <a:schemeClr val="tx1"/>
                </a:solidFill>
                <a:effectLst/>
                <a:latin typeface="+mn-lt"/>
                <a:ea typeface="+mn-ea"/>
                <a:cs typeface="+mn-cs"/>
              </a:rPr>
              <a:t> a </a:t>
            </a:r>
            <a:r>
              <a:rPr lang="en-US" sz="1200" b="0" i="0" u="none" strike="noStrike" kern="1200" dirty="0" err="1">
                <a:solidFill>
                  <a:schemeClr val="tx1"/>
                </a:solidFill>
                <a:effectLst/>
                <a:latin typeface="+mn-lt"/>
                <a:ea typeface="+mn-ea"/>
                <a:cs typeface="+mn-cs"/>
              </a:rPr>
              <a:t>zaroven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zvysenia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kvality</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osvetlenia</a:t>
            </a:r>
            <a:r>
              <a:rPr lang="en-US" sz="1200" b="0" i="0" u="none" strike="noStrike" kern="1200" dirty="0">
                <a:solidFill>
                  <a:schemeClr val="tx1"/>
                </a:solidFill>
                <a:effectLst/>
                <a:latin typeface="+mn-lt"/>
                <a:ea typeface="+mn-ea"/>
                <a:cs typeface="+mn-cs"/>
              </a:rPr>
              <a:t>.</a:t>
            </a:r>
            <a:r>
              <a:rPr lang="en-US" dirty="0"/>
              <a:t> </a:t>
            </a:r>
          </a:p>
        </p:txBody>
      </p:sp>
      <p:sp>
        <p:nvSpPr>
          <p:cNvPr id="4" name="Slide Number Placeholder 3"/>
          <p:cNvSpPr>
            <a:spLocks noGrp="1"/>
          </p:cNvSpPr>
          <p:nvPr>
            <p:ph type="sldNum" sz="quarter" idx="10"/>
          </p:nvPr>
        </p:nvSpPr>
        <p:spPr/>
        <p:txBody>
          <a:bodyPr/>
          <a:lstStyle/>
          <a:p>
            <a:fld id="{D149622B-E67A-2040-AFB5-B84C18455C4E}" type="slidenum">
              <a:rPr lang="en-US" smtClean="0"/>
              <a:t>10</a:t>
            </a:fld>
            <a:endParaRPr lang="en-US"/>
          </a:p>
        </p:txBody>
      </p:sp>
    </p:spTree>
    <p:extLst>
      <p:ext uri="{BB962C8B-B14F-4D97-AF65-F5344CB8AC3E}">
        <p14:creationId xmlns:p14="http://schemas.microsoft.com/office/powerpoint/2010/main" val="678107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742950" y="2130426"/>
            <a:ext cx="8420100" cy="1470025"/>
          </a:xfrm>
        </p:spPr>
        <p:txBody>
          <a:bodyPr/>
          <a:lstStyle/>
          <a:p>
            <a:r>
              <a:rPr lang="sk-SK"/>
              <a:t>Upravte štýly predlohy textu</a:t>
            </a:r>
          </a:p>
        </p:txBody>
      </p:sp>
      <p:sp>
        <p:nvSpPr>
          <p:cNvPr id="3" name="Podnadpis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a:t>Upravte štýl predlohy podnadpisov</a:t>
            </a:r>
          </a:p>
        </p:txBody>
      </p:sp>
      <p:sp>
        <p:nvSpPr>
          <p:cNvPr id="4" name="Zástupný symbol dátumu 3"/>
          <p:cNvSpPr>
            <a:spLocks noGrp="1"/>
          </p:cNvSpPr>
          <p:nvPr>
            <p:ph type="dt" sz="half" idx="10"/>
          </p:nvPr>
        </p:nvSpPr>
        <p:spPr/>
        <p:txBody>
          <a:bodyPr/>
          <a:lstStyle/>
          <a:p>
            <a:fld id="{B587FD20-6D67-40E0-AA60-2E978654978B}" type="datetimeFigureOut">
              <a:rPr lang="sk-SK" smtClean="0"/>
              <a:t>30.3.17</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0D8AF3A8-DB1D-460B-9C38-F1259B4C3BF6}" type="slidenum">
              <a:rPr lang="sk-SK" smtClean="0"/>
              <a:t>‹#›</a:t>
            </a:fld>
            <a:endParaRPr lang="sk-SK"/>
          </a:p>
        </p:txBody>
      </p:sp>
    </p:spTree>
    <p:extLst>
      <p:ext uri="{BB962C8B-B14F-4D97-AF65-F5344CB8AC3E}">
        <p14:creationId xmlns:p14="http://schemas.microsoft.com/office/powerpoint/2010/main" val="190579880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zvislého textu 2"/>
          <p:cNvSpPr>
            <a:spLocks noGrp="1"/>
          </p:cNvSpPr>
          <p:nvPr>
            <p:ph type="body" orient="vert" idx="1"/>
          </p:nvPr>
        </p:nvSpPr>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B587FD20-6D67-40E0-AA60-2E978654978B}" type="datetimeFigureOut">
              <a:rPr lang="sk-SK" smtClean="0"/>
              <a:t>30.3.17</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0D8AF3A8-DB1D-460B-9C38-F1259B4C3BF6}" type="slidenum">
              <a:rPr lang="sk-SK" smtClean="0"/>
              <a:t>‹#›</a:t>
            </a:fld>
            <a:endParaRPr lang="sk-SK"/>
          </a:p>
        </p:txBody>
      </p:sp>
    </p:spTree>
    <p:extLst>
      <p:ext uri="{BB962C8B-B14F-4D97-AF65-F5344CB8AC3E}">
        <p14:creationId xmlns:p14="http://schemas.microsoft.com/office/powerpoint/2010/main" val="135009781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7181850" y="274639"/>
            <a:ext cx="2228850" cy="5851525"/>
          </a:xfrm>
        </p:spPr>
        <p:txBody>
          <a:bodyPr vert="eaVert"/>
          <a:lstStyle/>
          <a:p>
            <a:r>
              <a:rPr lang="sk-SK"/>
              <a:t>Upravte štýly predlohy textu</a:t>
            </a:r>
          </a:p>
        </p:txBody>
      </p:sp>
      <p:sp>
        <p:nvSpPr>
          <p:cNvPr id="3" name="Zástupný symbol zvislého textu 2"/>
          <p:cNvSpPr>
            <a:spLocks noGrp="1"/>
          </p:cNvSpPr>
          <p:nvPr>
            <p:ph type="body" orient="vert" idx="1"/>
          </p:nvPr>
        </p:nvSpPr>
        <p:spPr>
          <a:xfrm>
            <a:off x="495300" y="274639"/>
            <a:ext cx="6521450" cy="5851525"/>
          </a:xfrm>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B587FD20-6D67-40E0-AA60-2E978654978B}" type="datetimeFigureOut">
              <a:rPr lang="sk-SK" smtClean="0"/>
              <a:t>30.3.17</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0D8AF3A8-DB1D-460B-9C38-F1259B4C3BF6}" type="slidenum">
              <a:rPr lang="sk-SK" smtClean="0"/>
              <a:t>‹#›</a:t>
            </a:fld>
            <a:endParaRPr lang="sk-SK"/>
          </a:p>
        </p:txBody>
      </p:sp>
    </p:spTree>
    <p:extLst>
      <p:ext uri="{BB962C8B-B14F-4D97-AF65-F5344CB8AC3E}">
        <p14:creationId xmlns:p14="http://schemas.microsoft.com/office/powerpoint/2010/main" val="343626655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obsahu 2"/>
          <p:cNvSpPr>
            <a:spLocks noGrp="1"/>
          </p:cNvSpPr>
          <p:nvPr>
            <p:ph idx="1"/>
          </p:nvPr>
        </p:nvSpPr>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B587FD20-6D67-40E0-AA60-2E978654978B}" type="datetimeFigureOut">
              <a:rPr lang="sk-SK" smtClean="0"/>
              <a:t>30.3.17</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0D8AF3A8-DB1D-460B-9C38-F1259B4C3BF6}" type="slidenum">
              <a:rPr lang="sk-SK" smtClean="0"/>
              <a:t>‹#›</a:t>
            </a:fld>
            <a:endParaRPr lang="sk-SK"/>
          </a:p>
        </p:txBody>
      </p:sp>
    </p:spTree>
    <p:extLst>
      <p:ext uri="{BB962C8B-B14F-4D97-AF65-F5344CB8AC3E}">
        <p14:creationId xmlns:p14="http://schemas.microsoft.com/office/powerpoint/2010/main" val="63551505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82506" y="4406901"/>
            <a:ext cx="8420100" cy="1362075"/>
          </a:xfrm>
        </p:spPr>
        <p:txBody>
          <a:bodyPr anchor="t"/>
          <a:lstStyle>
            <a:lvl1pPr algn="l">
              <a:defRPr sz="4000" b="1" cap="all"/>
            </a:lvl1pPr>
          </a:lstStyle>
          <a:p>
            <a:r>
              <a:rPr lang="sk-SK"/>
              <a:t>Upravte štýly predlohy textu</a:t>
            </a:r>
          </a:p>
        </p:txBody>
      </p:sp>
      <p:sp>
        <p:nvSpPr>
          <p:cNvPr id="3" name="Zástupný symbol textu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Upravte štýl predlohy textu.</a:t>
            </a:r>
          </a:p>
        </p:txBody>
      </p:sp>
      <p:sp>
        <p:nvSpPr>
          <p:cNvPr id="4" name="Zástupný symbol dátumu 3"/>
          <p:cNvSpPr>
            <a:spLocks noGrp="1"/>
          </p:cNvSpPr>
          <p:nvPr>
            <p:ph type="dt" sz="half" idx="10"/>
          </p:nvPr>
        </p:nvSpPr>
        <p:spPr/>
        <p:txBody>
          <a:bodyPr/>
          <a:lstStyle/>
          <a:p>
            <a:fld id="{B587FD20-6D67-40E0-AA60-2E978654978B}" type="datetimeFigureOut">
              <a:rPr lang="sk-SK" smtClean="0"/>
              <a:t>30.3.17</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0D8AF3A8-DB1D-460B-9C38-F1259B4C3BF6}" type="slidenum">
              <a:rPr lang="sk-SK" smtClean="0"/>
              <a:t>‹#›</a:t>
            </a:fld>
            <a:endParaRPr lang="sk-SK"/>
          </a:p>
        </p:txBody>
      </p:sp>
    </p:spTree>
    <p:extLst>
      <p:ext uri="{BB962C8B-B14F-4D97-AF65-F5344CB8AC3E}">
        <p14:creationId xmlns:p14="http://schemas.microsoft.com/office/powerpoint/2010/main" val="222097301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obsahu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dátumu 4"/>
          <p:cNvSpPr>
            <a:spLocks noGrp="1"/>
          </p:cNvSpPr>
          <p:nvPr>
            <p:ph type="dt" sz="half" idx="10"/>
          </p:nvPr>
        </p:nvSpPr>
        <p:spPr/>
        <p:txBody>
          <a:bodyPr/>
          <a:lstStyle/>
          <a:p>
            <a:fld id="{B587FD20-6D67-40E0-AA60-2E978654978B}" type="datetimeFigureOut">
              <a:rPr lang="sk-SK" smtClean="0"/>
              <a:t>30.3.17</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0D8AF3A8-DB1D-460B-9C38-F1259B4C3BF6}" type="slidenum">
              <a:rPr lang="sk-SK" smtClean="0"/>
              <a:t>‹#›</a:t>
            </a:fld>
            <a:endParaRPr lang="sk-SK"/>
          </a:p>
        </p:txBody>
      </p:sp>
    </p:spTree>
    <p:extLst>
      <p:ext uri="{BB962C8B-B14F-4D97-AF65-F5344CB8AC3E}">
        <p14:creationId xmlns:p14="http://schemas.microsoft.com/office/powerpoint/2010/main" val="1574858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a:t>Upravte štýly predlohy textu</a:t>
            </a:r>
          </a:p>
        </p:txBody>
      </p:sp>
      <p:sp>
        <p:nvSpPr>
          <p:cNvPr id="3" name="Zástupný symbol textu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4" name="Zástupný symbol obsahu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textu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6" name="Zástupný symbol obsahu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symbol dátumu 6"/>
          <p:cNvSpPr>
            <a:spLocks noGrp="1"/>
          </p:cNvSpPr>
          <p:nvPr>
            <p:ph type="dt" sz="half" idx="10"/>
          </p:nvPr>
        </p:nvSpPr>
        <p:spPr/>
        <p:txBody>
          <a:bodyPr/>
          <a:lstStyle/>
          <a:p>
            <a:fld id="{B587FD20-6D67-40E0-AA60-2E978654978B}" type="datetimeFigureOut">
              <a:rPr lang="sk-SK" smtClean="0"/>
              <a:t>30.3.17</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0D8AF3A8-DB1D-460B-9C38-F1259B4C3BF6}" type="slidenum">
              <a:rPr lang="sk-SK" smtClean="0"/>
              <a:t>‹#›</a:t>
            </a:fld>
            <a:endParaRPr lang="sk-SK"/>
          </a:p>
        </p:txBody>
      </p:sp>
    </p:spTree>
    <p:extLst>
      <p:ext uri="{BB962C8B-B14F-4D97-AF65-F5344CB8AC3E}">
        <p14:creationId xmlns:p14="http://schemas.microsoft.com/office/powerpoint/2010/main" val="321125338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dátumu 2"/>
          <p:cNvSpPr>
            <a:spLocks noGrp="1"/>
          </p:cNvSpPr>
          <p:nvPr>
            <p:ph type="dt" sz="half" idx="10"/>
          </p:nvPr>
        </p:nvSpPr>
        <p:spPr/>
        <p:txBody>
          <a:bodyPr/>
          <a:lstStyle/>
          <a:p>
            <a:fld id="{B587FD20-6D67-40E0-AA60-2E978654978B}" type="datetimeFigureOut">
              <a:rPr lang="sk-SK" smtClean="0"/>
              <a:t>30.3.17</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0D8AF3A8-DB1D-460B-9C38-F1259B4C3BF6}" type="slidenum">
              <a:rPr lang="sk-SK" smtClean="0"/>
              <a:t>‹#›</a:t>
            </a:fld>
            <a:endParaRPr lang="sk-SK"/>
          </a:p>
        </p:txBody>
      </p:sp>
    </p:spTree>
    <p:extLst>
      <p:ext uri="{BB962C8B-B14F-4D97-AF65-F5344CB8AC3E}">
        <p14:creationId xmlns:p14="http://schemas.microsoft.com/office/powerpoint/2010/main" val="325318749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B587FD20-6D67-40E0-AA60-2E978654978B}" type="datetimeFigureOut">
              <a:rPr lang="sk-SK" smtClean="0"/>
              <a:t>30.3.17</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0D8AF3A8-DB1D-460B-9C38-F1259B4C3BF6}" type="slidenum">
              <a:rPr lang="sk-SK" smtClean="0"/>
              <a:t>‹#›</a:t>
            </a:fld>
            <a:endParaRPr lang="sk-SK"/>
          </a:p>
        </p:txBody>
      </p:sp>
    </p:spTree>
    <p:extLst>
      <p:ext uri="{BB962C8B-B14F-4D97-AF65-F5344CB8AC3E}">
        <p14:creationId xmlns:p14="http://schemas.microsoft.com/office/powerpoint/2010/main" val="191643324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95300" y="273050"/>
            <a:ext cx="3259006" cy="1162050"/>
          </a:xfrm>
        </p:spPr>
        <p:txBody>
          <a:bodyPr anchor="b"/>
          <a:lstStyle>
            <a:lvl1pPr algn="l">
              <a:defRPr sz="2000" b="1"/>
            </a:lvl1pPr>
          </a:lstStyle>
          <a:p>
            <a:r>
              <a:rPr lang="sk-SK"/>
              <a:t>Upravte štýly predlohy textu</a:t>
            </a:r>
          </a:p>
        </p:txBody>
      </p:sp>
      <p:sp>
        <p:nvSpPr>
          <p:cNvPr id="3" name="Zástupný symbol obsahu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textu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Upravte štýl predlohy textu.</a:t>
            </a:r>
          </a:p>
        </p:txBody>
      </p:sp>
      <p:sp>
        <p:nvSpPr>
          <p:cNvPr id="5" name="Zástupný symbol dátumu 4"/>
          <p:cNvSpPr>
            <a:spLocks noGrp="1"/>
          </p:cNvSpPr>
          <p:nvPr>
            <p:ph type="dt" sz="half" idx="10"/>
          </p:nvPr>
        </p:nvSpPr>
        <p:spPr/>
        <p:txBody>
          <a:bodyPr/>
          <a:lstStyle/>
          <a:p>
            <a:fld id="{B587FD20-6D67-40E0-AA60-2E978654978B}" type="datetimeFigureOut">
              <a:rPr lang="sk-SK" smtClean="0"/>
              <a:t>30.3.17</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0D8AF3A8-DB1D-460B-9C38-F1259B4C3BF6}" type="slidenum">
              <a:rPr lang="sk-SK" smtClean="0"/>
              <a:t>‹#›</a:t>
            </a:fld>
            <a:endParaRPr lang="sk-SK"/>
          </a:p>
        </p:txBody>
      </p:sp>
    </p:spTree>
    <p:extLst>
      <p:ext uri="{BB962C8B-B14F-4D97-AF65-F5344CB8AC3E}">
        <p14:creationId xmlns:p14="http://schemas.microsoft.com/office/powerpoint/2010/main" val="323898976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941645" y="4800600"/>
            <a:ext cx="5943600" cy="566738"/>
          </a:xfrm>
        </p:spPr>
        <p:txBody>
          <a:bodyPr anchor="b"/>
          <a:lstStyle>
            <a:lvl1pPr algn="l">
              <a:defRPr sz="2000" b="1"/>
            </a:lvl1pPr>
          </a:lstStyle>
          <a:p>
            <a:r>
              <a:rPr lang="sk-SK"/>
              <a:t>Upravte štýly predlohy textu</a:t>
            </a:r>
          </a:p>
        </p:txBody>
      </p:sp>
      <p:sp>
        <p:nvSpPr>
          <p:cNvPr id="3" name="Zástupný symbol obrázka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Upravte štýl predlohy textu.</a:t>
            </a:r>
          </a:p>
        </p:txBody>
      </p:sp>
      <p:sp>
        <p:nvSpPr>
          <p:cNvPr id="5" name="Zástupný symbol dátumu 4"/>
          <p:cNvSpPr>
            <a:spLocks noGrp="1"/>
          </p:cNvSpPr>
          <p:nvPr>
            <p:ph type="dt" sz="half" idx="10"/>
          </p:nvPr>
        </p:nvSpPr>
        <p:spPr/>
        <p:txBody>
          <a:bodyPr/>
          <a:lstStyle/>
          <a:p>
            <a:fld id="{B587FD20-6D67-40E0-AA60-2E978654978B}" type="datetimeFigureOut">
              <a:rPr lang="sk-SK" smtClean="0"/>
              <a:t>30.3.17</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0D8AF3A8-DB1D-460B-9C38-F1259B4C3BF6}" type="slidenum">
              <a:rPr lang="sk-SK" smtClean="0"/>
              <a:t>‹#›</a:t>
            </a:fld>
            <a:endParaRPr lang="sk-SK"/>
          </a:p>
        </p:txBody>
      </p:sp>
    </p:spTree>
    <p:extLst>
      <p:ext uri="{BB962C8B-B14F-4D97-AF65-F5344CB8AC3E}">
        <p14:creationId xmlns:p14="http://schemas.microsoft.com/office/powerpoint/2010/main" val="294718455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sk-SK"/>
              <a:t>Upravte štýly predlohy textu</a:t>
            </a:r>
          </a:p>
        </p:txBody>
      </p:sp>
      <p:sp>
        <p:nvSpPr>
          <p:cNvPr id="3" name="Zástupný symbol textu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7FD20-6D67-40E0-AA60-2E978654978B}" type="datetimeFigureOut">
              <a:rPr lang="sk-SK" smtClean="0"/>
              <a:t>30.3.17</a:t>
            </a:fld>
            <a:endParaRPr lang="sk-SK"/>
          </a:p>
        </p:txBody>
      </p:sp>
      <p:sp>
        <p:nvSpPr>
          <p:cNvPr id="5" name="Zástupný symbol päty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AF3A8-DB1D-460B-9C38-F1259B4C3BF6}" type="slidenum">
              <a:rPr lang="sk-SK" smtClean="0"/>
              <a:t>‹#›</a:t>
            </a:fld>
            <a:endParaRPr lang="sk-SK"/>
          </a:p>
        </p:txBody>
      </p:sp>
    </p:spTree>
    <p:extLst>
      <p:ext uri="{BB962C8B-B14F-4D97-AF65-F5344CB8AC3E}">
        <p14:creationId xmlns:p14="http://schemas.microsoft.com/office/powerpoint/2010/main" val="4062204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jpeg"/><Relationship Id="rId9"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6.jpeg"/><Relationship Id="rId9" Type="http://schemas.microsoft.com/office/2007/relationships/hdphoto" Target="../media/hdphoto9.wdp"/><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gif"/><Relationship Id="rId5" Type="http://schemas.openxmlformats.org/officeDocument/2006/relationships/image" Target="../media/image63.jpg"/><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gif"/><Relationship Id="rId5" Type="http://schemas.openxmlformats.org/officeDocument/2006/relationships/image" Target="../media/image64.jpeg"/><Relationship Id="rId6" Type="http://schemas.microsoft.com/office/2007/relationships/hdphoto" Target="../media/hdphoto10.wdp"/><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gif"/><Relationship Id="rId5" Type="http://schemas.openxmlformats.org/officeDocument/2006/relationships/image" Target="../media/image65.jpeg"/><Relationship Id="rId6" Type="http://schemas.microsoft.com/office/2007/relationships/hdphoto" Target="../media/hdphoto11.wdp"/><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gif"/><Relationship Id="rId5" Type="http://schemas.openxmlformats.org/officeDocument/2006/relationships/image" Target="../media/image66.jpeg"/><Relationship Id="rId6" Type="http://schemas.microsoft.com/office/2007/relationships/hdphoto" Target="../media/hdphoto12.wdp"/><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gif"/><Relationship Id="rId5" Type="http://schemas.openxmlformats.org/officeDocument/2006/relationships/image" Target="../media/image67.jpeg"/><Relationship Id="rId6" Type="http://schemas.microsoft.com/office/2007/relationships/hdphoto" Target="../media/hdphoto13.wdp"/><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ww.ecologic.sk" TargetMode="External"/><Relationship Id="rId3" Type="http://schemas.openxmlformats.org/officeDocument/2006/relationships/image" Target="../media/image68.png"/></Relationships>
</file>

<file path=ppt/slides/_rels/slide2.xml.rels><?xml version="1.0" encoding="UTF-8" standalone="yes"?>
<Relationships xmlns="http://schemas.openxmlformats.org/package/2006/relationships"><Relationship Id="rId46" Type="http://schemas.openxmlformats.org/officeDocument/2006/relationships/image" Target="../media/image45.tiff"/><Relationship Id="rId20" Type="http://schemas.openxmlformats.org/officeDocument/2006/relationships/image" Target="../media/image24.tiff"/><Relationship Id="rId21" Type="http://schemas.openxmlformats.org/officeDocument/2006/relationships/image" Target="../media/image25.tiff"/><Relationship Id="rId22" Type="http://schemas.openxmlformats.org/officeDocument/2006/relationships/image" Target="../media/image26.tiff"/><Relationship Id="rId23" Type="http://schemas.openxmlformats.org/officeDocument/2006/relationships/image" Target="../media/image27.tiff"/><Relationship Id="rId24" Type="http://schemas.openxmlformats.org/officeDocument/2006/relationships/image" Target="../media/image28.tiff"/><Relationship Id="rId25" Type="http://schemas.openxmlformats.org/officeDocument/2006/relationships/image" Target="../media/image29.tiff"/><Relationship Id="rId26" Type="http://schemas.openxmlformats.org/officeDocument/2006/relationships/image" Target="../media/image30.tiff"/><Relationship Id="rId27" Type="http://schemas.openxmlformats.org/officeDocument/2006/relationships/image" Target="../media/image31.tiff"/><Relationship Id="rId28" Type="http://schemas.openxmlformats.org/officeDocument/2006/relationships/image" Target="../media/image32.tiff"/><Relationship Id="rId29" Type="http://schemas.openxmlformats.org/officeDocument/2006/relationships/image" Target="../media/image33.tiff"/><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7.tiff"/><Relationship Id="rId4" Type="http://schemas.openxmlformats.org/officeDocument/2006/relationships/image" Target="../media/image8.tiff"/><Relationship Id="rId5" Type="http://schemas.openxmlformats.org/officeDocument/2006/relationships/image" Target="../media/image9.tiff"/><Relationship Id="rId30" Type="http://schemas.openxmlformats.org/officeDocument/2006/relationships/image" Target="../media/image34.tiff"/><Relationship Id="rId31" Type="http://schemas.openxmlformats.org/officeDocument/2006/relationships/image" Target="../media/image35.png"/><Relationship Id="rId32" Type="http://schemas.openxmlformats.org/officeDocument/2006/relationships/image" Target="../media/image36.gif"/><Relationship Id="rId9" Type="http://schemas.openxmlformats.org/officeDocument/2006/relationships/image" Target="../media/image13.tiff"/><Relationship Id="rId6" Type="http://schemas.openxmlformats.org/officeDocument/2006/relationships/image" Target="../media/image10.tiff"/><Relationship Id="rId7" Type="http://schemas.openxmlformats.org/officeDocument/2006/relationships/image" Target="../media/image11.tiff"/><Relationship Id="rId8" Type="http://schemas.openxmlformats.org/officeDocument/2006/relationships/image" Target="../media/image12.tiff"/><Relationship Id="rId33" Type="http://schemas.openxmlformats.org/officeDocument/2006/relationships/image" Target="../media/image37.gif"/><Relationship Id="rId34" Type="http://schemas.openxmlformats.org/officeDocument/2006/relationships/image" Target="../media/image38.tiff"/><Relationship Id="rId35" Type="http://schemas.openxmlformats.org/officeDocument/2006/relationships/image" Target="../media/image39.jpeg"/><Relationship Id="rId36" Type="http://schemas.microsoft.com/office/2007/relationships/hdphoto" Target="../media/hdphoto2.wdp"/><Relationship Id="rId10" Type="http://schemas.openxmlformats.org/officeDocument/2006/relationships/image" Target="../media/image14.tiff"/><Relationship Id="rId11" Type="http://schemas.openxmlformats.org/officeDocument/2006/relationships/image" Target="../media/image15.tiff"/><Relationship Id="rId12" Type="http://schemas.openxmlformats.org/officeDocument/2006/relationships/image" Target="../media/image16.tiff"/><Relationship Id="rId13" Type="http://schemas.openxmlformats.org/officeDocument/2006/relationships/image" Target="../media/image17.tiff"/><Relationship Id="rId14" Type="http://schemas.openxmlformats.org/officeDocument/2006/relationships/image" Target="../media/image18.tiff"/><Relationship Id="rId15" Type="http://schemas.openxmlformats.org/officeDocument/2006/relationships/image" Target="../media/image19.tiff"/><Relationship Id="rId16" Type="http://schemas.openxmlformats.org/officeDocument/2006/relationships/image" Target="../media/image20.tiff"/><Relationship Id="rId17" Type="http://schemas.openxmlformats.org/officeDocument/2006/relationships/image" Target="../media/image21.tiff"/><Relationship Id="rId18" Type="http://schemas.openxmlformats.org/officeDocument/2006/relationships/image" Target="../media/image22.tiff"/><Relationship Id="rId19" Type="http://schemas.openxmlformats.org/officeDocument/2006/relationships/image" Target="../media/image23.tiff"/><Relationship Id="rId37" Type="http://schemas.openxmlformats.org/officeDocument/2006/relationships/image" Target="../media/image40.jpeg"/><Relationship Id="rId38" Type="http://schemas.microsoft.com/office/2007/relationships/hdphoto" Target="../media/hdphoto3.wdp"/><Relationship Id="rId39" Type="http://schemas.openxmlformats.org/officeDocument/2006/relationships/image" Target="../media/image41.jpeg"/><Relationship Id="rId40" Type="http://schemas.microsoft.com/office/2007/relationships/hdphoto" Target="../media/hdphoto4.wdp"/><Relationship Id="rId41" Type="http://schemas.openxmlformats.org/officeDocument/2006/relationships/image" Target="../media/image42.jpeg"/><Relationship Id="rId42" Type="http://schemas.microsoft.com/office/2007/relationships/hdphoto" Target="../media/hdphoto5.wdp"/><Relationship Id="rId43" Type="http://schemas.openxmlformats.org/officeDocument/2006/relationships/image" Target="../media/image43.tiff"/><Relationship Id="rId44" Type="http://schemas.openxmlformats.org/officeDocument/2006/relationships/image" Target="../media/image44.jpeg"/><Relationship Id="rId45"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6.jpeg"/><Relationship Id="rId9"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gif"/><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jpeg"/><Relationship Id="rId8" Type="http://schemas.openxmlformats.org/officeDocument/2006/relationships/image" Target="../media/image36.gif"/><Relationship Id="rId9" Type="http://schemas.openxmlformats.org/officeDocument/2006/relationships/image" Target="../media/image37.gif"/><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gif"/><Relationship Id="rId5" Type="http://schemas.openxmlformats.org/officeDocument/2006/relationships/image" Target="../media/image51.jpg"/><Relationship Id="rId6" Type="http://schemas.openxmlformats.org/officeDocument/2006/relationships/image" Target="../media/image52.jpg"/><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6.jpeg"/><Relationship Id="rId9" Type="http://schemas.microsoft.com/office/2007/relationships/hdphoto" Target="../media/hdphoto7.wdp"/><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gif"/><Relationship Id="rId5" Type="http://schemas.openxmlformats.org/officeDocument/2006/relationships/image" Target="../media/image6.jpeg"/><Relationship Id="rId6" Type="http://schemas.microsoft.com/office/2007/relationships/hdphoto" Target="../media/hdphoto7.wdp"/><Relationship Id="rId7" Type="http://schemas.openxmlformats.org/officeDocument/2006/relationships/image" Target="../media/image54.emf"/><Relationship Id="rId8" Type="http://schemas.openxmlformats.org/officeDocument/2006/relationships/image" Target="../media/image55.emf"/><Relationship Id="rId9" Type="http://schemas.openxmlformats.org/officeDocument/2006/relationships/image" Target="../media/image56.jpeg"/><Relationship Id="rId10" Type="http://schemas.microsoft.com/office/2007/relationships/hdphoto" Target="../media/hdphoto8.wdp"/><Relationship Id="rId11" Type="http://schemas.openxmlformats.org/officeDocument/2006/relationships/image" Target="../media/image57.jpeg"/><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6.jpeg"/><Relationship Id="rId9" Type="http://schemas.microsoft.com/office/2007/relationships/hdphoto" Target="../media/hdphoto9.wdp"/><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36.gif"/><Relationship Id="rId5" Type="http://schemas.openxmlformats.org/officeDocument/2006/relationships/image" Target="../media/image37.gif"/><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35.png"/><Relationship Id="rId9" Type="http://schemas.openxmlformats.org/officeDocument/2006/relationships/image" Target="../media/image61.tiff"/><Relationship Id="rId10" Type="http://schemas.openxmlformats.org/officeDocument/2006/relationships/image" Target="../media/image62.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ázok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62458" y="845334"/>
            <a:ext cx="1743904" cy="986937"/>
          </a:xfrm>
          <a:prstGeom prst="rect">
            <a:avLst/>
          </a:prstGeom>
          <a:effectLst>
            <a:outerShdw blurRad="63500" sx="102000" sy="102000" algn="ctr" rotWithShape="0">
              <a:prstClr val="black">
                <a:alpha val="40000"/>
              </a:prstClr>
            </a:outerShdw>
          </a:effectLst>
        </p:spPr>
      </p:pic>
      <p:pic>
        <p:nvPicPr>
          <p:cNvPr id="24" name="Obrázok 23"/>
          <p:cNvPicPr>
            <a:picLocks noChangeAspect="1"/>
          </p:cNvPicPr>
          <p:nvPr/>
        </p:nvPicPr>
        <p:blipFill>
          <a:blip r:embed="rId4"/>
          <a:stretch>
            <a:fillRect/>
          </a:stretch>
        </p:blipFill>
        <p:spPr>
          <a:xfrm>
            <a:off x="2170537" y="845335"/>
            <a:ext cx="1746958" cy="986937"/>
          </a:xfrm>
          <a:prstGeom prst="rect">
            <a:avLst/>
          </a:prstGeom>
          <a:effectLst>
            <a:outerShdw blurRad="63500" sx="102000" sy="102000" algn="ctr" rotWithShape="0">
              <a:prstClr val="black">
                <a:alpha val="40000"/>
              </a:prstClr>
            </a:outerShdw>
          </a:effectLst>
        </p:spPr>
      </p:pic>
      <p:pic>
        <p:nvPicPr>
          <p:cNvPr id="14" name="Obrázok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27236" y="845996"/>
            <a:ext cx="1756233" cy="986937"/>
          </a:xfrm>
          <a:prstGeom prst="rect">
            <a:avLst/>
          </a:prstGeom>
          <a:effectLst>
            <a:outerShdw blurRad="63500" sx="102000" sy="102000" algn="ctr" rotWithShape="0">
              <a:prstClr val="black">
                <a:alpha val="40000"/>
              </a:prstClr>
            </a:outerShdw>
          </a:effectLst>
        </p:spPr>
      </p:pic>
      <p:pic>
        <p:nvPicPr>
          <p:cNvPr id="20" name="Obrázok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06745" y="845337"/>
            <a:ext cx="1762467" cy="986936"/>
          </a:xfrm>
          <a:prstGeom prst="rect">
            <a:avLst/>
          </a:prstGeom>
          <a:effectLst>
            <a:outerShdw blurRad="63500" sx="102000" sy="102000" algn="ctr" rotWithShape="0">
              <a:prstClr val="black">
                <a:alpha val="40000"/>
              </a:prstClr>
            </a:outerShdw>
          </a:effectLst>
        </p:spPr>
      </p:pic>
      <p:sp>
        <p:nvSpPr>
          <p:cNvPr id="6" name="Rectangle 5"/>
          <p:cNvSpPr/>
          <p:nvPr/>
        </p:nvSpPr>
        <p:spPr>
          <a:xfrm>
            <a:off x="0" y="6669360"/>
            <a:ext cx="9906000" cy="188640"/>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8" name="Rectangle 7"/>
          <p:cNvSpPr/>
          <p:nvPr/>
        </p:nvSpPr>
        <p:spPr>
          <a:xfrm>
            <a:off x="0" y="3"/>
            <a:ext cx="9906000" cy="18863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2" name="Picture 1" descr="ecologic_logo_FINA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37262" y="5373216"/>
            <a:ext cx="2776325" cy="936104"/>
          </a:xfrm>
          <a:prstGeom prst="rect">
            <a:avLst/>
          </a:prstGeom>
        </p:spPr>
      </p:pic>
      <p:sp>
        <p:nvSpPr>
          <p:cNvPr id="13" name="Rounded Rectangle 8"/>
          <p:cNvSpPr/>
          <p:nvPr/>
        </p:nvSpPr>
        <p:spPr>
          <a:xfrm>
            <a:off x="344488" y="2929052"/>
            <a:ext cx="9161874" cy="1152128"/>
          </a:xfrm>
          <a:prstGeom prst="roundRect">
            <a:avLst>
              <a:gd name="adj" fmla="val 1658"/>
            </a:avLst>
          </a:prstGeom>
          <a:solidFill>
            <a:schemeClr val="bg1"/>
          </a:solidFill>
          <a:ln w="3175" cmpd="sng">
            <a:solidFill>
              <a:schemeClr val="bg1">
                <a:lumMod val="85000"/>
              </a:schemeClr>
            </a:solidFill>
          </a:ln>
          <a:effectLst>
            <a:innerShdw blurRad="381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itle 1"/>
          <p:cNvSpPr txBox="1">
            <a:spLocks/>
          </p:cNvSpPr>
          <p:nvPr/>
        </p:nvSpPr>
        <p:spPr>
          <a:xfrm>
            <a:off x="0" y="2924944"/>
            <a:ext cx="9906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k-SK" sz="2600" spc="-150" dirty="0" smtClean="0">
                <a:solidFill>
                  <a:srgbClr val="404040"/>
                </a:solidFill>
                <a:latin typeface="Helvetica" pitchFamily="34" charset="0"/>
                <a:cs typeface="Helvetica" pitchFamily="34" charset="0"/>
              </a:rPr>
              <a:t>Prezentácia riešenia </a:t>
            </a:r>
          </a:p>
          <a:p>
            <a:r>
              <a:rPr lang="sk-SK" sz="2600" b="1" spc="-150" dirty="0" smtClean="0">
                <a:solidFill>
                  <a:srgbClr val="404040"/>
                </a:solidFill>
                <a:latin typeface="Helvetica" pitchFamily="34" charset="0"/>
                <a:cs typeface="Helvetica" pitchFamily="34" charset="0"/>
              </a:rPr>
              <a:t>komplexne a správne nasvetleného priechodu pre chodcov</a:t>
            </a:r>
            <a:endParaRPr lang="en-US" sz="2600" b="1" spc="-150" dirty="0">
              <a:solidFill>
                <a:srgbClr val="404040"/>
              </a:solidFill>
              <a:latin typeface="Helvetica" pitchFamily="34" charset="0"/>
              <a:cs typeface="Helvetica" pitchFamily="34" charset="0"/>
            </a:endParaRPr>
          </a:p>
        </p:txBody>
      </p:sp>
      <p:sp>
        <p:nvSpPr>
          <p:cNvPr id="17" name="TextBox 16"/>
          <p:cNvSpPr txBox="1"/>
          <p:nvPr/>
        </p:nvSpPr>
        <p:spPr>
          <a:xfrm>
            <a:off x="-20092" y="303037"/>
            <a:ext cx="9906000" cy="461665"/>
          </a:xfrm>
          <a:prstGeom prst="rect">
            <a:avLst/>
          </a:prstGeom>
          <a:noFill/>
        </p:spPr>
        <p:txBody>
          <a:bodyPr wrap="square" rtlCol="0">
            <a:spAutoFit/>
          </a:bodyPr>
          <a:lstStyle/>
          <a:p>
            <a:pPr algn="ctr"/>
            <a:r>
              <a:rPr lang="en-US" sz="1150" dirty="0">
                <a:solidFill>
                  <a:schemeClr val="bg1">
                    <a:lumMod val="65000"/>
                  </a:schemeClr>
                </a:solidFill>
                <a:latin typeface="Helvetica"/>
                <a:cs typeface="Helvetica"/>
              </a:rPr>
              <a:t>ENERGETICKÉ AUDITY OSVETLENIA | SVETELNO-TECHNICKÉ PROJEKTY | ANALÝZY A ŠTÚDIE REALIZOVATELNOSTI INVESTÍCIE PROJEKTOVÉ DOKUMENTÁCIE | AUTORSKÝ A STAVEBNÝ DOZOR | OBSTARÁVANIE | REALIZÁCIA A FINANCOVANIE PROJEKTOV </a:t>
            </a:r>
          </a:p>
        </p:txBody>
      </p:sp>
      <p:pic>
        <p:nvPicPr>
          <p:cNvPr id="16" name="Obrázok 15"/>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344488" y="845334"/>
            <a:ext cx="1732802" cy="99031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3365166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669360"/>
            <a:ext cx="9906000" cy="188640"/>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Rectangle 7"/>
          <p:cNvSpPr/>
          <p:nvPr/>
        </p:nvSpPr>
        <p:spPr>
          <a:xfrm>
            <a:off x="0" y="3"/>
            <a:ext cx="9906000" cy="18863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Rounded Rectangle 8"/>
          <p:cNvSpPr/>
          <p:nvPr/>
        </p:nvSpPr>
        <p:spPr>
          <a:xfrm>
            <a:off x="344488" y="2929052"/>
            <a:ext cx="9161874" cy="1152128"/>
          </a:xfrm>
          <a:prstGeom prst="roundRect">
            <a:avLst>
              <a:gd name="adj" fmla="val 1658"/>
            </a:avLst>
          </a:prstGeom>
          <a:solidFill>
            <a:schemeClr val="bg1"/>
          </a:solidFill>
          <a:ln w="3175" cmpd="sng">
            <a:solidFill>
              <a:schemeClr val="bg1">
                <a:lumMod val="85000"/>
              </a:schemeClr>
            </a:solidFill>
          </a:ln>
          <a:effectLst>
            <a:innerShdw blurRad="381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0" y="2924944"/>
            <a:ext cx="9906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k-SK" sz="2600" spc="-150" dirty="0" smtClean="0">
                <a:solidFill>
                  <a:srgbClr val="404040"/>
                </a:solidFill>
                <a:latin typeface="Helvetica" pitchFamily="34" charset="0"/>
                <a:cs typeface="Helvetica" pitchFamily="34" charset="0"/>
              </a:rPr>
              <a:t>Fotogaléria úspešných realizácii </a:t>
            </a:r>
            <a:r>
              <a:rPr lang="sk-SK" sz="2600" spc="-150" dirty="0">
                <a:solidFill>
                  <a:srgbClr val="404040"/>
                </a:solidFill>
                <a:latin typeface="Helvetica" pitchFamily="34" charset="0"/>
                <a:cs typeface="Helvetica" pitchFamily="34" charset="0"/>
              </a:rPr>
              <a:t/>
            </a:r>
            <a:br>
              <a:rPr lang="sk-SK" sz="2600" spc="-150" dirty="0">
                <a:solidFill>
                  <a:srgbClr val="404040"/>
                </a:solidFill>
                <a:latin typeface="Helvetica" pitchFamily="34" charset="0"/>
                <a:cs typeface="Helvetica" pitchFamily="34" charset="0"/>
              </a:rPr>
            </a:br>
            <a:r>
              <a:rPr lang="sk-SK" sz="2600" b="1" spc="-150" dirty="0" smtClean="0">
                <a:solidFill>
                  <a:srgbClr val="404040"/>
                </a:solidFill>
                <a:latin typeface="Helvetica" pitchFamily="34" charset="0"/>
                <a:cs typeface="Helvetica" pitchFamily="34" charset="0"/>
              </a:rPr>
              <a:t>bezpečnostného osvetlenia </a:t>
            </a:r>
            <a:r>
              <a:rPr lang="sk-SK" sz="2600" b="1" spc="-150" dirty="0">
                <a:solidFill>
                  <a:srgbClr val="404040"/>
                </a:solidFill>
                <a:latin typeface="Helvetica" pitchFamily="34" charset="0"/>
                <a:cs typeface="Helvetica" pitchFamily="34" charset="0"/>
              </a:rPr>
              <a:t>priechodov pre </a:t>
            </a:r>
            <a:r>
              <a:rPr lang="sk-SK" sz="2600" b="1" spc="-150" dirty="0" smtClean="0">
                <a:solidFill>
                  <a:srgbClr val="404040"/>
                </a:solidFill>
                <a:latin typeface="Helvetica" pitchFamily="34" charset="0"/>
                <a:cs typeface="Helvetica" pitchFamily="34" charset="0"/>
              </a:rPr>
              <a:t>chodcov</a:t>
            </a:r>
            <a:endParaRPr lang="en-US" sz="2600" b="1" spc="-150" dirty="0">
              <a:solidFill>
                <a:srgbClr val="404040"/>
              </a:solidFill>
              <a:latin typeface="Helvetica" pitchFamily="34" charset="0"/>
              <a:cs typeface="Helvetica" pitchFamily="34" charset="0"/>
            </a:endParaRPr>
          </a:p>
        </p:txBody>
      </p:sp>
      <p:pic>
        <p:nvPicPr>
          <p:cNvPr id="16" name="Picture 15" descr="ecologic_logo_FINA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7240" y="5733256"/>
            <a:ext cx="2016224" cy="679818"/>
          </a:xfrm>
          <a:prstGeom prst="rect">
            <a:avLst/>
          </a:prstGeom>
        </p:spPr>
      </p:pic>
      <p:sp>
        <p:nvSpPr>
          <p:cNvPr id="23" name="TextBox 16"/>
          <p:cNvSpPr txBox="1"/>
          <p:nvPr/>
        </p:nvSpPr>
        <p:spPr>
          <a:xfrm>
            <a:off x="-20092" y="303037"/>
            <a:ext cx="9906000" cy="461665"/>
          </a:xfrm>
          <a:prstGeom prst="rect">
            <a:avLst/>
          </a:prstGeom>
          <a:noFill/>
        </p:spPr>
        <p:txBody>
          <a:bodyPr wrap="square" rtlCol="0">
            <a:spAutoFit/>
          </a:bodyPr>
          <a:lstStyle/>
          <a:p>
            <a:pPr algn="ctr"/>
            <a:r>
              <a:rPr lang="en-US" sz="1150" dirty="0">
                <a:solidFill>
                  <a:schemeClr val="bg1">
                    <a:lumMod val="65000"/>
                  </a:schemeClr>
                </a:solidFill>
                <a:latin typeface="Helvetica"/>
                <a:cs typeface="Helvetica"/>
              </a:rPr>
              <a:t>ENERGETICKÉ AUDITY OSVETLENIA | SVETELNO-TECHNICKÉ PROJEKTY | ANALÝZY A ŠTÚDIE REALIZOVATELNOSTI INVESTÍCIE PROJEKTOVÉ DOKUMENTÁCIE | AUTORSKÝ A STAVEBNÝ DOZOR | OBSTARÁVANIE | REALIZÁCIA A FINANCOVANIE PROJEKTOV </a:t>
            </a:r>
          </a:p>
        </p:txBody>
      </p:sp>
      <p:pic>
        <p:nvPicPr>
          <p:cNvPr id="14" name="Obrázok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62458" y="845334"/>
            <a:ext cx="1743904" cy="986937"/>
          </a:xfrm>
          <a:prstGeom prst="rect">
            <a:avLst/>
          </a:prstGeom>
          <a:effectLst>
            <a:outerShdw blurRad="63500" sx="102000" sy="102000" algn="ctr" rotWithShape="0">
              <a:prstClr val="black">
                <a:alpha val="40000"/>
              </a:prstClr>
            </a:outerShdw>
          </a:effectLst>
        </p:spPr>
      </p:pic>
      <p:pic>
        <p:nvPicPr>
          <p:cNvPr id="22" name="Obrázok 21"/>
          <p:cNvPicPr>
            <a:picLocks noChangeAspect="1"/>
          </p:cNvPicPr>
          <p:nvPr/>
        </p:nvPicPr>
        <p:blipFill>
          <a:blip r:embed="rId5"/>
          <a:stretch>
            <a:fillRect/>
          </a:stretch>
        </p:blipFill>
        <p:spPr>
          <a:xfrm>
            <a:off x="2170537" y="845335"/>
            <a:ext cx="1746958" cy="986937"/>
          </a:xfrm>
          <a:prstGeom prst="rect">
            <a:avLst/>
          </a:prstGeom>
          <a:effectLst>
            <a:outerShdw blurRad="63500" sx="102000" sy="102000" algn="ctr" rotWithShape="0">
              <a:prstClr val="black">
                <a:alpha val="40000"/>
              </a:prstClr>
            </a:outerShdw>
          </a:effectLst>
        </p:spPr>
      </p:pic>
      <p:pic>
        <p:nvPicPr>
          <p:cNvPr id="24" name="Obrázok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27236" y="845996"/>
            <a:ext cx="1756233" cy="986937"/>
          </a:xfrm>
          <a:prstGeom prst="rect">
            <a:avLst/>
          </a:prstGeom>
          <a:effectLst>
            <a:outerShdw blurRad="63500" sx="102000" sy="102000" algn="ctr" rotWithShape="0">
              <a:prstClr val="black">
                <a:alpha val="40000"/>
              </a:prstClr>
            </a:outerShdw>
          </a:effectLst>
        </p:spPr>
      </p:pic>
      <p:pic>
        <p:nvPicPr>
          <p:cNvPr id="25" name="Obrázok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06745" y="845337"/>
            <a:ext cx="1762467" cy="986936"/>
          </a:xfrm>
          <a:prstGeom prst="rect">
            <a:avLst/>
          </a:prstGeom>
          <a:effectLst>
            <a:outerShdw blurRad="63500" sx="102000" sy="102000" algn="ctr" rotWithShape="0">
              <a:prstClr val="black">
                <a:alpha val="40000"/>
              </a:prstClr>
            </a:outerShdw>
          </a:effectLst>
        </p:spPr>
      </p:pic>
      <p:pic>
        <p:nvPicPr>
          <p:cNvPr id="26" name="Obrázok 25"/>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344488" y="845334"/>
            <a:ext cx="1732802" cy="99031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05489699"/>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24"/>
          <p:cNvSpPr/>
          <p:nvPr/>
        </p:nvSpPr>
        <p:spPr>
          <a:xfrm>
            <a:off x="200472" y="797471"/>
            <a:ext cx="9505056" cy="5796594"/>
          </a:xfrm>
          <a:prstGeom prst="roundRect">
            <a:avLst>
              <a:gd name="adj" fmla="val 604"/>
            </a:avLst>
          </a:prstGeom>
          <a:solidFill>
            <a:schemeClr val="bg1"/>
          </a:solidFill>
          <a:ln w="3175" cmpd="sng">
            <a:solidFill>
              <a:schemeClr val="bg1">
                <a:lumMod val="85000"/>
              </a:schemeClr>
            </a:solidFill>
          </a:ln>
          <a:effectLst>
            <a:innerShdw blurRad="381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2"/>
          <p:cNvSpPr/>
          <p:nvPr/>
        </p:nvSpPr>
        <p:spPr>
          <a:xfrm>
            <a:off x="0" y="1"/>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8" name="Rectangle 52"/>
          <p:cNvSpPr/>
          <p:nvPr/>
        </p:nvSpPr>
        <p:spPr>
          <a:xfrm>
            <a:off x="0" y="6743701"/>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70" name="Picture 27" descr="ecologic_logo_FINAL.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481" y="260648"/>
            <a:ext cx="1368151" cy="461304"/>
          </a:xfrm>
          <a:prstGeom prst="rect">
            <a:avLst/>
          </a:prstGeom>
        </p:spPr>
      </p:pic>
      <p:sp>
        <p:nvSpPr>
          <p:cNvPr id="48" name="Title 4"/>
          <p:cNvSpPr>
            <a:spLocks noGrp="1"/>
          </p:cNvSpPr>
          <p:nvPr>
            <p:ph type="title"/>
          </p:nvPr>
        </p:nvSpPr>
        <p:spPr>
          <a:xfrm>
            <a:off x="0" y="260648"/>
            <a:ext cx="9905999" cy="409166"/>
          </a:xfrm>
        </p:spPr>
        <p:txBody>
          <a:bodyPr vert="horz" lIns="91440" tIns="45720" rIns="91440" bIns="45720" rtlCol="0" anchor="ctr">
            <a:normAutofit fontScale="90000"/>
          </a:bodyPr>
          <a:lstStyle/>
          <a:p>
            <a:pPr defTabSz="457200"/>
            <a:r>
              <a:rPr lang="sk-SK" sz="1800" spc="-50" dirty="0" smtClean="0">
                <a:solidFill>
                  <a:srgbClr val="404040"/>
                </a:solidFill>
                <a:latin typeface="Helvetica" pitchFamily="34" charset="0"/>
                <a:cs typeface="Helvetica" pitchFamily="34" charset="0"/>
              </a:rPr>
              <a:t>Prípadová štúdia správneho </a:t>
            </a:r>
            <a:r>
              <a:rPr lang="sk-SK" sz="1800" spc="-50" dirty="0" err="1" smtClean="0">
                <a:solidFill>
                  <a:srgbClr val="404040"/>
                </a:solidFill>
                <a:latin typeface="Helvetica" pitchFamily="34" charset="0"/>
                <a:cs typeface="Helvetica" pitchFamily="34" charset="0"/>
              </a:rPr>
              <a:t>nasvetlenia</a:t>
            </a:r>
            <a:r>
              <a:rPr lang="sk-SK" sz="1800" spc="-50" dirty="0" smtClean="0">
                <a:solidFill>
                  <a:srgbClr val="404040"/>
                </a:solidFill>
                <a:latin typeface="Helvetica" pitchFamily="34" charset="0"/>
                <a:cs typeface="Helvetica" pitchFamily="34" charset="0"/>
              </a:rPr>
              <a:t> priechodov pre chodcov</a:t>
            </a:r>
            <a:br>
              <a:rPr lang="sk-SK" sz="1800" spc="-50" dirty="0" smtClean="0">
                <a:solidFill>
                  <a:srgbClr val="404040"/>
                </a:solidFill>
                <a:latin typeface="Helvetica" pitchFamily="34" charset="0"/>
                <a:cs typeface="Helvetica" pitchFamily="34" charset="0"/>
              </a:rPr>
            </a:br>
            <a:r>
              <a:rPr lang="sk-SK" sz="1800" b="1" spc="-50" dirty="0" smtClean="0">
                <a:solidFill>
                  <a:srgbClr val="404040"/>
                </a:solidFill>
                <a:latin typeface="Helvetica" pitchFamily="34" charset="0"/>
                <a:cs typeface="Helvetica" pitchFamily="34" charset="0"/>
              </a:rPr>
              <a:t>Mesto Bánovce nad Bebravou </a:t>
            </a:r>
            <a:r>
              <a:rPr lang="mr-IN" sz="1800" b="1" spc="-50" dirty="0" smtClean="0">
                <a:solidFill>
                  <a:srgbClr val="404040"/>
                </a:solidFill>
                <a:latin typeface="Helvetica" pitchFamily="34" charset="0"/>
                <a:cs typeface="Helvetica" pitchFamily="34" charset="0"/>
              </a:rPr>
              <a:t>–</a:t>
            </a:r>
            <a:r>
              <a:rPr lang="sk-SK" sz="1800" b="1" spc="-50" dirty="0">
                <a:solidFill>
                  <a:srgbClr val="404040"/>
                </a:solidFill>
                <a:latin typeface="Helvetica" pitchFamily="34" charset="0"/>
                <a:cs typeface="Helvetica" pitchFamily="34" charset="0"/>
              </a:rPr>
              <a:t> asymetrické osvetlenie (</a:t>
            </a:r>
            <a:r>
              <a:rPr lang="sk-SK" sz="1800" b="1" spc="-50" dirty="0" err="1">
                <a:solidFill>
                  <a:srgbClr val="404040"/>
                </a:solidFill>
                <a:latin typeface="Helvetica" pitchFamily="34" charset="0"/>
                <a:cs typeface="Helvetica" pitchFamily="34" charset="0"/>
              </a:rPr>
              <a:t>I.etapa</a:t>
            </a:r>
            <a:r>
              <a:rPr lang="sk-SK" sz="1800" b="1" spc="-50" dirty="0">
                <a:solidFill>
                  <a:srgbClr val="404040"/>
                </a:solidFill>
                <a:latin typeface="Helvetica" pitchFamily="34" charset="0"/>
                <a:cs typeface="Helvetica" pitchFamily="34" charset="0"/>
              </a:rPr>
              <a:t>)</a:t>
            </a:r>
            <a:endParaRPr lang="en-US" sz="1800" b="1" spc="-50" dirty="0">
              <a:solidFill>
                <a:srgbClr val="404040"/>
              </a:solidFill>
              <a:latin typeface="Helvetica" pitchFamily="34" charset="0"/>
              <a:cs typeface="Helvetica" pitchFamily="34" charset="0"/>
            </a:endParaRPr>
          </a:p>
        </p:txBody>
      </p:sp>
      <p:pic>
        <p:nvPicPr>
          <p:cNvPr id="11" name="Picture 48" descr="91_ISO9001_rgb_120.gif"/>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9315563" y="332656"/>
            <a:ext cx="317957" cy="318599"/>
          </a:xfrm>
          <a:prstGeom prst="rect">
            <a:avLst/>
          </a:prstGeom>
        </p:spPr>
      </p:pic>
      <p:pic>
        <p:nvPicPr>
          <p:cNvPr id="12" name="Picture 49" descr="141_Blatt_rgb_120.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6767" y="333967"/>
            <a:ext cx="316648" cy="317288"/>
          </a:xfrm>
          <a:prstGeom prst="rect">
            <a:avLst/>
          </a:prstGeom>
        </p:spPr>
      </p:pic>
      <p:pic>
        <p:nvPicPr>
          <p:cNvPr id="3" name="Obrázok 2"/>
          <p:cNvPicPr>
            <a:picLocks noChangeAspect="1"/>
          </p:cNvPicPr>
          <p:nvPr/>
        </p:nvPicPr>
        <p:blipFill rotWithShape="1">
          <a:blip r:embed="rId5">
            <a:extLst>
              <a:ext uri="{28A0092B-C50C-407E-A947-70E740481C1C}">
                <a14:useLocalDpi xmlns:a14="http://schemas.microsoft.com/office/drawing/2010/main" val="0"/>
              </a:ext>
            </a:extLst>
          </a:blip>
          <a:srcRect t="-255" b="8674"/>
          <a:stretch/>
        </p:blipFill>
        <p:spPr>
          <a:xfrm>
            <a:off x="200472" y="1268760"/>
            <a:ext cx="9505056" cy="4896544"/>
          </a:xfrm>
          <a:prstGeom prst="rect">
            <a:avLst/>
          </a:prstGeom>
        </p:spPr>
      </p:pic>
    </p:spTree>
    <p:extLst>
      <p:ext uri="{BB962C8B-B14F-4D97-AF65-F5344CB8AC3E}">
        <p14:creationId xmlns:p14="http://schemas.microsoft.com/office/powerpoint/2010/main" val="1080968874"/>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24"/>
          <p:cNvSpPr/>
          <p:nvPr/>
        </p:nvSpPr>
        <p:spPr>
          <a:xfrm>
            <a:off x="200472" y="797471"/>
            <a:ext cx="9505056" cy="5796594"/>
          </a:xfrm>
          <a:prstGeom prst="roundRect">
            <a:avLst>
              <a:gd name="adj" fmla="val 604"/>
            </a:avLst>
          </a:prstGeom>
          <a:solidFill>
            <a:schemeClr val="bg1"/>
          </a:solidFill>
          <a:ln w="3175" cmpd="sng">
            <a:solidFill>
              <a:schemeClr val="bg1">
                <a:lumMod val="85000"/>
              </a:schemeClr>
            </a:solidFill>
          </a:ln>
          <a:effectLst>
            <a:innerShdw blurRad="381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2"/>
          <p:cNvSpPr/>
          <p:nvPr/>
        </p:nvSpPr>
        <p:spPr>
          <a:xfrm>
            <a:off x="0" y="1"/>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8" name="Rectangle 52"/>
          <p:cNvSpPr/>
          <p:nvPr/>
        </p:nvSpPr>
        <p:spPr>
          <a:xfrm>
            <a:off x="0" y="6743701"/>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70" name="Picture 27" descr="ecologic_logo_FINAL.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481" y="260648"/>
            <a:ext cx="1368151" cy="461304"/>
          </a:xfrm>
          <a:prstGeom prst="rect">
            <a:avLst/>
          </a:prstGeom>
        </p:spPr>
      </p:pic>
      <p:sp>
        <p:nvSpPr>
          <p:cNvPr id="48" name="Title 4"/>
          <p:cNvSpPr>
            <a:spLocks noGrp="1"/>
          </p:cNvSpPr>
          <p:nvPr>
            <p:ph type="title"/>
          </p:nvPr>
        </p:nvSpPr>
        <p:spPr>
          <a:xfrm>
            <a:off x="445235" y="260648"/>
            <a:ext cx="8915400" cy="409166"/>
          </a:xfrm>
        </p:spPr>
        <p:txBody>
          <a:bodyPr vert="horz" lIns="91440" tIns="45720" rIns="91440" bIns="45720" rtlCol="0" anchor="ctr">
            <a:normAutofit fontScale="90000"/>
          </a:bodyPr>
          <a:lstStyle/>
          <a:p>
            <a:pPr defTabSz="457200"/>
            <a:r>
              <a:rPr lang="sk-SK" sz="1800" spc="-50" dirty="0" smtClean="0">
                <a:solidFill>
                  <a:srgbClr val="404040"/>
                </a:solidFill>
                <a:latin typeface="Helvetica" pitchFamily="34" charset="0"/>
                <a:cs typeface="Helvetica" pitchFamily="34" charset="0"/>
              </a:rPr>
              <a:t>Prípadová štúdia správneho </a:t>
            </a:r>
            <a:r>
              <a:rPr lang="sk-SK" sz="1800" spc="-50" dirty="0" err="1" smtClean="0">
                <a:solidFill>
                  <a:srgbClr val="404040"/>
                </a:solidFill>
                <a:latin typeface="Helvetica" pitchFamily="34" charset="0"/>
                <a:cs typeface="Helvetica" pitchFamily="34" charset="0"/>
              </a:rPr>
              <a:t>nasvetlenia</a:t>
            </a:r>
            <a:r>
              <a:rPr lang="sk-SK" sz="1800" spc="-50" dirty="0" smtClean="0">
                <a:solidFill>
                  <a:srgbClr val="404040"/>
                </a:solidFill>
                <a:latin typeface="Helvetica" pitchFamily="34" charset="0"/>
                <a:cs typeface="Helvetica" pitchFamily="34" charset="0"/>
              </a:rPr>
              <a:t> priechodov pre chodcov</a:t>
            </a:r>
            <a:br>
              <a:rPr lang="sk-SK" sz="1800" spc="-50" dirty="0" smtClean="0">
                <a:solidFill>
                  <a:srgbClr val="404040"/>
                </a:solidFill>
                <a:latin typeface="Helvetica" pitchFamily="34" charset="0"/>
                <a:cs typeface="Helvetica" pitchFamily="34" charset="0"/>
              </a:rPr>
            </a:br>
            <a:r>
              <a:rPr lang="sk-SK" sz="1800" b="1" spc="-50" dirty="0" smtClean="0">
                <a:solidFill>
                  <a:srgbClr val="404040"/>
                </a:solidFill>
                <a:latin typeface="Helvetica" pitchFamily="34" charset="0"/>
                <a:cs typeface="Helvetica" pitchFamily="34" charset="0"/>
              </a:rPr>
              <a:t>Mesto Bánovce nad Bebravou </a:t>
            </a:r>
            <a:r>
              <a:rPr lang="mr-IN" sz="1800" b="1" spc="-50" dirty="0" smtClean="0">
                <a:solidFill>
                  <a:srgbClr val="404040"/>
                </a:solidFill>
                <a:latin typeface="Helvetica" pitchFamily="34" charset="0"/>
                <a:cs typeface="Helvetica" pitchFamily="34" charset="0"/>
              </a:rPr>
              <a:t>–</a:t>
            </a:r>
            <a:r>
              <a:rPr lang="sk-SK" sz="1800" b="1" spc="-50" dirty="0">
                <a:solidFill>
                  <a:srgbClr val="404040"/>
                </a:solidFill>
                <a:latin typeface="Helvetica" pitchFamily="34" charset="0"/>
                <a:cs typeface="Helvetica" pitchFamily="34" charset="0"/>
              </a:rPr>
              <a:t> asymetrické osvetlenie (</a:t>
            </a:r>
            <a:r>
              <a:rPr lang="sk-SK" sz="1800" b="1" spc="-50" dirty="0" err="1">
                <a:solidFill>
                  <a:srgbClr val="404040"/>
                </a:solidFill>
                <a:latin typeface="Helvetica" pitchFamily="34" charset="0"/>
                <a:cs typeface="Helvetica" pitchFamily="34" charset="0"/>
              </a:rPr>
              <a:t>I.etapa</a:t>
            </a:r>
            <a:r>
              <a:rPr lang="sk-SK" sz="1800" b="1" spc="-50" dirty="0">
                <a:solidFill>
                  <a:srgbClr val="404040"/>
                </a:solidFill>
                <a:latin typeface="Helvetica" pitchFamily="34" charset="0"/>
                <a:cs typeface="Helvetica" pitchFamily="34" charset="0"/>
              </a:rPr>
              <a:t>)</a:t>
            </a:r>
            <a:endParaRPr lang="en-US" sz="1800" b="1" spc="-50" dirty="0">
              <a:solidFill>
                <a:srgbClr val="404040"/>
              </a:solidFill>
              <a:latin typeface="Helvetica" pitchFamily="34" charset="0"/>
              <a:cs typeface="Helvetica" pitchFamily="34" charset="0"/>
            </a:endParaRPr>
          </a:p>
        </p:txBody>
      </p:sp>
      <p:pic>
        <p:nvPicPr>
          <p:cNvPr id="11" name="Picture 48" descr="91_ISO9001_rgb_120.gif"/>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9315563" y="332656"/>
            <a:ext cx="317957" cy="318599"/>
          </a:xfrm>
          <a:prstGeom prst="rect">
            <a:avLst/>
          </a:prstGeom>
        </p:spPr>
      </p:pic>
      <p:pic>
        <p:nvPicPr>
          <p:cNvPr id="12" name="Picture 49" descr="141_Blatt_rgb_120.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6767" y="333967"/>
            <a:ext cx="316648" cy="317288"/>
          </a:xfrm>
          <a:prstGeom prst="rect">
            <a:avLst/>
          </a:prstGeom>
        </p:spPr>
      </p:pic>
      <p:pic>
        <p:nvPicPr>
          <p:cNvPr id="2" name="Obrázok 1"/>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b="10722"/>
          <a:stretch/>
        </p:blipFill>
        <p:spPr>
          <a:xfrm>
            <a:off x="206269" y="1324076"/>
            <a:ext cx="9499259" cy="4769220"/>
          </a:xfrm>
          <a:prstGeom prst="rect">
            <a:avLst/>
          </a:prstGeom>
        </p:spPr>
      </p:pic>
    </p:spTree>
    <p:extLst>
      <p:ext uri="{BB962C8B-B14F-4D97-AF65-F5344CB8AC3E}">
        <p14:creationId xmlns:p14="http://schemas.microsoft.com/office/powerpoint/2010/main" val="602799649"/>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24"/>
          <p:cNvSpPr/>
          <p:nvPr/>
        </p:nvSpPr>
        <p:spPr>
          <a:xfrm>
            <a:off x="200472" y="797471"/>
            <a:ext cx="9505056" cy="5796594"/>
          </a:xfrm>
          <a:prstGeom prst="roundRect">
            <a:avLst>
              <a:gd name="adj" fmla="val 604"/>
            </a:avLst>
          </a:prstGeom>
          <a:solidFill>
            <a:schemeClr val="bg1"/>
          </a:solidFill>
          <a:ln w="3175" cmpd="sng">
            <a:solidFill>
              <a:schemeClr val="bg1">
                <a:lumMod val="85000"/>
              </a:schemeClr>
            </a:solidFill>
          </a:ln>
          <a:effectLst>
            <a:innerShdw blurRad="381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2"/>
          <p:cNvSpPr/>
          <p:nvPr/>
        </p:nvSpPr>
        <p:spPr>
          <a:xfrm>
            <a:off x="0" y="1"/>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8" name="Rectangle 52"/>
          <p:cNvSpPr/>
          <p:nvPr/>
        </p:nvSpPr>
        <p:spPr>
          <a:xfrm>
            <a:off x="0" y="6743701"/>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70" name="Picture 27" descr="ecologic_logo_FINAL.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481" y="260648"/>
            <a:ext cx="1368151" cy="461304"/>
          </a:xfrm>
          <a:prstGeom prst="rect">
            <a:avLst/>
          </a:prstGeom>
        </p:spPr>
      </p:pic>
      <p:sp>
        <p:nvSpPr>
          <p:cNvPr id="48" name="Title 4"/>
          <p:cNvSpPr>
            <a:spLocks noGrp="1"/>
          </p:cNvSpPr>
          <p:nvPr>
            <p:ph type="title"/>
          </p:nvPr>
        </p:nvSpPr>
        <p:spPr>
          <a:xfrm>
            <a:off x="445235" y="260648"/>
            <a:ext cx="8915400" cy="409166"/>
          </a:xfrm>
        </p:spPr>
        <p:txBody>
          <a:bodyPr vert="horz" lIns="91440" tIns="45720" rIns="91440" bIns="45720" rtlCol="0" anchor="ctr">
            <a:normAutofit fontScale="90000"/>
          </a:bodyPr>
          <a:lstStyle/>
          <a:p>
            <a:pPr defTabSz="457200"/>
            <a:r>
              <a:rPr lang="sk-SK" sz="1800" spc="-50" dirty="0" smtClean="0">
                <a:solidFill>
                  <a:srgbClr val="404040"/>
                </a:solidFill>
                <a:latin typeface="Helvetica" pitchFamily="34" charset="0"/>
                <a:cs typeface="Helvetica" pitchFamily="34" charset="0"/>
              </a:rPr>
              <a:t>Prípadová štúdia správneho </a:t>
            </a:r>
            <a:r>
              <a:rPr lang="sk-SK" sz="1800" spc="-50" dirty="0" err="1" smtClean="0">
                <a:solidFill>
                  <a:srgbClr val="404040"/>
                </a:solidFill>
                <a:latin typeface="Helvetica" pitchFamily="34" charset="0"/>
                <a:cs typeface="Helvetica" pitchFamily="34" charset="0"/>
              </a:rPr>
              <a:t>nasvetlenia</a:t>
            </a:r>
            <a:r>
              <a:rPr lang="sk-SK" sz="1800" spc="-50" dirty="0" smtClean="0">
                <a:solidFill>
                  <a:srgbClr val="404040"/>
                </a:solidFill>
                <a:latin typeface="Helvetica" pitchFamily="34" charset="0"/>
                <a:cs typeface="Helvetica" pitchFamily="34" charset="0"/>
              </a:rPr>
              <a:t> priechodov pre chodcov</a:t>
            </a:r>
            <a:br>
              <a:rPr lang="sk-SK" sz="1800" spc="-50" dirty="0" smtClean="0">
                <a:solidFill>
                  <a:srgbClr val="404040"/>
                </a:solidFill>
                <a:latin typeface="Helvetica" pitchFamily="34" charset="0"/>
                <a:cs typeface="Helvetica" pitchFamily="34" charset="0"/>
              </a:rPr>
            </a:br>
            <a:r>
              <a:rPr lang="sk-SK" sz="1800" b="1" spc="-50" dirty="0" smtClean="0">
                <a:solidFill>
                  <a:srgbClr val="404040"/>
                </a:solidFill>
                <a:latin typeface="Helvetica" pitchFamily="34" charset="0"/>
                <a:cs typeface="Helvetica" pitchFamily="34" charset="0"/>
              </a:rPr>
              <a:t>Mesto Trenčín </a:t>
            </a:r>
            <a:r>
              <a:rPr lang="mr-IN" sz="1800" b="1" spc="-50" dirty="0" smtClean="0">
                <a:solidFill>
                  <a:srgbClr val="404040"/>
                </a:solidFill>
                <a:latin typeface="Helvetica" pitchFamily="34" charset="0"/>
                <a:cs typeface="Helvetica" pitchFamily="34" charset="0"/>
              </a:rPr>
              <a:t>–</a:t>
            </a:r>
            <a:r>
              <a:rPr lang="sk-SK" sz="1800" b="1" spc="-50" dirty="0" smtClean="0">
                <a:solidFill>
                  <a:srgbClr val="404040"/>
                </a:solidFill>
                <a:latin typeface="Helvetica" pitchFamily="34" charset="0"/>
                <a:cs typeface="Helvetica" pitchFamily="34" charset="0"/>
              </a:rPr>
              <a:t> asymetrické osvetlenie (1.etapa)</a:t>
            </a:r>
            <a:endParaRPr lang="en-US" sz="1800" b="1" spc="-50" dirty="0">
              <a:solidFill>
                <a:srgbClr val="404040"/>
              </a:solidFill>
              <a:latin typeface="Helvetica" pitchFamily="34" charset="0"/>
              <a:cs typeface="Helvetica" pitchFamily="34" charset="0"/>
            </a:endParaRPr>
          </a:p>
        </p:txBody>
      </p:sp>
      <p:pic>
        <p:nvPicPr>
          <p:cNvPr id="11" name="Picture 48" descr="91_ISO9001_rgb_120.gif"/>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9315563" y="332656"/>
            <a:ext cx="317957" cy="318599"/>
          </a:xfrm>
          <a:prstGeom prst="rect">
            <a:avLst/>
          </a:prstGeom>
        </p:spPr>
      </p:pic>
      <p:pic>
        <p:nvPicPr>
          <p:cNvPr id="12" name="Picture 49" descr="141_Blatt_rgb_120.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6767" y="333967"/>
            <a:ext cx="316648" cy="317288"/>
          </a:xfrm>
          <a:prstGeom prst="rect">
            <a:avLst/>
          </a:prstGeom>
        </p:spPr>
      </p:pic>
      <p:pic>
        <p:nvPicPr>
          <p:cNvPr id="19" name="Obrázok 18"/>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206080" y="1308872"/>
            <a:ext cx="9499448" cy="4790662"/>
          </a:xfrm>
          <a:prstGeom prst="rect">
            <a:avLst/>
          </a:prstGeom>
        </p:spPr>
      </p:pic>
    </p:spTree>
    <p:extLst>
      <p:ext uri="{BB962C8B-B14F-4D97-AF65-F5344CB8AC3E}">
        <p14:creationId xmlns:p14="http://schemas.microsoft.com/office/powerpoint/2010/main" val="1975888110"/>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24"/>
          <p:cNvSpPr/>
          <p:nvPr/>
        </p:nvSpPr>
        <p:spPr>
          <a:xfrm>
            <a:off x="200472" y="797471"/>
            <a:ext cx="9505056" cy="5796594"/>
          </a:xfrm>
          <a:prstGeom prst="roundRect">
            <a:avLst>
              <a:gd name="adj" fmla="val 604"/>
            </a:avLst>
          </a:prstGeom>
          <a:solidFill>
            <a:schemeClr val="bg1"/>
          </a:solidFill>
          <a:ln w="3175" cmpd="sng">
            <a:solidFill>
              <a:schemeClr val="bg1">
                <a:lumMod val="85000"/>
              </a:schemeClr>
            </a:solidFill>
          </a:ln>
          <a:effectLst>
            <a:innerShdw blurRad="381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2"/>
          <p:cNvSpPr/>
          <p:nvPr/>
        </p:nvSpPr>
        <p:spPr>
          <a:xfrm>
            <a:off x="0" y="1"/>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8" name="Rectangle 52"/>
          <p:cNvSpPr/>
          <p:nvPr/>
        </p:nvSpPr>
        <p:spPr>
          <a:xfrm>
            <a:off x="0" y="6743701"/>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70" name="Picture 27" descr="ecologic_logo_FINAL.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481" y="260648"/>
            <a:ext cx="1368151" cy="461304"/>
          </a:xfrm>
          <a:prstGeom prst="rect">
            <a:avLst/>
          </a:prstGeom>
        </p:spPr>
      </p:pic>
      <p:sp>
        <p:nvSpPr>
          <p:cNvPr id="48" name="Title 4"/>
          <p:cNvSpPr>
            <a:spLocks noGrp="1"/>
          </p:cNvSpPr>
          <p:nvPr>
            <p:ph type="title"/>
          </p:nvPr>
        </p:nvSpPr>
        <p:spPr>
          <a:xfrm>
            <a:off x="445235" y="260648"/>
            <a:ext cx="8915400" cy="409166"/>
          </a:xfrm>
        </p:spPr>
        <p:txBody>
          <a:bodyPr vert="horz" lIns="91440" tIns="45720" rIns="91440" bIns="45720" rtlCol="0" anchor="ctr">
            <a:normAutofit fontScale="90000"/>
          </a:bodyPr>
          <a:lstStyle/>
          <a:p>
            <a:pPr defTabSz="457200"/>
            <a:r>
              <a:rPr lang="sk-SK" sz="1800" spc="-50" dirty="0" smtClean="0">
                <a:solidFill>
                  <a:srgbClr val="404040"/>
                </a:solidFill>
                <a:latin typeface="Helvetica" pitchFamily="34" charset="0"/>
                <a:cs typeface="Helvetica" pitchFamily="34" charset="0"/>
              </a:rPr>
              <a:t>Prípadová štúdia správneho </a:t>
            </a:r>
            <a:r>
              <a:rPr lang="sk-SK" sz="1800" spc="-50" dirty="0" err="1" smtClean="0">
                <a:solidFill>
                  <a:srgbClr val="404040"/>
                </a:solidFill>
                <a:latin typeface="Helvetica" pitchFamily="34" charset="0"/>
                <a:cs typeface="Helvetica" pitchFamily="34" charset="0"/>
              </a:rPr>
              <a:t>nasvetlenia</a:t>
            </a:r>
            <a:r>
              <a:rPr lang="sk-SK" sz="1800" spc="-50" dirty="0" smtClean="0">
                <a:solidFill>
                  <a:srgbClr val="404040"/>
                </a:solidFill>
                <a:latin typeface="Helvetica" pitchFamily="34" charset="0"/>
                <a:cs typeface="Helvetica" pitchFamily="34" charset="0"/>
              </a:rPr>
              <a:t> priechodov pre chodcov</a:t>
            </a:r>
            <a:br>
              <a:rPr lang="sk-SK" sz="1800" spc="-50" dirty="0" smtClean="0">
                <a:solidFill>
                  <a:srgbClr val="404040"/>
                </a:solidFill>
                <a:latin typeface="Helvetica" pitchFamily="34" charset="0"/>
                <a:cs typeface="Helvetica" pitchFamily="34" charset="0"/>
              </a:rPr>
            </a:br>
            <a:r>
              <a:rPr lang="sk-SK" sz="1800" b="1" spc="-50" dirty="0" smtClean="0">
                <a:solidFill>
                  <a:srgbClr val="404040"/>
                </a:solidFill>
                <a:latin typeface="Helvetica" pitchFamily="34" charset="0"/>
                <a:cs typeface="Helvetica" pitchFamily="34" charset="0"/>
              </a:rPr>
              <a:t>Mesto Trenčín </a:t>
            </a:r>
            <a:r>
              <a:rPr lang="mr-IN" sz="1800" b="1" spc="-50" dirty="0" smtClean="0">
                <a:solidFill>
                  <a:srgbClr val="404040"/>
                </a:solidFill>
                <a:latin typeface="Helvetica" pitchFamily="34" charset="0"/>
                <a:cs typeface="Helvetica" pitchFamily="34" charset="0"/>
              </a:rPr>
              <a:t>–</a:t>
            </a:r>
            <a:r>
              <a:rPr lang="sk-SK" sz="1800" b="1" spc="-50" dirty="0" smtClean="0">
                <a:solidFill>
                  <a:srgbClr val="404040"/>
                </a:solidFill>
                <a:latin typeface="Helvetica" pitchFamily="34" charset="0"/>
                <a:cs typeface="Helvetica" pitchFamily="34" charset="0"/>
              </a:rPr>
              <a:t> asymetrické osvetlenie vrátane aktívnych prvkov</a:t>
            </a:r>
            <a:endParaRPr lang="en-US" sz="1800" b="1" spc="-50" dirty="0">
              <a:solidFill>
                <a:srgbClr val="404040"/>
              </a:solidFill>
              <a:latin typeface="Helvetica" pitchFamily="34" charset="0"/>
              <a:cs typeface="Helvetica" pitchFamily="34" charset="0"/>
            </a:endParaRPr>
          </a:p>
        </p:txBody>
      </p:sp>
      <p:pic>
        <p:nvPicPr>
          <p:cNvPr id="11" name="Picture 48" descr="91_ISO9001_rgb_120.gif"/>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9315563" y="332656"/>
            <a:ext cx="317957" cy="318599"/>
          </a:xfrm>
          <a:prstGeom prst="rect">
            <a:avLst/>
          </a:prstGeom>
        </p:spPr>
      </p:pic>
      <p:pic>
        <p:nvPicPr>
          <p:cNvPr id="12" name="Picture 49" descr="141_Blatt_rgb_120.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6767" y="333967"/>
            <a:ext cx="316648" cy="317288"/>
          </a:xfrm>
          <a:prstGeom prst="rect">
            <a:avLst/>
          </a:prstGeom>
        </p:spPr>
      </p:pic>
      <p:pic>
        <p:nvPicPr>
          <p:cNvPr id="22" name="Obrázok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200472" y="1268760"/>
            <a:ext cx="9505056" cy="4830104"/>
          </a:xfrm>
          <a:prstGeom prst="rect">
            <a:avLst/>
          </a:prstGeom>
        </p:spPr>
      </p:pic>
    </p:spTree>
    <p:extLst>
      <p:ext uri="{BB962C8B-B14F-4D97-AF65-F5344CB8AC3E}">
        <p14:creationId xmlns:p14="http://schemas.microsoft.com/office/powerpoint/2010/main" val="693338127"/>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24"/>
          <p:cNvSpPr/>
          <p:nvPr/>
        </p:nvSpPr>
        <p:spPr>
          <a:xfrm>
            <a:off x="200472" y="797471"/>
            <a:ext cx="9505056" cy="5796594"/>
          </a:xfrm>
          <a:prstGeom prst="roundRect">
            <a:avLst>
              <a:gd name="adj" fmla="val 604"/>
            </a:avLst>
          </a:prstGeom>
          <a:solidFill>
            <a:schemeClr val="bg1"/>
          </a:solidFill>
          <a:ln w="3175" cmpd="sng">
            <a:solidFill>
              <a:schemeClr val="bg1">
                <a:lumMod val="85000"/>
              </a:schemeClr>
            </a:solidFill>
          </a:ln>
          <a:effectLst>
            <a:innerShdw blurRad="381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2"/>
          <p:cNvSpPr/>
          <p:nvPr/>
        </p:nvSpPr>
        <p:spPr>
          <a:xfrm>
            <a:off x="0" y="1"/>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8" name="Rectangle 52"/>
          <p:cNvSpPr/>
          <p:nvPr/>
        </p:nvSpPr>
        <p:spPr>
          <a:xfrm>
            <a:off x="0" y="6743701"/>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70" name="Picture 27" descr="ecologic_logo_FINAL.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481" y="260648"/>
            <a:ext cx="1368151" cy="461304"/>
          </a:xfrm>
          <a:prstGeom prst="rect">
            <a:avLst/>
          </a:prstGeom>
        </p:spPr>
      </p:pic>
      <p:sp>
        <p:nvSpPr>
          <p:cNvPr id="48" name="Title 4"/>
          <p:cNvSpPr>
            <a:spLocks noGrp="1"/>
          </p:cNvSpPr>
          <p:nvPr>
            <p:ph type="title"/>
          </p:nvPr>
        </p:nvSpPr>
        <p:spPr>
          <a:xfrm>
            <a:off x="445235" y="260648"/>
            <a:ext cx="8915400" cy="409166"/>
          </a:xfrm>
        </p:spPr>
        <p:txBody>
          <a:bodyPr vert="horz" lIns="91440" tIns="45720" rIns="91440" bIns="45720" rtlCol="0" anchor="ctr">
            <a:normAutofit fontScale="90000"/>
          </a:bodyPr>
          <a:lstStyle/>
          <a:p>
            <a:pPr defTabSz="457200"/>
            <a:r>
              <a:rPr lang="sk-SK" sz="1800" spc="-50" dirty="0" smtClean="0">
                <a:solidFill>
                  <a:srgbClr val="404040"/>
                </a:solidFill>
                <a:latin typeface="Helvetica" pitchFamily="34" charset="0"/>
                <a:cs typeface="Helvetica" pitchFamily="34" charset="0"/>
              </a:rPr>
              <a:t>Prípadová štúdia správneho </a:t>
            </a:r>
            <a:r>
              <a:rPr lang="sk-SK" sz="1800" spc="-50" dirty="0" err="1" smtClean="0">
                <a:solidFill>
                  <a:srgbClr val="404040"/>
                </a:solidFill>
                <a:latin typeface="Helvetica" pitchFamily="34" charset="0"/>
                <a:cs typeface="Helvetica" pitchFamily="34" charset="0"/>
              </a:rPr>
              <a:t>nasvetlenia</a:t>
            </a:r>
            <a:r>
              <a:rPr lang="sk-SK" sz="1800" spc="-50" dirty="0" smtClean="0">
                <a:solidFill>
                  <a:srgbClr val="404040"/>
                </a:solidFill>
                <a:latin typeface="Helvetica" pitchFamily="34" charset="0"/>
                <a:cs typeface="Helvetica" pitchFamily="34" charset="0"/>
              </a:rPr>
              <a:t> priechodov pre chodcov</a:t>
            </a:r>
            <a:br>
              <a:rPr lang="sk-SK" sz="1800" spc="-50" dirty="0" smtClean="0">
                <a:solidFill>
                  <a:srgbClr val="404040"/>
                </a:solidFill>
                <a:latin typeface="Helvetica" pitchFamily="34" charset="0"/>
                <a:cs typeface="Helvetica" pitchFamily="34" charset="0"/>
              </a:rPr>
            </a:br>
            <a:r>
              <a:rPr lang="sk-SK" sz="1800" b="1" spc="-50" dirty="0" smtClean="0">
                <a:solidFill>
                  <a:srgbClr val="404040"/>
                </a:solidFill>
                <a:latin typeface="Helvetica" pitchFamily="34" charset="0"/>
                <a:cs typeface="Helvetica" pitchFamily="34" charset="0"/>
              </a:rPr>
              <a:t>Mesto Trenčín </a:t>
            </a:r>
            <a:r>
              <a:rPr lang="mr-IN" sz="1800" b="1" spc="-50" dirty="0">
                <a:solidFill>
                  <a:srgbClr val="404040"/>
                </a:solidFill>
                <a:latin typeface="Helvetica" pitchFamily="34" charset="0"/>
                <a:cs typeface="Helvetica" pitchFamily="34" charset="0"/>
              </a:rPr>
              <a:t>–</a:t>
            </a:r>
            <a:r>
              <a:rPr lang="sk-SK" sz="1800" b="1" spc="-50" dirty="0">
                <a:solidFill>
                  <a:srgbClr val="404040"/>
                </a:solidFill>
                <a:latin typeface="Helvetica" pitchFamily="34" charset="0"/>
                <a:cs typeface="Helvetica" pitchFamily="34" charset="0"/>
              </a:rPr>
              <a:t> asymetrické osvetlenie vrátane aktívnych prvkov</a:t>
            </a:r>
            <a:endParaRPr lang="en-US" sz="1800" b="1" spc="-50" dirty="0">
              <a:solidFill>
                <a:srgbClr val="404040"/>
              </a:solidFill>
              <a:latin typeface="Helvetica" pitchFamily="34" charset="0"/>
              <a:cs typeface="Helvetica" pitchFamily="34" charset="0"/>
            </a:endParaRPr>
          </a:p>
        </p:txBody>
      </p:sp>
      <p:pic>
        <p:nvPicPr>
          <p:cNvPr id="11" name="Picture 48" descr="91_ISO9001_rgb_120.gif"/>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9315563" y="332656"/>
            <a:ext cx="317957" cy="318599"/>
          </a:xfrm>
          <a:prstGeom prst="rect">
            <a:avLst/>
          </a:prstGeom>
        </p:spPr>
      </p:pic>
      <p:pic>
        <p:nvPicPr>
          <p:cNvPr id="12" name="Picture 49" descr="141_Blatt_rgb_120.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6767" y="333967"/>
            <a:ext cx="316648" cy="317288"/>
          </a:xfrm>
          <a:prstGeom prst="rect">
            <a:avLst/>
          </a:prstGeom>
        </p:spPr>
      </p:pic>
      <p:pic>
        <p:nvPicPr>
          <p:cNvPr id="10" name="Obrázok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200472" y="1268760"/>
            <a:ext cx="9505056" cy="4830104"/>
          </a:xfrm>
          <a:prstGeom prst="rect">
            <a:avLst/>
          </a:prstGeom>
        </p:spPr>
      </p:pic>
    </p:spTree>
    <p:extLst>
      <p:ext uri="{BB962C8B-B14F-4D97-AF65-F5344CB8AC3E}">
        <p14:creationId xmlns:p14="http://schemas.microsoft.com/office/powerpoint/2010/main" val="1344507009"/>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0472" y="836712"/>
            <a:ext cx="9505056" cy="5688632"/>
          </a:xfrm>
          <a:prstGeom prst="roundRect">
            <a:avLst>
              <a:gd name="adj" fmla="val 604"/>
            </a:avLst>
          </a:prstGeom>
          <a:solidFill>
            <a:schemeClr val="bg1"/>
          </a:solidFill>
          <a:ln w="3175" cmpd="sng">
            <a:solidFill>
              <a:schemeClr val="bg1">
                <a:lumMod val="65000"/>
              </a:schemeClr>
            </a:solidFill>
          </a:ln>
          <a:effectLst>
            <a:innerShdw blurRad="114300">
              <a:schemeClr val="tx1">
                <a:lumMod val="50000"/>
                <a:lumOff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p>
        </p:txBody>
      </p:sp>
      <p:sp>
        <p:nvSpPr>
          <p:cNvPr id="13" name="Rectangle 12"/>
          <p:cNvSpPr/>
          <p:nvPr/>
        </p:nvSpPr>
        <p:spPr>
          <a:xfrm>
            <a:off x="0" y="3"/>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4" name="Rectangle 13"/>
          <p:cNvSpPr/>
          <p:nvPr/>
        </p:nvSpPr>
        <p:spPr>
          <a:xfrm>
            <a:off x="0" y="6743703"/>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9" name="Title 4"/>
          <p:cNvSpPr txBox="1">
            <a:spLocks/>
          </p:cNvSpPr>
          <p:nvPr/>
        </p:nvSpPr>
        <p:spPr>
          <a:xfrm>
            <a:off x="0" y="0"/>
            <a:ext cx="9906000" cy="9807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k-SK" sz="2800" dirty="0">
                <a:solidFill>
                  <a:schemeClr val="tx1">
                    <a:lumMod val="75000"/>
                    <a:lumOff val="25000"/>
                  </a:schemeClr>
                </a:solidFill>
                <a:latin typeface="Helvetica"/>
                <a:cs typeface="Helvetica"/>
              </a:rPr>
              <a:t>Ďakujeme</a:t>
            </a:r>
            <a:endParaRPr lang="en-US" sz="2800" dirty="0">
              <a:solidFill>
                <a:schemeClr val="tx1">
                  <a:lumMod val="75000"/>
                  <a:lumOff val="25000"/>
                </a:schemeClr>
              </a:solidFill>
              <a:latin typeface="Helvetica"/>
              <a:cs typeface="Helvetica"/>
            </a:endParaRPr>
          </a:p>
        </p:txBody>
      </p:sp>
      <p:sp>
        <p:nvSpPr>
          <p:cNvPr id="2" name="Rectangle 1"/>
          <p:cNvSpPr/>
          <p:nvPr/>
        </p:nvSpPr>
        <p:spPr>
          <a:xfrm>
            <a:off x="0" y="4207149"/>
            <a:ext cx="9906000" cy="2215991"/>
          </a:xfrm>
          <a:prstGeom prst="rect">
            <a:avLst/>
          </a:prstGeom>
        </p:spPr>
        <p:txBody>
          <a:bodyPr wrap="square">
            <a:spAutoFit/>
          </a:bodyPr>
          <a:lstStyle/>
          <a:p>
            <a:pPr algn="ctr"/>
            <a:r>
              <a:rPr lang="en-US" sz="1400" dirty="0">
                <a:solidFill>
                  <a:schemeClr val="bg1">
                    <a:lumMod val="65000"/>
                  </a:schemeClr>
                </a:solidFill>
                <a:latin typeface="Helvetica"/>
                <a:cs typeface="Helvetica"/>
              </a:rPr>
              <a:t>ECO-LOGIC</a:t>
            </a:r>
            <a:r>
              <a:rPr lang="sk-SK" sz="1400" dirty="0">
                <a:solidFill>
                  <a:schemeClr val="bg1">
                    <a:lumMod val="65000"/>
                  </a:schemeClr>
                </a:solidFill>
                <a:latin typeface="Helvetica"/>
                <a:cs typeface="Helvetica"/>
              </a:rPr>
              <a:t> </a:t>
            </a:r>
            <a:r>
              <a:rPr lang="en-US" sz="1400" dirty="0">
                <a:solidFill>
                  <a:schemeClr val="bg1">
                    <a:lumMod val="65000"/>
                  </a:schemeClr>
                </a:solidFill>
                <a:latin typeface="Helvetica"/>
                <a:cs typeface="Helvetica"/>
              </a:rPr>
              <a:t>s.r.o.</a:t>
            </a:r>
          </a:p>
          <a:p>
            <a:pPr algn="ctr"/>
            <a:r>
              <a:rPr lang="sk-SK" sz="1400" dirty="0">
                <a:solidFill>
                  <a:schemeClr val="bg1">
                    <a:lumMod val="65000"/>
                  </a:schemeClr>
                </a:solidFill>
                <a:latin typeface="Helvetica"/>
                <a:cs typeface="Helvetica"/>
              </a:rPr>
              <a:t>KRÁTKA 4</a:t>
            </a:r>
            <a:endParaRPr lang="en-US" sz="1400" dirty="0">
              <a:solidFill>
                <a:schemeClr val="bg1">
                  <a:lumMod val="65000"/>
                </a:schemeClr>
              </a:solidFill>
              <a:latin typeface="Helvetica"/>
              <a:cs typeface="Helvetica"/>
            </a:endParaRPr>
          </a:p>
          <a:p>
            <a:pPr algn="ctr"/>
            <a:r>
              <a:rPr lang="en-US" sz="1400" dirty="0">
                <a:solidFill>
                  <a:schemeClr val="bg1">
                    <a:lumMod val="65000"/>
                  </a:schemeClr>
                </a:solidFill>
                <a:latin typeface="Helvetica"/>
                <a:cs typeface="Helvetica"/>
              </a:rPr>
              <a:t>90301 SENEC</a:t>
            </a:r>
          </a:p>
          <a:p>
            <a:pPr algn="ctr"/>
            <a:endParaRPr lang="en-US" sz="1400" dirty="0">
              <a:solidFill>
                <a:schemeClr val="bg1">
                  <a:lumMod val="65000"/>
                </a:schemeClr>
              </a:solidFill>
              <a:latin typeface="Helvetica"/>
              <a:cs typeface="Helvetica"/>
            </a:endParaRPr>
          </a:p>
          <a:p>
            <a:pPr algn="ctr"/>
            <a:r>
              <a:rPr lang="en-US" sz="1400" dirty="0">
                <a:solidFill>
                  <a:schemeClr val="bg1">
                    <a:lumMod val="65000"/>
                  </a:schemeClr>
                </a:solidFill>
                <a:latin typeface="Helvetica"/>
                <a:cs typeface="Helvetica"/>
                <a:hlinkClick r:id="rId2"/>
              </a:rPr>
              <a:t>www.ecologic.sk</a:t>
            </a:r>
          </a:p>
          <a:p>
            <a:pPr algn="ctr"/>
            <a:r>
              <a:rPr lang="en-US" sz="1400" dirty="0">
                <a:solidFill>
                  <a:schemeClr val="bg1">
                    <a:lumMod val="65000"/>
                  </a:schemeClr>
                </a:solidFill>
                <a:latin typeface="Helvetica"/>
                <a:cs typeface="Helvetica"/>
              </a:rPr>
              <a:t>sales@ecologic.sk</a:t>
            </a:r>
          </a:p>
          <a:p>
            <a:pPr algn="ctr"/>
            <a:endParaRPr lang="en-US" sz="1400" dirty="0">
              <a:solidFill>
                <a:schemeClr val="bg1">
                  <a:lumMod val="65000"/>
                </a:schemeClr>
              </a:solidFill>
              <a:latin typeface="Helvetica"/>
              <a:cs typeface="Helvetica"/>
            </a:endParaRPr>
          </a:p>
          <a:p>
            <a:pPr algn="ctr"/>
            <a:r>
              <a:rPr lang="cs-CZ" sz="1000" dirty="0">
                <a:solidFill>
                  <a:schemeClr val="bg1">
                    <a:lumMod val="65000"/>
                  </a:schemeClr>
                </a:solidFill>
                <a:latin typeface="Helvetica"/>
                <a:cs typeface="Helvetica"/>
              </a:rPr>
              <a:t>IČO: 45401454</a:t>
            </a:r>
          </a:p>
          <a:p>
            <a:pPr algn="ctr"/>
            <a:r>
              <a:rPr lang="cs-CZ" sz="1000" dirty="0">
                <a:solidFill>
                  <a:schemeClr val="bg1">
                    <a:lumMod val="65000"/>
                  </a:schemeClr>
                </a:solidFill>
                <a:latin typeface="Helvetica"/>
                <a:cs typeface="Helvetica"/>
              </a:rPr>
              <a:t>DIČ: SK2023031450</a:t>
            </a:r>
            <a:br>
              <a:rPr lang="cs-CZ" sz="1000" dirty="0">
                <a:solidFill>
                  <a:schemeClr val="bg1">
                    <a:lumMod val="65000"/>
                  </a:schemeClr>
                </a:solidFill>
                <a:latin typeface="Helvetica"/>
                <a:cs typeface="Helvetica"/>
              </a:rPr>
            </a:br>
            <a:r>
              <a:rPr lang="cs-CZ" sz="1000" dirty="0" err="1">
                <a:solidFill>
                  <a:schemeClr val="bg1">
                    <a:lumMod val="65000"/>
                  </a:schemeClr>
                </a:solidFill>
                <a:latin typeface="Helvetica"/>
                <a:cs typeface="Helvetica"/>
              </a:rPr>
              <a:t>Spoločnosť</a:t>
            </a:r>
            <a:r>
              <a:rPr lang="cs-CZ" sz="1000" dirty="0">
                <a:solidFill>
                  <a:schemeClr val="bg1">
                    <a:lumMod val="65000"/>
                  </a:schemeClr>
                </a:solidFill>
                <a:latin typeface="Helvetica"/>
                <a:cs typeface="Helvetica"/>
              </a:rPr>
              <a:t> </a:t>
            </a:r>
            <a:r>
              <a:rPr lang="cs-CZ" sz="1000" dirty="0" err="1">
                <a:solidFill>
                  <a:schemeClr val="bg1">
                    <a:lumMod val="65000"/>
                  </a:schemeClr>
                </a:solidFill>
                <a:latin typeface="Helvetica"/>
                <a:cs typeface="Helvetica"/>
              </a:rPr>
              <a:t>zapísaná</a:t>
            </a:r>
            <a:r>
              <a:rPr lang="cs-CZ" sz="1000" dirty="0">
                <a:solidFill>
                  <a:schemeClr val="bg1">
                    <a:lumMod val="65000"/>
                  </a:schemeClr>
                </a:solidFill>
                <a:latin typeface="Helvetica"/>
                <a:cs typeface="Helvetica"/>
              </a:rPr>
              <a:t> v </a:t>
            </a:r>
            <a:r>
              <a:rPr lang="cs-CZ" sz="1000" dirty="0" err="1">
                <a:solidFill>
                  <a:schemeClr val="bg1">
                    <a:lumMod val="65000"/>
                  </a:schemeClr>
                </a:solidFill>
                <a:latin typeface="Helvetica"/>
                <a:cs typeface="Helvetica"/>
              </a:rPr>
              <a:t>Obchodnom</a:t>
            </a:r>
            <a:r>
              <a:rPr lang="cs-CZ" sz="1000" dirty="0">
                <a:solidFill>
                  <a:schemeClr val="bg1">
                    <a:lumMod val="65000"/>
                  </a:schemeClr>
                </a:solidFill>
                <a:latin typeface="Helvetica"/>
                <a:cs typeface="Helvetica"/>
              </a:rPr>
              <a:t> </a:t>
            </a:r>
            <a:r>
              <a:rPr lang="cs-CZ" sz="1000" dirty="0" err="1">
                <a:solidFill>
                  <a:schemeClr val="bg1">
                    <a:lumMod val="65000"/>
                  </a:schemeClr>
                </a:solidFill>
                <a:latin typeface="Helvetica"/>
                <a:cs typeface="Helvetica"/>
              </a:rPr>
              <a:t>registri</a:t>
            </a:r>
            <a:r>
              <a:rPr lang="cs-CZ" sz="1000" dirty="0">
                <a:solidFill>
                  <a:schemeClr val="bg1">
                    <a:lumMod val="65000"/>
                  </a:schemeClr>
                </a:solidFill>
                <a:latin typeface="Helvetica"/>
                <a:cs typeface="Helvetica"/>
              </a:rPr>
              <a:t> </a:t>
            </a:r>
          </a:p>
          <a:p>
            <a:pPr algn="ctr"/>
            <a:r>
              <a:rPr lang="cs-CZ" sz="1000" dirty="0" err="1">
                <a:solidFill>
                  <a:schemeClr val="bg1">
                    <a:lumMod val="65000"/>
                  </a:schemeClr>
                </a:solidFill>
                <a:latin typeface="Helvetica"/>
                <a:cs typeface="Helvetica"/>
              </a:rPr>
              <a:t>Okresného</a:t>
            </a:r>
            <a:r>
              <a:rPr lang="cs-CZ" sz="1000" dirty="0">
                <a:solidFill>
                  <a:schemeClr val="bg1">
                    <a:lumMod val="65000"/>
                  </a:schemeClr>
                </a:solidFill>
                <a:latin typeface="Helvetica"/>
                <a:cs typeface="Helvetica"/>
              </a:rPr>
              <a:t> </a:t>
            </a:r>
            <a:r>
              <a:rPr lang="cs-CZ" sz="1000" dirty="0" err="1">
                <a:solidFill>
                  <a:schemeClr val="bg1">
                    <a:lumMod val="65000"/>
                  </a:schemeClr>
                </a:solidFill>
                <a:latin typeface="Helvetica"/>
                <a:cs typeface="Helvetica"/>
              </a:rPr>
              <a:t>súdu</a:t>
            </a:r>
            <a:r>
              <a:rPr lang="cs-CZ" sz="1000" dirty="0">
                <a:solidFill>
                  <a:schemeClr val="bg1">
                    <a:lumMod val="65000"/>
                  </a:schemeClr>
                </a:solidFill>
                <a:latin typeface="Helvetica"/>
                <a:cs typeface="Helvetica"/>
              </a:rPr>
              <a:t> Bratislava I, Vložka č. 2371/B  </a:t>
            </a:r>
            <a:endParaRPr lang="en-US" sz="1000" dirty="0">
              <a:solidFill>
                <a:schemeClr val="bg1">
                  <a:lumMod val="65000"/>
                </a:schemeClr>
              </a:solidFill>
              <a:latin typeface="Helvetica"/>
              <a:cs typeface="Helvetica"/>
            </a:endParaRPr>
          </a:p>
        </p:txBody>
      </p:sp>
      <p:pic>
        <p:nvPicPr>
          <p:cNvPr id="3" name="Picture 2" descr="ecologic_logo_FINA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02001" y="2888752"/>
            <a:ext cx="3307060" cy="1115055"/>
          </a:xfrm>
          <a:prstGeom prst="rect">
            <a:avLst/>
          </a:prstGeom>
        </p:spPr>
      </p:pic>
    </p:spTree>
    <p:extLst>
      <p:ext uri="{BB962C8B-B14F-4D97-AF65-F5344CB8AC3E}">
        <p14:creationId xmlns:p14="http://schemas.microsoft.com/office/powerpoint/2010/main" val="1907887113"/>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24"/>
          <p:cNvSpPr/>
          <p:nvPr/>
        </p:nvSpPr>
        <p:spPr>
          <a:xfrm>
            <a:off x="0" y="2398959"/>
            <a:ext cx="9906000" cy="309699"/>
          </a:xfrm>
          <a:prstGeom prst="roundRect">
            <a:avLst>
              <a:gd name="adj" fmla="val 1658"/>
            </a:avLst>
          </a:prstGeom>
          <a:solidFill>
            <a:schemeClr val="tx1">
              <a:lumMod val="50000"/>
              <a:lumOff val="50000"/>
              <a:alpha val="50000"/>
            </a:schemeClr>
          </a:solidFill>
          <a:ln w="3175" cmpd="sng">
            <a:noFill/>
          </a:ln>
          <a:effectLst>
            <a:innerShdw blurRad="114300">
              <a:schemeClr val="tx1">
                <a:lumMod val="50000"/>
                <a:lumOff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p>
        </p:txBody>
      </p:sp>
      <p:sp>
        <p:nvSpPr>
          <p:cNvPr id="25" name="Rounded Rectangle 24"/>
          <p:cNvSpPr/>
          <p:nvPr/>
        </p:nvSpPr>
        <p:spPr>
          <a:xfrm>
            <a:off x="0" y="836712"/>
            <a:ext cx="9906000" cy="1440160"/>
          </a:xfrm>
          <a:prstGeom prst="roundRect">
            <a:avLst>
              <a:gd name="adj" fmla="val 1658"/>
            </a:avLst>
          </a:prstGeom>
          <a:solidFill>
            <a:schemeClr val="tx1">
              <a:lumMod val="95000"/>
              <a:lumOff val="5000"/>
              <a:alpha val="50000"/>
            </a:schemeClr>
          </a:solidFill>
          <a:ln w="3175" cmpd="sng">
            <a:noFill/>
          </a:ln>
          <a:effectLst>
            <a:innerShdw blurRad="114300">
              <a:schemeClr val="tx1">
                <a:lumMod val="50000"/>
                <a:lumOff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p>
        </p:txBody>
      </p:sp>
      <p:sp>
        <p:nvSpPr>
          <p:cNvPr id="26" name="TextBox 25"/>
          <p:cNvSpPr txBox="1"/>
          <p:nvPr/>
        </p:nvSpPr>
        <p:spPr>
          <a:xfrm>
            <a:off x="303649" y="936938"/>
            <a:ext cx="9361040" cy="692497"/>
          </a:xfrm>
          <a:prstGeom prst="rect">
            <a:avLst/>
          </a:prstGeom>
          <a:noFill/>
          <a:ln w="28575" cmpd="sng">
            <a:noFill/>
          </a:ln>
        </p:spPr>
        <p:txBody>
          <a:bodyPr wrap="square" rtlCol="0">
            <a:spAutoFit/>
          </a:bodyPr>
          <a:lstStyle/>
          <a:p>
            <a:pPr algn="ctr"/>
            <a:r>
              <a:rPr lang="en-US" sz="1300" dirty="0" err="1">
                <a:solidFill>
                  <a:schemeClr val="bg1"/>
                </a:solidFill>
                <a:latin typeface="Helvetica" charset="0"/>
              </a:rPr>
              <a:t>Našou</a:t>
            </a:r>
            <a:r>
              <a:rPr lang="en-US" sz="1300" dirty="0">
                <a:solidFill>
                  <a:schemeClr val="bg1"/>
                </a:solidFill>
                <a:latin typeface="Helvetica" charset="0"/>
              </a:rPr>
              <a:t> </a:t>
            </a:r>
            <a:r>
              <a:rPr lang="en-US" sz="1300" dirty="0" err="1">
                <a:solidFill>
                  <a:schemeClr val="bg1"/>
                </a:solidFill>
                <a:latin typeface="Helvetica" charset="0"/>
              </a:rPr>
              <a:t>špecializáciou</a:t>
            </a:r>
            <a:r>
              <a:rPr lang="en-US" sz="1300" dirty="0">
                <a:solidFill>
                  <a:schemeClr val="bg1"/>
                </a:solidFill>
                <a:latin typeface="Helvetica" charset="0"/>
              </a:rPr>
              <a:t> je </a:t>
            </a:r>
            <a:r>
              <a:rPr lang="en-US" sz="1300" dirty="0" err="1">
                <a:solidFill>
                  <a:schemeClr val="bg1"/>
                </a:solidFill>
                <a:latin typeface="Helvetica" charset="0"/>
              </a:rPr>
              <a:t>odborná</a:t>
            </a:r>
            <a:r>
              <a:rPr lang="en-US" sz="1300" dirty="0">
                <a:solidFill>
                  <a:schemeClr val="bg1"/>
                </a:solidFill>
                <a:latin typeface="Helvetica" charset="0"/>
              </a:rPr>
              <a:t> </a:t>
            </a:r>
            <a:r>
              <a:rPr lang="en-US" sz="1300" dirty="0" err="1">
                <a:solidFill>
                  <a:schemeClr val="bg1"/>
                </a:solidFill>
                <a:latin typeface="Helvetica" charset="0"/>
              </a:rPr>
              <a:t>projekcia</a:t>
            </a:r>
            <a:r>
              <a:rPr lang="en-US" sz="1300" dirty="0">
                <a:solidFill>
                  <a:schemeClr val="bg1"/>
                </a:solidFill>
                <a:latin typeface="Helvetica" charset="0"/>
              </a:rPr>
              <a:t>, </a:t>
            </a:r>
            <a:r>
              <a:rPr lang="en-US" sz="1300" dirty="0" err="1">
                <a:solidFill>
                  <a:schemeClr val="bg1"/>
                </a:solidFill>
                <a:latin typeface="Helvetica" charset="0"/>
              </a:rPr>
              <a:t>dodávka</a:t>
            </a:r>
            <a:r>
              <a:rPr lang="en-US" sz="1300" dirty="0">
                <a:solidFill>
                  <a:schemeClr val="bg1"/>
                </a:solidFill>
                <a:latin typeface="Helvetica" charset="0"/>
              </a:rPr>
              <a:t> a </a:t>
            </a:r>
            <a:r>
              <a:rPr lang="en-US" sz="1300" dirty="0" err="1">
                <a:solidFill>
                  <a:schemeClr val="bg1"/>
                </a:solidFill>
                <a:latin typeface="Helvetica" charset="0"/>
              </a:rPr>
              <a:t>inštalácia</a:t>
            </a:r>
            <a:r>
              <a:rPr lang="en-US" sz="1300" dirty="0">
                <a:solidFill>
                  <a:schemeClr val="bg1"/>
                </a:solidFill>
                <a:latin typeface="Helvetica" charset="0"/>
              </a:rPr>
              <a:t> </a:t>
            </a:r>
            <a:r>
              <a:rPr lang="en-US" sz="1300" dirty="0" err="1">
                <a:solidFill>
                  <a:schemeClr val="bg1"/>
                </a:solidFill>
                <a:latin typeface="Helvetica" charset="0"/>
              </a:rPr>
              <a:t>energeticky</a:t>
            </a:r>
            <a:r>
              <a:rPr lang="en-US" sz="1300" dirty="0">
                <a:solidFill>
                  <a:schemeClr val="bg1"/>
                </a:solidFill>
                <a:latin typeface="Helvetica" charset="0"/>
              </a:rPr>
              <a:t> </a:t>
            </a:r>
            <a:r>
              <a:rPr lang="en-US" sz="1300" dirty="0" err="1">
                <a:solidFill>
                  <a:schemeClr val="bg1"/>
                </a:solidFill>
                <a:latin typeface="Helvetica" charset="0"/>
              </a:rPr>
              <a:t>úsporného</a:t>
            </a:r>
            <a:r>
              <a:rPr lang="en-US" sz="1300" dirty="0">
                <a:solidFill>
                  <a:schemeClr val="bg1"/>
                </a:solidFill>
                <a:latin typeface="Helvetica" charset="0"/>
              </a:rPr>
              <a:t> </a:t>
            </a:r>
            <a:r>
              <a:rPr lang="en-US" sz="1300" dirty="0" err="1" smtClean="0">
                <a:solidFill>
                  <a:schemeClr val="bg1"/>
                </a:solidFill>
                <a:latin typeface="Helvetica" charset="0"/>
              </a:rPr>
              <a:t>osvetlenia</a:t>
            </a:r>
            <a:r>
              <a:rPr lang="en-US" sz="1300" dirty="0" smtClean="0">
                <a:solidFill>
                  <a:schemeClr val="bg1"/>
                </a:solidFill>
                <a:latin typeface="Helvetica" charset="0"/>
              </a:rPr>
              <a:t>. </a:t>
            </a:r>
            <a:br>
              <a:rPr lang="en-US" sz="1300" dirty="0" smtClean="0">
                <a:solidFill>
                  <a:schemeClr val="bg1"/>
                </a:solidFill>
                <a:latin typeface="Helvetica" charset="0"/>
              </a:rPr>
            </a:br>
            <a:r>
              <a:rPr lang="en-US" sz="1300" dirty="0" err="1" smtClean="0">
                <a:solidFill>
                  <a:schemeClr val="bg1"/>
                </a:solidFill>
                <a:latin typeface="Helvetica" charset="0"/>
              </a:rPr>
              <a:t>Poskytujeme</a:t>
            </a:r>
            <a:r>
              <a:rPr lang="en-US" sz="1300" dirty="0" smtClean="0">
                <a:solidFill>
                  <a:schemeClr val="bg1"/>
                </a:solidFill>
                <a:latin typeface="Helvetica" charset="0"/>
              </a:rPr>
              <a:t> </a:t>
            </a:r>
            <a:r>
              <a:rPr lang="en-US" sz="1300" dirty="0" err="1" smtClean="0">
                <a:solidFill>
                  <a:schemeClr val="bg1"/>
                </a:solidFill>
                <a:latin typeface="Helvetica" charset="0"/>
              </a:rPr>
              <a:t>komplexné</a:t>
            </a:r>
            <a:r>
              <a:rPr lang="en-US" sz="1300" dirty="0" smtClean="0">
                <a:solidFill>
                  <a:schemeClr val="bg1"/>
                </a:solidFill>
                <a:latin typeface="Helvetica" charset="0"/>
              </a:rPr>
              <a:t> </a:t>
            </a:r>
            <a:r>
              <a:rPr lang="en-US" sz="1300" dirty="0" err="1" smtClean="0">
                <a:solidFill>
                  <a:schemeClr val="bg1"/>
                </a:solidFill>
                <a:latin typeface="Helvetica" charset="0"/>
              </a:rPr>
              <a:t>projekčné</a:t>
            </a:r>
            <a:r>
              <a:rPr lang="en-US" sz="1300" dirty="0" smtClean="0">
                <a:solidFill>
                  <a:schemeClr val="bg1"/>
                </a:solidFill>
                <a:latin typeface="Helvetica" charset="0"/>
              </a:rPr>
              <a:t> </a:t>
            </a:r>
            <a:r>
              <a:rPr lang="en-US" sz="1300" dirty="0">
                <a:solidFill>
                  <a:schemeClr val="bg1"/>
                </a:solidFill>
                <a:latin typeface="Helvetica" charset="0"/>
              </a:rPr>
              <a:t>a </a:t>
            </a:r>
            <a:r>
              <a:rPr lang="en-US" sz="1300" dirty="0" err="1" smtClean="0">
                <a:solidFill>
                  <a:schemeClr val="bg1"/>
                </a:solidFill>
                <a:latin typeface="Helvetica" charset="0"/>
              </a:rPr>
              <a:t>konzultačné</a:t>
            </a:r>
            <a:r>
              <a:rPr lang="en-US" sz="1300" dirty="0" smtClean="0">
                <a:solidFill>
                  <a:schemeClr val="bg1"/>
                </a:solidFill>
                <a:latin typeface="Helvetica" charset="0"/>
              </a:rPr>
              <a:t> </a:t>
            </a:r>
            <a:r>
              <a:rPr lang="en-US" sz="1300" dirty="0" err="1" smtClean="0">
                <a:solidFill>
                  <a:schemeClr val="bg1"/>
                </a:solidFill>
                <a:latin typeface="Helvetica" charset="0"/>
              </a:rPr>
              <a:t>služby</a:t>
            </a:r>
            <a:r>
              <a:rPr lang="en-US" sz="1300" dirty="0" smtClean="0">
                <a:solidFill>
                  <a:schemeClr val="bg1"/>
                </a:solidFill>
                <a:latin typeface="Helvetica" charset="0"/>
              </a:rPr>
              <a:t> </a:t>
            </a:r>
            <a:r>
              <a:rPr lang="en-US" sz="1300" dirty="0">
                <a:solidFill>
                  <a:schemeClr val="bg1"/>
                </a:solidFill>
                <a:latin typeface="Helvetica" charset="0"/>
              </a:rPr>
              <a:t>v </a:t>
            </a:r>
            <a:r>
              <a:rPr lang="en-US" sz="1300" dirty="0" err="1">
                <a:solidFill>
                  <a:schemeClr val="bg1"/>
                </a:solidFill>
                <a:latin typeface="Helvetica" charset="0"/>
              </a:rPr>
              <a:t>oblasti</a:t>
            </a:r>
            <a:r>
              <a:rPr lang="en-US" sz="1300" dirty="0">
                <a:solidFill>
                  <a:schemeClr val="bg1"/>
                </a:solidFill>
                <a:latin typeface="Helvetica" charset="0"/>
              </a:rPr>
              <a:t> </a:t>
            </a:r>
            <a:r>
              <a:rPr lang="en-US" sz="1300" dirty="0" err="1">
                <a:solidFill>
                  <a:schemeClr val="bg1"/>
                </a:solidFill>
                <a:latin typeface="Helvetica" charset="0"/>
              </a:rPr>
              <a:t>riešení</a:t>
            </a:r>
            <a:r>
              <a:rPr lang="en-US" sz="1300" dirty="0">
                <a:solidFill>
                  <a:schemeClr val="bg1"/>
                </a:solidFill>
                <a:latin typeface="Helvetica" charset="0"/>
              </a:rPr>
              <a:t> </a:t>
            </a:r>
            <a:r>
              <a:rPr lang="en-US" sz="1300" dirty="0" err="1">
                <a:solidFill>
                  <a:schemeClr val="bg1"/>
                </a:solidFill>
                <a:latin typeface="Helvetica" charset="0"/>
              </a:rPr>
              <a:t>rekonštrukcie</a:t>
            </a:r>
            <a:r>
              <a:rPr lang="en-US" sz="1300" dirty="0">
                <a:solidFill>
                  <a:schemeClr val="bg1"/>
                </a:solidFill>
                <a:latin typeface="Helvetica" charset="0"/>
              </a:rPr>
              <a:t>, </a:t>
            </a:r>
            <a:r>
              <a:rPr lang="en-US" sz="1300" dirty="0" err="1">
                <a:solidFill>
                  <a:schemeClr val="bg1"/>
                </a:solidFill>
                <a:latin typeface="Helvetica" charset="0"/>
              </a:rPr>
              <a:t>modernizácie</a:t>
            </a:r>
            <a:r>
              <a:rPr lang="en-US" sz="1300" dirty="0">
                <a:solidFill>
                  <a:schemeClr val="bg1"/>
                </a:solidFill>
                <a:latin typeface="Helvetica" charset="0"/>
              </a:rPr>
              <a:t> a </a:t>
            </a:r>
            <a:r>
              <a:rPr lang="en-US" sz="1300" dirty="0" err="1">
                <a:solidFill>
                  <a:schemeClr val="bg1"/>
                </a:solidFill>
                <a:latin typeface="Helvetica" charset="0"/>
              </a:rPr>
              <a:t>energetickej</a:t>
            </a:r>
            <a:r>
              <a:rPr lang="en-US" sz="1300" dirty="0">
                <a:solidFill>
                  <a:schemeClr val="bg1"/>
                </a:solidFill>
                <a:latin typeface="Helvetica" charset="0"/>
              </a:rPr>
              <a:t> </a:t>
            </a:r>
            <a:r>
              <a:rPr lang="en-US" sz="1300" dirty="0" err="1">
                <a:solidFill>
                  <a:schemeClr val="bg1"/>
                </a:solidFill>
                <a:latin typeface="Helvetica" charset="0"/>
              </a:rPr>
              <a:t>optimalizácie</a:t>
            </a:r>
            <a:r>
              <a:rPr lang="en-US" sz="1300" dirty="0">
                <a:solidFill>
                  <a:schemeClr val="bg1"/>
                </a:solidFill>
                <a:latin typeface="Helvetica" charset="0"/>
              </a:rPr>
              <a:t> </a:t>
            </a:r>
            <a:r>
              <a:rPr lang="en-US" sz="1300" dirty="0" err="1">
                <a:solidFill>
                  <a:schemeClr val="bg1"/>
                </a:solidFill>
                <a:latin typeface="Helvetica" charset="0"/>
              </a:rPr>
              <a:t>systémov</a:t>
            </a:r>
            <a:r>
              <a:rPr lang="en-US" sz="1300" dirty="0">
                <a:solidFill>
                  <a:schemeClr val="bg1"/>
                </a:solidFill>
                <a:latin typeface="Helvetica" charset="0"/>
              </a:rPr>
              <a:t> </a:t>
            </a:r>
            <a:r>
              <a:rPr lang="en-US" sz="1300" dirty="0" err="1" smtClean="0">
                <a:solidFill>
                  <a:schemeClr val="bg1"/>
                </a:solidFill>
                <a:latin typeface="Helvetica" charset="0"/>
              </a:rPr>
              <a:t>osvetlenia</a:t>
            </a:r>
            <a:r>
              <a:rPr lang="en-US" sz="1300" dirty="0" smtClean="0">
                <a:solidFill>
                  <a:schemeClr val="bg1"/>
                </a:solidFill>
                <a:latin typeface="Helvetica" charset="0"/>
              </a:rPr>
              <a:t>.</a:t>
            </a:r>
            <a:r>
              <a:rPr lang="en-US" sz="1300" spc="-20" dirty="0">
                <a:solidFill>
                  <a:schemeClr val="bg1"/>
                </a:solidFill>
                <a:latin typeface="Helvetica" pitchFamily="34" charset="0"/>
                <a:cs typeface="Helvetica" pitchFamily="34" charset="0"/>
              </a:rPr>
              <a:t> </a:t>
            </a:r>
            <a:r>
              <a:rPr lang="en-US" sz="1300" spc="-20" dirty="0" err="1" smtClean="0">
                <a:solidFill>
                  <a:schemeClr val="bg1"/>
                </a:solidFill>
                <a:latin typeface="Helvetica" pitchFamily="34" charset="0"/>
                <a:cs typeface="Helvetica" pitchFamily="34" charset="0"/>
              </a:rPr>
              <a:t>Spolupracujeme</a:t>
            </a:r>
            <a:r>
              <a:rPr lang="en-US" sz="1300" spc="-20" dirty="0" smtClean="0">
                <a:solidFill>
                  <a:schemeClr val="bg1"/>
                </a:solidFill>
                <a:latin typeface="Helvetica" pitchFamily="34" charset="0"/>
                <a:cs typeface="Helvetica" pitchFamily="34" charset="0"/>
              </a:rPr>
              <a:t> s </a:t>
            </a:r>
            <a:r>
              <a:rPr lang="en-US" sz="1300" spc="-20" dirty="0" err="1" smtClean="0">
                <a:solidFill>
                  <a:schemeClr val="bg1"/>
                </a:solidFill>
                <a:latin typeface="Helvetica" pitchFamily="34" charset="0"/>
                <a:cs typeface="Helvetica" pitchFamily="34" charset="0"/>
              </a:rPr>
              <a:t>poprednými</a:t>
            </a:r>
            <a:r>
              <a:rPr lang="en-US" sz="1300" spc="-20" dirty="0" smtClean="0">
                <a:solidFill>
                  <a:schemeClr val="bg1"/>
                </a:solidFill>
                <a:latin typeface="Helvetica" pitchFamily="34" charset="0"/>
                <a:cs typeface="Helvetica" pitchFamily="34" charset="0"/>
              </a:rPr>
              <a:t> </a:t>
            </a:r>
            <a:r>
              <a:rPr lang="en-US" sz="1300" spc="-20" dirty="0" err="1" smtClean="0">
                <a:solidFill>
                  <a:schemeClr val="bg1"/>
                </a:solidFill>
                <a:latin typeface="Helvetica" pitchFamily="34" charset="0"/>
                <a:cs typeface="Helvetica" pitchFamily="34" charset="0"/>
              </a:rPr>
              <a:t>európskými</a:t>
            </a:r>
            <a:r>
              <a:rPr lang="en-US" sz="1300" spc="-20" dirty="0" smtClean="0">
                <a:solidFill>
                  <a:schemeClr val="bg1"/>
                </a:solidFill>
                <a:latin typeface="Helvetica" pitchFamily="34" charset="0"/>
                <a:cs typeface="Helvetica" pitchFamily="34" charset="0"/>
              </a:rPr>
              <a:t> </a:t>
            </a:r>
            <a:r>
              <a:rPr lang="en-US" sz="1300" spc="-20" dirty="0" err="1" smtClean="0">
                <a:solidFill>
                  <a:schemeClr val="bg1"/>
                </a:solidFill>
                <a:latin typeface="Helvetica" pitchFamily="34" charset="0"/>
                <a:cs typeface="Helvetica" pitchFamily="34" charset="0"/>
              </a:rPr>
              <a:t>značkami</a:t>
            </a:r>
            <a:r>
              <a:rPr lang="en-US" sz="1300" spc="-20" dirty="0" smtClean="0">
                <a:solidFill>
                  <a:schemeClr val="bg1"/>
                </a:solidFill>
                <a:latin typeface="Helvetica" pitchFamily="34" charset="0"/>
                <a:cs typeface="Helvetica" pitchFamily="34" charset="0"/>
              </a:rPr>
              <a:t> svietidiel ako: </a:t>
            </a:r>
            <a:endParaRPr lang="en-US" sz="1300" spc="-20" dirty="0" smtClean="0">
              <a:solidFill>
                <a:srgbClr val="88DB00"/>
              </a:solidFill>
              <a:latin typeface="Helvetica" pitchFamily="34" charset="0"/>
              <a:cs typeface="Helvetica" pitchFamily="34" charset="0"/>
            </a:endParaRPr>
          </a:p>
        </p:txBody>
      </p:sp>
      <p:sp>
        <p:nvSpPr>
          <p:cNvPr id="27" name="Title 4"/>
          <p:cNvSpPr txBox="1">
            <a:spLocks/>
          </p:cNvSpPr>
          <p:nvPr/>
        </p:nvSpPr>
        <p:spPr>
          <a:xfrm>
            <a:off x="0" y="12720"/>
            <a:ext cx="9906000" cy="8239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sk-SK" sz="2000" spc="-100" dirty="0" smtClean="0">
                <a:solidFill>
                  <a:srgbClr val="FFFFFF"/>
                </a:solidFill>
                <a:latin typeface="Helvetica"/>
                <a:cs typeface="Helvetica"/>
              </a:rPr>
              <a:t>Premieňame svet svetla</a:t>
            </a:r>
            <a:endParaRPr lang="en-US" sz="2000" spc="-100" baseline="30000" dirty="0">
              <a:solidFill>
                <a:schemeClr val="bg1">
                  <a:lumMod val="65000"/>
                </a:schemeClr>
              </a:solidFill>
              <a:latin typeface="Helvetica"/>
              <a:cs typeface="Helvetica"/>
            </a:endParaRPr>
          </a:p>
        </p:txBody>
      </p:sp>
      <p:sp>
        <p:nvSpPr>
          <p:cNvPr id="31" name="TextBox 11"/>
          <p:cNvSpPr txBox="1"/>
          <p:nvPr/>
        </p:nvSpPr>
        <p:spPr>
          <a:xfrm>
            <a:off x="3015489" y="2370366"/>
            <a:ext cx="3875022" cy="338554"/>
          </a:xfrm>
          <a:prstGeom prst="rect">
            <a:avLst/>
          </a:prstGeom>
          <a:noFill/>
        </p:spPr>
        <p:txBody>
          <a:bodyPr wrap="square" rtlCol="0">
            <a:spAutoFit/>
          </a:bodyPr>
          <a:lstStyle/>
          <a:p>
            <a:pPr algn="ctr"/>
            <a:r>
              <a:rPr lang="sk-SK" sz="1600" spc="-50" smtClean="0">
                <a:solidFill>
                  <a:schemeClr val="bg1"/>
                </a:solidFill>
                <a:latin typeface="Helvetica"/>
                <a:ea typeface="+mj-ea"/>
                <a:cs typeface="Helvetica"/>
              </a:rPr>
              <a:t>Poprední klienti</a:t>
            </a:r>
            <a:endParaRPr lang="en-US" sz="1600" spc="-50" dirty="0">
              <a:solidFill>
                <a:schemeClr val="bg1"/>
              </a:solidFill>
              <a:latin typeface="Helvetica"/>
              <a:ea typeface="+mj-ea"/>
              <a:cs typeface="Helvetica"/>
            </a:endParaRPr>
          </a:p>
        </p:txBody>
      </p:sp>
      <p:pic>
        <p:nvPicPr>
          <p:cNvPr id="3" name="Picture 2"/>
          <p:cNvPicPr>
            <a:picLocks noChangeAspect="1"/>
          </p:cNvPicPr>
          <p:nvPr/>
        </p:nvPicPr>
        <p:blipFill>
          <a:blip r:embed="rId3"/>
          <a:stretch>
            <a:fillRect/>
          </a:stretch>
        </p:blipFill>
        <p:spPr>
          <a:xfrm>
            <a:off x="563600" y="4684640"/>
            <a:ext cx="756137" cy="19603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3302" y="5370775"/>
            <a:ext cx="576732" cy="31084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37299" y="4637150"/>
            <a:ext cx="821935" cy="24292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73080" y="3125260"/>
            <a:ext cx="1350372" cy="156643"/>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81574" y="6051857"/>
            <a:ext cx="933384" cy="350567"/>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86093" y="2930649"/>
            <a:ext cx="444948" cy="457706"/>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05660" y="6023879"/>
            <a:ext cx="404879" cy="406523"/>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54366" y="3917038"/>
            <a:ext cx="974605" cy="16255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43539" y="5403622"/>
            <a:ext cx="929121" cy="245154"/>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12824" y="3012857"/>
            <a:ext cx="1057688" cy="330527"/>
          </a:xfrm>
          <a:prstGeom prst="rect">
            <a:avLst/>
          </a:prstGeom>
        </p:spPr>
      </p:pic>
      <p:pic>
        <p:nvPicPr>
          <p:cNvPr id="13" name="Picture 12"/>
          <p:cNvPicPr>
            <a:picLocks noChangeAspect="1"/>
          </p:cNvPicPr>
          <p:nvPr/>
        </p:nvPicPr>
        <p:blipFill>
          <a:blip r:embed="rId13" cstate="print">
            <a:grayscl/>
            <a:extLst>
              <a:ext uri="{28A0092B-C50C-407E-A947-70E740481C1C}">
                <a14:useLocalDpi xmlns:a14="http://schemas.microsoft.com/office/drawing/2010/main"/>
              </a:ext>
            </a:extLst>
          </a:blip>
          <a:stretch>
            <a:fillRect/>
          </a:stretch>
        </p:blipFill>
        <p:spPr>
          <a:xfrm>
            <a:off x="576306" y="6087085"/>
            <a:ext cx="730724" cy="280110"/>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019103" y="3823804"/>
            <a:ext cx="658327" cy="306781"/>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350780" y="2982328"/>
            <a:ext cx="714639" cy="377755"/>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328417" y="4598674"/>
            <a:ext cx="296912" cy="296912"/>
          </a:xfrm>
          <a:prstGeom prst="rect">
            <a:avLst/>
          </a:prstGeom>
        </p:spPr>
      </p:pic>
      <p:pic>
        <p:nvPicPr>
          <p:cNvPr id="17" name="Picture 16"/>
          <p:cNvPicPr>
            <a:picLocks noChangeAspect="1"/>
          </p:cNvPicPr>
          <p:nvPr/>
        </p:nvPicPr>
        <p:blipFill>
          <a:blip r:embed="rId17"/>
          <a:stretch>
            <a:fillRect/>
          </a:stretch>
        </p:blipFill>
        <p:spPr>
          <a:xfrm>
            <a:off x="2464036" y="3784410"/>
            <a:ext cx="488126" cy="367722"/>
          </a:xfrm>
          <a:prstGeom prst="rect">
            <a:avLst/>
          </a:prstGeom>
        </p:spPr>
      </p:pic>
      <p:pic>
        <p:nvPicPr>
          <p:cNvPr id="18" name="Picture 17"/>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236997" y="6039822"/>
            <a:ext cx="479751" cy="374637"/>
          </a:xfrm>
          <a:prstGeom prst="rect">
            <a:avLst/>
          </a:prstGeom>
        </p:spPr>
      </p:pic>
      <p:pic>
        <p:nvPicPr>
          <p:cNvPr id="19" name="Picture 18"/>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076865" y="5368938"/>
            <a:ext cx="542803" cy="314522"/>
          </a:xfrm>
          <a:prstGeom prst="rect">
            <a:avLst/>
          </a:prstGeom>
        </p:spPr>
      </p:pic>
      <p:pic>
        <p:nvPicPr>
          <p:cNvPr id="20" name="Picture 19"/>
          <p:cNvPicPr>
            <a:picLocks noChangeAspect="1"/>
          </p:cNvPicPr>
          <p:nvPr/>
        </p:nvPicPr>
        <p:blipFill>
          <a:blip r:embed="rId20"/>
          <a:stretch>
            <a:fillRect/>
          </a:stretch>
        </p:blipFill>
        <p:spPr>
          <a:xfrm>
            <a:off x="3872880" y="5422388"/>
            <a:ext cx="1207986" cy="207623"/>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8923335" y="3067655"/>
            <a:ext cx="551206" cy="267889"/>
          </a:xfrm>
          <a:prstGeom prst="rect">
            <a:avLst/>
          </a:prstGeom>
        </p:spPr>
      </p:pic>
      <p:pic>
        <p:nvPicPr>
          <p:cNvPr id="28" name="Picture 27"/>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190012" y="3017868"/>
            <a:ext cx="573722" cy="371441"/>
          </a:xfrm>
          <a:prstGeom prst="rect">
            <a:avLst/>
          </a:prstGeom>
        </p:spPr>
      </p:pic>
      <p:pic>
        <p:nvPicPr>
          <p:cNvPr id="32" name="Picture 31"/>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2554801" y="4608830"/>
            <a:ext cx="306596" cy="313310"/>
          </a:xfrm>
          <a:prstGeom prst="rect">
            <a:avLst/>
          </a:prstGeom>
        </p:spPr>
      </p:pic>
      <p:pic>
        <p:nvPicPr>
          <p:cNvPr id="36" name="Picture 35"/>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676323" y="3721858"/>
            <a:ext cx="464489" cy="464489"/>
          </a:xfrm>
          <a:prstGeom prst="rect">
            <a:avLst/>
          </a:prstGeom>
        </p:spPr>
      </p:pic>
      <p:pic>
        <p:nvPicPr>
          <p:cNvPr id="37" name="Picture 36"/>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9049909" y="4544860"/>
            <a:ext cx="298058" cy="351661"/>
          </a:xfrm>
          <a:prstGeom prst="rect">
            <a:avLst/>
          </a:prstGeom>
        </p:spPr>
      </p:pic>
      <p:pic>
        <p:nvPicPr>
          <p:cNvPr id="40" name="Picture 39"/>
          <p:cNvPicPr>
            <a:picLocks noChangeAspect="1"/>
          </p:cNvPicPr>
          <p:nvPr/>
        </p:nvPicPr>
        <p:blipFill>
          <a:blip r:embed="rId26" cstate="print">
            <a:biLevel thresh="25000"/>
            <a:extLst>
              <a:ext uri="{28A0092B-C50C-407E-A947-70E740481C1C}">
                <a14:useLocalDpi xmlns:a14="http://schemas.microsoft.com/office/drawing/2010/main"/>
              </a:ext>
            </a:extLst>
          </a:blip>
          <a:stretch>
            <a:fillRect/>
          </a:stretch>
        </p:blipFill>
        <p:spPr>
          <a:xfrm>
            <a:off x="499728" y="1877226"/>
            <a:ext cx="882325" cy="176465"/>
          </a:xfrm>
          <a:prstGeom prst="rect">
            <a:avLst/>
          </a:prstGeom>
        </p:spPr>
      </p:pic>
      <p:pic>
        <p:nvPicPr>
          <p:cNvPr id="41" name="Picture 40"/>
          <p:cNvPicPr>
            <a:picLocks noChangeAspect="1"/>
          </p:cNvPicPr>
          <p:nvPr/>
        </p:nvPicPr>
        <p:blipFill>
          <a:blip r:embed="rId27">
            <a:biLevel thresh="25000"/>
          </a:blip>
          <a:stretch>
            <a:fillRect/>
          </a:stretch>
        </p:blipFill>
        <p:spPr>
          <a:xfrm>
            <a:off x="1496616" y="1802721"/>
            <a:ext cx="2156024" cy="255383"/>
          </a:xfrm>
          <a:prstGeom prst="rect">
            <a:avLst/>
          </a:prstGeom>
        </p:spPr>
      </p:pic>
      <p:pic>
        <p:nvPicPr>
          <p:cNvPr id="42" name="Picture 41"/>
          <p:cNvPicPr>
            <a:picLocks noChangeAspect="1"/>
          </p:cNvPicPr>
          <p:nvPr/>
        </p:nvPicPr>
        <p:blipFill>
          <a:blip r:embed="rId28" cstate="print">
            <a:biLevel thresh="25000"/>
            <a:extLst>
              <a:ext uri="{28A0092B-C50C-407E-A947-70E740481C1C}">
                <a14:useLocalDpi xmlns:a14="http://schemas.microsoft.com/office/drawing/2010/main"/>
              </a:ext>
            </a:extLst>
          </a:blip>
          <a:stretch>
            <a:fillRect/>
          </a:stretch>
        </p:blipFill>
        <p:spPr>
          <a:xfrm>
            <a:off x="3565692" y="1820100"/>
            <a:ext cx="1839978" cy="290717"/>
          </a:xfrm>
          <a:prstGeom prst="rect">
            <a:avLst/>
          </a:prstGeom>
        </p:spPr>
      </p:pic>
      <p:pic>
        <p:nvPicPr>
          <p:cNvPr id="43" name="Picture 42"/>
          <p:cNvPicPr>
            <a:picLocks noChangeAspect="1"/>
          </p:cNvPicPr>
          <p:nvPr/>
        </p:nvPicPr>
        <p:blipFill>
          <a:blip r:embed="rId29" cstate="print">
            <a:biLevel thresh="25000"/>
            <a:extLst>
              <a:ext uri="{28A0092B-C50C-407E-A947-70E740481C1C}">
                <a14:useLocalDpi xmlns:a14="http://schemas.microsoft.com/office/drawing/2010/main"/>
              </a:ext>
            </a:extLst>
          </a:blip>
          <a:stretch>
            <a:fillRect/>
          </a:stretch>
        </p:blipFill>
        <p:spPr>
          <a:xfrm>
            <a:off x="5748265" y="1772816"/>
            <a:ext cx="869777" cy="385284"/>
          </a:xfrm>
          <a:prstGeom prst="rect">
            <a:avLst/>
          </a:prstGeom>
        </p:spPr>
      </p:pic>
      <p:pic>
        <p:nvPicPr>
          <p:cNvPr id="44" name="Picture 43"/>
          <p:cNvPicPr>
            <a:picLocks noChangeAspect="1"/>
          </p:cNvPicPr>
          <p:nvPr/>
        </p:nvPicPr>
        <p:blipFill>
          <a:blip r:embed="rId30" cstate="print">
            <a:biLevel thresh="25000"/>
            <a:extLst>
              <a:ext uri="{28A0092B-C50C-407E-A947-70E740481C1C}">
                <a14:useLocalDpi xmlns:a14="http://schemas.microsoft.com/office/drawing/2010/main"/>
              </a:ext>
            </a:extLst>
          </a:blip>
          <a:stretch>
            <a:fillRect/>
          </a:stretch>
        </p:blipFill>
        <p:spPr>
          <a:xfrm>
            <a:off x="7072574" y="1830828"/>
            <a:ext cx="859564" cy="269261"/>
          </a:xfrm>
          <a:prstGeom prst="rect">
            <a:avLst/>
          </a:prstGeom>
        </p:spPr>
      </p:pic>
      <p:sp>
        <p:nvSpPr>
          <p:cNvPr id="46" name="Rectangle 32"/>
          <p:cNvSpPr/>
          <p:nvPr/>
        </p:nvSpPr>
        <p:spPr>
          <a:xfrm>
            <a:off x="0" y="3"/>
            <a:ext cx="9906000" cy="114299"/>
          </a:xfrm>
          <a:prstGeom prst="rect">
            <a:avLst/>
          </a:prstGeom>
          <a:solidFill>
            <a:srgbClr val="88DB38"/>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 name="Rectangle 36"/>
          <p:cNvSpPr/>
          <p:nvPr/>
        </p:nvSpPr>
        <p:spPr>
          <a:xfrm>
            <a:off x="0" y="6743703"/>
            <a:ext cx="9906000" cy="114299"/>
          </a:xfrm>
          <a:prstGeom prst="rect">
            <a:avLst/>
          </a:prstGeom>
          <a:solidFill>
            <a:srgbClr val="88DB38"/>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900"/>
          </a:p>
        </p:txBody>
      </p:sp>
      <p:pic>
        <p:nvPicPr>
          <p:cNvPr id="48" name="Picture 27" descr="ecologic_logo_FINAL.png"/>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208689" y="223785"/>
            <a:ext cx="1464401" cy="493757"/>
          </a:xfrm>
          <a:prstGeom prst="rect">
            <a:avLst/>
          </a:prstGeom>
        </p:spPr>
      </p:pic>
      <p:pic>
        <p:nvPicPr>
          <p:cNvPr id="49" name="Picture 48" descr="91_ISO9001_rgb_120.gif"/>
          <p:cNvPicPr>
            <a:picLocks noChangeAspect="1"/>
          </p:cNvPicPr>
          <p:nvPr/>
        </p:nvPicPr>
        <p:blipFill>
          <a:blip r:embed="rId32" cstate="email">
            <a:alphaModFix/>
            <a:extLst>
              <a:ext uri="{28A0092B-C50C-407E-A947-70E740481C1C}">
                <a14:useLocalDpi xmlns:a14="http://schemas.microsoft.com/office/drawing/2010/main"/>
              </a:ext>
            </a:extLst>
          </a:blip>
          <a:stretch>
            <a:fillRect/>
          </a:stretch>
        </p:blipFill>
        <p:spPr>
          <a:xfrm>
            <a:off x="9315563" y="332656"/>
            <a:ext cx="317957" cy="318599"/>
          </a:xfrm>
          <a:prstGeom prst="rect">
            <a:avLst/>
          </a:prstGeom>
        </p:spPr>
      </p:pic>
      <p:pic>
        <p:nvPicPr>
          <p:cNvPr id="50" name="Picture 49" descr="141_Blatt_rgb_120.gif"/>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956767" y="333967"/>
            <a:ext cx="316648" cy="317288"/>
          </a:xfrm>
          <a:prstGeom prst="rect">
            <a:avLst/>
          </a:prstGeom>
        </p:spPr>
      </p:pic>
      <p:sp>
        <p:nvSpPr>
          <p:cNvPr id="51" name="Title 4"/>
          <p:cNvSpPr txBox="1">
            <a:spLocks/>
          </p:cNvSpPr>
          <p:nvPr/>
        </p:nvSpPr>
        <p:spPr>
          <a:xfrm>
            <a:off x="0" y="114302"/>
            <a:ext cx="9906000" cy="72241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sk-SK" sz="2000" spc="-100" dirty="0">
                <a:solidFill>
                  <a:schemeClr val="tx1">
                    <a:lumMod val="75000"/>
                    <a:lumOff val="25000"/>
                  </a:schemeClr>
                </a:solidFill>
                <a:latin typeface="Helvetica"/>
                <a:cs typeface="Helvetica"/>
              </a:rPr>
              <a:t>Premieňame svet svetla</a:t>
            </a:r>
            <a:br>
              <a:rPr lang="sk-SK" sz="2000" spc="-100" dirty="0">
                <a:solidFill>
                  <a:schemeClr val="tx1">
                    <a:lumMod val="75000"/>
                    <a:lumOff val="25000"/>
                  </a:schemeClr>
                </a:solidFill>
                <a:latin typeface="Helvetica"/>
                <a:cs typeface="Helvetica"/>
              </a:rPr>
            </a:br>
            <a:r>
              <a:rPr lang="sk-SK" sz="2000" spc="-100" dirty="0" smtClean="0">
                <a:solidFill>
                  <a:schemeClr val="bg1">
                    <a:lumMod val="65000"/>
                  </a:schemeClr>
                </a:solidFill>
                <a:latin typeface="Helvetica"/>
                <a:cs typeface="Helvetica"/>
              </a:rPr>
              <a:t>O nás</a:t>
            </a:r>
            <a:endParaRPr lang="en-US" sz="2000" spc="-100" dirty="0">
              <a:solidFill>
                <a:schemeClr val="bg1">
                  <a:lumMod val="65000"/>
                </a:schemeClr>
              </a:solidFill>
              <a:latin typeface="Helvetica"/>
              <a:cs typeface="Helvetica"/>
            </a:endParaRPr>
          </a:p>
        </p:txBody>
      </p:sp>
      <p:pic>
        <p:nvPicPr>
          <p:cNvPr id="22" name="Obrázok 21"/>
          <p:cNvPicPr>
            <a:picLocks noChangeAspect="1"/>
          </p:cNvPicPr>
          <p:nvPr/>
        </p:nvPicPr>
        <p:blipFill>
          <a:blip r:embed="rId34">
            <a:grayscl/>
          </a:blip>
          <a:stretch>
            <a:fillRect/>
          </a:stretch>
        </p:blipFill>
        <p:spPr>
          <a:xfrm>
            <a:off x="3902976" y="3645641"/>
            <a:ext cx="964847" cy="643231"/>
          </a:xfrm>
          <a:prstGeom prst="rect">
            <a:avLst/>
          </a:prstGeom>
        </p:spPr>
      </p:pic>
      <p:pic>
        <p:nvPicPr>
          <p:cNvPr id="2" name="Obrázok 1"/>
          <p:cNvPicPr>
            <a:picLocks noChangeAspect="1"/>
          </p:cNvPicPr>
          <p:nvPr/>
        </p:nvPicPr>
        <p:blipFill>
          <a:blip r:embed="rId35">
            <a:grayscl/>
            <a:extLst>
              <a:ext uri="{BEBA8EAE-BF5A-486C-A8C5-ECC9F3942E4B}">
                <a14:imgProps xmlns:a14="http://schemas.microsoft.com/office/drawing/2010/main">
                  <a14:imgLayer r:embed="rId36">
                    <a14:imgEffect>
                      <a14:saturation sat="0"/>
                    </a14:imgEffect>
                  </a14:imgLayer>
                </a14:imgProps>
              </a:ext>
            </a:extLst>
          </a:blip>
          <a:stretch>
            <a:fillRect/>
          </a:stretch>
        </p:blipFill>
        <p:spPr>
          <a:xfrm>
            <a:off x="7617296" y="4553098"/>
            <a:ext cx="582542" cy="388063"/>
          </a:xfrm>
          <a:prstGeom prst="rect">
            <a:avLst/>
          </a:prstGeom>
        </p:spPr>
      </p:pic>
      <p:pic>
        <p:nvPicPr>
          <p:cNvPr id="21" name="Obrázok 20"/>
          <p:cNvPicPr>
            <a:picLocks noChangeAspect="1"/>
          </p:cNvPicPr>
          <p:nvPr/>
        </p:nvPicPr>
        <p:blipFill>
          <a:blip r:embed="rId37">
            <a:grayscl/>
            <a:extLst>
              <a:ext uri="{BEBA8EAE-BF5A-486C-A8C5-ECC9F3942E4B}">
                <a14:imgProps xmlns:a14="http://schemas.microsoft.com/office/drawing/2010/main">
                  <a14:imgLayer r:embed="rId38">
                    <a14:imgEffect>
                      <a14:saturation sat="0"/>
                    </a14:imgEffect>
                  </a14:imgLayer>
                </a14:imgProps>
              </a:ext>
            </a:extLst>
          </a:blip>
          <a:stretch>
            <a:fillRect/>
          </a:stretch>
        </p:blipFill>
        <p:spPr>
          <a:xfrm>
            <a:off x="9030792" y="3765955"/>
            <a:ext cx="336293" cy="402605"/>
          </a:xfrm>
          <a:prstGeom prst="rect">
            <a:avLst/>
          </a:prstGeom>
        </p:spPr>
      </p:pic>
      <p:pic>
        <p:nvPicPr>
          <p:cNvPr id="24" name="Obrázok 23"/>
          <p:cNvPicPr>
            <a:picLocks noChangeAspect="1"/>
          </p:cNvPicPr>
          <p:nvPr/>
        </p:nvPicPr>
        <p:blipFill>
          <a:blip r:embed="rId39">
            <a:grayscl/>
            <a:extLst>
              <a:ext uri="{BEBA8EAE-BF5A-486C-A8C5-ECC9F3942E4B}">
                <a14:imgProps xmlns:a14="http://schemas.microsoft.com/office/drawing/2010/main">
                  <a14:imgLayer r:embed="rId40">
                    <a14:imgEffect>
                      <a14:saturation sat="0"/>
                    </a14:imgEffect>
                  </a14:imgLayer>
                </a14:imgProps>
              </a:ext>
            </a:extLst>
          </a:blip>
          <a:stretch>
            <a:fillRect/>
          </a:stretch>
        </p:blipFill>
        <p:spPr>
          <a:xfrm>
            <a:off x="8899384" y="5326651"/>
            <a:ext cx="599107" cy="399097"/>
          </a:xfrm>
          <a:prstGeom prst="rect">
            <a:avLst/>
          </a:prstGeom>
        </p:spPr>
      </p:pic>
      <p:pic>
        <p:nvPicPr>
          <p:cNvPr id="29" name="Obrázok 28"/>
          <p:cNvPicPr>
            <a:picLocks noChangeAspect="1"/>
          </p:cNvPicPr>
          <p:nvPr/>
        </p:nvPicPr>
        <p:blipFill>
          <a:blip r:embed="rId41">
            <a:grayscl/>
            <a:extLst>
              <a:ext uri="{BEBA8EAE-BF5A-486C-A8C5-ECC9F3942E4B}">
                <a14:imgProps xmlns:a14="http://schemas.microsoft.com/office/drawing/2010/main">
                  <a14:imgLayer r:embed="rId42">
                    <a14:imgEffect>
                      <a14:saturation sat="0"/>
                    </a14:imgEffect>
                  </a14:imgLayer>
                </a14:imgProps>
              </a:ext>
            </a:extLst>
          </a:blip>
          <a:stretch>
            <a:fillRect/>
          </a:stretch>
        </p:blipFill>
        <p:spPr>
          <a:xfrm>
            <a:off x="7570958" y="5319143"/>
            <a:ext cx="828225" cy="414113"/>
          </a:xfrm>
          <a:prstGeom prst="rect">
            <a:avLst/>
          </a:prstGeom>
        </p:spPr>
      </p:pic>
      <p:pic>
        <p:nvPicPr>
          <p:cNvPr id="30" name="Obrázok 29"/>
          <p:cNvPicPr>
            <a:picLocks noChangeAspect="1"/>
          </p:cNvPicPr>
          <p:nvPr/>
        </p:nvPicPr>
        <p:blipFill>
          <a:blip r:embed="rId43">
            <a:grayscl/>
          </a:blip>
          <a:stretch>
            <a:fillRect/>
          </a:stretch>
        </p:blipFill>
        <p:spPr>
          <a:xfrm>
            <a:off x="7570958" y="6016858"/>
            <a:ext cx="784713" cy="420565"/>
          </a:xfrm>
          <a:prstGeom prst="rect">
            <a:avLst/>
          </a:prstGeom>
        </p:spPr>
      </p:pic>
      <p:pic>
        <p:nvPicPr>
          <p:cNvPr id="34" name="Obrázok 33"/>
          <p:cNvPicPr>
            <a:picLocks noChangeAspect="1"/>
          </p:cNvPicPr>
          <p:nvPr/>
        </p:nvPicPr>
        <p:blipFill>
          <a:blip r:embed="rId44">
            <a:grayscl/>
            <a:extLst>
              <a:ext uri="{BEBA8EAE-BF5A-486C-A8C5-ECC9F3942E4B}">
                <a14:imgProps xmlns:a14="http://schemas.microsoft.com/office/drawing/2010/main">
                  <a14:imgLayer r:embed="rId45">
                    <a14:imgEffect>
                      <a14:saturation sat="0"/>
                    </a14:imgEffect>
                  </a14:imgLayer>
                </a14:imgProps>
              </a:ext>
            </a:extLst>
          </a:blip>
          <a:stretch>
            <a:fillRect/>
          </a:stretch>
        </p:blipFill>
        <p:spPr>
          <a:xfrm>
            <a:off x="8956767" y="6000945"/>
            <a:ext cx="452391" cy="452391"/>
          </a:xfrm>
          <a:prstGeom prst="rect">
            <a:avLst/>
          </a:prstGeom>
        </p:spPr>
      </p:pic>
      <p:pic>
        <p:nvPicPr>
          <p:cNvPr id="39" name="Obrázok 38"/>
          <p:cNvPicPr>
            <a:picLocks noChangeAspect="1"/>
          </p:cNvPicPr>
          <p:nvPr/>
        </p:nvPicPr>
        <p:blipFill rotWithShape="1">
          <a:blip r:embed="rId46"/>
          <a:srcRect t="24478" b="25115"/>
          <a:stretch/>
        </p:blipFill>
        <p:spPr>
          <a:xfrm>
            <a:off x="8499267" y="1796559"/>
            <a:ext cx="699670" cy="319723"/>
          </a:xfrm>
          <a:prstGeom prst="rect">
            <a:avLst/>
          </a:prstGeom>
        </p:spPr>
      </p:pic>
    </p:spTree>
    <p:extLst>
      <p:ext uri="{BB962C8B-B14F-4D97-AF65-F5344CB8AC3E}">
        <p14:creationId xmlns:p14="http://schemas.microsoft.com/office/powerpoint/2010/main" val="1305265567"/>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669360"/>
            <a:ext cx="9906000" cy="188640"/>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8" name="Rectangle 7"/>
          <p:cNvSpPr/>
          <p:nvPr/>
        </p:nvSpPr>
        <p:spPr>
          <a:xfrm>
            <a:off x="0" y="3"/>
            <a:ext cx="9906000" cy="18863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2" name="Picture 1" descr="ecologic_logo_FINA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37262" y="5373216"/>
            <a:ext cx="2776325" cy="936104"/>
          </a:xfrm>
          <a:prstGeom prst="rect">
            <a:avLst/>
          </a:prstGeom>
        </p:spPr>
      </p:pic>
      <p:sp>
        <p:nvSpPr>
          <p:cNvPr id="13" name="Rounded Rectangle 8"/>
          <p:cNvSpPr/>
          <p:nvPr/>
        </p:nvSpPr>
        <p:spPr>
          <a:xfrm>
            <a:off x="344488" y="2929052"/>
            <a:ext cx="9161874" cy="1152128"/>
          </a:xfrm>
          <a:prstGeom prst="roundRect">
            <a:avLst>
              <a:gd name="adj" fmla="val 1658"/>
            </a:avLst>
          </a:prstGeom>
          <a:solidFill>
            <a:schemeClr val="bg1"/>
          </a:solidFill>
          <a:ln w="3175" cmpd="sng">
            <a:solidFill>
              <a:schemeClr val="bg1">
                <a:lumMod val="85000"/>
              </a:schemeClr>
            </a:solidFill>
          </a:ln>
          <a:effectLst>
            <a:innerShdw blurRad="381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itle 1"/>
          <p:cNvSpPr txBox="1">
            <a:spLocks/>
          </p:cNvSpPr>
          <p:nvPr/>
        </p:nvSpPr>
        <p:spPr>
          <a:xfrm>
            <a:off x="0" y="2924944"/>
            <a:ext cx="9906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k-SK" sz="2600" spc="-150" dirty="0">
                <a:solidFill>
                  <a:srgbClr val="404040"/>
                </a:solidFill>
                <a:latin typeface="Helvetica" pitchFamily="34" charset="0"/>
                <a:cs typeface="Helvetica" pitchFamily="34" charset="0"/>
              </a:rPr>
              <a:t>Legislatívne predpisy a teória </a:t>
            </a:r>
            <a:r>
              <a:rPr lang="sk-SK" sz="2600" spc="-150" dirty="0" smtClean="0">
                <a:solidFill>
                  <a:srgbClr val="404040"/>
                </a:solidFill>
                <a:latin typeface="Helvetica" pitchFamily="34" charset="0"/>
                <a:cs typeface="Helvetica" pitchFamily="34" charset="0"/>
              </a:rPr>
              <a:t/>
            </a:r>
            <a:br>
              <a:rPr lang="sk-SK" sz="2600" spc="-150" dirty="0" smtClean="0">
                <a:solidFill>
                  <a:srgbClr val="404040"/>
                </a:solidFill>
                <a:latin typeface="Helvetica" pitchFamily="34" charset="0"/>
                <a:cs typeface="Helvetica" pitchFamily="34" charset="0"/>
              </a:rPr>
            </a:br>
            <a:r>
              <a:rPr lang="sk-SK" sz="2600" b="1" spc="-150" dirty="0" smtClean="0">
                <a:solidFill>
                  <a:srgbClr val="404040"/>
                </a:solidFill>
                <a:latin typeface="Helvetica" pitchFamily="34" charset="0"/>
                <a:cs typeface="Helvetica" pitchFamily="34" charset="0"/>
              </a:rPr>
              <a:t>správneho </a:t>
            </a:r>
            <a:r>
              <a:rPr lang="sk-SK" sz="2600" b="1" spc="-150" dirty="0">
                <a:solidFill>
                  <a:srgbClr val="404040"/>
                </a:solidFill>
                <a:latin typeface="Helvetica" pitchFamily="34" charset="0"/>
                <a:cs typeface="Helvetica" pitchFamily="34" charset="0"/>
              </a:rPr>
              <a:t>osvetlenia </a:t>
            </a:r>
            <a:r>
              <a:rPr lang="sk-SK" sz="2600" b="1" spc="-150" dirty="0" smtClean="0">
                <a:solidFill>
                  <a:srgbClr val="404040"/>
                </a:solidFill>
                <a:latin typeface="Helvetica" pitchFamily="34" charset="0"/>
                <a:cs typeface="Helvetica" pitchFamily="34" charset="0"/>
              </a:rPr>
              <a:t>priechodov </a:t>
            </a:r>
            <a:r>
              <a:rPr lang="sk-SK" sz="2600" b="1" spc="-150" dirty="0">
                <a:solidFill>
                  <a:srgbClr val="404040"/>
                </a:solidFill>
                <a:latin typeface="Helvetica" pitchFamily="34" charset="0"/>
                <a:cs typeface="Helvetica" pitchFamily="34" charset="0"/>
              </a:rPr>
              <a:t>pre chodcov</a:t>
            </a:r>
            <a:endParaRPr lang="en-US" sz="2600" b="1" spc="-150" dirty="0">
              <a:solidFill>
                <a:srgbClr val="404040"/>
              </a:solidFill>
              <a:latin typeface="Helvetica" pitchFamily="34" charset="0"/>
              <a:cs typeface="Helvetica" pitchFamily="34" charset="0"/>
            </a:endParaRPr>
          </a:p>
        </p:txBody>
      </p:sp>
      <p:sp>
        <p:nvSpPr>
          <p:cNvPr id="17" name="TextBox 16"/>
          <p:cNvSpPr txBox="1"/>
          <p:nvPr/>
        </p:nvSpPr>
        <p:spPr>
          <a:xfrm>
            <a:off x="-20092" y="303037"/>
            <a:ext cx="9906000" cy="461665"/>
          </a:xfrm>
          <a:prstGeom prst="rect">
            <a:avLst/>
          </a:prstGeom>
          <a:noFill/>
        </p:spPr>
        <p:txBody>
          <a:bodyPr wrap="square" rtlCol="0">
            <a:spAutoFit/>
          </a:bodyPr>
          <a:lstStyle/>
          <a:p>
            <a:pPr algn="ctr"/>
            <a:r>
              <a:rPr lang="en-US" sz="1150" dirty="0">
                <a:solidFill>
                  <a:schemeClr val="bg1">
                    <a:lumMod val="65000"/>
                  </a:schemeClr>
                </a:solidFill>
                <a:latin typeface="Helvetica"/>
                <a:cs typeface="Helvetica"/>
              </a:rPr>
              <a:t>ENERGETICKÉ AUDITY OSVETLENIA | SVETELNO-TECHNICKÉ PROJEKTY | ANALÝZY A ŠTÚDIE REALIZOVATELNOSTI INVESTÍCIE PROJEKTOVÉ DOKUMENTÁCIE | AUTORSKÝ A STAVEBNÝ DOZOR | OBSTARÁVANIE | REALIZÁCIA A FINANCOVANIE PROJEKTOV </a:t>
            </a:r>
          </a:p>
        </p:txBody>
      </p:sp>
      <p:pic>
        <p:nvPicPr>
          <p:cNvPr id="18" name="Obrázok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62458" y="845334"/>
            <a:ext cx="1743904" cy="986937"/>
          </a:xfrm>
          <a:prstGeom prst="rect">
            <a:avLst/>
          </a:prstGeom>
          <a:effectLst>
            <a:outerShdw blurRad="63500" sx="102000" sy="102000" algn="ctr" rotWithShape="0">
              <a:prstClr val="black">
                <a:alpha val="40000"/>
              </a:prstClr>
            </a:outerShdw>
          </a:effectLst>
        </p:spPr>
      </p:pic>
      <p:pic>
        <p:nvPicPr>
          <p:cNvPr id="19" name="Obrázok 18"/>
          <p:cNvPicPr>
            <a:picLocks noChangeAspect="1"/>
          </p:cNvPicPr>
          <p:nvPr/>
        </p:nvPicPr>
        <p:blipFill>
          <a:blip r:embed="rId5"/>
          <a:stretch>
            <a:fillRect/>
          </a:stretch>
        </p:blipFill>
        <p:spPr>
          <a:xfrm>
            <a:off x="2170537" y="845335"/>
            <a:ext cx="1746958" cy="986937"/>
          </a:xfrm>
          <a:prstGeom prst="rect">
            <a:avLst/>
          </a:prstGeom>
          <a:effectLst>
            <a:outerShdw blurRad="63500" sx="102000" sy="102000" algn="ctr" rotWithShape="0">
              <a:prstClr val="black">
                <a:alpha val="40000"/>
              </a:prstClr>
            </a:outerShdw>
          </a:effectLst>
        </p:spPr>
      </p:pic>
      <p:pic>
        <p:nvPicPr>
          <p:cNvPr id="20" name="Obrázok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27236" y="845996"/>
            <a:ext cx="1756233" cy="986937"/>
          </a:xfrm>
          <a:prstGeom prst="rect">
            <a:avLst/>
          </a:prstGeom>
          <a:effectLst>
            <a:outerShdw blurRad="63500" sx="102000" sy="102000" algn="ctr" rotWithShape="0">
              <a:prstClr val="black">
                <a:alpha val="40000"/>
              </a:prstClr>
            </a:outerShdw>
          </a:effectLst>
        </p:spPr>
      </p:pic>
      <p:pic>
        <p:nvPicPr>
          <p:cNvPr id="23" name="Obrázok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06745" y="845337"/>
            <a:ext cx="1762467" cy="986936"/>
          </a:xfrm>
          <a:prstGeom prst="rect">
            <a:avLst/>
          </a:prstGeom>
          <a:effectLst>
            <a:outerShdw blurRad="63500" sx="102000" sy="102000" algn="ctr" rotWithShape="0">
              <a:prstClr val="black">
                <a:alpha val="40000"/>
              </a:prstClr>
            </a:outerShdw>
          </a:effectLst>
        </p:spPr>
      </p:pic>
      <p:pic>
        <p:nvPicPr>
          <p:cNvPr id="24" name="Obrázok 23"/>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344488" y="845334"/>
            <a:ext cx="1732802" cy="99031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8354506"/>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4"/>
          <p:cNvSpPr/>
          <p:nvPr/>
        </p:nvSpPr>
        <p:spPr>
          <a:xfrm>
            <a:off x="200472" y="797471"/>
            <a:ext cx="9505056" cy="5796594"/>
          </a:xfrm>
          <a:prstGeom prst="roundRect">
            <a:avLst>
              <a:gd name="adj" fmla="val 604"/>
            </a:avLst>
          </a:prstGeom>
          <a:solidFill>
            <a:schemeClr val="bg1"/>
          </a:solidFill>
          <a:ln w="3175" cmpd="sng">
            <a:solidFill>
              <a:schemeClr val="bg1">
                <a:lumMod val="85000"/>
              </a:schemeClr>
            </a:solidFill>
          </a:ln>
          <a:effectLst>
            <a:innerShdw blurRad="381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2"/>
          <p:cNvSpPr/>
          <p:nvPr/>
        </p:nvSpPr>
        <p:spPr>
          <a:xfrm>
            <a:off x="0" y="1"/>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8" name="Rectangle 52"/>
          <p:cNvSpPr/>
          <p:nvPr/>
        </p:nvSpPr>
        <p:spPr>
          <a:xfrm>
            <a:off x="0" y="6743701"/>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70" name="Picture 27" descr="ecologic_logo_FINAL.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481" y="260648"/>
            <a:ext cx="1368151" cy="461304"/>
          </a:xfrm>
          <a:prstGeom prst="rect">
            <a:avLst/>
          </a:prstGeom>
        </p:spPr>
      </p:pic>
      <p:sp>
        <p:nvSpPr>
          <p:cNvPr id="48" name="Title 4"/>
          <p:cNvSpPr>
            <a:spLocks noGrp="1"/>
          </p:cNvSpPr>
          <p:nvPr>
            <p:ph type="title"/>
          </p:nvPr>
        </p:nvSpPr>
        <p:spPr>
          <a:xfrm>
            <a:off x="445235" y="260648"/>
            <a:ext cx="8915400" cy="409166"/>
          </a:xfrm>
        </p:spPr>
        <p:txBody>
          <a:bodyPr vert="horz" lIns="91440" tIns="45720" rIns="91440" bIns="45720" rtlCol="0" anchor="ctr">
            <a:normAutofit/>
          </a:bodyPr>
          <a:lstStyle/>
          <a:p>
            <a:pPr defTabSz="457200"/>
            <a:r>
              <a:rPr lang="sk-SK" sz="1800" spc="-50" dirty="0">
                <a:solidFill>
                  <a:srgbClr val="404040"/>
                </a:solidFill>
                <a:latin typeface="Helvetica" pitchFamily="34" charset="0"/>
                <a:cs typeface="Helvetica" pitchFamily="34" charset="0"/>
              </a:rPr>
              <a:t>Legislatívne predpisy osvetlenia priechodov pre chodcov</a:t>
            </a:r>
            <a:endParaRPr lang="en-US" sz="1800" spc="-50" dirty="0">
              <a:solidFill>
                <a:srgbClr val="7F7F7F"/>
              </a:solidFill>
              <a:latin typeface="Helvetica"/>
              <a:cs typeface="Helvetica"/>
            </a:endParaRPr>
          </a:p>
        </p:txBody>
      </p:sp>
      <p:sp>
        <p:nvSpPr>
          <p:cNvPr id="14" name="TextBox 1"/>
          <p:cNvSpPr txBox="1"/>
          <p:nvPr/>
        </p:nvSpPr>
        <p:spPr>
          <a:xfrm>
            <a:off x="272480" y="1283768"/>
            <a:ext cx="9288474" cy="1154162"/>
          </a:xfrm>
          <a:prstGeom prst="rect">
            <a:avLst/>
          </a:prstGeom>
          <a:noFill/>
        </p:spPr>
        <p:txBody>
          <a:bodyPr wrap="square" rtlCol="0">
            <a:spAutoFit/>
          </a:bodyPr>
          <a:lstStyle/>
          <a:p>
            <a:pPr algn="just"/>
            <a:r>
              <a:rPr lang="sk-SK"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a:t>
            </a:r>
            <a:r>
              <a:rPr lang="sk-SK" sz="1100" u="sng"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Z dôvodu bezpečnosti cestnej premávky možno značku č. IP 6 použiť len </a:t>
            </a:r>
            <a:r>
              <a:rPr lang="sk-SK"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v kombinácii osvetlenia značky č. V 6a alebo č. V 6b verejným osvetlením alebo </a:t>
            </a:r>
            <a:r>
              <a:rPr lang="sk-SK" sz="1200" b="1" u="sng" spc="-50" dirty="0">
                <a:solidFill>
                  <a:srgbClr val="67C418"/>
                </a:solidFill>
                <a:latin typeface="Helvetica" panose="020B0604020202020204" pitchFamily="34" charset="0"/>
                <a:ea typeface="Helvetica Neue" charset="0"/>
                <a:cs typeface="Helvetica" panose="020B0604020202020204" pitchFamily="34" charset="0"/>
              </a:rPr>
              <a:t>samostatným osvetlením priestoru </a:t>
            </a:r>
            <a:r>
              <a:rPr lang="sk-SK"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použitia značky č. V 6a alebo č. V 6b alebo </a:t>
            </a:r>
            <a:r>
              <a:rPr lang="sk-SK" sz="1200" b="1" u="sng" spc="-50" dirty="0">
                <a:solidFill>
                  <a:srgbClr val="67C418"/>
                </a:solidFill>
                <a:latin typeface="Helvetica" panose="020B0604020202020204" pitchFamily="34" charset="0"/>
                <a:ea typeface="Helvetica Neue" charset="0"/>
                <a:cs typeface="Helvetica" panose="020B0604020202020204" pitchFamily="34" charset="0"/>
              </a:rPr>
              <a:t>optickým zvýraznením dopravnými gombíkmi č. Z 7c </a:t>
            </a:r>
            <a:r>
              <a:rPr lang="sk-SK"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alebo iným druhom zvýraznenia napríklad kombinácia značky č. IP 6 s prerušovaným doplnkovým signálom č. S 11a, č. S 11b, č. S 11d a podobne. Značku č. IP 6 je povinnosť použiť vždy na označenie priechodu pre chodcov vyznačeného značkou č. V 6a alebo č. V 6b; keď to nie je potrebné na zabezpečenie nerušeného prechodu chodcov cez priechod, značka č. IP 6 sa použije v kombinácii s dodatkovou tabuľkou č. E 1, pričom na dodatkovej tabuľke môže byť maximálne vyznačený údaj „2x“.“</a:t>
            </a:r>
            <a:endParaRPr lang="en-US"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endParaRPr>
          </a:p>
        </p:txBody>
      </p:sp>
      <p:sp>
        <p:nvSpPr>
          <p:cNvPr id="38" name="Round Same Side Corner Rectangle 18"/>
          <p:cNvSpPr/>
          <p:nvPr/>
        </p:nvSpPr>
        <p:spPr>
          <a:xfrm>
            <a:off x="344488" y="908720"/>
            <a:ext cx="9217024" cy="290393"/>
          </a:xfrm>
          <a:prstGeom prst="round2SameRect">
            <a:avLst/>
          </a:prstGeom>
          <a:solidFill>
            <a:schemeClr val="bg1">
              <a:lumMod val="50000"/>
            </a:schemeClr>
          </a:solidFill>
          <a:effectLst>
            <a:innerShdw blurRad="63500">
              <a:schemeClr val="tx1">
                <a:lumMod val="65000"/>
                <a:lumOff val="35000"/>
              </a:schemeClr>
            </a:innerShdw>
          </a:effectLst>
        </p:spPr>
        <p:txBody>
          <a:bodyPr wrap="square" rtlCol="0">
            <a:spAutoFit/>
          </a:bodyPr>
          <a:lstStyle/>
          <a:p>
            <a:pPr algn="ctr"/>
            <a:r>
              <a:rPr lang="sk-SK" sz="1200" dirty="0">
                <a:solidFill>
                  <a:schemeClr val="bg1"/>
                </a:solidFill>
                <a:latin typeface="Helvetica"/>
                <a:cs typeface="Helvetica"/>
              </a:rPr>
              <a:t>Vyhláška č. 9/2009 Z. z. </a:t>
            </a:r>
            <a:endParaRPr lang="en-US" sz="1200" dirty="0">
              <a:solidFill>
                <a:schemeClr val="bg1"/>
              </a:solidFill>
              <a:latin typeface="Helvetica"/>
              <a:cs typeface="Helvetica"/>
            </a:endParaRPr>
          </a:p>
        </p:txBody>
      </p:sp>
      <p:sp>
        <p:nvSpPr>
          <p:cNvPr id="9" name="TextBox 1"/>
          <p:cNvSpPr txBox="1"/>
          <p:nvPr/>
        </p:nvSpPr>
        <p:spPr>
          <a:xfrm>
            <a:off x="290262" y="4694073"/>
            <a:ext cx="9288474" cy="1831271"/>
          </a:xfrm>
          <a:prstGeom prst="rect">
            <a:avLst/>
          </a:prstGeom>
          <a:noFill/>
        </p:spPr>
        <p:txBody>
          <a:bodyPr wrap="square" rtlCol="0">
            <a:spAutoFit/>
          </a:bodyPr>
          <a:lstStyle/>
          <a:p>
            <a:r>
              <a:rPr lang="sk-SK" sz="1100" u="sng"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Úrovňové priechody sa navrhujú ako pokračovanie chodníka a/alebo cestičky pre chodcov a/alebo cyklistov cez MK. Pri ich návrhu treba vziať do úvahy tieto požiadavky:</a:t>
            </a:r>
          </a:p>
          <a:p>
            <a:r>
              <a:rPr lang="sk-SK"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a) majú križovať dopravné pruhy kolmo;</a:t>
            </a:r>
          </a:p>
          <a:p>
            <a:r>
              <a:rPr lang="sk-SK"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b) majú byť umiestnené v dobrých rozhľadových podmienkach;</a:t>
            </a:r>
          </a:p>
          <a:p>
            <a:r>
              <a:rPr lang="sk-SK"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c) musia sa riadne vyznačiť dopravnými značkami, príp. v miestach, kde sa priechod neočakáva aj príslušnou úpravou povrchu vozovky pred priechodom;</a:t>
            </a:r>
          </a:p>
          <a:p>
            <a:r>
              <a:rPr lang="sk-SK" sz="1200" b="1" u="sng" spc="-50" dirty="0">
                <a:solidFill>
                  <a:srgbClr val="67C418"/>
                </a:solidFill>
                <a:latin typeface="Helvetica" panose="020B0604020202020204" pitchFamily="34" charset="0"/>
                <a:ea typeface="Helvetica Neue" charset="0"/>
                <a:cs typeface="Helvetica" panose="020B0604020202020204" pitchFamily="34" charset="0"/>
              </a:rPr>
              <a:t>d) majú sa intenzívne osvetliť a svetelný zdroj sa má umiestniť 1,5 m pred priechod;</a:t>
            </a:r>
          </a:p>
          <a:p>
            <a:r>
              <a:rPr lang="sk-SK"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e) nemajú sa navrhovať v menšej vzdialenosti ako 100 m od najbližšieho mimoúrovňového priechodu;</a:t>
            </a:r>
          </a:p>
          <a:p>
            <a:r>
              <a:rPr lang="sk-SK"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f) priechod vybavený svetelnou signalizáciou sa nemá navrhovať v menšej vzdialenosti ako 200 m od najbližšieho SSZ, ak nie je s ním v koordinácii;</a:t>
            </a:r>
          </a:p>
          <a:p>
            <a:r>
              <a:rPr lang="sk-SK"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g) musia zaisťovať spolu s prístupmi na zastávky bezpečnosť cestnej premávky;</a:t>
            </a:r>
          </a:p>
          <a:p>
            <a:r>
              <a:rPr lang="sk-SK"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h) priechody vybavené svetelnou signalizáciou musia byť vybavené aj zvukovou signalizáciou;</a:t>
            </a:r>
          </a:p>
        </p:txBody>
      </p:sp>
      <p:sp>
        <p:nvSpPr>
          <p:cNvPr id="10" name="Round Same Side Corner Rectangle 18"/>
          <p:cNvSpPr/>
          <p:nvPr/>
        </p:nvSpPr>
        <p:spPr>
          <a:xfrm>
            <a:off x="362270" y="4331672"/>
            <a:ext cx="9217024" cy="290393"/>
          </a:xfrm>
          <a:prstGeom prst="round2SameRect">
            <a:avLst/>
          </a:prstGeom>
          <a:solidFill>
            <a:schemeClr val="tx1">
              <a:lumMod val="50000"/>
              <a:lumOff val="50000"/>
            </a:schemeClr>
          </a:solidFill>
          <a:effectLst>
            <a:innerShdw blurRad="63500">
              <a:schemeClr val="tx1">
                <a:lumMod val="65000"/>
                <a:lumOff val="35000"/>
              </a:schemeClr>
            </a:innerShdw>
          </a:effectLst>
        </p:spPr>
        <p:txBody>
          <a:bodyPr wrap="square" rtlCol="0">
            <a:spAutoFit/>
          </a:bodyPr>
          <a:lstStyle/>
          <a:p>
            <a:pPr algn="ctr"/>
            <a:r>
              <a:rPr lang="pl-PL" sz="1200" dirty="0">
                <a:solidFill>
                  <a:schemeClr val="bg1"/>
                </a:solidFill>
                <a:latin typeface="Helvetica"/>
                <a:cs typeface="Helvetica"/>
              </a:rPr>
              <a:t>Norma STN 73 6110 – Projektovanie miestnych komunikácií</a:t>
            </a:r>
            <a:endParaRPr lang="en-US" sz="1200" dirty="0">
              <a:solidFill>
                <a:schemeClr val="bg1"/>
              </a:solidFill>
              <a:latin typeface="Helvetica"/>
              <a:cs typeface="Helvetica"/>
            </a:endParaRPr>
          </a:p>
        </p:txBody>
      </p:sp>
      <p:pic>
        <p:nvPicPr>
          <p:cNvPr id="5" name="Obrázok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5692" y="2573037"/>
            <a:ext cx="1191806" cy="1176014"/>
          </a:xfrm>
          <a:prstGeom prst="rect">
            <a:avLst/>
          </a:prstGeom>
          <a:effectLst>
            <a:outerShdw blurRad="63500" sx="102000" sy="102000" algn="ctr" rotWithShape="0">
              <a:prstClr val="black">
                <a:alpha val="40000"/>
              </a:prstClr>
            </a:outerShdw>
          </a:effectLst>
        </p:spPr>
      </p:pic>
      <p:pic>
        <p:nvPicPr>
          <p:cNvPr id="7" name="Obrázok 6"/>
          <p:cNvPicPr>
            <a:picLocks noChangeAspect="1"/>
          </p:cNvPicPr>
          <p:nvPr/>
        </p:nvPicPr>
        <p:blipFill>
          <a:blip r:embed="rId4"/>
          <a:stretch>
            <a:fillRect/>
          </a:stretch>
        </p:blipFill>
        <p:spPr>
          <a:xfrm>
            <a:off x="7700207" y="2564904"/>
            <a:ext cx="1846376" cy="1184146"/>
          </a:xfrm>
          <a:prstGeom prst="rect">
            <a:avLst/>
          </a:prstGeom>
          <a:effectLst>
            <a:outerShdw blurRad="63500" sx="102000" sy="102000" algn="ctr" rotWithShape="0">
              <a:prstClr val="black">
                <a:alpha val="40000"/>
              </a:prstClr>
            </a:outerShdw>
          </a:effectLst>
        </p:spPr>
      </p:pic>
      <p:pic>
        <p:nvPicPr>
          <p:cNvPr id="8" name="Obrázok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15214" y="2573036"/>
            <a:ext cx="1177324" cy="1186522"/>
          </a:xfrm>
          <a:prstGeom prst="rect">
            <a:avLst/>
          </a:prstGeom>
          <a:effectLst>
            <a:outerShdw blurRad="63500" sx="102000" sy="102000" algn="ctr" rotWithShape="0">
              <a:prstClr val="black">
                <a:alpha val="40000"/>
              </a:prstClr>
            </a:outerShdw>
          </a:effectLst>
        </p:spPr>
      </p:pic>
      <p:pic>
        <p:nvPicPr>
          <p:cNvPr id="11" name="Obrázok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90563" y="2565671"/>
            <a:ext cx="1194295" cy="1203625"/>
          </a:xfrm>
          <a:prstGeom prst="rect">
            <a:avLst/>
          </a:prstGeom>
          <a:effectLst>
            <a:outerShdw blurRad="63500" sx="102000" sy="102000" algn="ctr" rotWithShape="0">
              <a:prstClr val="black">
                <a:alpha val="40000"/>
              </a:prstClr>
            </a:outerShdw>
          </a:effectLst>
        </p:spPr>
      </p:pic>
      <p:sp>
        <p:nvSpPr>
          <p:cNvPr id="19" name="TextBox 21"/>
          <p:cNvSpPr txBox="1"/>
          <p:nvPr/>
        </p:nvSpPr>
        <p:spPr>
          <a:xfrm>
            <a:off x="488504" y="3812709"/>
            <a:ext cx="1515335" cy="42319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marL="342900" indent="-342900">
              <a:buAutoNum type="arabicPeriod"/>
              <a:defRPr sz="1600" spc="-50">
                <a:solidFill>
                  <a:srgbClr val="46A715"/>
                </a:solidFill>
                <a:latin typeface="Helvetica"/>
                <a:cs typeface="Helvetica"/>
              </a:defRPr>
            </a:lvl1pPr>
          </a:lstStyle>
          <a:p>
            <a:pPr marL="0" indent="0">
              <a:buNone/>
            </a:pPr>
            <a:r>
              <a:rPr lang="sk-SK" sz="1100" dirty="0">
                <a:solidFill>
                  <a:srgbClr val="67C418"/>
                </a:solidFill>
              </a:rPr>
              <a:t>Dopravná značka  IP 6</a:t>
            </a:r>
            <a:r>
              <a:rPr lang="sk-SK" sz="1800" dirty="0">
                <a:solidFill>
                  <a:srgbClr val="67C418"/>
                </a:solidFill>
              </a:rPr>
              <a:t/>
            </a:r>
            <a:br>
              <a:rPr lang="sk-SK" sz="1800" dirty="0">
                <a:solidFill>
                  <a:srgbClr val="67C418"/>
                </a:solidFill>
              </a:rPr>
            </a:br>
            <a:endParaRPr lang="en-US" sz="1050" dirty="0">
              <a:solidFill>
                <a:srgbClr val="67C418"/>
              </a:solidFill>
            </a:endParaRPr>
          </a:p>
        </p:txBody>
      </p:sp>
      <p:sp>
        <p:nvSpPr>
          <p:cNvPr id="20" name="TextBox 21"/>
          <p:cNvSpPr txBox="1"/>
          <p:nvPr/>
        </p:nvSpPr>
        <p:spPr>
          <a:xfrm>
            <a:off x="7483676" y="3812709"/>
            <a:ext cx="2276078" cy="4308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marL="342900" indent="-342900">
              <a:buAutoNum type="arabicPeriod"/>
              <a:defRPr sz="1600" spc="-50">
                <a:solidFill>
                  <a:srgbClr val="46A715"/>
                </a:solidFill>
                <a:latin typeface="Helvetica"/>
                <a:cs typeface="Helvetica"/>
              </a:defRPr>
            </a:lvl1pPr>
          </a:lstStyle>
          <a:p>
            <a:pPr marL="0" indent="0" algn="ctr">
              <a:buNone/>
            </a:pPr>
            <a:r>
              <a:rPr lang="sk-SK" sz="1100" dirty="0">
                <a:solidFill>
                  <a:srgbClr val="67C418"/>
                </a:solidFill>
              </a:rPr>
              <a:t>Prerušovaný doplnkový signál č. S 11</a:t>
            </a:r>
            <a:endParaRPr lang="en-US" sz="1050" dirty="0">
              <a:solidFill>
                <a:srgbClr val="67C418"/>
              </a:solidFill>
            </a:endParaRPr>
          </a:p>
        </p:txBody>
      </p:sp>
      <p:sp>
        <p:nvSpPr>
          <p:cNvPr id="21" name="TextBox 21"/>
          <p:cNvSpPr txBox="1"/>
          <p:nvPr/>
        </p:nvSpPr>
        <p:spPr>
          <a:xfrm>
            <a:off x="3930428" y="3803400"/>
            <a:ext cx="1515335" cy="42319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marL="342900" indent="-342900">
              <a:buAutoNum type="arabicPeriod"/>
              <a:defRPr sz="1600" spc="-50">
                <a:solidFill>
                  <a:srgbClr val="46A715"/>
                </a:solidFill>
                <a:latin typeface="Helvetica"/>
                <a:cs typeface="Helvetica"/>
              </a:defRPr>
            </a:lvl1pPr>
          </a:lstStyle>
          <a:p>
            <a:pPr marL="0" indent="0">
              <a:buNone/>
            </a:pPr>
            <a:r>
              <a:rPr lang="sk-SK" sz="1100" dirty="0">
                <a:solidFill>
                  <a:srgbClr val="67C418"/>
                </a:solidFill>
              </a:rPr>
              <a:t>Dopravná značka  V 6a</a:t>
            </a:r>
            <a:r>
              <a:rPr lang="sk-SK" sz="1800" dirty="0">
                <a:solidFill>
                  <a:srgbClr val="67C418"/>
                </a:solidFill>
              </a:rPr>
              <a:t/>
            </a:r>
            <a:br>
              <a:rPr lang="sk-SK" sz="1800" dirty="0">
                <a:solidFill>
                  <a:srgbClr val="67C418"/>
                </a:solidFill>
              </a:rPr>
            </a:br>
            <a:endParaRPr lang="en-US" sz="1050" dirty="0">
              <a:solidFill>
                <a:srgbClr val="67C418"/>
              </a:solidFill>
            </a:endParaRPr>
          </a:p>
        </p:txBody>
      </p:sp>
      <p:sp>
        <p:nvSpPr>
          <p:cNvPr id="22" name="TextBox 21"/>
          <p:cNvSpPr txBox="1"/>
          <p:nvPr/>
        </p:nvSpPr>
        <p:spPr>
          <a:xfrm>
            <a:off x="5730082" y="3802656"/>
            <a:ext cx="1515335" cy="42319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marL="342900" indent="-342900">
              <a:buAutoNum type="arabicPeriod"/>
              <a:defRPr sz="1600" spc="-50">
                <a:solidFill>
                  <a:srgbClr val="46A715"/>
                </a:solidFill>
                <a:latin typeface="Helvetica"/>
                <a:cs typeface="Helvetica"/>
              </a:defRPr>
            </a:lvl1pPr>
          </a:lstStyle>
          <a:p>
            <a:pPr marL="0" indent="0">
              <a:buNone/>
            </a:pPr>
            <a:r>
              <a:rPr lang="sk-SK" sz="1100" dirty="0">
                <a:solidFill>
                  <a:srgbClr val="67C418"/>
                </a:solidFill>
              </a:rPr>
              <a:t>Dopravná značka  V 6b</a:t>
            </a:r>
            <a:r>
              <a:rPr lang="sk-SK" sz="1800" dirty="0">
                <a:solidFill>
                  <a:srgbClr val="67C418"/>
                </a:solidFill>
              </a:rPr>
              <a:t/>
            </a:r>
            <a:br>
              <a:rPr lang="sk-SK" sz="1800" dirty="0">
                <a:solidFill>
                  <a:srgbClr val="67C418"/>
                </a:solidFill>
              </a:rPr>
            </a:br>
            <a:endParaRPr lang="en-US" sz="1050" dirty="0">
              <a:solidFill>
                <a:srgbClr val="67C418"/>
              </a:solidFill>
            </a:endParaRPr>
          </a:p>
        </p:txBody>
      </p:sp>
      <p:pic>
        <p:nvPicPr>
          <p:cNvPr id="3" name="Obrázok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76410" y="2573036"/>
            <a:ext cx="1209751" cy="1167664"/>
          </a:xfrm>
          <a:prstGeom prst="rect">
            <a:avLst/>
          </a:prstGeom>
          <a:effectLst>
            <a:outerShdw blurRad="63500" sx="102000" sy="102000" algn="ctr" rotWithShape="0">
              <a:prstClr val="black">
                <a:alpha val="40000"/>
              </a:prstClr>
            </a:outerShdw>
          </a:effectLst>
        </p:spPr>
      </p:pic>
      <p:sp>
        <p:nvSpPr>
          <p:cNvPr id="23" name="TextBox 21"/>
          <p:cNvSpPr txBox="1"/>
          <p:nvPr/>
        </p:nvSpPr>
        <p:spPr>
          <a:xfrm>
            <a:off x="2078084" y="3812708"/>
            <a:ext cx="1740000" cy="42319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marL="342900" indent="-342900">
              <a:buAutoNum type="arabicPeriod"/>
              <a:defRPr sz="1600" spc="-50">
                <a:solidFill>
                  <a:srgbClr val="46A715"/>
                </a:solidFill>
                <a:latin typeface="Helvetica"/>
                <a:cs typeface="Helvetica"/>
              </a:defRPr>
            </a:lvl1pPr>
          </a:lstStyle>
          <a:p>
            <a:pPr marL="0" indent="0">
              <a:buNone/>
            </a:pPr>
            <a:r>
              <a:rPr lang="sk-SK" sz="1100" dirty="0">
                <a:solidFill>
                  <a:srgbClr val="67C418"/>
                </a:solidFill>
              </a:rPr>
              <a:t>Optické zvýraznenie č Z 7c</a:t>
            </a:r>
            <a:r>
              <a:rPr lang="sk-SK" sz="1800" dirty="0">
                <a:solidFill>
                  <a:srgbClr val="67C418"/>
                </a:solidFill>
              </a:rPr>
              <a:t/>
            </a:r>
            <a:br>
              <a:rPr lang="sk-SK" sz="1800" dirty="0">
                <a:solidFill>
                  <a:srgbClr val="67C418"/>
                </a:solidFill>
              </a:rPr>
            </a:br>
            <a:endParaRPr lang="en-US" sz="1050" dirty="0">
              <a:solidFill>
                <a:srgbClr val="67C418"/>
              </a:solidFill>
            </a:endParaRPr>
          </a:p>
        </p:txBody>
      </p:sp>
      <p:pic>
        <p:nvPicPr>
          <p:cNvPr id="27" name="Picture 48" descr="91_ISO9001_rgb_120.gif"/>
          <p:cNvPicPr>
            <a:picLocks noChangeAspect="1"/>
          </p:cNvPicPr>
          <p:nvPr/>
        </p:nvPicPr>
        <p:blipFill>
          <a:blip r:embed="rId8" cstate="email">
            <a:alphaModFix/>
            <a:extLst>
              <a:ext uri="{28A0092B-C50C-407E-A947-70E740481C1C}">
                <a14:useLocalDpi xmlns:a14="http://schemas.microsoft.com/office/drawing/2010/main"/>
              </a:ext>
            </a:extLst>
          </a:blip>
          <a:stretch>
            <a:fillRect/>
          </a:stretch>
        </p:blipFill>
        <p:spPr>
          <a:xfrm>
            <a:off x="9315563" y="332656"/>
            <a:ext cx="317957" cy="318599"/>
          </a:xfrm>
          <a:prstGeom prst="rect">
            <a:avLst/>
          </a:prstGeom>
        </p:spPr>
      </p:pic>
      <p:pic>
        <p:nvPicPr>
          <p:cNvPr id="28" name="Picture 49" descr="141_Blatt_rgb_120.g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56767" y="333967"/>
            <a:ext cx="316648" cy="317288"/>
          </a:xfrm>
          <a:prstGeom prst="rect">
            <a:avLst/>
          </a:prstGeom>
        </p:spPr>
      </p:pic>
    </p:spTree>
    <p:extLst>
      <p:ext uri="{BB962C8B-B14F-4D97-AF65-F5344CB8AC3E}">
        <p14:creationId xmlns:p14="http://schemas.microsoft.com/office/powerpoint/2010/main" val="3628796554"/>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24"/>
          <p:cNvSpPr/>
          <p:nvPr/>
        </p:nvSpPr>
        <p:spPr>
          <a:xfrm>
            <a:off x="200472" y="797471"/>
            <a:ext cx="9505056" cy="5796594"/>
          </a:xfrm>
          <a:prstGeom prst="roundRect">
            <a:avLst>
              <a:gd name="adj" fmla="val 604"/>
            </a:avLst>
          </a:prstGeom>
          <a:solidFill>
            <a:schemeClr val="bg1"/>
          </a:solidFill>
          <a:ln w="3175" cmpd="sng">
            <a:solidFill>
              <a:schemeClr val="bg1">
                <a:lumMod val="85000"/>
              </a:schemeClr>
            </a:solidFill>
          </a:ln>
          <a:effectLst>
            <a:innerShdw blurRad="381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2"/>
          <p:cNvSpPr/>
          <p:nvPr/>
        </p:nvSpPr>
        <p:spPr>
          <a:xfrm>
            <a:off x="0" y="1"/>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8" name="Rectangle 52"/>
          <p:cNvSpPr/>
          <p:nvPr/>
        </p:nvSpPr>
        <p:spPr>
          <a:xfrm>
            <a:off x="0" y="6743701"/>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70" name="Picture 27" descr="ecologic_logo_FINAL.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481" y="260648"/>
            <a:ext cx="1368151" cy="461304"/>
          </a:xfrm>
          <a:prstGeom prst="rect">
            <a:avLst/>
          </a:prstGeom>
        </p:spPr>
      </p:pic>
      <p:sp>
        <p:nvSpPr>
          <p:cNvPr id="48" name="Title 4"/>
          <p:cNvSpPr>
            <a:spLocks noGrp="1"/>
          </p:cNvSpPr>
          <p:nvPr>
            <p:ph type="title"/>
          </p:nvPr>
        </p:nvSpPr>
        <p:spPr>
          <a:xfrm>
            <a:off x="445235" y="260648"/>
            <a:ext cx="8915400" cy="409166"/>
          </a:xfrm>
        </p:spPr>
        <p:txBody>
          <a:bodyPr vert="horz" lIns="91440" tIns="45720" rIns="91440" bIns="45720" rtlCol="0" anchor="ctr">
            <a:normAutofit/>
          </a:bodyPr>
          <a:lstStyle/>
          <a:p>
            <a:pPr defTabSz="457200"/>
            <a:r>
              <a:rPr lang="sk-SK" sz="1800" spc="-50" dirty="0">
                <a:solidFill>
                  <a:srgbClr val="404040"/>
                </a:solidFill>
                <a:latin typeface="Helvetica" pitchFamily="34" charset="0"/>
                <a:cs typeface="Helvetica" pitchFamily="34" charset="0"/>
              </a:rPr>
              <a:t>Teória správneho osvetlenia priechodov pre chodcov</a:t>
            </a:r>
            <a:endParaRPr lang="en-US" sz="1800" spc="-50" dirty="0">
              <a:solidFill>
                <a:srgbClr val="404040"/>
              </a:solidFill>
              <a:latin typeface="Helvetica" pitchFamily="34" charset="0"/>
              <a:cs typeface="Helvetica" pitchFamily="34" charset="0"/>
            </a:endParaRPr>
          </a:p>
        </p:txBody>
      </p:sp>
      <p:sp>
        <p:nvSpPr>
          <p:cNvPr id="14" name="TextBox 1"/>
          <p:cNvSpPr txBox="1"/>
          <p:nvPr/>
        </p:nvSpPr>
        <p:spPr>
          <a:xfrm>
            <a:off x="4376936" y="1462420"/>
            <a:ext cx="5256584" cy="4816703"/>
          </a:xfrm>
          <a:prstGeom prst="rect">
            <a:avLst/>
          </a:prstGeom>
          <a:noFill/>
        </p:spPr>
        <p:txBody>
          <a:bodyPr wrap="square" rtlCol="0">
            <a:spAutoFit/>
          </a:bodyPr>
          <a:lstStyle/>
          <a:p>
            <a:pPr algn="just"/>
            <a:r>
              <a:rPr lang="sk-SK" sz="1100" dirty="0" smtClean="0">
                <a:solidFill>
                  <a:schemeClr val="tx1">
                    <a:lumMod val="85000"/>
                    <a:lumOff val="15000"/>
                  </a:schemeClr>
                </a:solidFill>
                <a:latin typeface="Helvetica" panose="020B0604020202020204" pitchFamily="34" charset="0"/>
                <a:cs typeface="Helvetica" panose="020B0604020202020204" pitchFamily="34" charset="0"/>
              </a:rPr>
              <a:t>Bezpečnostné osvetlenie </a:t>
            </a:r>
            <a:r>
              <a:rPr lang="sk-SK" sz="1100" dirty="0">
                <a:solidFill>
                  <a:schemeClr val="tx1">
                    <a:lumMod val="85000"/>
                    <a:lumOff val="15000"/>
                  </a:schemeClr>
                </a:solidFill>
                <a:latin typeface="Helvetica" panose="020B0604020202020204" pitchFamily="34" charset="0"/>
                <a:cs typeface="Helvetica" panose="020B0604020202020204" pitchFamily="34" charset="0"/>
              </a:rPr>
              <a:t>priechodov </a:t>
            </a:r>
            <a:r>
              <a:rPr lang="sk-SK" sz="1100" dirty="0">
                <a:solidFill>
                  <a:schemeClr val="tx1">
                    <a:lumMod val="75000"/>
                    <a:lumOff val="25000"/>
                  </a:schemeClr>
                </a:solidFill>
                <a:latin typeface="Helvetica" panose="020B0604020202020204" pitchFamily="34" charset="0"/>
                <a:cs typeface="Helvetica" panose="020B0604020202020204" pitchFamily="34" charset="0"/>
              </a:rPr>
              <a:t>pre chodcov </a:t>
            </a:r>
            <a:r>
              <a:rPr lang="sk-SK" sz="1100" dirty="0">
                <a:solidFill>
                  <a:schemeClr val="tx1">
                    <a:lumMod val="85000"/>
                    <a:lumOff val="15000"/>
                  </a:schemeClr>
                </a:solidFill>
                <a:latin typeface="Helvetica" panose="020B0604020202020204" pitchFamily="34" charset="0"/>
                <a:cs typeface="Helvetica" panose="020B0604020202020204" pitchFamily="34" charset="0"/>
              </a:rPr>
              <a:t>zabezpečuje osvetlenie a </a:t>
            </a:r>
            <a:r>
              <a:rPr lang="sk-SK" sz="1100" dirty="0" smtClean="0">
                <a:solidFill>
                  <a:schemeClr val="tx1">
                    <a:lumMod val="85000"/>
                    <a:lumOff val="15000"/>
                  </a:schemeClr>
                </a:solidFill>
                <a:latin typeface="Helvetica" panose="020B0604020202020204" pitchFamily="34" charset="0"/>
                <a:cs typeface="Helvetica" panose="020B0604020202020204" pitchFamily="34" charset="0"/>
              </a:rPr>
              <a:t>zvýraznenie </a:t>
            </a:r>
            <a:r>
              <a:rPr lang="sk-SK" sz="1100" dirty="0">
                <a:solidFill>
                  <a:schemeClr val="tx1">
                    <a:lumMod val="85000"/>
                    <a:lumOff val="15000"/>
                  </a:schemeClr>
                </a:solidFill>
                <a:latin typeface="Helvetica" panose="020B0604020202020204" pitchFamily="34" charset="0"/>
                <a:cs typeface="Helvetica" panose="020B0604020202020204" pitchFamily="34" charset="0"/>
              </a:rPr>
              <a:t>priechodu pre chodcov a detekciu prítomnosti chodca na priechode a v jeho </a:t>
            </a:r>
            <a:r>
              <a:rPr lang="sk-SK" sz="1100" dirty="0" smtClean="0">
                <a:solidFill>
                  <a:schemeClr val="tx1">
                    <a:lumMod val="85000"/>
                    <a:lumOff val="15000"/>
                  </a:schemeClr>
                </a:solidFill>
                <a:latin typeface="Helvetica" panose="020B0604020202020204" pitchFamily="34" charset="0"/>
                <a:cs typeface="Helvetica" panose="020B0604020202020204" pitchFamily="34" charset="0"/>
              </a:rPr>
              <a:t>blízkosti.</a:t>
            </a:r>
            <a:r>
              <a:rPr lang="sk-SK" sz="1100" dirty="0">
                <a:solidFill>
                  <a:schemeClr val="tx1">
                    <a:lumMod val="85000"/>
                    <a:lumOff val="15000"/>
                  </a:schemeClr>
                </a:solidFill>
                <a:latin typeface="Helvetica" panose="020B0604020202020204" pitchFamily="34" charset="0"/>
                <a:cs typeface="Helvetica" panose="020B0604020202020204" pitchFamily="34" charset="0"/>
              </a:rPr>
              <a:t>			</a:t>
            </a:r>
            <a:endParaRPr lang="sk-SK" sz="1100" dirty="0" smtClean="0">
              <a:solidFill>
                <a:schemeClr val="tx1">
                  <a:lumMod val="85000"/>
                  <a:lumOff val="15000"/>
                </a:schemeClr>
              </a:solidFill>
              <a:latin typeface="Helvetica" panose="020B0604020202020204" pitchFamily="34" charset="0"/>
              <a:cs typeface="Helvetica" panose="020B0604020202020204" pitchFamily="34" charset="0"/>
            </a:endParaRPr>
          </a:p>
          <a:p>
            <a:pPr algn="just"/>
            <a:endParaRPr lang="sk-SK" sz="1100" dirty="0" smtClean="0">
              <a:solidFill>
                <a:schemeClr val="tx1">
                  <a:lumMod val="85000"/>
                  <a:lumOff val="15000"/>
                </a:schemeClr>
              </a:solidFill>
              <a:latin typeface="Helvetica" panose="020B0604020202020204" pitchFamily="34" charset="0"/>
              <a:cs typeface="Helvetica" panose="020B0604020202020204" pitchFamily="34" charset="0"/>
            </a:endParaRPr>
          </a:p>
          <a:p>
            <a:pPr algn="just"/>
            <a:r>
              <a:rPr lang="sk-SK" sz="1100" dirty="0" smtClean="0">
                <a:solidFill>
                  <a:schemeClr val="tx1">
                    <a:lumMod val="85000"/>
                    <a:lumOff val="15000"/>
                  </a:schemeClr>
                </a:solidFill>
                <a:latin typeface="Helvetica" panose="020B0604020202020204" pitchFamily="34" charset="0"/>
                <a:cs typeface="Helvetica" panose="020B0604020202020204" pitchFamily="34" charset="0"/>
              </a:rPr>
              <a:t>Snahou technológie osvetlenia bezpečnostného priechodu pre chodcov je </a:t>
            </a:r>
            <a:r>
              <a:rPr lang="sk-SK" sz="1100" b="1" dirty="0" smtClean="0">
                <a:solidFill>
                  <a:srgbClr val="67C418"/>
                </a:solidFill>
                <a:latin typeface="Helvetica" panose="020B0604020202020204" pitchFamily="34" charset="0"/>
                <a:cs typeface="Helvetica" panose="020B0604020202020204" pitchFamily="34" charset="0"/>
              </a:rPr>
              <a:t>včas upozorniť vodiča</a:t>
            </a:r>
            <a:r>
              <a:rPr lang="sk-SK" sz="1100" b="1" dirty="0" smtClean="0">
                <a:solidFill>
                  <a:schemeClr val="tx1">
                    <a:lumMod val="85000"/>
                    <a:lumOff val="15000"/>
                  </a:schemeClr>
                </a:solidFill>
                <a:latin typeface="Helvetica" panose="020B0604020202020204" pitchFamily="34" charset="0"/>
                <a:cs typeface="Helvetica" panose="020B0604020202020204" pitchFamily="34" charset="0"/>
              </a:rPr>
              <a:t> </a:t>
            </a:r>
            <a:r>
              <a:rPr lang="sk-SK" sz="1100" dirty="0" smtClean="0">
                <a:solidFill>
                  <a:schemeClr val="tx1">
                    <a:lumMod val="85000"/>
                    <a:lumOff val="15000"/>
                  </a:schemeClr>
                </a:solidFill>
                <a:latin typeface="Helvetica" panose="020B0604020202020204" pitchFamily="34" charset="0"/>
                <a:cs typeface="Helvetica" panose="020B0604020202020204" pitchFamily="34" charset="0"/>
              </a:rPr>
              <a:t>na aktuálne nebezpečenstvo stretu s chodcom a zároveň psychologicky pôsobiť na vodičovu pozornosť. </a:t>
            </a:r>
            <a:r>
              <a:rPr lang="sk-SK" sz="1100" b="1" dirty="0" smtClean="0">
                <a:solidFill>
                  <a:srgbClr val="67C418"/>
                </a:solidFill>
                <a:latin typeface="Helvetica" panose="020B0604020202020204" pitchFamily="34" charset="0"/>
                <a:cs typeface="Helvetica" panose="020B0604020202020204" pitchFamily="34" charset="0"/>
              </a:rPr>
              <a:t>Výstražné LED svietidlá sa na priechode aktivujú (blikajú) len v prítomnosti chodca</a:t>
            </a:r>
            <a:r>
              <a:rPr lang="sk-SK" sz="1100" dirty="0" smtClean="0">
                <a:solidFill>
                  <a:schemeClr val="tx1">
                    <a:lumMod val="85000"/>
                    <a:lumOff val="15000"/>
                  </a:schemeClr>
                </a:solidFill>
                <a:latin typeface="Helvetica" panose="020B0604020202020204" pitchFamily="34" charset="0"/>
                <a:cs typeface="Helvetica" panose="020B0604020202020204" pitchFamily="34" charset="0"/>
              </a:rPr>
              <a:t>. Ak sa chodec na priechode a v jeho blízkosti nenachádza, sú výstražné LED svietidlá pasívne (vo vypnutom stave) a vodiča neupozorňujú blikaním. Asymetrické osvetlenie priechodu pre chodcov nám zabezpečuje, že </a:t>
            </a:r>
            <a:r>
              <a:rPr lang="sk-SK" sz="1100" b="1" dirty="0" smtClean="0">
                <a:solidFill>
                  <a:srgbClr val="67C418"/>
                </a:solidFill>
                <a:latin typeface="Helvetica" panose="020B0604020202020204" pitchFamily="34" charset="0"/>
                <a:cs typeface="Helvetica" panose="020B0604020202020204" pitchFamily="34" charset="0"/>
              </a:rPr>
              <a:t>chodec je počas celého priechodu cez priechod detailne viditeľný.</a:t>
            </a:r>
            <a:endParaRPr lang="sk-SK" sz="1100" b="1" dirty="0">
              <a:solidFill>
                <a:srgbClr val="67C418"/>
              </a:solidFill>
              <a:latin typeface="Helvetica" panose="020B0604020202020204" pitchFamily="34" charset="0"/>
              <a:cs typeface="Helvetica" panose="020B0604020202020204" pitchFamily="34" charset="0"/>
            </a:endParaRPr>
          </a:p>
          <a:p>
            <a:pPr algn="just"/>
            <a:endParaRPr lang="sk-SK" sz="1100" dirty="0">
              <a:solidFill>
                <a:schemeClr val="tx1">
                  <a:lumMod val="85000"/>
                  <a:lumOff val="15000"/>
                </a:schemeClr>
              </a:solidFill>
              <a:latin typeface="Helvetica" panose="020B0604020202020204" pitchFamily="34" charset="0"/>
              <a:cs typeface="Helvetica" panose="020B0604020202020204" pitchFamily="34" charset="0"/>
            </a:endParaRPr>
          </a:p>
          <a:p>
            <a:pPr algn="just"/>
            <a:endParaRPr lang="sk-SK" sz="1100" dirty="0">
              <a:solidFill>
                <a:schemeClr val="tx1">
                  <a:lumMod val="85000"/>
                  <a:lumOff val="15000"/>
                </a:schemeClr>
              </a:solidFill>
              <a:latin typeface="Helvetica" panose="020B0604020202020204" pitchFamily="34" charset="0"/>
              <a:cs typeface="Helvetica" panose="020B0604020202020204" pitchFamily="34" charset="0"/>
            </a:endParaRPr>
          </a:p>
          <a:p>
            <a:pPr algn="just"/>
            <a:r>
              <a:rPr lang="sk-SK" sz="1100" dirty="0" smtClean="0">
                <a:solidFill>
                  <a:schemeClr val="tx1">
                    <a:lumMod val="85000"/>
                    <a:lumOff val="15000"/>
                  </a:schemeClr>
                </a:solidFill>
                <a:latin typeface="Helvetica" panose="020B0604020202020204" pitchFamily="34" charset="0"/>
                <a:cs typeface="Helvetica" panose="020B0604020202020204" pitchFamily="34" charset="0"/>
              </a:rPr>
              <a:t>Priechody </a:t>
            </a:r>
            <a:r>
              <a:rPr lang="sk-SK" sz="1100" dirty="0">
                <a:solidFill>
                  <a:schemeClr val="tx1">
                    <a:lumMod val="85000"/>
                    <a:lumOff val="15000"/>
                  </a:schemeClr>
                </a:solidFill>
                <a:latin typeface="Helvetica" panose="020B0604020202020204" pitchFamily="34" charset="0"/>
                <a:cs typeface="Helvetica" panose="020B0604020202020204" pitchFamily="34" charset="0"/>
              </a:rPr>
              <a:t>pre chodcov sa vo večerných hodinách osvetľujú pomocou špeciálnych svietidiel s asymetrickou krivkou svietivosti, ktoré sú umiestnené po oboch stranách priechodu pre chodcov. Takéto osvetlenie sa nazýva, </a:t>
            </a:r>
            <a:r>
              <a:rPr lang="sk-SK" sz="1100" b="1" dirty="0">
                <a:solidFill>
                  <a:srgbClr val="67C418"/>
                </a:solidFill>
                <a:latin typeface="Helvetica" panose="020B0604020202020204" pitchFamily="34" charset="0"/>
                <a:cs typeface="Helvetica" panose="020B0604020202020204" pitchFamily="34" charset="0"/>
              </a:rPr>
              <a:t>osvetlenie pozitívnym kontrastom</a:t>
            </a:r>
            <a:r>
              <a:rPr lang="sk-SK" sz="1100" dirty="0">
                <a:solidFill>
                  <a:schemeClr val="tx1">
                    <a:lumMod val="85000"/>
                    <a:lumOff val="15000"/>
                  </a:schemeClr>
                </a:solidFill>
                <a:latin typeface="Helvetica" panose="020B0604020202020204" pitchFamily="34" charset="0"/>
                <a:cs typeface="Helvetica" panose="020B0604020202020204" pitchFamily="34" charset="0"/>
              </a:rPr>
              <a:t>, kde chodca vidíme ako svetlú postavu na tmavom pozadí. Tento pozitívny kontrast dosiahneme len správnym umiestnením svietidiel po oboch stranách priechodu pre chodcov. Svietidlá je potrebné vždy umiestňovať pred priechod pre chodcov v smere jazdy vodičov. Vďaka tomuto umiestneniu zabránime nesprávnemu osvetleniu chodca a zároveň eliminujeme oslnenie vodičov prichádzajúcich k priechodu.</a:t>
            </a:r>
          </a:p>
          <a:p>
            <a:pPr algn="just"/>
            <a:endParaRPr lang="sk-SK" sz="1100" dirty="0">
              <a:latin typeface="Helvetica" panose="020B0604020202020204" pitchFamily="34" charset="0"/>
              <a:cs typeface="Helvetica" panose="020B0604020202020204" pitchFamily="34" charset="0"/>
            </a:endParaRPr>
          </a:p>
          <a:p>
            <a:pPr algn="just"/>
            <a:endParaRPr lang="sk-SK" sz="1100" dirty="0">
              <a:latin typeface="Helvetica" panose="020B0604020202020204" pitchFamily="34" charset="0"/>
              <a:cs typeface="Helvetica" panose="020B0604020202020204" pitchFamily="34" charset="0"/>
            </a:endParaRPr>
          </a:p>
          <a:p>
            <a:pPr algn="just"/>
            <a:r>
              <a:rPr lang="sk-SK" sz="1600" spc="-50" dirty="0">
                <a:solidFill>
                  <a:srgbClr val="67C418"/>
                </a:solidFill>
                <a:latin typeface="Helvetica" panose="020B0604020202020204" pitchFamily="34" charset="0"/>
                <a:ea typeface="+mj-ea"/>
                <a:cs typeface="Helvetica" panose="020B0604020202020204" pitchFamily="34" charset="0"/>
              </a:rPr>
              <a:t>Správnym osvetlením priechodov pre chodcov eliminujeme úrazy, alebo smrtiace nehody chodcov</a:t>
            </a:r>
            <a:r>
              <a:rPr lang="sk-SK" sz="1600" spc="-50" dirty="0" smtClean="0">
                <a:solidFill>
                  <a:srgbClr val="67C418"/>
                </a:solidFill>
                <a:latin typeface="Helvetica" panose="020B0604020202020204" pitchFamily="34" charset="0"/>
                <a:ea typeface="+mj-ea"/>
                <a:cs typeface="Helvetica" panose="020B0604020202020204" pitchFamily="34" charset="0"/>
              </a:rPr>
              <a:t>.</a:t>
            </a:r>
            <a:endParaRPr lang="sk-SK" sz="1600" spc="-50" dirty="0">
              <a:solidFill>
                <a:srgbClr val="67C418"/>
              </a:solidFill>
              <a:latin typeface="Helvetica" panose="020B0604020202020204" pitchFamily="34" charset="0"/>
              <a:ea typeface="+mj-ea"/>
              <a:cs typeface="Helvetica" panose="020B0604020202020204" pitchFamily="34" charset="0"/>
            </a:endParaRPr>
          </a:p>
        </p:txBody>
      </p:sp>
      <p:sp>
        <p:nvSpPr>
          <p:cNvPr id="38" name="Round Same Side Corner Rectangle 18"/>
          <p:cNvSpPr/>
          <p:nvPr/>
        </p:nvSpPr>
        <p:spPr>
          <a:xfrm>
            <a:off x="344488" y="980728"/>
            <a:ext cx="9217024" cy="290393"/>
          </a:xfrm>
          <a:prstGeom prst="round2SameRect">
            <a:avLst/>
          </a:prstGeom>
          <a:solidFill>
            <a:schemeClr val="tx1">
              <a:lumMod val="50000"/>
              <a:lumOff val="50000"/>
            </a:schemeClr>
          </a:solidFill>
          <a:effectLst>
            <a:innerShdw blurRad="63500">
              <a:schemeClr val="tx1">
                <a:lumMod val="65000"/>
                <a:lumOff val="35000"/>
              </a:schemeClr>
            </a:innerShdw>
          </a:effectLst>
        </p:spPr>
        <p:txBody>
          <a:bodyPr wrap="square" rtlCol="0">
            <a:spAutoFit/>
          </a:bodyPr>
          <a:lstStyle/>
          <a:p>
            <a:pPr algn="ctr"/>
            <a:r>
              <a:rPr lang="sk-SK" sz="1200" dirty="0" smtClean="0">
                <a:solidFill>
                  <a:schemeClr val="bg1"/>
                </a:solidFill>
                <a:latin typeface="Helvetica"/>
                <a:cs typeface="Helvetica"/>
              </a:rPr>
              <a:t>Teória správneho osvetlenia priechodov pre chodcov</a:t>
            </a:r>
            <a:endParaRPr lang="en-US" sz="1200" dirty="0">
              <a:solidFill>
                <a:schemeClr val="bg1"/>
              </a:solidFill>
              <a:latin typeface="Helvetica"/>
              <a:cs typeface="Helvetica"/>
            </a:endParaRPr>
          </a:p>
        </p:txBody>
      </p:sp>
      <p:pic>
        <p:nvPicPr>
          <p:cNvPr id="11" name="Picture 48" descr="91_ISO9001_rgb_120.gif"/>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9315563" y="332656"/>
            <a:ext cx="317957" cy="318599"/>
          </a:xfrm>
          <a:prstGeom prst="rect">
            <a:avLst/>
          </a:prstGeom>
        </p:spPr>
      </p:pic>
      <p:pic>
        <p:nvPicPr>
          <p:cNvPr id="12" name="Picture 49" descr="141_Blatt_rgb_120.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6767" y="333967"/>
            <a:ext cx="316648" cy="317288"/>
          </a:xfrm>
          <a:prstGeom prst="rect">
            <a:avLst/>
          </a:prstGeom>
        </p:spPr>
      </p:pic>
      <p:pic>
        <p:nvPicPr>
          <p:cNvPr id="2" name="Obrázok 1"/>
          <p:cNvPicPr>
            <a:picLocks noChangeAspect="1"/>
          </p:cNvPicPr>
          <p:nvPr/>
        </p:nvPicPr>
        <p:blipFill rotWithShape="1">
          <a:blip r:embed="rId5">
            <a:extLst>
              <a:ext uri="{28A0092B-C50C-407E-A947-70E740481C1C}">
                <a14:useLocalDpi xmlns:a14="http://schemas.microsoft.com/office/drawing/2010/main" val="0"/>
              </a:ext>
            </a:extLst>
          </a:blip>
          <a:srcRect b="6880"/>
          <a:stretch/>
        </p:blipFill>
        <p:spPr>
          <a:xfrm>
            <a:off x="344488" y="1527940"/>
            <a:ext cx="3891967" cy="2366369"/>
          </a:xfrm>
          <a:prstGeom prst="rect">
            <a:avLst/>
          </a:prstGeom>
        </p:spPr>
      </p:pic>
      <p:pic>
        <p:nvPicPr>
          <p:cNvPr id="3" name="Obrázok 2"/>
          <p:cNvPicPr>
            <a:picLocks noChangeAspect="1"/>
          </p:cNvPicPr>
          <p:nvPr/>
        </p:nvPicPr>
        <p:blipFill rotWithShape="1">
          <a:blip r:embed="rId6">
            <a:extLst>
              <a:ext uri="{28A0092B-C50C-407E-A947-70E740481C1C}">
                <a14:useLocalDpi xmlns:a14="http://schemas.microsoft.com/office/drawing/2010/main" val="0"/>
              </a:ext>
            </a:extLst>
          </a:blip>
          <a:srcRect t="6328"/>
          <a:stretch/>
        </p:blipFill>
        <p:spPr>
          <a:xfrm>
            <a:off x="344487" y="4052551"/>
            <a:ext cx="3891967" cy="2373162"/>
          </a:xfrm>
          <a:prstGeom prst="rect">
            <a:avLst/>
          </a:prstGeom>
        </p:spPr>
      </p:pic>
    </p:spTree>
    <p:extLst>
      <p:ext uri="{BB962C8B-B14F-4D97-AF65-F5344CB8AC3E}">
        <p14:creationId xmlns:p14="http://schemas.microsoft.com/office/powerpoint/2010/main" val="1830035255"/>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8"/>
          <p:cNvSpPr/>
          <p:nvPr/>
        </p:nvSpPr>
        <p:spPr>
          <a:xfrm>
            <a:off x="344488" y="2924944"/>
            <a:ext cx="9161874" cy="1152128"/>
          </a:xfrm>
          <a:prstGeom prst="roundRect">
            <a:avLst>
              <a:gd name="adj" fmla="val 1658"/>
            </a:avLst>
          </a:prstGeom>
          <a:solidFill>
            <a:schemeClr val="bg1"/>
          </a:solidFill>
          <a:ln w="3175" cmpd="sng">
            <a:solidFill>
              <a:schemeClr val="bg1">
                <a:lumMod val="85000"/>
              </a:schemeClr>
            </a:solidFill>
          </a:ln>
          <a:effectLst>
            <a:innerShdw blurRad="381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0" y="6669360"/>
            <a:ext cx="9906000" cy="188640"/>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Rectangle 7"/>
          <p:cNvSpPr/>
          <p:nvPr/>
        </p:nvSpPr>
        <p:spPr>
          <a:xfrm>
            <a:off x="0" y="3"/>
            <a:ext cx="9906000" cy="18863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16" name="Picture 15" descr="ecologic_logo_FINA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44888" y="5733256"/>
            <a:ext cx="2016224" cy="679818"/>
          </a:xfrm>
          <a:prstGeom prst="rect">
            <a:avLst/>
          </a:prstGeom>
        </p:spPr>
      </p:pic>
      <p:sp>
        <p:nvSpPr>
          <p:cNvPr id="23" name="TextBox 16"/>
          <p:cNvSpPr txBox="1"/>
          <p:nvPr/>
        </p:nvSpPr>
        <p:spPr>
          <a:xfrm>
            <a:off x="-20092" y="303037"/>
            <a:ext cx="9906000" cy="461665"/>
          </a:xfrm>
          <a:prstGeom prst="rect">
            <a:avLst/>
          </a:prstGeom>
          <a:noFill/>
        </p:spPr>
        <p:txBody>
          <a:bodyPr wrap="square" rtlCol="0">
            <a:spAutoFit/>
          </a:bodyPr>
          <a:lstStyle/>
          <a:p>
            <a:pPr algn="ctr"/>
            <a:r>
              <a:rPr lang="en-US" sz="1150" dirty="0">
                <a:solidFill>
                  <a:schemeClr val="bg1">
                    <a:lumMod val="65000"/>
                  </a:schemeClr>
                </a:solidFill>
                <a:latin typeface="Helvetica"/>
                <a:cs typeface="Helvetica"/>
              </a:rPr>
              <a:t>ENERGETICKÉ AUDITY OSVETLENIA | SVETELNO-TECHNICKÉ PROJEKTY | ANALÝZY A ŠTÚDIE REALIZOVATELNOSTI INVESTÍCIE PROJEKTOVÉ DOKUMENTÁCIE | AUTORSKÝ A STAVEBNÝ DOZOR | OBSTARÁVANIE | REALIZÁCIA A FINANCOVANIE PROJEKTOV </a:t>
            </a:r>
          </a:p>
        </p:txBody>
      </p:sp>
      <p:pic>
        <p:nvPicPr>
          <p:cNvPr id="20" name="Obrázok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62458" y="845334"/>
            <a:ext cx="1743904" cy="986937"/>
          </a:xfrm>
          <a:prstGeom prst="rect">
            <a:avLst/>
          </a:prstGeom>
          <a:effectLst>
            <a:outerShdw blurRad="63500" sx="102000" sy="102000" algn="ctr" rotWithShape="0">
              <a:prstClr val="black">
                <a:alpha val="40000"/>
              </a:prstClr>
            </a:outerShdw>
          </a:effectLst>
        </p:spPr>
      </p:pic>
      <p:pic>
        <p:nvPicPr>
          <p:cNvPr id="21" name="Obrázok 20"/>
          <p:cNvPicPr>
            <a:picLocks noChangeAspect="1"/>
          </p:cNvPicPr>
          <p:nvPr/>
        </p:nvPicPr>
        <p:blipFill>
          <a:blip r:embed="rId5"/>
          <a:stretch>
            <a:fillRect/>
          </a:stretch>
        </p:blipFill>
        <p:spPr>
          <a:xfrm>
            <a:off x="2170537" y="845335"/>
            <a:ext cx="1746958" cy="986937"/>
          </a:xfrm>
          <a:prstGeom prst="rect">
            <a:avLst/>
          </a:prstGeom>
          <a:effectLst>
            <a:outerShdw blurRad="63500" sx="102000" sy="102000" algn="ctr" rotWithShape="0">
              <a:prstClr val="black">
                <a:alpha val="40000"/>
              </a:prstClr>
            </a:outerShdw>
          </a:effectLst>
        </p:spPr>
      </p:pic>
      <p:pic>
        <p:nvPicPr>
          <p:cNvPr id="22" name="Obrázok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27236" y="845996"/>
            <a:ext cx="1756233" cy="986937"/>
          </a:xfrm>
          <a:prstGeom prst="rect">
            <a:avLst/>
          </a:prstGeom>
          <a:effectLst>
            <a:outerShdw blurRad="63500" sx="102000" sy="102000" algn="ctr" rotWithShape="0">
              <a:prstClr val="black">
                <a:alpha val="40000"/>
              </a:prstClr>
            </a:outerShdw>
          </a:effectLst>
        </p:spPr>
      </p:pic>
      <p:pic>
        <p:nvPicPr>
          <p:cNvPr id="24" name="Obrázok 2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06745" y="845337"/>
            <a:ext cx="1762467" cy="986936"/>
          </a:xfrm>
          <a:prstGeom prst="rect">
            <a:avLst/>
          </a:prstGeom>
          <a:effectLst>
            <a:outerShdw blurRad="63500" sx="102000" sy="102000" algn="ctr" rotWithShape="0">
              <a:prstClr val="black">
                <a:alpha val="40000"/>
              </a:prstClr>
            </a:outerShdw>
          </a:effectLst>
        </p:spPr>
      </p:pic>
      <p:pic>
        <p:nvPicPr>
          <p:cNvPr id="25" name="Obrázok 24"/>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344488" y="845334"/>
            <a:ext cx="1732802" cy="990319"/>
          </a:xfrm>
          <a:prstGeom prst="rect">
            <a:avLst/>
          </a:prstGeom>
          <a:effectLst>
            <a:outerShdw blurRad="63500" sx="102000" sy="102000" algn="ctr" rotWithShape="0">
              <a:prstClr val="black">
                <a:alpha val="40000"/>
              </a:prstClr>
            </a:outerShdw>
          </a:effectLst>
        </p:spPr>
      </p:pic>
      <p:sp>
        <p:nvSpPr>
          <p:cNvPr id="13" name="Title 1"/>
          <p:cNvSpPr txBox="1">
            <a:spLocks/>
          </p:cNvSpPr>
          <p:nvPr/>
        </p:nvSpPr>
        <p:spPr>
          <a:xfrm>
            <a:off x="0" y="2924944"/>
            <a:ext cx="9906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k-SK" sz="2600" spc="-150" dirty="0" smtClean="0">
                <a:solidFill>
                  <a:srgbClr val="404040"/>
                </a:solidFill>
                <a:latin typeface="Helvetica" pitchFamily="34" charset="0"/>
                <a:cs typeface="Helvetica" pitchFamily="34" charset="0"/>
              </a:rPr>
              <a:t>Technológia správneho </a:t>
            </a:r>
            <a:r>
              <a:rPr lang="sk-SK" sz="2600" spc="-150" dirty="0">
                <a:solidFill>
                  <a:srgbClr val="404040"/>
                </a:solidFill>
                <a:latin typeface="Helvetica" pitchFamily="34" charset="0"/>
                <a:cs typeface="Helvetica" pitchFamily="34" charset="0"/>
              </a:rPr>
              <a:t>osvetlenia </a:t>
            </a:r>
            <a:br>
              <a:rPr lang="sk-SK" sz="2600" spc="-150" dirty="0">
                <a:solidFill>
                  <a:srgbClr val="404040"/>
                </a:solidFill>
                <a:latin typeface="Helvetica" pitchFamily="34" charset="0"/>
                <a:cs typeface="Helvetica" pitchFamily="34" charset="0"/>
              </a:rPr>
            </a:br>
            <a:r>
              <a:rPr lang="sk-SK" sz="2600" b="1" spc="-150" dirty="0">
                <a:solidFill>
                  <a:srgbClr val="404040"/>
                </a:solidFill>
                <a:latin typeface="Helvetica" pitchFamily="34" charset="0"/>
                <a:cs typeface="Helvetica" pitchFamily="34" charset="0"/>
              </a:rPr>
              <a:t>priechodov pre chodcov</a:t>
            </a:r>
            <a:endParaRPr lang="en-US" sz="2600" b="1" spc="-150" dirty="0">
              <a:solidFill>
                <a:srgbClr val="404040"/>
              </a:solidFill>
              <a:latin typeface="Helvetica" pitchFamily="34" charset="0"/>
              <a:cs typeface="Helvetica" pitchFamily="34" charset="0"/>
            </a:endParaRPr>
          </a:p>
        </p:txBody>
      </p:sp>
    </p:spTree>
    <p:extLst>
      <p:ext uri="{BB962C8B-B14F-4D97-AF65-F5344CB8AC3E}">
        <p14:creationId xmlns:p14="http://schemas.microsoft.com/office/powerpoint/2010/main" val="988389306"/>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24"/>
          <p:cNvSpPr/>
          <p:nvPr/>
        </p:nvSpPr>
        <p:spPr>
          <a:xfrm>
            <a:off x="200472" y="797471"/>
            <a:ext cx="9505056" cy="5796594"/>
          </a:xfrm>
          <a:prstGeom prst="roundRect">
            <a:avLst>
              <a:gd name="adj" fmla="val 604"/>
            </a:avLst>
          </a:prstGeom>
          <a:solidFill>
            <a:schemeClr val="bg1"/>
          </a:solidFill>
          <a:ln w="3175" cmpd="sng">
            <a:solidFill>
              <a:schemeClr val="bg1">
                <a:lumMod val="85000"/>
              </a:schemeClr>
            </a:solidFill>
          </a:ln>
          <a:effectLst>
            <a:innerShdw blurRad="381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2"/>
          <p:cNvSpPr/>
          <p:nvPr/>
        </p:nvSpPr>
        <p:spPr>
          <a:xfrm>
            <a:off x="0" y="1"/>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8" name="Rectangle 52"/>
          <p:cNvSpPr/>
          <p:nvPr/>
        </p:nvSpPr>
        <p:spPr>
          <a:xfrm>
            <a:off x="0" y="6743701"/>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70" name="Picture 27" descr="ecologic_logo_FINAL.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481" y="260648"/>
            <a:ext cx="1368151" cy="461304"/>
          </a:xfrm>
          <a:prstGeom prst="rect">
            <a:avLst/>
          </a:prstGeom>
        </p:spPr>
      </p:pic>
      <p:sp>
        <p:nvSpPr>
          <p:cNvPr id="48" name="Title 4"/>
          <p:cNvSpPr>
            <a:spLocks noGrp="1"/>
          </p:cNvSpPr>
          <p:nvPr>
            <p:ph type="title"/>
          </p:nvPr>
        </p:nvSpPr>
        <p:spPr>
          <a:xfrm>
            <a:off x="445235" y="260648"/>
            <a:ext cx="8915400" cy="409166"/>
          </a:xfrm>
        </p:spPr>
        <p:txBody>
          <a:bodyPr vert="horz" lIns="91440" tIns="45720" rIns="91440" bIns="45720" rtlCol="0" anchor="ctr">
            <a:normAutofit/>
          </a:bodyPr>
          <a:lstStyle/>
          <a:p>
            <a:pPr defTabSz="457200"/>
            <a:r>
              <a:rPr lang="sk-SK" sz="1800" spc="-50" dirty="0" smtClean="0">
                <a:solidFill>
                  <a:srgbClr val="404040"/>
                </a:solidFill>
                <a:latin typeface="Helvetica" pitchFamily="34" charset="0"/>
                <a:cs typeface="Helvetica" pitchFamily="34" charset="0"/>
              </a:rPr>
              <a:t>Technológia </a:t>
            </a:r>
            <a:r>
              <a:rPr lang="sk-SK" sz="1800" spc="-50" dirty="0">
                <a:solidFill>
                  <a:srgbClr val="404040"/>
                </a:solidFill>
                <a:latin typeface="Helvetica" pitchFamily="34" charset="0"/>
                <a:cs typeface="Helvetica" pitchFamily="34" charset="0"/>
              </a:rPr>
              <a:t>správneho osvetlenia priechodov pre chodcov</a:t>
            </a:r>
            <a:endParaRPr lang="en-US" sz="1800" spc="-50" dirty="0">
              <a:solidFill>
                <a:srgbClr val="404040"/>
              </a:solidFill>
              <a:latin typeface="Helvetica" pitchFamily="34" charset="0"/>
              <a:cs typeface="Helvetica" pitchFamily="34" charset="0"/>
            </a:endParaRPr>
          </a:p>
        </p:txBody>
      </p:sp>
      <p:sp>
        <p:nvSpPr>
          <p:cNvPr id="14" name="TextBox 1"/>
          <p:cNvSpPr txBox="1"/>
          <p:nvPr/>
        </p:nvSpPr>
        <p:spPr>
          <a:xfrm>
            <a:off x="4376936" y="1409869"/>
            <a:ext cx="5256584" cy="2739211"/>
          </a:xfrm>
          <a:prstGeom prst="rect">
            <a:avLst/>
          </a:prstGeom>
          <a:noFill/>
        </p:spPr>
        <p:txBody>
          <a:bodyPr wrap="square" rtlCol="0">
            <a:spAutoFit/>
          </a:bodyPr>
          <a:lstStyle/>
          <a:p>
            <a:pPr algn="just"/>
            <a:r>
              <a:rPr lang="sk-SK" sz="1100" b="1" dirty="0" smtClean="0">
                <a:solidFill>
                  <a:schemeClr val="tx1">
                    <a:lumMod val="85000"/>
                    <a:lumOff val="15000"/>
                  </a:schemeClr>
                </a:solidFill>
                <a:latin typeface="Helvetica" panose="020B0604020202020204" pitchFamily="34" charset="0"/>
                <a:cs typeface="Helvetica" panose="020B0604020202020204" pitchFamily="34" charset="0"/>
              </a:rPr>
              <a:t>Bezpečnostný </a:t>
            </a:r>
            <a:r>
              <a:rPr lang="sk-SK" sz="1100" b="1" dirty="0">
                <a:solidFill>
                  <a:schemeClr val="tx1">
                    <a:lumMod val="85000"/>
                    <a:lumOff val="15000"/>
                  </a:schemeClr>
                </a:solidFill>
                <a:latin typeface="Helvetica" panose="020B0604020202020204" pitchFamily="34" charset="0"/>
                <a:cs typeface="Helvetica" panose="020B0604020202020204" pitchFamily="34" charset="0"/>
              </a:rPr>
              <a:t>priechod</a:t>
            </a:r>
            <a:r>
              <a:rPr lang="sk-SK" sz="1100" dirty="0">
                <a:solidFill>
                  <a:schemeClr val="tx1">
                    <a:lumMod val="85000"/>
                    <a:lumOff val="15000"/>
                  </a:schemeClr>
                </a:solidFill>
                <a:latin typeface="Helvetica" panose="020B0604020202020204" pitchFamily="34" charset="0"/>
                <a:cs typeface="Helvetica" panose="020B0604020202020204" pitchFamily="34" charset="0"/>
              </a:rPr>
              <a:t> je </a:t>
            </a:r>
            <a:r>
              <a:rPr lang="sk-SK" sz="1100" dirty="0" smtClean="0">
                <a:solidFill>
                  <a:schemeClr val="tx1">
                    <a:lumMod val="85000"/>
                    <a:lumOff val="15000"/>
                  </a:schemeClr>
                </a:solidFill>
                <a:latin typeface="Helvetica" panose="020B0604020202020204" pitchFamily="34" charset="0"/>
                <a:cs typeface="Helvetica" panose="020B0604020202020204" pitchFamily="34" charset="0"/>
              </a:rPr>
              <a:t>modulárny systém, ktorý sa </a:t>
            </a:r>
            <a:r>
              <a:rPr lang="sk-SK" sz="1100" dirty="0">
                <a:solidFill>
                  <a:schemeClr val="tx1">
                    <a:lumMod val="85000"/>
                    <a:lumOff val="15000"/>
                  </a:schemeClr>
                </a:solidFill>
                <a:latin typeface="Helvetica" panose="020B0604020202020204" pitchFamily="34" charset="0"/>
                <a:cs typeface="Helvetica" panose="020B0604020202020204" pitchFamily="34" charset="0"/>
              </a:rPr>
              <a:t>navrhuje </a:t>
            </a:r>
            <a:r>
              <a:rPr lang="sk-SK" sz="1100" dirty="0" smtClean="0">
                <a:solidFill>
                  <a:schemeClr val="tx1">
                    <a:lumMod val="85000"/>
                    <a:lumOff val="15000"/>
                  </a:schemeClr>
                </a:solidFill>
                <a:latin typeface="Helvetica" panose="020B0604020202020204" pitchFamily="34" charset="0"/>
                <a:cs typeface="Helvetica" panose="020B0604020202020204" pitchFamily="34" charset="0"/>
              </a:rPr>
              <a:t>na </a:t>
            </a:r>
            <a:r>
              <a:rPr lang="sk-SK" sz="1100" dirty="0">
                <a:solidFill>
                  <a:schemeClr val="tx1">
                    <a:lumMod val="85000"/>
                    <a:lumOff val="15000"/>
                  </a:schemeClr>
                </a:solidFill>
                <a:latin typeface="Helvetica" panose="020B0604020202020204" pitchFamily="34" charset="0"/>
                <a:cs typeface="Helvetica" panose="020B0604020202020204" pitchFamily="34" charset="0"/>
              </a:rPr>
              <a:t>základe konkrétnych dopravno inžinierskych poznatkov o danom </a:t>
            </a:r>
            <a:r>
              <a:rPr lang="sk-SK" sz="1100" dirty="0" smtClean="0">
                <a:solidFill>
                  <a:schemeClr val="tx1">
                    <a:lumMod val="85000"/>
                    <a:lumOff val="15000"/>
                  </a:schemeClr>
                </a:solidFill>
                <a:latin typeface="Helvetica" panose="020B0604020202020204" pitchFamily="34" charset="0"/>
                <a:cs typeface="Helvetica" panose="020B0604020202020204" pitchFamily="34" charset="0"/>
              </a:rPr>
              <a:t>priechode a skladá sa z nasledovných zariadení: </a:t>
            </a:r>
            <a:endParaRPr lang="sk-SK" sz="1100" dirty="0">
              <a:solidFill>
                <a:schemeClr val="tx1">
                  <a:lumMod val="85000"/>
                  <a:lumOff val="15000"/>
                </a:schemeClr>
              </a:solidFill>
              <a:latin typeface="Helvetica" panose="020B0604020202020204" pitchFamily="34" charset="0"/>
              <a:cs typeface="Helvetica" panose="020B0604020202020204" pitchFamily="34" charset="0"/>
            </a:endParaRPr>
          </a:p>
          <a:p>
            <a:pPr algn="just"/>
            <a:endParaRPr lang="sk-SK" sz="1100" dirty="0">
              <a:solidFill>
                <a:schemeClr val="tx1">
                  <a:lumMod val="85000"/>
                  <a:lumOff val="15000"/>
                </a:schemeClr>
              </a:solidFill>
              <a:latin typeface="Helvetica" panose="020B0604020202020204" pitchFamily="34" charset="0"/>
              <a:cs typeface="Helvetica" panose="020B0604020202020204" pitchFamily="34" charset="0"/>
            </a:endParaRPr>
          </a:p>
          <a:p>
            <a:pPr marL="171450" indent="-171450" algn="just">
              <a:lnSpc>
                <a:spcPct val="150000"/>
              </a:lnSpc>
              <a:buFont typeface="Arial" panose="020B0604020202020204" pitchFamily="34" charset="0"/>
              <a:buChar char="•"/>
            </a:pPr>
            <a:r>
              <a:rPr lang="sk-SK" sz="1400" dirty="0" smtClean="0">
                <a:solidFill>
                  <a:srgbClr val="67C418"/>
                </a:solidFill>
                <a:latin typeface="Helvetica" panose="020B0604020202020204" pitchFamily="34" charset="0"/>
                <a:cs typeface="Helvetica" panose="020B0604020202020204" pitchFamily="34" charset="0"/>
              </a:rPr>
              <a:t>riadiaca </a:t>
            </a:r>
            <a:r>
              <a:rPr lang="sk-SK" sz="1400" dirty="0">
                <a:solidFill>
                  <a:srgbClr val="67C418"/>
                </a:solidFill>
                <a:latin typeface="Helvetica" panose="020B0604020202020204" pitchFamily="34" charset="0"/>
                <a:cs typeface="Helvetica" panose="020B0604020202020204" pitchFamily="34" charset="0"/>
              </a:rPr>
              <a:t>jednotka </a:t>
            </a:r>
            <a:r>
              <a:rPr lang="sk-SK" sz="1400" dirty="0" smtClean="0">
                <a:solidFill>
                  <a:srgbClr val="67C418"/>
                </a:solidFill>
                <a:latin typeface="Helvetica" panose="020B0604020202020204" pitchFamily="34" charset="0"/>
                <a:cs typeface="Helvetica" panose="020B0604020202020204" pitchFamily="34" charset="0"/>
              </a:rPr>
              <a:t>s </a:t>
            </a:r>
            <a:r>
              <a:rPr lang="sk-SK" sz="1400" dirty="0">
                <a:solidFill>
                  <a:srgbClr val="67C418"/>
                </a:solidFill>
                <a:latin typeface="Helvetica" panose="020B0604020202020204" pitchFamily="34" charset="0"/>
                <a:cs typeface="Helvetica" panose="020B0604020202020204" pitchFamily="34" charset="0"/>
              </a:rPr>
              <a:t>pokročilou detekciou prítomnosti chodca</a:t>
            </a:r>
          </a:p>
          <a:p>
            <a:pPr marL="171450" indent="-171450" algn="just">
              <a:lnSpc>
                <a:spcPct val="150000"/>
              </a:lnSpc>
              <a:buFont typeface="Arial" panose="020B0604020202020204" pitchFamily="34" charset="0"/>
              <a:buChar char="•"/>
            </a:pPr>
            <a:r>
              <a:rPr lang="sk-SK" sz="1400" dirty="0">
                <a:solidFill>
                  <a:srgbClr val="67C418"/>
                </a:solidFill>
                <a:latin typeface="Helvetica" panose="020B0604020202020204" pitchFamily="34" charset="0"/>
                <a:cs typeface="Helvetica" panose="020B0604020202020204" pitchFamily="34" charset="0"/>
              </a:rPr>
              <a:t>dopravná značka </a:t>
            </a:r>
            <a:r>
              <a:rPr lang="sk-SK" sz="1400" dirty="0" smtClean="0">
                <a:solidFill>
                  <a:srgbClr val="67C418"/>
                </a:solidFill>
                <a:latin typeface="Helvetica" panose="020B0604020202020204" pitchFamily="34" charset="0"/>
                <a:cs typeface="Helvetica" panose="020B0604020202020204" pitchFamily="34" charset="0"/>
              </a:rPr>
              <a:t>IP6</a:t>
            </a:r>
            <a:r>
              <a:rPr lang="sk-SK" sz="1400" dirty="0">
                <a:solidFill>
                  <a:srgbClr val="67C418"/>
                </a:solidFill>
                <a:latin typeface="Helvetica" panose="020B0604020202020204" pitchFamily="34" charset="0"/>
                <a:cs typeface="Helvetica" panose="020B0604020202020204" pitchFamily="34" charset="0"/>
              </a:rPr>
              <a:t>, </a:t>
            </a:r>
            <a:r>
              <a:rPr lang="sk-SK" sz="1400" dirty="0" smtClean="0">
                <a:solidFill>
                  <a:srgbClr val="67C418"/>
                </a:solidFill>
                <a:latin typeface="Helvetica" panose="020B0604020202020204" pitchFamily="34" charset="0"/>
                <a:cs typeface="Helvetica" panose="020B0604020202020204" pitchFamily="34" charset="0"/>
              </a:rPr>
              <a:t>s dvojicou </a:t>
            </a:r>
            <a:r>
              <a:rPr lang="sk-SK" sz="1400" dirty="0">
                <a:solidFill>
                  <a:srgbClr val="67C418"/>
                </a:solidFill>
                <a:latin typeface="Helvetica" panose="020B0604020202020204" pitchFamily="34" charset="0"/>
                <a:cs typeface="Helvetica" panose="020B0604020202020204" pitchFamily="34" charset="0"/>
              </a:rPr>
              <a:t>výstražných LED </a:t>
            </a:r>
            <a:r>
              <a:rPr lang="sk-SK" sz="1400" dirty="0" smtClean="0">
                <a:solidFill>
                  <a:srgbClr val="67C418"/>
                </a:solidFill>
                <a:latin typeface="Helvetica" panose="020B0604020202020204" pitchFamily="34" charset="0"/>
                <a:cs typeface="Helvetica" panose="020B0604020202020204" pitchFamily="34" charset="0"/>
              </a:rPr>
              <a:t>svietidiel</a:t>
            </a:r>
          </a:p>
          <a:p>
            <a:pPr marL="171450" indent="-171450" algn="just">
              <a:lnSpc>
                <a:spcPct val="150000"/>
              </a:lnSpc>
              <a:buFont typeface="Arial" panose="020B0604020202020204" pitchFamily="34" charset="0"/>
              <a:buChar char="•"/>
            </a:pPr>
            <a:r>
              <a:rPr lang="sk-SK" sz="1400" dirty="0" smtClean="0">
                <a:solidFill>
                  <a:srgbClr val="67C418"/>
                </a:solidFill>
                <a:latin typeface="Helvetica" panose="020B0604020202020204" pitchFamily="34" charset="0"/>
                <a:cs typeface="Helvetica" panose="020B0604020202020204" pitchFamily="34" charset="0"/>
              </a:rPr>
              <a:t>dopravné </a:t>
            </a:r>
            <a:r>
              <a:rPr lang="sk-SK" sz="1400" dirty="0">
                <a:solidFill>
                  <a:srgbClr val="67C418"/>
                </a:solidFill>
                <a:latin typeface="Helvetica" panose="020B0604020202020204" pitchFamily="34" charset="0"/>
                <a:cs typeface="Helvetica" panose="020B0604020202020204" pitchFamily="34" charset="0"/>
              </a:rPr>
              <a:t>bezpečnostné LED prvky do vozovky </a:t>
            </a:r>
            <a:endParaRPr lang="sk-SK" sz="1400" dirty="0" smtClean="0">
              <a:solidFill>
                <a:srgbClr val="67C418"/>
              </a:solidFill>
              <a:latin typeface="Helvetica" panose="020B0604020202020204" pitchFamily="34" charset="0"/>
              <a:cs typeface="Helvetica" panose="020B0604020202020204" pitchFamily="34" charset="0"/>
            </a:endParaRPr>
          </a:p>
          <a:p>
            <a:pPr marL="171450" indent="-171450" algn="just">
              <a:lnSpc>
                <a:spcPct val="150000"/>
              </a:lnSpc>
              <a:buFont typeface="Arial" panose="020B0604020202020204" pitchFamily="34" charset="0"/>
              <a:buChar char="•"/>
            </a:pPr>
            <a:r>
              <a:rPr lang="sk-SK" sz="1400" dirty="0" smtClean="0">
                <a:solidFill>
                  <a:srgbClr val="67C418"/>
                </a:solidFill>
                <a:latin typeface="Helvetica" panose="020B0604020202020204" pitchFamily="34" charset="0"/>
                <a:cs typeface="Helvetica" panose="020B0604020202020204" pitchFamily="34" charset="0"/>
              </a:rPr>
              <a:t>Asymetrické LED </a:t>
            </a:r>
            <a:r>
              <a:rPr lang="sk-SK" sz="1400" dirty="0">
                <a:solidFill>
                  <a:srgbClr val="67C418"/>
                </a:solidFill>
                <a:latin typeface="Helvetica" panose="020B0604020202020204" pitchFamily="34" charset="0"/>
                <a:cs typeface="Helvetica" panose="020B0604020202020204" pitchFamily="34" charset="0"/>
              </a:rPr>
              <a:t>osvetlenie priechodu pre chodcov</a:t>
            </a:r>
          </a:p>
          <a:p>
            <a:pPr algn="just"/>
            <a:endParaRPr lang="sk-SK" sz="1100" dirty="0">
              <a:solidFill>
                <a:schemeClr val="tx1">
                  <a:lumMod val="85000"/>
                  <a:lumOff val="15000"/>
                </a:schemeClr>
              </a:solidFill>
              <a:latin typeface="Helvetica" panose="020B0604020202020204" pitchFamily="34" charset="0"/>
              <a:cs typeface="Helvetica" panose="020B0604020202020204" pitchFamily="34" charset="0"/>
            </a:endParaRPr>
          </a:p>
          <a:p>
            <a:pPr algn="just"/>
            <a:endParaRPr lang="sk-SK" sz="1100" dirty="0">
              <a:solidFill>
                <a:schemeClr val="tx1">
                  <a:lumMod val="85000"/>
                  <a:lumOff val="15000"/>
                </a:schemeClr>
              </a:solidFill>
              <a:latin typeface="Helvetica" panose="020B0604020202020204" pitchFamily="34" charset="0"/>
              <a:cs typeface="Helvetica" panose="020B0604020202020204" pitchFamily="34" charset="0"/>
            </a:endParaRPr>
          </a:p>
          <a:p>
            <a:pPr algn="just"/>
            <a:endParaRPr lang="sk-SK" sz="1100" dirty="0">
              <a:latin typeface="Helvetica" panose="020B0604020202020204" pitchFamily="34" charset="0"/>
              <a:cs typeface="Helvetica" panose="020B0604020202020204" pitchFamily="34" charset="0"/>
            </a:endParaRPr>
          </a:p>
          <a:p>
            <a:pPr algn="just"/>
            <a:endParaRPr lang="sk-SK" sz="1100" dirty="0">
              <a:latin typeface="Helvetica" panose="020B0604020202020204" pitchFamily="34" charset="0"/>
              <a:cs typeface="Helvetica" panose="020B0604020202020204" pitchFamily="34" charset="0"/>
            </a:endParaRPr>
          </a:p>
        </p:txBody>
      </p:sp>
      <p:sp>
        <p:nvSpPr>
          <p:cNvPr id="38" name="Round Same Side Corner Rectangle 18"/>
          <p:cNvSpPr/>
          <p:nvPr/>
        </p:nvSpPr>
        <p:spPr>
          <a:xfrm>
            <a:off x="344488" y="980728"/>
            <a:ext cx="9217024" cy="290393"/>
          </a:xfrm>
          <a:prstGeom prst="round2SameRect">
            <a:avLst/>
          </a:prstGeom>
          <a:solidFill>
            <a:schemeClr val="tx1">
              <a:lumMod val="50000"/>
              <a:lumOff val="50000"/>
            </a:schemeClr>
          </a:solidFill>
          <a:effectLst>
            <a:innerShdw blurRad="63500">
              <a:schemeClr val="tx1">
                <a:lumMod val="65000"/>
                <a:lumOff val="35000"/>
              </a:schemeClr>
            </a:innerShdw>
          </a:effectLst>
        </p:spPr>
        <p:txBody>
          <a:bodyPr wrap="square" rtlCol="0">
            <a:spAutoFit/>
          </a:bodyPr>
          <a:lstStyle/>
          <a:p>
            <a:pPr algn="ctr"/>
            <a:r>
              <a:rPr lang="sk-SK" sz="1200" dirty="0" smtClean="0">
                <a:solidFill>
                  <a:schemeClr val="bg1"/>
                </a:solidFill>
                <a:latin typeface="Helvetica"/>
                <a:cs typeface="Helvetica"/>
              </a:rPr>
              <a:t>Technológia </a:t>
            </a:r>
            <a:r>
              <a:rPr lang="sk-SK" sz="1200" dirty="0">
                <a:solidFill>
                  <a:schemeClr val="bg1"/>
                </a:solidFill>
                <a:latin typeface="Helvetica"/>
                <a:cs typeface="Helvetica"/>
              </a:rPr>
              <a:t>správneho osvetlenia priechodov pre </a:t>
            </a:r>
            <a:r>
              <a:rPr lang="sk-SK" sz="1200" dirty="0" smtClean="0">
                <a:solidFill>
                  <a:schemeClr val="bg1"/>
                </a:solidFill>
                <a:latin typeface="Helvetica"/>
                <a:cs typeface="Helvetica"/>
              </a:rPr>
              <a:t>chodcov</a:t>
            </a:r>
            <a:endParaRPr lang="en-US" sz="1200" dirty="0">
              <a:solidFill>
                <a:schemeClr val="bg1"/>
              </a:solidFill>
              <a:latin typeface="Helvetica"/>
              <a:cs typeface="Helvetica"/>
            </a:endParaRPr>
          </a:p>
        </p:txBody>
      </p:sp>
      <p:pic>
        <p:nvPicPr>
          <p:cNvPr id="11" name="Picture 48" descr="91_ISO9001_rgb_120.gif"/>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9315563" y="332656"/>
            <a:ext cx="317957" cy="318599"/>
          </a:xfrm>
          <a:prstGeom prst="rect">
            <a:avLst/>
          </a:prstGeom>
        </p:spPr>
      </p:pic>
      <p:pic>
        <p:nvPicPr>
          <p:cNvPr id="12" name="Picture 49" descr="141_Blatt_rgb_120.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6767" y="333967"/>
            <a:ext cx="316648" cy="317288"/>
          </a:xfrm>
          <a:prstGeom prst="rect">
            <a:avLst/>
          </a:prstGeom>
        </p:spPr>
      </p:pic>
      <p:pic>
        <p:nvPicPr>
          <p:cNvPr id="15" name="Obrázok 1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363368" y="1459131"/>
            <a:ext cx="3869552" cy="2211499"/>
          </a:xfrm>
          <a:prstGeom prst="rect">
            <a:avLst/>
          </a:prstGeom>
          <a:effectLst/>
        </p:spPr>
      </p:pic>
      <p:sp>
        <p:nvSpPr>
          <p:cNvPr id="16" name="Obdĺžnik 15"/>
          <p:cNvSpPr/>
          <p:nvPr/>
        </p:nvSpPr>
        <p:spPr>
          <a:xfrm>
            <a:off x="344488" y="5661248"/>
            <a:ext cx="9269322" cy="738664"/>
          </a:xfrm>
          <a:prstGeom prst="rect">
            <a:avLst/>
          </a:prstGeom>
        </p:spPr>
        <p:txBody>
          <a:bodyPr wrap="square">
            <a:spAutoFit/>
          </a:bodyPr>
          <a:lstStyle/>
          <a:p>
            <a:r>
              <a:rPr lang="sk-SK" sz="1400" dirty="0">
                <a:solidFill>
                  <a:srgbClr val="67C418"/>
                </a:solidFill>
                <a:latin typeface="Helvetica" panose="020B0604020202020204" pitchFamily="34" charset="0"/>
                <a:cs typeface="Helvetica" panose="020B0604020202020204" pitchFamily="34" charset="0"/>
              </a:rPr>
              <a:t>Inteligentné riešenie aktívne zvyšuje bezpečnosť chodcov, nachádzajúcich sa v blízkosti, alebo priamo na priechode. Vyhodnocuje okolité vplyvy a aktívne vplýva na obidve skupiny faktorov </a:t>
            </a:r>
            <a:r>
              <a:rPr lang="sk-SK" sz="1400" dirty="0" smtClean="0">
                <a:solidFill>
                  <a:srgbClr val="67C418"/>
                </a:solidFill>
                <a:latin typeface="Helvetica" panose="020B0604020202020204" pitchFamily="34" charset="0"/>
                <a:cs typeface="Helvetica" panose="020B0604020202020204" pitchFamily="34" charset="0"/>
              </a:rPr>
              <a:t>ako je </a:t>
            </a:r>
            <a:r>
              <a:rPr lang="sk-SK" sz="1400" dirty="0">
                <a:solidFill>
                  <a:srgbClr val="67C418"/>
                </a:solidFill>
                <a:latin typeface="Helvetica" panose="020B0604020202020204" pitchFamily="34" charset="0"/>
                <a:cs typeface="Helvetica" panose="020B0604020202020204" pitchFamily="34" charset="0"/>
              </a:rPr>
              <a:t>znížená viditeľnosť (tma</a:t>
            </a:r>
            <a:r>
              <a:rPr lang="sk-SK" sz="1400" dirty="0" smtClean="0">
                <a:solidFill>
                  <a:srgbClr val="67C418"/>
                </a:solidFill>
                <a:latin typeface="Helvetica" panose="020B0604020202020204" pitchFamily="34" charset="0"/>
                <a:cs typeface="Helvetica" panose="020B0604020202020204" pitchFamily="34" charset="0"/>
              </a:rPr>
              <a:t>) a </a:t>
            </a:r>
            <a:r>
              <a:rPr lang="sk-SK" sz="1400" dirty="0">
                <a:solidFill>
                  <a:srgbClr val="67C418"/>
                </a:solidFill>
                <a:latin typeface="Helvetica" panose="020B0604020202020204" pitchFamily="34" charset="0"/>
                <a:cs typeface="Helvetica" panose="020B0604020202020204" pitchFamily="34" charset="0"/>
              </a:rPr>
              <a:t>prítomnosť osôb na priestore pred vstupom do vozovky, s cieľom zvýšiť bezpečnosť chodcov. </a:t>
            </a:r>
            <a:endParaRPr lang="en-US" sz="1400" dirty="0">
              <a:solidFill>
                <a:srgbClr val="67C418"/>
              </a:solidFill>
              <a:latin typeface="Helvetica" panose="020B0604020202020204" pitchFamily="34" charset="0"/>
              <a:cs typeface="Helvetica" panose="020B0604020202020204" pitchFamily="34" charset="0"/>
            </a:endParaRPr>
          </a:p>
        </p:txBody>
      </p:sp>
      <p:sp>
        <p:nvSpPr>
          <p:cNvPr id="2" name="Obdĺžnik 1"/>
          <p:cNvSpPr/>
          <p:nvPr/>
        </p:nvSpPr>
        <p:spPr>
          <a:xfrm>
            <a:off x="4407634" y="3757389"/>
            <a:ext cx="5225885" cy="1615827"/>
          </a:xfrm>
          <a:prstGeom prst="rect">
            <a:avLst/>
          </a:prstGeom>
        </p:spPr>
        <p:txBody>
          <a:bodyPr wrap="square">
            <a:spAutoFit/>
          </a:bodyPr>
          <a:lstStyle/>
          <a:p>
            <a:r>
              <a:rPr lang="sk-SK" sz="1100" dirty="0">
                <a:latin typeface="Helvetica" panose="020B0604020202020204" pitchFamily="34" charset="0"/>
                <a:cs typeface="Helvetica" panose="020B0604020202020204" pitchFamily="34" charset="0"/>
              </a:rPr>
              <a:t>Elektronika napájania a riadenia výstražných LED svietidiel je doplnená o detekčné zariadenie</a:t>
            </a:r>
            <a:r>
              <a:rPr lang="sk-SK" sz="1100" dirty="0" smtClean="0">
                <a:latin typeface="Helvetica" panose="020B0604020202020204" pitchFamily="34" charset="0"/>
                <a:cs typeface="Helvetica" panose="020B0604020202020204" pitchFamily="34" charset="0"/>
              </a:rPr>
              <a:t>, s možnosťou tvarovania detekčnej plochy, </a:t>
            </a:r>
            <a:r>
              <a:rPr lang="sk-SK" sz="1100" dirty="0">
                <a:latin typeface="Helvetica" panose="020B0604020202020204" pitchFamily="34" charset="0"/>
                <a:cs typeface="Helvetica" panose="020B0604020202020204" pitchFamily="34" charset="0"/>
              </a:rPr>
              <a:t>ktoré uvedie výstražné svietidlo do stavu blikania len v prítomnosti chodca v blízkosti priechodu pre chodcov</a:t>
            </a:r>
            <a:r>
              <a:rPr lang="sk-SK" sz="1100" dirty="0" smtClean="0">
                <a:latin typeface="Helvetica" panose="020B0604020202020204" pitchFamily="34" charset="0"/>
                <a:cs typeface="Helvetica" panose="020B0604020202020204" pitchFamily="34" charset="0"/>
              </a:rPr>
              <a:t>.</a:t>
            </a:r>
          </a:p>
          <a:p>
            <a:endParaRPr lang="sk-SK" sz="1100" dirty="0" smtClean="0">
              <a:solidFill>
                <a:prstClr val="black"/>
              </a:solidFill>
              <a:latin typeface="Helvetica" panose="020B0604020202020204" pitchFamily="34" charset="0"/>
              <a:cs typeface="Helvetica" panose="020B0604020202020204" pitchFamily="34" charset="0"/>
            </a:endParaRPr>
          </a:p>
          <a:p>
            <a:r>
              <a:rPr lang="sk-SK" sz="1100" dirty="0" smtClean="0">
                <a:solidFill>
                  <a:prstClr val="black"/>
                </a:solidFill>
                <a:latin typeface="Helvetica" panose="020B0604020202020204" pitchFamily="34" charset="0"/>
                <a:cs typeface="Helvetica" panose="020B0604020202020204" pitchFamily="34" charset="0"/>
              </a:rPr>
              <a:t>V </a:t>
            </a:r>
            <a:r>
              <a:rPr lang="sk-SK" sz="1100" dirty="0">
                <a:solidFill>
                  <a:prstClr val="black"/>
                </a:solidFill>
                <a:latin typeface="Helvetica" panose="020B0604020202020204" pitchFamily="34" charset="0"/>
                <a:cs typeface="Helvetica" panose="020B0604020202020204" pitchFamily="34" charset="0"/>
              </a:rPr>
              <a:t>prípade neprítomnosti chodca, detekčné zariadenie vypne režim blikania a výstražný „aktívny“ prvok sa zmení na „pasívny“. </a:t>
            </a:r>
            <a:r>
              <a:rPr lang="sk-SK" sz="1100" u="sng" dirty="0">
                <a:solidFill>
                  <a:prstClr val="black"/>
                </a:solidFill>
                <a:latin typeface="Helvetica" panose="020B0604020202020204" pitchFamily="34" charset="0"/>
                <a:cs typeface="Helvetica" panose="020B0604020202020204" pitchFamily="34" charset="0"/>
              </a:rPr>
              <a:t>Týmto zariadením sa zabraňuje návyku vodiča na permanentné blikanie výstražného svietidla, ktoré bliká aj počas neprítomnosti chodcov. </a:t>
            </a:r>
            <a:endParaRPr lang="sk-SK" dirty="0"/>
          </a:p>
        </p:txBody>
      </p:sp>
      <p:pic>
        <p:nvPicPr>
          <p:cNvPr id="17" name="Obrázok 16"/>
          <p:cNvPicPr>
            <a:picLocks noChangeAspect="1"/>
          </p:cNvPicPr>
          <p:nvPr/>
        </p:nvPicPr>
        <p:blipFill>
          <a:blip r:embed="rId7"/>
          <a:stretch>
            <a:fillRect/>
          </a:stretch>
        </p:blipFill>
        <p:spPr>
          <a:xfrm>
            <a:off x="363370" y="4149080"/>
            <a:ext cx="941068" cy="1130986"/>
          </a:xfrm>
          <a:prstGeom prst="rect">
            <a:avLst/>
          </a:prstGeom>
          <a:effectLst/>
        </p:spPr>
      </p:pic>
      <p:pic>
        <p:nvPicPr>
          <p:cNvPr id="18" name="Obrázok 17"/>
          <p:cNvPicPr>
            <a:picLocks noChangeAspect="1"/>
          </p:cNvPicPr>
          <p:nvPr/>
        </p:nvPicPr>
        <p:blipFill>
          <a:blip r:embed="rId8"/>
          <a:stretch>
            <a:fillRect/>
          </a:stretch>
        </p:blipFill>
        <p:spPr>
          <a:xfrm>
            <a:off x="1417076" y="4156138"/>
            <a:ext cx="834958" cy="1130986"/>
          </a:xfrm>
          <a:prstGeom prst="rect">
            <a:avLst/>
          </a:prstGeom>
          <a:effectLst/>
        </p:spPr>
      </p:pic>
      <p:pic>
        <p:nvPicPr>
          <p:cNvPr id="20" name="Obrázok 19"/>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rcRect l="44761" t="26439" r="38369" b="30730"/>
          <a:stretch/>
        </p:blipFill>
        <p:spPr>
          <a:xfrm>
            <a:off x="2364672" y="4160814"/>
            <a:ext cx="869360" cy="1121633"/>
          </a:xfrm>
          <a:prstGeom prst="rect">
            <a:avLst/>
          </a:prstGeom>
        </p:spPr>
      </p:pic>
      <p:pic>
        <p:nvPicPr>
          <p:cNvPr id="21" name="Obrázok 2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365289" y="4250019"/>
            <a:ext cx="887547" cy="88536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112003955"/>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669360"/>
            <a:ext cx="9906000" cy="188640"/>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Rectangle 7"/>
          <p:cNvSpPr/>
          <p:nvPr/>
        </p:nvSpPr>
        <p:spPr>
          <a:xfrm>
            <a:off x="0" y="3"/>
            <a:ext cx="9906000" cy="18863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Rounded Rectangle 8"/>
          <p:cNvSpPr/>
          <p:nvPr/>
        </p:nvSpPr>
        <p:spPr>
          <a:xfrm>
            <a:off x="344488" y="2929052"/>
            <a:ext cx="9161874" cy="1152128"/>
          </a:xfrm>
          <a:prstGeom prst="roundRect">
            <a:avLst>
              <a:gd name="adj" fmla="val 1658"/>
            </a:avLst>
          </a:prstGeom>
          <a:solidFill>
            <a:schemeClr val="bg1"/>
          </a:solidFill>
          <a:ln w="3175" cmpd="sng">
            <a:solidFill>
              <a:schemeClr val="bg1">
                <a:lumMod val="85000"/>
              </a:schemeClr>
            </a:solidFill>
          </a:ln>
          <a:effectLst>
            <a:innerShdw blurRad="381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0" y="2924944"/>
            <a:ext cx="9906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k-SK" sz="2600" spc="-150" dirty="0" smtClean="0">
                <a:solidFill>
                  <a:srgbClr val="404040"/>
                </a:solidFill>
                <a:latin typeface="Helvetica" pitchFamily="34" charset="0"/>
                <a:cs typeface="Helvetica" pitchFamily="34" charset="0"/>
              </a:rPr>
              <a:t>Komplexné služby na kľúč</a:t>
            </a:r>
            <a:r>
              <a:rPr lang="sk-SK" sz="2600" spc="-150" dirty="0">
                <a:solidFill>
                  <a:srgbClr val="404040"/>
                </a:solidFill>
                <a:latin typeface="Helvetica" pitchFamily="34" charset="0"/>
                <a:cs typeface="Helvetica" pitchFamily="34" charset="0"/>
              </a:rPr>
              <a:t/>
            </a:r>
            <a:br>
              <a:rPr lang="sk-SK" sz="2600" spc="-150" dirty="0">
                <a:solidFill>
                  <a:srgbClr val="404040"/>
                </a:solidFill>
                <a:latin typeface="Helvetica" pitchFamily="34" charset="0"/>
                <a:cs typeface="Helvetica" pitchFamily="34" charset="0"/>
              </a:rPr>
            </a:br>
            <a:r>
              <a:rPr lang="sk-SK" sz="2600" b="1" spc="-150" dirty="0" smtClean="0">
                <a:solidFill>
                  <a:srgbClr val="404040"/>
                </a:solidFill>
                <a:latin typeface="Helvetica" pitchFamily="34" charset="0"/>
                <a:cs typeface="Helvetica" pitchFamily="34" charset="0"/>
              </a:rPr>
              <a:t>Bezpečnostné osvetlenie </a:t>
            </a:r>
            <a:r>
              <a:rPr lang="sk-SK" sz="2600" b="1" spc="-150" dirty="0">
                <a:solidFill>
                  <a:srgbClr val="404040"/>
                </a:solidFill>
                <a:latin typeface="Helvetica" pitchFamily="34" charset="0"/>
                <a:cs typeface="Helvetica" pitchFamily="34" charset="0"/>
              </a:rPr>
              <a:t>priechodov pre </a:t>
            </a:r>
            <a:r>
              <a:rPr lang="sk-SK" sz="2600" b="1" spc="-150" dirty="0" smtClean="0">
                <a:solidFill>
                  <a:srgbClr val="404040"/>
                </a:solidFill>
                <a:latin typeface="Helvetica" pitchFamily="34" charset="0"/>
                <a:cs typeface="Helvetica" pitchFamily="34" charset="0"/>
              </a:rPr>
              <a:t>chodcov</a:t>
            </a:r>
            <a:endParaRPr lang="en-US" sz="2600" b="1" spc="-150" dirty="0">
              <a:solidFill>
                <a:srgbClr val="404040"/>
              </a:solidFill>
              <a:latin typeface="Helvetica" pitchFamily="34" charset="0"/>
              <a:cs typeface="Helvetica" pitchFamily="34" charset="0"/>
            </a:endParaRPr>
          </a:p>
        </p:txBody>
      </p:sp>
      <p:pic>
        <p:nvPicPr>
          <p:cNvPr id="16" name="Picture 15" descr="ecologic_logo_FINA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7240" y="5733256"/>
            <a:ext cx="2016224" cy="679818"/>
          </a:xfrm>
          <a:prstGeom prst="rect">
            <a:avLst/>
          </a:prstGeom>
        </p:spPr>
      </p:pic>
      <p:sp>
        <p:nvSpPr>
          <p:cNvPr id="23" name="TextBox 16"/>
          <p:cNvSpPr txBox="1"/>
          <p:nvPr/>
        </p:nvSpPr>
        <p:spPr>
          <a:xfrm>
            <a:off x="-20092" y="303037"/>
            <a:ext cx="9906000" cy="461665"/>
          </a:xfrm>
          <a:prstGeom prst="rect">
            <a:avLst/>
          </a:prstGeom>
          <a:noFill/>
        </p:spPr>
        <p:txBody>
          <a:bodyPr wrap="square" rtlCol="0">
            <a:spAutoFit/>
          </a:bodyPr>
          <a:lstStyle/>
          <a:p>
            <a:pPr algn="ctr"/>
            <a:r>
              <a:rPr lang="en-US" sz="1150" dirty="0">
                <a:solidFill>
                  <a:schemeClr val="bg1">
                    <a:lumMod val="65000"/>
                  </a:schemeClr>
                </a:solidFill>
                <a:latin typeface="Helvetica"/>
                <a:cs typeface="Helvetica"/>
              </a:rPr>
              <a:t>ENERGETICKÉ AUDITY OSVETLENIA | SVETELNO-TECHNICKÉ PROJEKTY | ANALÝZY A ŠTÚDIE REALIZOVATELNOSTI INVESTÍCIE PROJEKTOVÉ DOKUMENTÁCIE | AUTORSKÝ A STAVEBNÝ DOZOR | OBSTARÁVANIE | REALIZÁCIA A FINANCOVANIE PROJEKTOV </a:t>
            </a:r>
          </a:p>
        </p:txBody>
      </p:sp>
      <p:pic>
        <p:nvPicPr>
          <p:cNvPr id="14" name="Obrázok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62458" y="845334"/>
            <a:ext cx="1743904" cy="986937"/>
          </a:xfrm>
          <a:prstGeom prst="rect">
            <a:avLst/>
          </a:prstGeom>
          <a:effectLst>
            <a:outerShdw blurRad="63500" sx="102000" sy="102000" algn="ctr" rotWithShape="0">
              <a:prstClr val="black">
                <a:alpha val="40000"/>
              </a:prstClr>
            </a:outerShdw>
          </a:effectLst>
        </p:spPr>
      </p:pic>
      <p:pic>
        <p:nvPicPr>
          <p:cNvPr id="22" name="Obrázok 21"/>
          <p:cNvPicPr>
            <a:picLocks noChangeAspect="1"/>
          </p:cNvPicPr>
          <p:nvPr/>
        </p:nvPicPr>
        <p:blipFill>
          <a:blip r:embed="rId5"/>
          <a:stretch>
            <a:fillRect/>
          </a:stretch>
        </p:blipFill>
        <p:spPr>
          <a:xfrm>
            <a:off x="2170537" y="845335"/>
            <a:ext cx="1746958" cy="986937"/>
          </a:xfrm>
          <a:prstGeom prst="rect">
            <a:avLst/>
          </a:prstGeom>
          <a:effectLst>
            <a:outerShdw blurRad="63500" sx="102000" sy="102000" algn="ctr" rotWithShape="0">
              <a:prstClr val="black">
                <a:alpha val="40000"/>
              </a:prstClr>
            </a:outerShdw>
          </a:effectLst>
        </p:spPr>
      </p:pic>
      <p:pic>
        <p:nvPicPr>
          <p:cNvPr id="24" name="Obrázok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27236" y="845996"/>
            <a:ext cx="1756233" cy="986937"/>
          </a:xfrm>
          <a:prstGeom prst="rect">
            <a:avLst/>
          </a:prstGeom>
          <a:effectLst>
            <a:outerShdw blurRad="63500" sx="102000" sy="102000" algn="ctr" rotWithShape="0">
              <a:prstClr val="black">
                <a:alpha val="40000"/>
              </a:prstClr>
            </a:outerShdw>
          </a:effectLst>
        </p:spPr>
      </p:pic>
      <p:pic>
        <p:nvPicPr>
          <p:cNvPr id="25" name="Obrázok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06745" y="845337"/>
            <a:ext cx="1762467" cy="986936"/>
          </a:xfrm>
          <a:prstGeom prst="rect">
            <a:avLst/>
          </a:prstGeom>
          <a:effectLst>
            <a:outerShdw blurRad="63500" sx="102000" sy="102000" algn="ctr" rotWithShape="0">
              <a:prstClr val="black">
                <a:alpha val="40000"/>
              </a:prstClr>
            </a:outerShdw>
          </a:effectLst>
        </p:spPr>
      </p:pic>
      <p:pic>
        <p:nvPicPr>
          <p:cNvPr id="26" name="Obrázok 25"/>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344488" y="845334"/>
            <a:ext cx="1732802" cy="99031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39022775"/>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200472" y="797471"/>
            <a:ext cx="9505056" cy="5796594"/>
          </a:xfrm>
          <a:prstGeom prst="roundRect">
            <a:avLst>
              <a:gd name="adj" fmla="val 604"/>
            </a:avLst>
          </a:prstGeom>
          <a:solidFill>
            <a:schemeClr val="bg1"/>
          </a:solidFill>
          <a:ln w="3175" cmpd="sng">
            <a:solidFill>
              <a:schemeClr val="bg1">
                <a:lumMod val="85000"/>
              </a:schemeClr>
            </a:solidFill>
          </a:ln>
          <a:effectLst>
            <a:innerShdw blurRad="38100">
              <a:schemeClr val="bg1">
                <a:lumMod val="7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1784648" y="980728"/>
            <a:ext cx="7723760" cy="118494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mj-lt"/>
              <a:buAutoNum type="arabicPeriod"/>
            </a:pPr>
            <a:r>
              <a:rPr lang="sk-SK" sz="1600" spc="-50" dirty="0">
                <a:solidFill>
                  <a:srgbClr val="67C418"/>
                </a:solidFill>
                <a:latin typeface="Helvetica"/>
                <a:cs typeface="Helvetica"/>
              </a:rPr>
              <a:t>Vstupná svetelno-technická obhliadka</a:t>
            </a:r>
            <a:r>
              <a:rPr lang="sk-SK" sz="1600" spc="-50" dirty="0" smtClean="0">
                <a:solidFill>
                  <a:srgbClr val="09A915"/>
                </a:solidFill>
                <a:latin typeface="Helvetica"/>
                <a:cs typeface="Helvetica"/>
              </a:rPr>
              <a:t/>
            </a:r>
            <a:br>
              <a:rPr lang="sk-SK" sz="1600" spc="-50" dirty="0" smtClean="0">
                <a:solidFill>
                  <a:srgbClr val="09A915"/>
                </a:solidFill>
                <a:latin typeface="Helvetica"/>
                <a:cs typeface="Helvetica"/>
              </a:rPr>
            </a:br>
            <a:r>
              <a:rPr lang="sk-SK" sz="1100" spc="-50" dirty="0" smtClean="0">
                <a:solidFill>
                  <a:schemeClr val="tx1">
                    <a:lumMod val="85000"/>
                    <a:lumOff val="15000"/>
                  </a:schemeClr>
                </a:solidFill>
                <a:latin typeface="Helvetica" panose="020B0604020202020204" pitchFamily="34" charset="0"/>
                <a:ea typeface="Helvetica Neue" charset="0"/>
                <a:cs typeface="Helvetica" panose="020B0604020202020204" pitchFamily="34" charset="0"/>
              </a:rPr>
              <a:t>Zmapuje </a:t>
            </a:r>
            <a:r>
              <a:rPr lang="sk-SK"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a poskytne komplexný pohľad na na oblasť zvolených priechodov pre chodcov a príslušnú sústavu osvetlenia. Na každom individuálnom priechode sa zhodnotí aktuálny stav okolitého osvetlenia a budúci potenciál návrhu </a:t>
            </a:r>
            <a:r>
              <a:rPr lang="sk-SK" sz="1100" spc="-50" dirty="0" smtClean="0">
                <a:solidFill>
                  <a:schemeClr val="tx1">
                    <a:lumMod val="85000"/>
                    <a:lumOff val="15000"/>
                  </a:schemeClr>
                </a:solidFill>
                <a:latin typeface="Helvetica" panose="020B0604020202020204" pitchFamily="34" charset="0"/>
                <a:ea typeface="Helvetica Neue" charset="0"/>
                <a:cs typeface="Helvetica" panose="020B0604020202020204" pitchFamily="34" charset="0"/>
              </a:rPr>
              <a:t>bezpečnostných LED prvkov zapustených do vozovky a nového </a:t>
            </a:r>
            <a:r>
              <a:rPr lang="sk-SK"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asymetrického </a:t>
            </a:r>
            <a:r>
              <a:rPr lang="sk-SK" sz="1100" spc="-50" dirty="0" smtClean="0">
                <a:solidFill>
                  <a:schemeClr val="tx1">
                    <a:lumMod val="85000"/>
                    <a:lumOff val="15000"/>
                  </a:schemeClr>
                </a:solidFill>
                <a:latin typeface="Helvetica" panose="020B0604020202020204" pitchFamily="34" charset="0"/>
                <a:ea typeface="Helvetica Neue" charset="0"/>
                <a:cs typeface="Helvetica" panose="020B0604020202020204" pitchFamily="34" charset="0"/>
              </a:rPr>
              <a:t>osvetlenia </a:t>
            </a:r>
            <a:r>
              <a:rPr lang="sk-SK"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priechodov, prípadne modernizácie, resp. rekonštrukcie pôvodného systému osvetlenia. Vstupná svetelno-technická obhliadka je nevyhnutnou súčasťou pre vypracovanie detailnej </a:t>
            </a:r>
            <a:r>
              <a:rPr lang="sk-SK" sz="1100" spc="-50" dirty="0" err="1">
                <a:solidFill>
                  <a:schemeClr val="tx1">
                    <a:lumMod val="85000"/>
                    <a:lumOff val="15000"/>
                  </a:schemeClr>
                </a:solidFill>
                <a:latin typeface="Helvetica" panose="020B0604020202020204" pitchFamily="34" charset="0"/>
                <a:ea typeface="Helvetica Neue" charset="0"/>
                <a:cs typeface="Helvetica" panose="020B0604020202020204" pitchFamily="34" charset="0"/>
              </a:rPr>
              <a:t>Svetelno</a:t>
            </a:r>
            <a:r>
              <a:rPr lang="sk-SK"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–technickej štúdie.</a:t>
            </a:r>
            <a:r>
              <a:rPr lang="en-US" sz="1100" spc="-5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 </a:t>
            </a:r>
          </a:p>
        </p:txBody>
      </p:sp>
      <p:sp>
        <p:nvSpPr>
          <p:cNvPr id="22" name="TextBox 21"/>
          <p:cNvSpPr txBox="1"/>
          <p:nvPr/>
        </p:nvSpPr>
        <p:spPr>
          <a:xfrm>
            <a:off x="1783813" y="2420888"/>
            <a:ext cx="7776864" cy="169277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marL="342900" indent="-342900">
              <a:buAutoNum type="arabicPeriod"/>
              <a:defRPr sz="1600" spc="-50">
                <a:solidFill>
                  <a:srgbClr val="46A715"/>
                </a:solidFill>
                <a:latin typeface="Helvetica"/>
                <a:cs typeface="Helvetica"/>
              </a:defRPr>
            </a:lvl1pPr>
          </a:lstStyle>
          <a:p>
            <a:pPr>
              <a:buFont typeface="+mj-lt"/>
              <a:buAutoNum type="arabicPeriod" startAt="2"/>
            </a:pPr>
            <a:r>
              <a:rPr lang="sk-SK" dirty="0">
                <a:solidFill>
                  <a:srgbClr val="67C418"/>
                </a:solidFill>
              </a:rPr>
              <a:t>Svetelno-technická štúdia</a:t>
            </a:r>
            <a:r>
              <a:rPr lang="sk-SK" sz="1800" dirty="0"/>
              <a:t/>
            </a:r>
            <a:br>
              <a:rPr lang="sk-SK" sz="1800" dirty="0"/>
            </a:br>
            <a: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Popisuje, analyzuje a technicky zhodnotí súčasný stav, z ktorého bude vychádzať nový návrh osvetlenia alebo rekonštrukcia osvetlenia priechodov pre chodcov, s odborným odhadom nákladov na investíciu a nákladov na údržbu. </a:t>
            </a:r>
            <a:b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br>
            <a: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Štúdia bude zameraná na:</a:t>
            </a:r>
            <a:b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br>
            <a: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 zakreslenie a zameranie jednotlivých priechodov pre chodcov</a:t>
            </a:r>
            <a:b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br>
            <a: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 zhodnotenie možnosti napájania nových svetelných bodov osvetlenia priechodov</a:t>
            </a:r>
            <a:b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br>
            <a: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 zhodnotenie funkčnosti osvetlenia existujúcich priechodov pre chodcov s ohľadom na požiadavky svetelno-technických noriem</a:t>
            </a:r>
            <a:b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br>
            <a: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 zhodnotenie existujúcej geometrie sústavy osvetlenia</a:t>
            </a:r>
            <a:b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br>
            <a: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 svetelno-technické výpočty </a:t>
            </a:r>
            <a:r>
              <a:rPr lang="sk-SK" sz="1100" dirty="0" smtClean="0">
                <a:solidFill>
                  <a:schemeClr val="tx1">
                    <a:lumMod val="85000"/>
                    <a:lumOff val="15000"/>
                  </a:schemeClr>
                </a:solidFill>
                <a:latin typeface="Helvetica" panose="020B0604020202020204" pitchFamily="34" charset="0"/>
                <a:ea typeface="Helvetica Neue" charset="0"/>
                <a:cs typeface="Helvetica" panose="020B0604020202020204" pitchFamily="34" charset="0"/>
              </a:rPr>
              <a:t>osvetlenia jednotlivých </a:t>
            </a:r>
            <a: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priechodov</a:t>
            </a:r>
            <a:endParaRPr lang="en-US" sz="1050" dirty="0">
              <a:solidFill>
                <a:schemeClr val="tx1"/>
              </a:solidFill>
            </a:endParaRPr>
          </a:p>
        </p:txBody>
      </p:sp>
      <p:sp>
        <p:nvSpPr>
          <p:cNvPr id="33" name="TextBox 32"/>
          <p:cNvSpPr txBox="1"/>
          <p:nvPr/>
        </p:nvSpPr>
        <p:spPr>
          <a:xfrm>
            <a:off x="1760139" y="4406020"/>
            <a:ext cx="7776864" cy="8463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indent="0">
              <a:buNone/>
              <a:defRPr sz="1600" spc="-50">
                <a:solidFill>
                  <a:srgbClr val="46A715"/>
                </a:solidFill>
                <a:latin typeface="Helvetica"/>
                <a:cs typeface="Helvetica"/>
              </a:defRPr>
            </a:lvl1pPr>
          </a:lstStyle>
          <a:p>
            <a:pPr marL="342900" indent="-342900">
              <a:buFont typeface="+mj-lt"/>
              <a:buAutoNum type="arabicPeriod" startAt="3"/>
            </a:pPr>
            <a:r>
              <a:rPr lang="sk-SK" dirty="0">
                <a:solidFill>
                  <a:srgbClr val="67C418"/>
                </a:solidFill>
              </a:rPr>
              <a:t>Projektová dokumentácia</a:t>
            </a:r>
            <a:r>
              <a:rPr lang="sk-SK" sz="1800" dirty="0"/>
              <a:t/>
            </a:r>
            <a:br>
              <a:rPr lang="sk-SK" sz="1800" dirty="0"/>
            </a:br>
            <a:r>
              <a:rPr lang="en-US"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V </a:t>
            </a:r>
            <a: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prípade</a:t>
            </a:r>
            <a:r>
              <a:rPr lang="en-US"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 </a:t>
            </a:r>
            <a: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že</a:t>
            </a:r>
            <a:r>
              <a:rPr lang="en-US"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 </a:t>
            </a:r>
            <a: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konkrétne</a:t>
            </a:r>
            <a:r>
              <a:rPr lang="en-US"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 </a:t>
            </a:r>
            <a: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priechody pre chodcov </a:t>
            </a:r>
            <a:r>
              <a:rPr lang="sk-SK" sz="1100" dirty="0" smtClean="0">
                <a:solidFill>
                  <a:schemeClr val="tx1">
                    <a:lumMod val="85000"/>
                    <a:lumOff val="15000"/>
                  </a:schemeClr>
                </a:solidFill>
                <a:latin typeface="Helvetica" panose="020B0604020202020204" pitchFamily="34" charset="0"/>
                <a:ea typeface="Helvetica Neue" charset="0"/>
                <a:cs typeface="Helvetica" panose="020B0604020202020204" pitchFamily="34" charset="0"/>
              </a:rPr>
              <a:t>budú </a:t>
            </a:r>
            <a: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vyžadovať</a:t>
            </a:r>
            <a:r>
              <a:rPr lang="en-US"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 </a:t>
            </a:r>
            <a:r>
              <a:rPr lang="sk-SK" sz="1100" dirty="0" smtClean="0">
                <a:solidFill>
                  <a:schemeClr val="tx1">
                    <a:lumMod val="85000"/>
                    <a:lumOff val="15000"/>
                  </a:schemeClr>
                </a:solidFill>
                <a:latin typeface="Helvetica" panose="020B0604020202020204" pitchFamily="34" charset="0"/>
                <a:ea typeface="Helvetica Neue" charset="0"/>
                <a:cs typeface="Helvetica" panose="020B0604020202020204" pitchFamily="34" charset="0"/>
              </a:rPr>
              <a:t>napájanie pomocou nových káblových trás </a:t>
            </a:r>
            <a: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elektrických rozvodov, </a:t>
            </a:r>
            <a:r>
              <a:rPr lang="en-US" sz="1100" dirty="0" err="1" smtClean="0">
                <a:solidFill>
                  <a:schemeClr val="tx1">
                    <a:lumMod val="85000"/>
                    <a:lumOff val="15000"/>
                  </a:schemeClr>
                </a:solidFill>
                <a:latin typeface="Helvetica" panose="020B0604020202020204" pitchFamily="34" charset="0"/>
                <a:ea typeface="Helvetica Neue" charset="0"/>
                <a:cs typeface="Helvetica" panose="020B0604020202020204" pitchFamily="34" charset="0"/>
              </a:rPr>
              <a:t>spracujeme</a:t>
            </a:r>
            <a:r>
              <a:rPr lang="en-US" sz="1100" dirty="0" smtClean="0">
                <a:solidFill>
                  <a:schemeClr val="tx1">
                    <a:lumMod val="85000"/>
                    <a:lumOff val="15000"/>
                  </a:schemeClr>
                </a:solidFill>
                <a:latin typeface="Helvetica" panose="020B0604020202020204" pitchFamily="34" charset="0"/>
                <a:ea typeface="Helvetica Neue" charset="0"/>
                <a:cs typeface="Helvetica" panose="020B0604020202020204" pitchFamily="34" charset="0"/>
              </a:rPr>
              <a:t> </a:t>
            </a:r>
            <a:r>
              <a:rPr lang="en-US" sz="1100" dirty="0" err="1">
                <a:solidFill>
                  <a:schemeClr val="tx1">
                    <a:lumMod val="85000"/>
                    <a:lumOff val="15000"/>
                  </a:schemeClr>
                </a:solidFill>
                <a:latin typeface="Helvetica" panose="020B0604020202020204" pitchFamily="34" charset="0"/>
                <a:ea typeface="Helvetica Neue" charset="0"/>
                <a:cs typeface="Helvetica" panose="020B0604020202020204" pitchFamily="34" charset="0"/>
              </a:rPr>
              <a:t>kompletn</a:t>
            </a:r>
            <a: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ú </a:t>
            </a:r>
            <a:r>
              <a:rPr lang="en-US" sz="1100" dirty="0" err="1">
                <a:solidFill>
                  <a:schemeClr val="tx1">
                    <a:lumMod val="85000"/>
                    <a:lumOff val="15000"/>
                  </a:schemeClr>
                </a:solidFill>
                <a:latin typeface="Helvetica" panose="020B0604020202020204" pitchFamily="34" charset="0"/>
                <a:ea typeface="Helvetica Neue" charset="0"/>
                <a:cs typeface="Helvetica" panose="020B0604020202020204" pitchFamily="34" charset="0"/>
              </a:rPr>
              <a:t>projektov</a:t>
            </a:r>
            <a:r>
              <a:rPr lang="sk-SK"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rPr>
              <a:t>ú dokumentáciu pre </a:t>
            </a:r>
            <a:r>
              <a:rPr lang="sk-SK" sz="1100" dirty="0" smtClean="0">
                <a:solidFill>
                  <a:schemeClr val="tx1">
                    <a:lumMod val="85000"/>
                    <a:lumOff val="15000"/>
                  </a:schemeClr>
                </a:solidFill>
                <a:latin typeface="Helvetica" panose="020B0604020202020204" pitchFamily="34" charset="0"/>
                <a:ea typeface="Helvetica Neue" charset="0"/>
                <a:cs typeface="Helvetica" panose="020B0604020202020204" pitchFamily="34" charset="0"/>
              </a:rPr>
              <a:t>potreby vyjadrenia správcov inžinierskych sietí, získanie stavebného povolenia a samotnej realizácie diela.</a:t>
            </a:r>
            <a:endParaRPr lang="en-US" sz="1100" dirty="0">
              <a:solidFill>
                <a:schemeClr val="tx1">
                  <a:lumMod val="85000"/>
                  <a:lumOff val="15000"/>
                </a:schemeClr>
              </a:solidFill>
              <a:latin typeface="Helvetica" panose="020B0604020202020204" pitchFamily="34" charset="0"/>
              <a:ea typeface="Helvetica Neue" charset="0"/>
              <a:cs typeface="Helvetica" panose="020B0604020202020204" pitchFamily="34" charset="0"/>
            </a:endParaRPr>
          </a:p>
        </p:txBody>
      </p:sp>
      <p:sp>
        <p:nvSpPr>
          <p:cNvPr id="17" name="Rectangle 16"/>
          <p:cNvSpPr/>
          <p:nvPr/>
        </p:nvSpPr>
        <p:spPr>
          <a:xfrm>
            <a:off x="0" y="3"/>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8" name="Rectangle 17"/>
          <p:cNvSpPr/>
          <p:nvPr/>
        </p:nvSpPr>
        <p:spPr>
          <a:xfrm>
            <a:off x="0" y="6748066"/>
            <a:ext cx="9906000" cy="114299"/>
          </a:xfrm>
          <a:prstGeom prst="rect">
            <a:avLst/>
          </a:prstGeom>
          <a:solidFill>
            <a:srgbClr val="88DB3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9" name="TextBox 28"/>
          <p:cNvSpPr txBox="1"/>
          <p:nvPr/>
        </p:nvSpPr>
        <p:spPr>
          <a:xfrm>
            <a:off x="1779022" y="5601120"/>
            <a:ext cx="7776864" cy="67710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indent="0">
              <a:buNone/>
              <a:defRPr sz="1600" spc="-50">
                <a:solidFill>
                  <a:srgbClr val="46A715"/>
                </a:solidFill>
                <a:latin typeface="Helvetica"/>
                <a:cs typeface="Helvetica"/>
              </a:defRPr>
            </a:lvl1pPr>
          </a:lstStyle>
          <a:p>
            <a:pPr marL="342900" indent="-342900">
              <a:buFont typeface="+mj-lt"/>
              <a:buAutoNum type="arabicPeriod" startAt="4"/>
            </a:pPr>
            <a:r>
              <a:rPr lang="sk-SK" dirty="0">
                <a:solidFill>
                  <a:srgbClr val="67C418"/>
                </a:solidFill>
              </a:rPr>
              <a:t>Odborná realizácia projektu</a:t>
            </a:r>
            <a:r>
              <a:rPr lang="sk-SK" sz="1800" dirty="0"/>
              <a:t/>
            </a:r>
            <a:br>
              <a:rPr lang="sk-SK" sz="1800" dirty="0"/>
            </a:br>
            <a:r>
              <a:rPr lang="sk-SK" sz="1100" dirty="0" smtClean="0">
                <a:solidFill>
                  <a:schemeClr val="tx1">
                    <a:lumMod val="85000"/>
                    <a:lumOff val="15000"/>
                  </a:schemeClr>
                </a:solidFill>
              </a:rPr>
              <a:t>Na základe svetelno-technickej štúdie, resp. projektovej dokumentácie zrealizujeme dielo </a:t>
            </a:r>
            <a:r>
              <a:rPr lang="sk-SK" sz="1100" dirty="0">
                <a:solidFill>
                  <a:schemeClr val="tx1">
                    <a:lumMod val="85000"/>
                    <a:lumOff val="15000"/>
                  </a:schemeClr>
                </a:solidFill>
              </a:rPr>
              <a:t>na najvyššej </a:t>
            </a:r>
            <a:r>
              <a:rPr lang="sk-SK" sz="1100" dirty="0" smtClean="0">
                <a:solidFill>
                  <a:schemeClr val="tx1">
                    <a:lumMod val="85000"/>
                    <a:lumOff val="15000"/>
                  </a:schemeClr>
                </a:solidFill>
              </a:rPr>
              <a:t>odbornej a kvalitatívnej úrovni s </a:t>
            </a:r>
            <a:r>
              <a:rPr lang="sk-SK" sz="1100" dirty="0">
                <a:solidFill>
                  <a:schemeClr val="tx1">
                    <a:lumMod val="85000"/>
                    <a:lumOff val="15000"/>
                  </a:schemeClr>
                </a:solidFill>
              </a:rPr>
              <a:t>použitím </a:t>
            </a:r>
            <a:r>
              <a:rPr lang="sk-SK" sz="1100" dirty="0" smtClean="0">
                <a:solidFill>
                  <a:schemeClr val="tx1">
                    <a:lumMod val="85000"/>
                    <a:lumOff val="15000"/>
                  </a:schemeClr>
                </a:solidFill>
              </a:rPr>
              <a:t>špičkových zariadení od </a:t>
            </a:r>
            <a:r>
              <a:rPr lang="sk-SK" sz="1100" dirty="0">
                <a:solidFill>
                  <a:schemeClr val="tx1">
                    <a:lumMod val="85000"/>
                    <a:lumOff val="15000"/>
                  </a:schemeClr>
                </a:solidFill>
              </a:rPr>
              <a:t>renomovaných európskych výrobcov.</a:t>
            </a:r>
            <a:endParaRPr lang="en-US" sz="1050" dirty="0">
              <a:solidFill>
                <a:schemeClr val="tx1">
                  <a:lumMod val="85000"/>
                  <a:lumOff val="15000"/>
                </a:schemeClr>
              </a:solidFill>
            </a:endParaRPr>
          </a:p>
        </p:txBody>
      </p:sp>
      <p:sp>
        <p:nvSpPr>
          <p:cNvPr id="24" name="Title 4"/>
          <p:cNvSpPr txBox="1">
            <a:spLocks/>
          </p:cNvSpPr>
          <p:nvPr/>
        </p:nvSpPr>
        <p:spPr>
          <a:xfrm>
            <a:off x="0" y="114302"/>
            <a:ext cx="9906000" cy="72241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sk-SK" sz="2000" spc="-100" dirty="0">
                <a:solidFill>
                  <a:schemeClr val="tx1">
                    <a:lumMod val="75000"/>
                    <a:lumOff val="25000"/>
                  </a:schemeClr>
                </a:solidFill>
                <a:latin typeface="Helvetica"/>
                <a:cs typeface="Helvetica"/>
              </a:rPr>
              <a:t>Premieňame svet </a:t>
            </a:r>
            <a:r>
              <a:rPr lang="sk-SK" sz="2000" spc="-100" dirty="0" smtClean="0">
                <a:solidFill>
                  <a:schemeClr val="tx1">
                    <a:lumMod val="75000"/>
                    <a:lumOff val="25000"/>
                  </a:schemeClr>
                </a:solidFill>
                <a:latin typeface="Helvetica"/>
                <a:cs typeface="Helvetica"/>
              </a:rPr>
              <a:t>svetla</a:t>
            </a:r>
            <a:r>
              <a:rPr lang="sk-SK" sz="2000" dirty="0" smtClean="0"/>
              <a:t>™</a:t>
            </a:r>
            <a:r>
              <a:rPr lang="sk-SK" sz="2000" spc="-100" dirty="0">
                <a:solidFill>
                  <a:schemeClr val="tx1">
                    <a:lumMod val="75000"/>
                    <a:lumOff val="25000"/>
                  </a:schemeClr>
                </a:solidFill>
                <a:latin typeface="Helvetica"/>
                <a:cs typeface="Helvetica"/>
              </a:rPr>
              <a:t/>
            </a:r>
            <a:br>
              <a:rPr lang="sk-SK" sz="2000" spc="-100" dirty="0">
                <a:solidFill>
                  <a:schemeClr val="tx1">
                    <a:lumMod val="75000"/>
                    <a:lumOff val="25000"/>
                  </a:schemeClr>
                </a:solidFill>
                <a:latin typeface="Helvetica"/>
                <a:cs typeface="Helvetica"/>
              </a:rPr>
            </a:br>
            <a:r>
              <a:rPr lang="sk-SK" sz="2000" spc="-100" dirty="0">
                <a:solidFill>
                  <a:schemeClr val="bg1">
                    <a:lumMod val="65000"/>
                  </a:schemeClr>
                </a:solidFill>
                <a:latin typeface="Helvetica"/>
                <a:cs typeface="Helvetica"/>
              </a:rPr>
              <a:t>Komplexné služby na kľúč</a:t>
            </a:r>
            <a:endParaRPr lang="en-US" sz="2000" spc="-100" dirty="0">
              <a:solidFill>
                <a:schemeClr val="bg1">
                  <a:lumMod val="65000"/>
                </a:schemeClr>
              </a:solidFill>
              <a:latin typeface="Helvetica"/>
              <a:cs typeface="Helvetica"/>
            </a:endParaRPr>
          </a:p>
        </p:txBody>
      </p:sp>
      <p:pic>
        <p:nvPicPr>
          <p:cNvPr id="2" name="Obrázok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188" y="4449329"/>
            <a:ext cx="1164348" cy="712800"/>
          </a:xfrm>
          <a:prstGeom prst="rect">
            <a:avLst/>
          </a:prstGeom>
          <a:effectLst>
            <a:outerShdw blurRad="63500" sx="102000" sy="102000" algn="ctr" rotWithShape="0">
              <a:prstClr val="black">
                <a:alpha val="40000"/>
              </a:prstClr>
            </a:outerShdw>
          </a:effectLst>
        </p:spPr>
      </p:pic>
      <p:pic>
        <p:nvPicPr>
          <p:cNvPr id="21" name="Picture 20" descr="91_ISO9001_rgb_120.gif"/>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9315563" y="332656"/>
            <a:ext cx="317957" cy="318599"/>
          </a:xfrm>
          <a:prstGeom prst="rect">
            <a:avLst/>
          </a:prstGeom>
        </p:spPr>
      </p:pic>
      <p:pic>
        <p:nvPicPr>
          <p:cNvPr id="26" name="Picture 25" descr="141_Blatt_rgb_120.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56767" y="333967"/>
            <a:ext cx="316648" cy="317288"/>
          </a:xfrm>
          <a:prstGeom prst="rect">
            <a:avLst/>
          </a:prstGeom>
        </p:spPr>
      </p:pic>
      <p:pic>
        <p:nvPicPr>
          <p:cNvPr id="27" name="Obrázok 2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098" y="3311318"/>
            <a:ext cx="1173438" cy="712800"/>
          </a:xfrm>
          <a:prstGeom prst="rect">
            <a:avLst/>
          </a:prstGeom>
          <a:effectLst>
            <a:outerShdw blurRad="63500" sx="102000" sy="102000" algn="ctr" rotWithShape="0">
              <a:prstClr val="black">
                <a:alpha val="40000"/>
              </a:prstClr>
            </a:outerShdw>
          </a:effectLst>
        </p:spPr>
      </p:pic>
      <p:pic>
        <p:nvPicPr>
          <p:cNvPr id="28" name="Obrázok 2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7098" y="2499927"/>
            <a:ext cx="1166425" cy="718152"/>
          </a:xfrm>
          <a:prstGeom prst="rect">
            <a:avLst/>
          </a:prstGeom>
          <a:effectLst>
            <a:outerShdw blurRad="63500" sx="102000" sy="102000" algn="ctr" rotWithShape="0">
              <a:prstClr val="black">
                <a:alpha val="40000"/>
              </a:prstClr>
            </a:outerShdw>
          </a:effectLst>
        </p:spPr>
      </p:pic>
      <p:cxnSp>
        <p:nvCxnSpPr>
          <p:cNvPr id="19" name="Priama spojnica 18"/>
          <p:cNvCxnSpPr/>
          <p:nvPr/>
        </p:nvCxnSpPr>
        <p:spPr>
          <a:xfrm>
            <a:off x="457098" y="2284976"/>
            <a:ext cx="9079905" cy="41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Priama spojnica 22"/>
          <p:cNvCxnSpPr/>
          <p:nvPr/>
        </p:nvCxnSpPr>
        <p:spPr>
          <a:xfrm flipV="1">
            <a:off x="466188" y="4249136"/>
            <a:ext cx="9070815" cy="608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Priama spojnica 30"/>
          <p:cNvCxnSpPr/>
          <p:nvPr/>
        </p:nvCxnSpPr>
        <p:spPr>
          <a:xfrm flipV="1">
            <a:off x="437592" y="5371234"/>
            <a:ext cx="9070815" cy="608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2" name="Picture 27" descr="ecologic_logo_FINAL.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8689" y="223785"/>
            <a:ext cx="1464401" cy="493757"/>
          </a:xfrm>
          <a:prstGeom prst="rect">
            <a:avLst/>
          </a:prstGeom>
        </p:spPr>
      </p:pic>
      <p:pic>
        <p:nvPicPr>
          <p:cNvPr id="3" name="Obrázok 2"/>
          <p:cNvPicPr>
            <a:picLocks noChangeAspect="1"/>
          </p:cNvPicPr>
          <p:nvPr/>
        </p:nvPicPr>
        <p:blipFill>
          <a:blip r:embed="rId9"/>
          <a:stretch>
            <a:fillRect/>
          </a:stretch>
        </p:blipFill>
        <p:spPr>
          <a:xfrm>
            <a:off x="437592" y="1051609"/>
            <a:ext cx="1185931" cy="756079"/>
          </a:xfrm>
          <a:prstGeom prst="rect">
            <a:avLst/>
          </a:prstGeom>
          <a:effectLst>
            <a:outerShdw blurRad="63500" sx="102000" sy="102000" algn="ctr" rotWithShape="0">
              <a:prstClr val="black">
                <a:alpha val="40000"/>
              </a:prstClr>
            </a:outerShdw>
          </a:effectLst>
        </p:spPr>
      </p:pic>
      <p:pic>
        <p:nvPicPr>
          <p:cNvPr id="4" name="Obrázok 3"/>
          <p:cNvPicPr>
            <a:picLocks noChangeAspect="1"/>
          </p:cNvPicPr>
          <p:nvPr/>
        </p:nvPicPr>
        <p:blipFill>
          <a:blip r:embed="rId10"/>
          <a:stretch>
            <a:fillRect/>
          </a:stretch>
        </p:blipFill>
        <p:spPr>
          <a:xfrm>
            <a:off x="457098" y="5601120"/>
            <a:ext cx="1171672" cy="78020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08307107"/>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3730</TotalTime>
  <Words>1048</Words>
  <Application>Microsoft Macintosh PowerPoint</Application>
  <PresentationFormat>A4 (210 x 297 mm)</PresentationFormat>
  <Paragraphs>92</Paragraphs>
  <Slides>16</Slides>
  <Notes>7</Notes>
  <HiddenSlides>0</HiddenSlides>
  <MMClips>0</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16</vt:i4>
      </vt:variant>
    </vt:vector>
  </HeadingPairs>
  <TitlesOfParts>
    <vt:vector size="22" baseType="lpstr">
      <vt:lpstr>Calibri</vt:lpstr>
      <vt:lpstr>Helvetica</vt:lpstr>
      <vt:lpstr>Helvetica Neue</vt:lpstr>
      <vt:lpstr>MS PGothic</vt:lpstr>
      <vt:lpstr>Arial</vt:lpstr>
      <vt:lpstr>Motív Office</vt:lpstr>
      <vt:lpstr>Prezentácia programu PowerPoint</vt:lpstr>
      <vt:lpstr>Prezentácia programu PowerPoint</vt:lpstr>
      <vt:lpstr>Prezentácia programu PowerPoint</vt:lpstr>
      <vt:lpstr>Legislatívne predpisy osvetlenia priechodov pre chodcov</vt:lpstr>
      <vt:lpstr>Teória správneho osvetlenia priechodov pre chodcov</vt:lpstr>
      <vt:lpstr>Prezentácia programu PowerPoint</vt:lpstr>
      <vt:lpstr>Technológia správneho osvetlenia priechodov pre chodcov</vt:lpstr>
      <vt:lpstr>Prezentácia programu PowerPoint</vt:lpstr>
      <vt:lpstr>Prezentácia programu PowerPoint</vt:lpstr>
      <vt:lpstr>Prezentácia programu PowerPoint</vt:lpstr>
      <vt:lpstr>Prípadová štúdia správneho nasvetlenia priechodov pre chodcov Mesto Bánovce nad Bebravou – asymetrické osvetlenie (I.etapa)</vt:lpstr>
      <vt:lpstr>Prípadová štúdia správneho nasvetlenia priechodov pre chodcov Mesto Bánovce nad Bebravou – asymetrické osvetlenie (I.etapa)</vt:lpstr>
      <vt:lpstr>Prípadová štúdia správneho nasvetlenia priechodov pre chodcov Mesto Trenčín – asymetrické osvetlenie (1.etapa)</vt:lpstr>
      <vt:lpstr>Prípadová štúdia správneho nasvetlenia priechodov pre chodcov Mesto Trenčín – asymetrické osvetlenie vrátane aktívnych prvkov</vt:lpstr>
      <vt:lpstr>Prípadová štúdia správneho nasvetlenia priechodov pre chodcov Mesto Trenčín – asymetrické osvetlenie vrátane aktívnych prvkov</vt:lpstr>
      <vt:lpstr>Prezentácia programu PowerPoint</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Tino</dc:creator>
  <cp:lastModifiedBy>Dusan Kozic</cp:lastModifiedBy>
  <cp:revision>208</cp:revision>
  <cp:lastPrinted>2017-01-11T19:25:58Z</cp:lastPrinted>
  <dcterms:created xsi:type="dcterms:W3CDTF">2011-10-25T23:34:44Z</dcterms:created>
  <dcterms:modified xsi:type="dcterms:W3CDTF">2017-03-30T07:16:59Z</dcterms:modified>
</cp:coreProperties>
</file>