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306" r:id="rId2"/>
    <p:sldId id="322" r:id="rId3"/>
    <p:sldId id="319" r:id="rId4"/>
    <p:sldId id="311" r:id="rId5"/>
    <p:sldId id="307" r:id="rId6"/>
    <p:sldId id="308" r:id="rId7"/>
    <p:sldId id="330" r:id="rId8"/>
    <p:sldId id="309" r:id="rId9"/>
    <p:sldId id="324" r:id="rId10"/>
    <p:sldId id="320" r:id="rId11"/>
    <p:sldId id="323" r:id="rId12"/>
    <p:sldId id="325" r:id="rId13"/>
    <p:sldId id="326" r:id="rId14"/>
    <p:sldId id="315" r:id="rId15"/>
    <p:sldId id="318" r:id="rId16"/>
    <p:sldId id="312" r:id="rId17"/>
    <p:sldId id="313" r:id="rId18"/>
    <p:sldId id="331" r:id="rId19"/>
    <p:sldId id="328" r:id="rId20"/>
    <p:sldId id="329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Pôsobnosť, znalosti a skúsenosti</a:t>
            </a:r>
            <a:r>
              <a:rPr lang="sk-SK"/>
              <a:t> </a:t>
            </a:r>
            <a:r>
              <a:rPr lang="it-IT"/>
              <a:t>ZO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Pôsobnosť, znalosti a skúsenosti ZO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87-4C60-9368-8B7907EFAC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87-4C60-9368-8B7907EFAC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87-4C60-9368-8B7907EFAC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387-4C60-9368-8B7907EFAC7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21DD95E-60E8-44D5-A05F-B727366DEAE5}" type="CATEGORYNAME">
                      <a:rPr lang="en-US" smtClean="0"/>
                      <a:pPr/>
                      <a:t>[NÁZOV KATEGÓRIE]</a:t>
                    </a:fld>
                    <a:endParaRPr lang="sk-SK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87-4C60-9368-8B7907EFAC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IT</a:t>
                    </a:r>
                  </a:p>
                  <a:p>
                    <a:endParaRPr lang="en-U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87-4C60-9368-8B7907EFAC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6494130-4C5D-43A8-B307-49E6597F241E}" type="CATEGORYNAME">
                      <a:rPr lang="en-US" smtClean="0"/>
                      <a:pPr/>
                      <a:t>[NÁZOV KATEGÓRIE]</a:t>
                    </a:fld>
                    <a:endParaRPr lang="sk-SK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87-4C60-9368-8B7907EFA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Hárok1!$A$2:$A$5</c:f>
              <c:strCache>
                <c:ptCount val="3"/>
                <c:pt idx="0">
                  <c:v>Informačná bezpečnosť</c:v>
                </c:pt>
                <c:pt idx="1">
                  <c:v>IT</c:v>
                </c:pt>
                <c:pt idx="2">
                  <c:v>Právo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87-4C60-9368-8B7907EFAC7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F0B8A-010C-4A68-A4CF-40415A09F63B}" type="datetimeFigureOut">
              <a:rPr lang="sk-SK" smtClean="0"/>
              <a:t>11.10.2018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C69CD-92FD-4681-BE46-D9A9BA16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104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44251"/>
            <a:ext cx="8947522" cy="885015"/>
          </a:xfrm>
        </p:spPr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40933"/>
            <a:ext cx="9725555" cy="4707467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2" y="6248399"/>
            <a:ext cx="1572456" cy="4749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fad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gdpr@gdpr-software.e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3311" y="2199736"/>
            <a:ext cx="9725555" cy="4048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sk-SK" dirty="0"/>
              <a:t>Výročná konferencia </a:t>
            </a:r>
            <a:r>
              <a:rPr lang="sk-SK" dirty="0">
                <a:solidFill>
                  <a:srgbClr val="FFFF00"/>
                </a:solidFill>
              </a:rPr>
              <a:t>Asociácie prednostov úradov miestnej samosprávy SR</a:t>
            </a:r>
          </a:p>
          <a:p>
            <a:pPr marL="0" indent="0" algn="just">
              <a:buNone/>
            </a:pPr>
            <a:r>
              <a:rPr lang="sk-SK" dirty="0"/>
              <a:t>Grandhotel PERMON 11. – 12.10.2018</a:t>
            </a:r>
          </a:p>
          <a:p>
            <a:pPr algn="just"/>
            <a:endParaRPr lang="sk-SK" dirty="0"/>
          </a:p>
          <a:p>
            <a:pPr marL="0" indent="0" algn="just">
              <a:buNone/>
            </a:pPr>
            <a:r>
              <a:rPr lang="sk-SK" dirty="0"/>
              <a:t>									Roman Václav, LL.M. , MBA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83390" y="354310"/>
            <a:ext cx="9390924" cy="2285373"/>
          </a:xfrm>
        </p:spPr>
        <p:txBody>
          <a:bodyPr/>
          <a:lstStyle/>
          <a:p>
            <a:pPr algn="ctr"/>
            <a:r>
              <a:rPr lang="sk-SK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Systémová podpora pre obce a mestá v oblasti </a:t>
            </a:r>
            <a:br>
              <a:rPr lang="sk-SK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k-SK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ochrany OÚ, Pracovnej zdravotnej služby, </a:t>
            </a:r>
            <a:br>
              <a:rPr lang="sk-SK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k-SK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Protikorupčného manažmentu a Benefitov formou </a:t>
            </a:r>
            <a:br>
              <a:rPr lang="sk-SK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k-SK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znalostného softvéru.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EA6877A-8242-4027-838D-938F3264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181" y="1881380"/>
            <a:ext cx="1554533" cy="47322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122" y="612475"/>
            <a:ext cx="2246133" cy="11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8947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700" dirty="0">
                <a:solidFill>
                  <a:srgbClr val="FFFF00"/>
                </a:solidFill>
              </a:rPr>
              <a:t>Modul </a:t>
            </a:r>
            <a:r>
              <a:rPr lang="sk-SK" sz="3700" b="1" dirty="0">
                <a:solidFill>
                  <a:srgbClr val="FFFF00"/>
                </a:solidFill>
              </a:rPr>
              <a:t>Pracovná zdravotná služba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3311" y="1540933"/>
            <a:ext cx="9725555" cy="4644207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- Modul je v súlade so znením zákona č. 355/2007 a zmenách účinných od 1.4.2018 a novelou vyhl. MZ SR č. 448/2007 </a:t>
            </a:r>
            <a:r>
              <a:rPr lang="sk-SK" dirty="0" err="1"/>
              <a:t>Z.z</a:t>
            </a:r>
            <a:r>
              <a:rPr lang="sk-SK" dirty="0"/>
              <a:t>. </a:t>
            </a:r>
          </a:p>
          <a:p>
            <a:r>
              <a:rPr lang="sk-SK" dirty="0"/>
              <a:t>Na základe kategorizácie prác z hľadiska zdravotného rizika vedie nielen potrebné evidencie zamestnancov vykonávajúcich prácu zaradenú do 1 a 2 kategórie, ale najmä povinností zamestnávateľa pri oznamovaní údajov týkajúcich sa zamestnancov príslušnému orgánu verejného zdravotníctva generovaním príslušného oznámenia v požadovanom termíne a možnosti vedenia evidencií vstupných lekárskych prehliadok, rôznych typov školení a upozornení na opakované preškolenia tak, aby zamestnávateľ neopomenul žiadne povinnosti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78" y="831918"/>
            <a:ext cx="2237046" cy="111852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0474064-F340-4FC6-9B6F-22DA608F4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882" y="6248400"/>
            <a:ext cx="1227968" cy="3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1065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700" dirty="0">
                <a:solidFill>
                  <a:srgbClr val="FFFF00"/>
                </a:solidFill>
              </a:rPr>
              <a:t>Modul </a:t>
            </a:r>
            <a:r>
              <a:rPr lang="sk-SK" sz="3700" b="1" dirty="0">
                <a:solidFill>
                  <a:srgbClr val="FFFF00"/>
                </a:solidFill>
              </a:rPr>
              <a:t>Protikorupčný manažment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3311" y="1540933"/>
            <a:ext cx="9725555" cy="4644207"/>
          </a:xfrm>
        </p:spPr>
        <p:txBody>
          <a:bodyPr>
            <a:normAutofit lnSpcReduction="10000"/>
          </a:bodyPr>
          <a:lstStyle/>
          <a:p>
            <a:r>
              <a:rPr lang="sk-SK" dirty="0"/>
              <a:t>Modul vedie evidencie oznamovateľov a druhov korupcie, monitoruje dodržanie termínov povinností vrátane aktívnej ochrany oznamovateľa korupčnej činnosti, </a:t>
            </a:r>
          </a:p>
          <a:p>
            <a:r>
              <a:rPr lang="sk-SK" dirty="0"/>
              <a:t>Je významná pomôcka pre Zodpovednú osobu pri manažmente protispoločenskej činnosti a zároveň komunikačná platforma s Inšpektorátom práce, štatutárom organizácie a zároveň orgánmi činnými v trestnom konaní. Právnym základom je zákon č. 307/2014 </a:t>
            </a:r>
            <a:r>
              <a:rPr lang="sk-SK" dirty="0" err="1"/>
              <a:t>Z.z</a:t>
            </a:r>
            <a:r>
              <a:rPr lang="sk-SK" dirty="0"/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78" y="831918"/>
            <a:ext cx="2237046" cy="111852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0474064-F340-4FC6-9B6F-22DA608F4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882" y="6248400"/>
            <a:ext cx="1227968" cy="3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5697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700" dirty="0">
                <a:solidFill>
                  <a:srgbClr val="FFFF00"/>
                </a:solidFill>
              </a:rPr>
              <a:t>Modul </a:t>
            </a:r>
            <a:r>
              <a:rPr lang="sk-SK" sz="3700" b="1" dirty="0">
                <a:solidFill>
                  <a:srgbClr val="FFFF00"/>
                </a:solidFill>
              </a:rPr>
              <a:t>BENEFITY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3311" y="1540933"/>
            <a:ext cx="9725555" cy="4644207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komplexná správa zamestnaneckých benefitov, ktoré potrebuje zamestnávateľ evidovať a vyhodnocovať vo vzťahu k jednotlivým zamestnancom v časových intervaloch</a:t>
            </a:r>
          </a:p>
          <a:p>
            <a:r>
              <a:rPr lang="sk-SK" dirty="0"/>
              <a:t> Ide o benefity,  ktoré zamestnávateľ poskytuje popri bežnej odmene za prácu v dvoch kategóriách – povinné vyplývajúce zo zákona a nepovinné benefity. </a:t>
            </a:r>
            <a:r>
              <a:rPr lang="sk-SK" dirty="0">
                <a:solidFill>
                  <a:srgbClr val="FFFF00"/>
                </a:solidFill>
              </a:rPr>
              <a:t>Povinné benefity </a:t>
            </a:r>
            <a:r>
              <a:rPr lang="sk-SK" dirty="0"/>
              <a:t>sú napr. rekreačné poukazy, stravné lístky, preplatenie voľnočasových aktivít zo sociálneho fondu ( lístky na kultúrne podujatia) , </a:t>
            </a:r>
            <a:r>
              <a:rPr lang="sk-SK" dirty="0">
                <a:solidFill>
                  <a:srgbClr val="FFFF00"/>
                </a:solidFill>
              </a:rPr>
              <a:t>nepovinné benefity </a:t>
            </a:r>
            <a:r>
              <a:rPr lang="sk-SK" dirty="0"/>
              <a:t>sú napr. užívanie hnuteľného majetku zamestnávateľa na súkromné účely – služobné auto, mobilný telefón - hovorné, notebook, vecné dary k životným jubileám, darčekové poukážky, príspevky </a:t>
            </a:r>
            <a:r>
              <a:rPr lang="sk-SK" dirty="0" err="1"/>
              <a:t>atď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78" y="831918"/>
            <a:ext cx="2237046" cy="111852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0474064-F340-4FC6-9B6F-22DA608F4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882" y="6248400"/>
            <a:ext cx="1227968" cy="3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394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700" dirty="0">
                <a:solidFill>
                  <a:srgbClr val="FFFF00"/>
                </a:solidFill>
              </a:rPr>
              <a:t>Modul </a:t>
            </a:r>
            <a:r>
              <a:rPr lang="sk-SK" sz="3700" b="1" dirty="0">
                <a:solidFill>
                  <a:srgbClr val="FFFF00"/>
                </a:solidFill>
              </a:rPr>
              <a:t>Ochrana OU/GDPR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3311" y="1540933"/>
            <a:ext cx="9725555" cy="4644207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Modul je účinným </a:t>
            </a:r>
            <a:r>
              <a:rPr lang="sk-SK" dirty="0">
                <a:solidFill>
                  <a:srgbClr val="FFFF00"/>
                </a:solidFill>
              </a:rPr>
              <a:t>technickým opatrením </a:t>
            </a:r>
            <a:r>
              <a:rPr lang="sk-SK" dirty="0"/>
              <a:t>v informačných systémoch prevádzkovateľa </a:t>
            </a:r>
            <a:r>
              <a:rPr lang="sk-SK" dirty="0">
                <a:solidFill>
                  <a:srgbClr val="FFFF00"/>
                </a:solidFill>
              </a:rPr>
              <a:t>podľa § 39 zákona </a:t>
            </a:r>
            <a:r>
              <a:rPr lang="sk-SK" dirty="0"/>
              <a:t>č. 18/2018 </a:t>
            </a:r>
            <a:r>
              <a:rPr lang="sk-SK" dirty="0" err="1"/>
              <a:t>Z.z</a:t>
            </a:r>
            <a:r>
              <a:rPr lang="sk-SK" dirty="0"/>
              <a:t>., ktorý riadi evidencie účelov a agend (IS, spracovateľská činnosť), vedie zoznamy zamestnancov, oprávnených a zodpovedných osôb, ako aj zoznamy dotknutých osôb; riadi manažment bezpečnostných incidentov, generuje konkrétne formulované odpovede dotknutým osobám z jednotlivých agend a tiež hlásenia pre dozorné orgány. Vo svojich záložkách obsahuje vzory bezpečnostnej dokumentácie, súhlasov dotknutých osôb, poverenia oprávnených osôb, vzory zmlúv so sprostredkovateľmi, podklady pre interný audit ako aj kompletnú legislatívu a prepojenie na </a:t>
            </a:r>
            <a:r>
              <a:rPr lang="sk-SK" dirty="0" err="1"/>
              <a:t>eLearningový</a:t>
            </a:r>
            <a:r>
              <a:rPr lang="sk-SK" dirty="0"/>
              <a:t> portál.</a:t>
            </a:r>
          </a:p>
          <a:p>
            <a:r>
              <a:rPr lang="sk-SK" dirty="0"/>
              <a:t>Zároveň je </a:t>
            </a:r>
            <a:r>
              <a:rPr lang="sk-SK" dirty="0">
                <a:solidFill>
                  <a:srgbClr val="FFFF00"/>
                </a:solidFill>
              </a:rPr>
              <a:t>elektronickým záznamom o spracovateľských činnostiach podľa §37 </a:t>
            </a:r>
            <a:r>
              <a:rPr lang="sk-SK" dirty="0" err="1">
                <a:solidFill>
                  <a:srgbClr val="FFFF00"/>
                </a:solidFill>
              </a:rPr>
              <a:t>ods</a:t>
            </a:r>
            <a:r>
              <a:rPr lang="sk-SK" dirty="0">
                <a:solidFill>
                  <a:srgbClr val="FFFF00"/>
                </a:solidFill>
              </a:rPr>
              <a:t> 3 </a:t>
            </a:r>
            <a:r>
              <a:rPr lang="sk-SK" dirty="0"/>
              <a:t>zákona, teda nepotrebujete mať statickú bezpečnostnú dokumentáciu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78" y="831918"/>
            <a:ext cx="2237046" cy="111852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0474064-F340-4FC6-9B6F-22DA608F4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882" y="6248400"/>
            <a:ext cx="1227968" cy="3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1319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9056D-F81C-475C-BDE3-0861F669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>
                <a:solidFill>
                  <a:srgbClr val="FFFF00"/>
                </a:solidFill>
              </a:rPr>
              <a:t>Dôvody prečo použiť znalostný softvér :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79D136-AE50-4D84-B9E6-6DF37E2E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Systémovo riadite všetky prvky ochrany citlivých aktív s výstupmi pre dozorný orgán, tiež zmeny v personálnej oblasti, HW a SW, odpovedí DO a manažmentu bezpečnostných incidentov, generujete potrebné dokumenty a  to všetko v AKTUÁLNEJ PODOBE</a:t>
            </a:r>
          </a:p>
          <a:p>
            <a:r>
              <a:rPr lang="sk-SK" dirty="0"/>
              <a:t>nepotrebujete mať papierovú dokumentáciu, pretože všetky údaje si vediete elektronicky (§37 ods3 zákona NRSR č. 18/2018 o ochrane OÚ)</a:t>
            </a:r>
          </a:p>
          <a:p>
            <a:r>
              <a:rPr lang="sk-SK" dirty="0"/>
              <a:t>Máte k dispozícii trvalú podporu audítorov vrátane pravidelného update softvéru</a:t>
            </a:r>
          </a:p>
          <a:p>
            <a:r>
              <a:rPr lang="sk-SK" dirty="0"/>
              <a:t>škálovateľnosť od malej firmy, cez úrad až po korporáciu, admin licencia a klientske licencie</a:t>
            </a:r>
            <a:br>
              <a:rPr lang="sk-SK" dirty="0"/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0474064-F340-4FC6-9B6F-22DA608F4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882" y="6248400"/>
            <a:ext cx="1227968" cy="3738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76" y="723671"/>
            <a:ext cx="2422379" cy="12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5070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" y="6193948"/>
            <a:ext cx="1746540" cy="52747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45" y="-162371"/>
            <a:ext cx="4563454" cy="226856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8A072CD-5F43-4781-A746-466CC2555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3966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0364F-2AF0-49F8-BC37-95638E7F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>
                <a:solidFill>
                  <a:srgbClr val="FFFF00"/>
                </a:solidFill>
              </a:rPr>
              <a:t>Téma ochrany osobných údajov/GDPR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3B3107-F401-422E-8264-64FA50EE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Čo je naším cieľom pri účinnej ochrane citlivých aktív v organizácii ?</a:t>
            </a:r>
          </a:p>
          <a:p>
            <a:pPr marL="0" indent="0">
              <a:buNone/>
            </a:pPr>
            <a:endParaRPr lang="sk-SK" sz="1200" dirty="0"/>
          </a:p>
          <a:p>
            <a:r>
              <a:rPr lang="sk-SK" dirty="0"/>
              <a:t>Prijatie takých technických , organizačných a personálnych opatrení , aby sme zabezpečili dôvernosť, dostupnosť a integritu spracúvaných citlivých aktív/osobných údajov a tým sme minimalizovali možnosť vzniku bezpečnostných incidentov 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6A30FD3-DC7D-4986-80B3-A49A8FAC4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214" y="6248400"/>
            <a:ext cx="1227968" cy="3738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87" y="754337"/>
            <a:ext cx="2299713" cy="11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2944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0364F-2AF0-49F8-BC37-95638E7F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>
                <a:solidFill>
                  <a:srgbClr val="FFFF00"/>
                </a:solidFill>
              </a:rPr>
              <a:t>Téma ochrany osobných údajov/GDPR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3B3107-F401-422E-8264-64FA50EE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VZDELÁVANIE ZAMESTNANCOV :</a:t>
            </a:r>
          </a:p>
          <a:p>
            <a:r>
              <a:rPr lang="sk-SK" dirty="0"/>
              <a:t>Zodpovedná osoba vykonáva dohľad nad ochranou osobných údajov – je to Váš interný audítor, manažér IB a ochrany OU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D7E5A53-C246-4104-A12F-EF4DC3E9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114" y="6248400"/>
            <a:ext cx="1227968" cy="3738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08" y="829505"/>
            <a:ext cx="2422379" cy="1211190"/>
          </a:xfrm>
          <a:prstGeom prst="rect">
            <a:avLst/>
          </a:prstGeom>
        </p:spPr>
      </p:pic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213576359"/>
              </p:ext>
            </p:extLst>
          </p:nvPr>
        </p:nvGraphicFramePr>
        <p:xfrm>
          <a:off x="2820838" y="3699164"/>
          <a:ext cx="6323162" cy="292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313383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9056D-F81C-475C-BDE3-0861F669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>
                <a:solidFill>
                  <a:srgbClr val="FFFF00"/>
                </a:solidFill>
              </a:rPr>
              <a:t>Dôvody prečo použiť znalostný softvér :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79D136-AE50-4D84-B9E6-6DF37E2E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škálovateľnosť od malej firmy, cez úrad až po korporáciu</a:t>
            </a:r>
          </a:p>
          <a:p>
            <a:r>
              <a:rPr lang="sk-SK" dirty="0"/>
              <a:t>admin licencia a klientske licencie</a:t>
            </a:r>
          </a:p>
          <a:p>
            <a:r>
              <a:rPr lang="sk-SK" dirty="0"/>
              <a:t>Cena od 99 eur s DPH za Admin licenciu a 84 eur za klientsku licenciu</a:t>
            </a:r>
          </a:p>
          <a:p>
            <a:r>
              <a:rPr lang="sk-SK" dirty="0"/>
              <a:t>12 mesiacov v cene update, garantovaný update</a:t>
            </a:r>
            <a:br>
              <a:rPr lang="sk-SK" dirty="0"/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0474064-F340-4FC6-9B6F-22DA608F4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882" y="6248400"/>
            <a:ext cx="1227968" cy="3738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76" y="723671"/>
            <a:ext cx="2422379" cy="12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3402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800" dirty="0">
                <a:solidFill>
                  <a:srgbClr val="FFFF00"/>
                </a:solidFill>
              </a:rPr>
              <a:t>Špeciálna ponuka pre samosprávu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dirty="0"/>
              <a:t>Komplexné systémové riešenie problematiky ochrany citlivých aktív implementáciou znalostného softvéru </a:t>
            </a:r>
            <a:r>
              <a:rPr lang="sk-SK" dirty="0">
                <a:solidFill>
                  <a:srgbClr val="FFFF00"/>
                </a:solidFill>
              </a:rPr>
              <a:t>vrátane vzdelávania všetkých zamestnancov</a:t>
            </a:r>
            <a:r>
              <a:rPr lang="sk-SK" dirty="0"/>
              <a:t> (oprávnených osôb) </a:t>
            </a:r>
            <a:r>
              <a:rPr lang="sk-SK" dirty="0">
                <a:solidFill>
                  <a:srgbClr val="FFFF00"/>
                </a:solidFill>
              </a:rPr>
              <a:t>s neobmedzeným licenčným pokrytím</a:t>
            </a:r>
            <a:r>
              <a:rPr lang="sk-SK" dirty="0"/>
              <a:t> pre úrad.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Ochrana osobných údajov/GDPR   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+     </a:t>
            </a:r>
            <a:r>
              <a:rPr lang="sk-SK" sz="3800" b="1" dirty="0" err="1">
                <a:solidFill>
                  <a:schemeClr val="accent6">
                    <a:lumMod val="75000"/>
                  </a:schemeClr>
                </a:solidFill>
              </a:rPr>
              <a:t>eLearning</a:t>
            </a:r>
            <a:r>
              <a:rPr lang="sk-SK" sz="33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sk-SK" sz="3300" b="1" dirty="0"/>
          </a:p>
          <a:p>
            <a:pPr marL="0" indent="0">
              <a:buNone/>
            </a:pPr>
            <a:endParaRPr lang="sk-SK" dirty="0"/>
          </a:p>
          <a:p>
            <a:pPr algn="ctr"/>
            <a:endParaRPr lang="sk-SK" b="1" u="sng" dirty="0"/>
          </a:p>
          <a:p>
            <a:pPr marL="0" indent="0" algn="ctr">
              <a:buNone/>
            </a:pPr>
            <a:r>
              <a:rPr lang="sk-SK" sz="4100" b="1" u="sng" dirty="0"/>
              <a:t>v cene </a:t>
            </a:r>
            <a:r>
              <a:rPr lang="sk-SK" sz="4100" b="1" u="sng" dirty="0">
                <a:solidFill>
                  <a:srgbClr val="FFFF00"/>
                </a:solidFill>
              </a:rPr>
              <a:t>940 Eur + DPH</a:t>
            </a:r>
            <a:r>
              <a:rPr lang="sk-SK" sz="4100" dirty="0"/>
              <a:t>.</a:t>
            </a:r>
          </a:p>
          <a:p>
            <a:pPr algn="ctr"/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76" y="636528"/>
            <a:ext cx="2422379" cy="121119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0F0BF76-3D87-4866-ADF3-BDE9EBB8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882" y="6248400"/>
            <a:ext cx="1227968" cy="3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963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Znalostný softvér GDPR software GO</a:t>
            </a:r>
            <a:b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3311" y="1540933"/>
            <a:ext cx="9725555" cy="4644207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/>
              <a:t>AUTOMATIZÁCIA PROCESOV V EFEKTÍVNEJ VEREJNEJ SPRÁVE </a:t>
            </a:r>
            <a:r>
              <a:rPr lang="sk-SK" dirty="0"/>
              <a:t>= aktívne používanie znalostných softvérových aplikácií v kombinácii so vzdelávaním a preverením vedomostí oprávnených osôb</a:t>
            </a:r>
          </a:p>
          <a:p>
            <a:endParaRPr lang="sk-SK" dirty="0"/>
          </a:p>
          <a:p>
            <a:r>
              <a:rPr lang="sk-SK" dirty="0" err="1">
                <a:solidFill>
                  <a:srgbClr val="FFFF00"/>
                </a:solidFill>
              </a:rPr>
              <a:t>eLearning</a:t>
            </a:r>
            <a:r>
              <a:rPr lang="sk-SK" dirty="0"/>
              <a:t> – moderné vzdelávanie zamestnancov</a:t>
            </a:r>
          </a:p>
          <a:p>
            <a:pPr marL="0" indent="0">
              <a:buNone/>
            </a:pPr>
            <a:r>
              <a:rPr lang="sk-SK" dirty="0"/>
              <a:t>    ( prevádzkovateľa aj sprostredkovateľov)</a:t>
            </a:r>
          </a:p>
          <a:p>
            <a:endParaRPr lang="sk-SK" sz="900" dirty="0"/>
          </a:p>
          <a:p>
            <a:r>
              <a:rPr lang="sk-SK" dirty="0"/>
              <a:t>Prinášame softvérové riešenie </a:t>
            </a:r>
            <a:r>
              <a:rPr lang="sk-SK" dirty="0">
                <a:solidFill>
                  <a:srgbClr val="FFFF00"/>
                </a:solidFill>
              </a:rPr>
              <a:t>GDPR software GO  </a:t>
            </a:r>
            <a:r>
              <a:rPr lang="sk-SK" dirty="0"/>
              <a:t>v moduloch : </a:t>
            </a:r>
            <a:r>
              <a:rPr lang="sk-SK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Ochrana osobných údajov/GDPR</a:t>
            </a:r>
            <a:r>
              <a:rPr lang="sk-SK" b="1" dirty="0"/>
              <a:t>,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Pracovná zdrav. služba</a:t>
            </a:r>
            <a:r>
              <a:rPr lang="sk-SK" b="1" dirty="0"/>
              <a:t>, </a:t>
            </a:r>
            <a:r>
              <a:rPr lang="sk-SK" b="1" dirty="0" err="1">
                <a:solidFill>
                  <a:srgbClr val="FF0000"/>
                </a:solidFill>
              </a:rPr>
              <a:t>Protikorupcia</a:t>
            </a:r>
            <a:r>
              <a:rPr lang="sk-SK" b="1" dirty="0"/>
              <a:t>, 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Benefity</a:t>
            </a:r>
            <a:r>
              <a:rPr lang="sk-SK" b="1" dirty="0"/>
              <a:t> </a:t>
            </a:r>
            <a:r>
              <a:rPr lang="sk-SK" dirty="0"/>
              <a:t>pre verejnú a štátnu správu</a:t>
            </a:r>
          </a:p>
          <a:p>
            <a:pPr marL="0" indent="0">
              <a:buNone/>
            </a:pPr>
            <a:endParaRPr lang="sk-SK" sz="900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78" y="831918"/>
            <a:ext cx="2237046" cy="111852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0474064-F340-4FC6-9B6F-22DA608F4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882" y="6248400"/>
            <a:ext cx="1227968" cy="3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2830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>
                <a:solidFill>
                  <a:srgbClr val="FFFF00"/>
                </a:solidFill>
              </a:rPr>
              <a:t>Špeciálna ponuka pre samosprávu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Prečo je výhodné ucelené riešenie ?</a:t>
            </a:r>
          </a:p>
          <a:p>
            <a:pPr>
              <a:buFontTx/>
              <a:buChar char="-"/>
            </a:pPr>
            <a:r>
              <a:rPr lang="sk-SK" dirty="0"/>
              <a:t>pre zautomatizovanie procesov vo </a:t>
            </a:r>
            <a:r>
              <a:rPr lang="sk-SK" dirty="0" err="1"/>
              <a:t>verej</a:t>
            </a:r>
            <a:r>
              <a:rPr lang="sk-SK" dirty="0"/>
              <a:t>. správe,</a:t>
            </a:r>
          </a:p>
          <a:p>
            <a:pPr>
              <a:buFontTx/>
              <a:buChar char="-"/>
            </a:pPr>
            <a:r>
              <a:rPr lang="sk-SK" dirty="0"/>
              <a:t>Splnenie kritérií  efektívnosti a zároveň digitalizácii , správnosti a dostupnosti dát</a:t>
            </a:r>
          </a:p>
          <a:p>
            <a:pPr>
              <a:buFontTx/>
              <a:buChar char="-"/>
            </a:pPr>
            <a:r>
              <a:rPr lang="sk-SK" dirty="0"/>
              <a:t>Budovanie, udržiavanie a preverovanie stavu bezpečnostného povedomia v organizácii,</a:t>
            </a:r>
          </a:p>
          <a:p>
            <a:pPr>
              <a:buFontTx/>
              <a:buChar char="-"/>
            </a:pPr>
            <a:r>
              <a:rPr lang="sk-SK" dirty="0"/>
              <a:t>minimalizácie vzniku </a:t>
            </a:r>
            <a:r>
              <a:rPr lang="sk-SK" dirty="0" err="1"/>
              <a:t>bezp</a:t>
            </a:r>
            <a:r>
              <a:rPr lang="sk-SK" dirty="0"/>
              <a:t>. Incidentov a porušení platnej legislatívy.</a:t>
            </a:r>
          </a:p>
          <a:p>
            <a:pPr marL="0" indent="0">
              <a:buNone/>
            </a:pPr>
            <a:endParaRPr lang="sk-SK" dirty="0"/>
          </a:p>
          <a:p>
            <a:pPr algn="ctr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76" y="584770"/>
            <a:ext cx="2422379" cy="121119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0F0BF76-3D87-4866-ADF3-BDE9EBB8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882" y="6248400"/>
            <a:ext cx="1227968" cy="3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4982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46117" y="4031673"/>
            <a:ext cx="9291601" cy="2057399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Roman václav, ll.m.</a:t>
            </a:r>
          </a:p>
          <a:p>
            <a:pPr algn="ctr"/>
            <a:r>
              <a:rPr lang="sk-SK" sz="2800" dirty="0">
                <a:hlinkClick r:id="rId2"/>
              </a:rPr>
              <a:t>gdpr@gdpr-software.eu</a:t>
            </a:r>
            <a:r>
              <a:rPr lang="sk-SK" sz="2800" dirty="0"/>
              <a:t> </a:t>
            </a:r>
          </a:p>
          <a:p>
            <a:pPr algn="ctr"/>
            <a:r>
              <a:rPr lang="sk-SK" sz="2800" dirty="0"/>
              <a:t>roman@vaclav.sr</a:t>
            </a:r>
          </a:p>
          <a:p>
            <a:pPr algn="ctr"/>
            <a:endParaRPr lang="sk-SK" sz="2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29246" y="2862841"/>
            <a:ext cx="8825657" cy="969359"/>
          </a:xfrm>
        </p:spPr>
        <p:txBody>
          <a:bodyPr/>
          <a:lstStyle/>
          <a:p>
            <a:pPr algn="ctr"/>
            <a:r>
              <a:rPr lang="sk-SK" sz="5400" dirty="0"/>
              <a:t>Ďakujem za pozornosť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" y="6193948"/>
            <a:ext cx="1746540" cy="52747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45" y="-162371"/>
            <a:ext cx="4563454" cy="226856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9B32A59-9EE9-40D6-B0A1-0F60FD22F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57" y="417124"/>
            <a:ext cx="3184341" cy="9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7204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3311" y="2085174"/>
            <a:ext cx="9725555" cy="4163226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/>
              <a:t>Slovenská spoločnosť na trhu od roku 2006</a:t>
            </a:r>
          </a:p>
          <a:p>
            <a:pPr algn="just"/>
            <a:r>
              <a:rPr lang="sk-SK" dirty="0"/>
              <a:t>Zameranie výhradne na oblasť ochrany citlivých aktív, osobných údajov a informačnej bezpečnosti</a:t>
            </a:r>
          </a:p>
          <a:p>
            <a:pPr algn="just"/>
            <a:r>
              <a:rPr lang="sk-SK" dirty="0"/>
              <a:t>Niekoľko tisíc zákazníkov z odborných školení, auditov,  dokumentácie a systémov riadenia</a:t>
            </a:r>
          </a:p>
          <a:p>
            <a:pPr algn="just"/>
            <a:r>
              <a:rPr lang="sk-SK" dirty="0"/>
              <a:t>Sme aktívnym členom </a:t>
            </a:r>
            <a:r>
              <a:rPr lang="sk-SK" dirty="0">
                <a:solidFill>
                  <a:srgbClr val="FFFF00"/>
                </a:solidFill>
              </a:rPr>
              <a:t>IT Asociácie Slovenska </a:t>
            </a:r>
          </a:p>
          <a:p>
            <a:pPr algn="just"/>
            <a:r>
              <a:rPr lang="sk-SK" dirty="0"/>
              <a:t>Distribútor GDPR software GO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83390" y="354310"/>
            <a:ext cx="9390924" cy="1341820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Predstavenie </a:t>
            </a:r>
            <a:r>
              <a:rPr lang="sk-SK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Datasoft</a:t>
            </a:r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Consulting</a:t>
            </a:r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s.r.o.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40008FB-80A6-4853-9306-91E328A15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314" y="6248400"/>
            <a:ext cx="1146750" cy="34908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75" y="595223"/>
            <a:ext cx="2301609" cy="11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262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3311" y="2085174"/>
            <a:ext cx="9725555" cy="4163226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Mgr. Ján </a:t>
            </a:r>
            <a:r>
              <a:rPr lang="sk-SK" b="1" dirty="0"/>
              <a:t>Sojka</a:t>
            </a:r>
            <a:r>
              <a:rPr lang="sk-SK" dirty="0"/>
              <a:t>, </a:t>
            </a:r>
            <a:r>
              <a:rPr lang="sk-SK" dirty="0" err="1"/>
              <a:t>Lead</a:t>
            </a:r>
            <a:r>
              <a:rPr lang="sk-SK" dirty="0"/>
              <a:t> audítor IEC/ISMS 27000</a:t>
            </a:r>
          </a:p>
          <a:p>
            <a:pPr algn="just"/>
            <a:r>
              <a:rPr lang="sk-SK" dirty="0"/>
              <a:t>Roman </a:t>
            </a:r>
            <a:r>
              <a:rPr lang="sk-SK" b="1" dirty="0"/>
              <a:t>Václav</a:t>
            </a:r>
            <a:r>
              <a:rPr lang="sk-SK" dirty="0"/>
              <a:t> , LL.M. , MBA, audítor, ZO</a:t>
            </a:r>
          </a:p>
          <a:p>
            <a:pPr algn="just"/>
            <a:r>
              <a:rPr lang="sk-SK" dirty="0"/>
              <a:t>Ing. Vladimír </a:t>
            </a:r>
            <a:r>
              <a:rPr lang="sk-SK" b="1" dirty="0" err="1"/>
              <a:t>Kuttner</a:t>
            </a:r>
            <a:r>
              <a:rPr lang="sk-SK" dirty="0"/>
              <a:t>, IT špecialista </a:t>
            </a:r>
          </a:p>
          <a:p>
            <a:pPr algn="just"/>
            <a:r>
              <a:rPr lang="sk-SK" dirty="0"/>
              <a:t>Mgr. Eva </a:t>
            </a:r>
            <a:r>
              <a:rPr lang="sk-SK" b="1" dirty="0" err="1"/>
              <a:t>Rupcová</a:t>
            </a:r>
            <a:r>
              <a:rPr lang="sk-SK" dirty="0"/>
              <a:t>, právnička</a:t>
            </a:r>
          </a:p>
          <a:p>
            <a:pPr algn="just"/>
            <a:r>
              <a:rPr lang="sk-SK" dirty="0"/>
              <a:t>Ing. Viera </a:t>
            </a:r>
            <a:r>
              <a:rPr lang="sk-SK" b="1" dirty="0" err="1"/>
              <a:t>Slimáková</a:t>
            </a:r>
            <a:r>
              <a:rPr lang="sk-SK" dirty="0"/>
              <a:t>, audítor, IT špecialista</a:t>
            </a:r>
          </a:p>
          <a:p>
            <a:pPr algn="just"/>
            <a:r>
              <a:rPr lang="sk-SK" dirty="0" err="1"/>
              <a:t>Ext</a:t>
            </a:r>
            <a:r>
              <a:rPr lang="sk-SK" dirty="0"/>
              <a:t>. JUDr. Zuzana </a:t>
            </a:r>
            <a:r>
              <a:rPr lang="sk-SK" b="1" dirty="0"/>
              <a:t>Valková</a:t>
            </a:r>
            <a:r>
              <a:rPr lang="sk-SK" dirty="0"/>
              <a:t>, </a:t>
            </a:r>
            <a:r>
              <a:rPr lang="sk-SK" dirty="0" err="1"/>
              <a:t>gdpr</a:t>
            </a:r>
            <a:r>
              <a:rPr lang="sk-SK" dirty="0"/>
              <a:t> špecialista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83390" y="354310"/>
            <a:ext cx="9390924" cy="1341820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Predstavenie </a:t>
            </a:r>
            <a:r>
              <a:rPr lang="sk-SK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Datasoft</a:t>
            </a:r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Consulting</a:t>
            </a:r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s.r.o. a spolupracovníkov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3EF8D44-D8A5-42F3-874C-2B56D7AF4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314" y="6248400"/>
            <a:ext cx="1227968" cy="37381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808" y="441191"/>
            <a:ext cx="2336115" cy="11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6435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0364F-2AF0-49F8-BC37-95638E7F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>
                <a:solidFill>
                  <a:srgbClr val="FFFF00"/>
                </a:solidFill>
              </a:rPr>
              <a:t>Téma ochrany osobných údajov/GDPR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3B3107-F401-422E-8264-64FA50EE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Tri dôležité prvky riadenia  :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1.Vzdelávanie zamestnancov</a:t>
            </a:r>
          </a:p>
          <a:p>
            <a:r>
              <a:rPr lang="sk-SK" dirty="0"/>
              <a:t>2. Analýza vlastného prostredia, návrh a implementácia ochranných opatrení</a:t>
            </a:r>
          </a:p>
          <a:p>
            <a:r>
              <a:rPr lang="sk-SK" dirty="0"/>
              <a:t>3. Systémové riadenie procesov pri ochrane citlivých aktív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77E99FD-0554-4D09-BF4E-8C61C9CFB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89" y="6248400"/>
            <a:ext cx="1227968" cy="3738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76" y="829505"/>
            <a:ext cx="2422379" cy="12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008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0364F-2AF0-49F8-BC37-95638E7F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solidFill>
                  <a:srgbClr val="FFFF00"/>
                </a:solidFill>
              </a:rPr>
              <a:t>Vzdelávanie zamestnancov a vedúcich pracovníkov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3B3107-F401-422E-8264-64FA50EE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/>
              <a:t>1. VZDELÁVANIE ZAMESTNANCOV – oprávnených osôb </a:t>
            </a:r>
          </a:p>
          <a:p>
            <a:pPr marL="0" indent="0">
              <a:buNone/>
            </a:pPr>
            <a:r>
              <a:rPr lang="sk-SK" dirty="0"/>
              <a:t>     prevádzkovateľa, sprostredkovateľov a </a:t>
            </a:r>
          </a:p>
          <a:p>
            <a:pPr marL="0" indent="0">
              <a:buNone/>
            </a:pPr>
            <a:r>
              <a:rPr lang="sk-SK" dirty="0"/>
              <a:t>     zodpovednej osoby</a:t>
            </a:r>
            <a:endParaRPr lang="sk-SK" sz="2400" dirty="0"/>
          </a:p>
          <a:p>
            <a:pPr>
              <a:buFontTx/>
              <a:buChar char="-"/>
            </a:pPr>
            <a:r>
              <a:rPr lang="sk-SK" dirty="0">
                <a:solidFill>
                  <a:srgbClr val="FFFF00"/>
                </a:solidFill>
              </a:rPr>
              <a:t>Vzdelávanie na odborných seminároch</a:t>
            </a:r>
          </a:p>
          <a:p>
            <a:pPr>
              <a:buFontTx/>
              <a:buChar char="-"/>
            </a:pPr>
            <a:r>
              <a:rPr lang="sk-SK" dirty="0">
                <a:solidFill>
                  <a:srgbClr val="FFFF00"/>
                </a:solidFill>
              </a:rPr>
              <a:t>Vzdelávanie na pracovisku </a:t>
            </a:r>
          </a:p>
          <a:p>
            <a:pPr>
              <a:buFontTx/>
              <a:buChar char="-"/>
            </a:pPr>
            <a:r>
              <a:rPr lang="sk-SK" dirty="0" err="1">
                <a:solidFill>
                  <a:srgbClr val="FFFF00"/>
                </a:solidFill>
              </a:rPr>
              <a:t>eLearning</a:t>
            </a:r>
            <a:r>
              <a:rPr lang="sk-SK" dirty="0">
                <a:solidFill>
                  <a:srgbClr val="FFFF00"/>
                </a:solidFill>
              </a:rPr>
              <a:t> (13 rôznych vzdelávacích modulov)</a:t>
            </a:r>
          </a:p>
          <a:p>
            <a:pPr marL="0" indent="0">
              <a:buNone/>
            </a:pPr>
            <a:r>
              <a:rPr lang="sk-SK" dirty="0">
                <a:solidFill>
                  <a:srgbClr val="FFFF00"/>
                </a:solidFill>
              </a:rPr>
              <a:t>    </a:t>
            </a:r>
            <a:r>
              <a:rPr lang="sk-SK" dirty="0"/>
              <a:t>Cena od 10 eur/ modul/osoba</a:t>
            </a:r>
          </a:p>
          <a:p>
            <a:pPr marL="0" indent="0">
              <a:buNone/>
            </a:pPr>
            <a:endParaRPr lang="sk-SK" sz="3200" dirty="0"/>
          </a:p>
          <a:p>
            <a:pPr marL="0" indent="0">
              <a:buNone/>
            </a:pPr>
            <a:r>
              <a:rPr lang="sk-SK" sz="2600" dirty="0"/>
              <a:t>Jedno z najdôležitejších bezpečnostných opatrení je budovanie a udržiavanie bezpečnostného povedomia u všetkých oprávnených osôb (§ 39). Ochrana citlivých aktív nie je o formalizme, ale o skutočne prijatých organizačných a technických opatreniach (dostupnosť, dôvernosť, integrita)</a:t>
            </a:r>
          </a:p>
          <a:p>
            <a:pPr marL="0" indent="0">
              <a:buNone/>
            </a:pPr>
            <a:endParaRPr lang="sk-SK" sz="2600" dirty="0"/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3E75CC5-A30B-45B4-90F9-4935D0C0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607" y="6248400"/>
            <a:ext cx="1227968" cy="3738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21" y="723671"/>
            <a:ext cx="2422379" cy="121119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21" y="876071"/>
            <a:ext cx="2422379" cy="12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6586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21" y="886758"/>
            <a:ext cx="2422379" cy="121119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0F0BF76-3D87-4866-ADF3-BDE9EBB8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882" y="6248400"/>
            <a:ext cx="1227968" cy="37381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958DE92-1FE0-4108-BD24-A3A0EB8FE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760" y="0"/>
            <a:ext cx="736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5612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3311" y="1959429"/>
            <a:ext cx="9725555" cy="42889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k-SK" dirty="0"/>
              <a:t>Znalostný softvér </a:t>
            </a:r>
            <a:r>
              <a:rPr lang="sk-SK" b="1" dirty="0">
                <a:solidFill>
                  <a:srgbClr val="FFFF00"/>
                </a:solidFill>
              </a:rPr>
              <a:t>GDPR software GO</a:t>
            </a:r>
            <a:r>
              <a:rPr lang="sk-SK" dirty="0"/>
              <a:t>, autorský produkt slovenských audítorov, je na slovenskom trhu </a:t>
            </a:r>
            <a:r>
              <a:rPr lang="sk-SK" b="1" dirty="0"/>
              <a:t>už 5 rokov.</a:t>
            </a:r>
          </a:p>
          <a:p>
            <a:pPr marL="0" indent="0" algn="just">
              <a:buNone/>
            </a:pPr>
            <a:r>
              <a:rPr lang="sk-SK" dirty="0"/>
              <a:t>Na systémové riadenie ochrany osobných údajov a </a:t>
            </a:r>
          </a:p>
          <a:p>
            <a:pPr marL="0" indent="0" algn="just">
              <a:buNone/>
            </a:pPr>
            <a:r>
              <a:rPr lang="sk-SK" dirty="0"/>
              <a:t>informačnej bezpečnosti ho využíva :</a:t>
            </a:r>
          </a:p>
          <a:p>
            <a:pPr algn="just"/>
            <a:r>
              <a:rPr lang="sk-SK" sz="2600" dirty="0"/>
              <a:t>Úrad na ochranu osobných údajov SR</a:t>
            </a:r>
          </a:p>
          <a:p>
            <a:pPr algn="just"/>
            <a:r>
              <a:rPr lang="sk-SK" sz="2600" dirty="0"/>
              <a:t>Finančná správa SR, Úrad komisára pre deti, Úrad pre reguláciu sieťových odvetví a i.</a:t>
            </a:r>
          </a:p>
          <a:p>
            <a:pPr algn="just"/>
            <a:r>
              <a:rPr lang="sk-SK" sz="2600" dirty="0"/>
              <a:t>Stovky komerčných firiem a desiatky obecných úradov</a:t>
            </a:r>
          </a:p>
          <a:p>
            <a:pPr algn="just"/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83390" y="354310"/>
            <a:ext cx="9390924" cy="1341820"/>
          </a:xfrm>
        </p:spPr>
        <p:txBody>
          <a:bodyPr/>
          <a:lstStyle/>
          <a:p>
            <a:r>
              <a:rPr lang="sk-SK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Znalostný softvér GDPR software GO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B031410-7E12-4D6F-A860-1B058BD36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314" y="6248400"/>
            <a:ext cx="1227968" cy="37381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76" y="484940"/>
            <a:ext cx="2422379" cy="12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613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BB65A97-39AA-48C5-96E5-635F13055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918" y="266511"/>
            <a:ext cx="4984584" cy="6324978"/>
          </a:xfrm>
        </p:spPr>
      </p:pic>
    </p:spTree>
    <p:extLst>
      <p:ext uri="{BB962C8B-B14F-4D97-AF65-F5344CB8AC3E}">
        <p14:creationId xmlns:p14="http://schemas.microsoft.com/office/powerpoint/2010/main" val="1139674231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4273</TotalTime>
  <Words>1022</Words>
  <Application>Microsoft Office PowerPoint</Application>
  <PresentationFormat>Širokouhlá</PresentationFormat>
  <Paragraphs>103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Ión</vt:lpstr>
      <vt:lpstr>Systémová podpora pre obce a mestá v oblasti  ochrany OÚ, Pracovnej zdravotnej služby,  Protikorupčného manažmentu a Benefitov formou  znalostného softvéru.</vt:lpstr>
      <vt:lpstr>Znalostný softvér GDPR software GO </vt:lpstr>
      <vt:lpstr>Predstavenie Datasoft Consulting s.r.o.</vt:lpstr>
      <vt:lpstr>Predstavenie Datasoft Consulting s.r.o. a spolupracovníkov </vt:lpstr>
      <vt:lpstr>Téma ochrany osobných údajov/GDPR</vt:lpstr>
      <vt:lpstr>Vzdelávanie zamestnancov a vedúcich pracovníkov </vt:lpstr>
      <vt:lpstr>Prezentácia programu PowerPoint</vt:lpstr>
      <vt:lpstr>Znalostný softvér GDPR software GO</vt:lpstr>
      <vt:lpstr>Prezentácia programu PowerPoint</vt:lpstr>
      <vt:lpstr>Modul Pracovná zdravotná služba</vt:lpstr>
      <vt:lpstr>Modul Protikorupčný manažment</vt:lpstr>
      <vt:lpstr>Modul BENEFITY</vt:lpstr>
      <vt:lpstr>Modul Ochrana OU/GDPR</vt:lpstr>
      <vt:lpstr>Dôvody prečo použiť znalostný softvér :</vt:lpstr>
      <vt:lpstr>Prezentácia programu PowerPoint</vt:lpstr>
      <vt:lpstr>Téma ochrany osobných údajov/GDPR</vt:lpstr>
      <vt:lpstr>Téma ochrany osobných údajov/GDPR</vt:lpstr>
      <vt:lpstr>Dôvody prečo použiť znalostný softvér :</vt:lpstr>
      <vt:lpstr>Špeciálna ponuka pre samosprávu</vt:lpstr>
      <vt:lpstr>Špeciálna ponuka pre samosprávu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Konto Microsoft</dc:creator>
  <cp:lastModifiedBy>Roman V</cp:lastModifiedBy>
  <cp:revision>138</cp:revision>
  <dcterms:created xsi:type="dcterms:W3CDTF">2017-06-09T09:34:16Z</dcterms:created>
  <dcterms:modified xsi:type="dcterms:W3CDTF">2018-10-11T05:02:49Z</dcterms:modified>
</cp:coreProperties>
</file>