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3" r:id="rId3"/>
    <p:sldId id="274" r:id="rId4"/>
    <p:sldId id="275" r:id="rId5"/>
    <p:sldId id="276" r:id="rId6"/>
    <p:sldId id="257" r:id="rId7"/>
    <p:sldId id="267" r:id="rId8"/>
    <p:sldId id="295" r:id="rId9"/>
    <p:sldId id="296" r:id="rId10"/>
    <p:sldId id="297" r:id="rId11"/>
    <p:sldId id="298" r:id="rId12"/>
    <p:sldId id="300" r:id="rId13"/>
    <p:sldId id="262" r:id="rId14"/>
    <p:sldId id="282" r:id="rId15"/>
    <p:sldId id="308" r:id="rId16"/>
    <p:sldId id="280" r:id="rId17"/>
    <p:sldId id="283" r:id="rId18"/>
    <p:sldId id="299" r:id="rId19"/>
    <p:sldId id="301" r:id="rId20"/>
    <p:sldId id="302" r:id="rId21"/>
    <p:sldId id="303" r:id="rId22"/>
    <p:sldId id="304" r:id="rId23"/>
    <p:sldId id="306" r:id="rId24"/>
    <p:sldId id="305" r:id="rId25"/>
    <p:sldId id="307" r:id="rId26"/>
    <p:sldId id="294" r:id="rId27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2E0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DNS -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202630080011522E-2"/>
          <c:y val="0.1246949137221028"/>
          <c:w val="0.97079736991998844"/>
          <c:h val="0.75417374977401019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DNS - subjekty</c:v>
                </c:pt>
              </c:strCache>
            </c:strRef>
          </c:tx>
          <c:dPt>
            <c:idx val="0"/>
            <c:bubble3D val="0"/>
            <c:spPr>
              <a:solidFill>
                <a:srgbClr val="F32E0D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8A85-4DDC-87DC-2A18FBE4142C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8A85-4DDC-87DC-2A18FBE4142C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8A85-4DDC-87DC-2A18FBE414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8A85-4DDC-87DC-2A18FBE4142C}"/>
              </c:ext>
            </c:extLst>
          </c:dPt>
          <c:dLbls>
            <c:dLbl>
              <c:idx val="0"/>
              <c:layout>
                <c:manualLayout>
                  <c:x val="-0.16922936079748324"/>
                  <c:y val="5.08670162813120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400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85-4DDC-87DC-2A18FBE4142C}"/>
                </c:ext>
              </c:extLst>
            </c:dLbl>
            <c:dLbl>
              <c:idx val="1"/>
              <c:layout>
                <c:manualLayout>
                  <c:x val="6.8178643675811348E-2"/>
                  <c:y val="-0.226726578036801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400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404538881660643E-2"/>
                      <c:h val="5.99015877041441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A85-4DDC-87DC-2A18FBE4142C}"/>
                </c:ext>
              </c:extLst>
            </c:dLbl>
            <c:dLbl>
              <c:idx val="2"/>
              <c:layout>
                <c:manualLayout>
                  <c:x val="8.8324232181849663E-2"/>
                  <c:y val="-9.34193329282256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400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85-4DDC-87DC-2A18FBE4142C}"/>
                </c:ext>
              </c:extLst>
            </c:dLbl>
            <c:dLbl>
              <c:idx val="3"/>
              <c:layout>
                <c:manualLayout>
                  <c:x val="8.9538479454561379E-2"/>
                  <c:y val="0.10160204822120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400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85-4DDC-87DC-2A18FBE41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13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85-4DDC-87DC-2A18FBE4142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453422571850439"/>
          <c:y val="0.17061196791948738"/>
          <c:w val="8.691679135803286E-2"/>
          <c:h val="0.53878111126735095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940934853617075E-2"/>
          <c:y val="8.7691557719688073E-3"/>
          <c:w val="0.96452231081909523"/>
          <c:h val="0.71311096963846676"/>
        </c:manualLayout>
      </c:layout>
      <c:stockChart>
        <c:ser>
          <c:idx val="0"/>
          <c:order val="0"/>
          <c:tx>
            <c:strRef>
              <c:f>Hárok1!$B$1</c:f>
              <c:strCache>
                <c:ptCount val="1"/>
                <c:pt idx="0">
                  <c:v>Maximum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Hárok1!$B$2:$B$9</c:f>
              <c:numCache>
                <c:formatCode>General</c:formatCode>
                <c:ptCount val="8"/>
                <c:pt idx="0">
                  <c:v>120</c:v>
                </c:pt>
                <c:pt idx="1">
                  <c:v>0</c:v>
                </c:pt>
                <c:pt idx="2">
                  <c:v>120</c:v>
                </c:pt>
                <c:pt idx="3">
                  <c:v>0</c:v>
                </c:pt>
                <c:pt idx="4">
                  <c:v>0</c:v>
                </c:pt>
                <c:pt idx="5">
                  <c:v>120</c:v>
                </c:pt>
                <c:pt idx="6">
                  <c:v>0</c:v>
                </c:pt>
                <c:pt idx="7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EF-42DC-B6D0-C308EE30EAB7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Minimum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EF-42DC-B6D0-C308EE30EAB7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Koniec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EF-42DC-B6D0-C308EE30EAB7}"/>
            </c:ext>
          </c:extLst>
        </c:ser>
        <c:ser>
          <c:idx val="3"/>
          <c:order val="3"/>
          <c:tx>
            <c:strRef>
              <c:f>Hárok1!$E$1</c:f>
              <c:strCache>
                <c:ptCount val="1"/>
                <c:pt idx="0">
                  <c:v>Stĺpec1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Hárok1!$E$2:$E$9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EF-42DC-B6D0-C308EE30E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</a:ln>
            <a:effectLst/>
          </c:spPr>
        </c:hiLowLines>
        <c:axId val="417402560"/>
        <c:axId val="417406480"/>
      </c:stockChart>
      <c:catAx>
        <c:axId val="41740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17406480"/>
        <c:crosses val="autoZero"/>
        <c:auto val="1"/>
        <c:lblAlgn val="ctr"/>
        <c:lblOffset val="100"/>
        <c:noMultiLvlLbl val="0"/>
      </c:catAx>
      <c:valAx>
        <c:axId val="417406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7402560"/>
        <c:crosses val="autoZero"/>
        <c:crossBetween val="between"/>
      </c:valAx>
      <c:spPr>
        <a:noFill/>
        <a:ln w="127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sk-SK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DNS 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DNS - predmet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E47F-4B08-A7AA-D118AEA6428B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E47F-4B08-A7AA-D118AEA6428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E47F-4B08-A7AA-D118AEA6428B}"/>
              </c:ext>
            </c:extLst>
          </c:dPt>
          <c:dLbls>
            <c:dLbl>
              <c:idx val="0"/>
              <c:layout>
                <c:manualLayout>
                  <c:x val="-0.18983215111900165"/>
                  <c:y val="-0.2127487192408087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7F-4B08-A7AA-D118AEA6428B}"/>
                </c:ext>
              </c:extLst>
            </c:dLbl>
            <c:dLbl>
              <c:idx val="1"/>
              <c:layout>
                <c:manualLayout>
                  <c:x val="8.7711405042804572E-2"/>
                  <c:y val="8.50962376276851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7F-4B08-A7AA-D118AEA6428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7F-4B08-A7AA-D118AEA642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k-SK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Hárok1!$A$2:$A$4</c:f>
              <c:strCache>
                <c:ptCount val="3"/>
                <c:pt idx="0">
                  <c:v>Tovary</c:v>
                </c:pt>
                <c:pt idx="1">
                  <c:v>Služby</c:v>
                </c:pt>
                <c:pt idx="2">
                  <c:v>Stavebné práce</c:v>
                </c:pt>
              </c:strCache>
            </c:strRef>
          </c:cat>
          <c:val>
            <c:numRef>
              <c:f>Hárok1!$B$2:$B$4</c:f>
              <c:numCache>
                <c:formatCode>General</c:formatCode>
                <c:ptCount val="3"/>
                <c:pt idx="0">
                  <c:v>22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7F-4B08-A7AA-D118AEA6428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k-SK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940934853617075E-2"/>
          <c:y val="8.7691557719688073E-3"/>
          <c:w val="0.96452231081909523"/>
          <c:h val="0.71311096963846676"/>
        </c:manualLayout>
      </c:layout>
      <c:stockChart>
        <c:ser>
          <c:idx val="0"/>
          <c:order val="0"/>
          <c:tx>
            <c:strRef>
              <c:f>Hárok1!$B$1</c:f>
              <c:strCache>
                <c:ptCount val="1"/>
                <c:pt idx="0">
                  <c:v>Maximum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Hárok1!$B$2:$B$9</c:f>
              <c:numCache>
                <c:formatCode>General</c:formatCode>
                <c:ptCount val="8"/>
                <c:pt idx="0">
                  <c:v>120</c:v>
                </c:pt>
                <c:pt idx="1">
                  <c:v>0</c:v>
                </c:pt>
                <c:pt idx="2">
                  <c:v>120</c:v>
                </c:pt>
                <c:pt idx="3">
                  <c:v>0</c:v>
                </c:pt>
                <c:pt idx="4">
                  <c:v>0</c:v>
                </c:pt>
                <c:pt idx="5">
                  <c:v>120</c:v>
                </c:pt>
                <c:pt idx="6">
                  <c:v>0</c:v>
                </c:pt>
                <c:pt idx="7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4E-4194-A1C2-FCDA726534C1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Minimum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4E-4194-A1C2-FCDA726534C1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Koniec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4E-4194-A1C2-FCDA726534C1}"/>
            </c:ext>
          </c:extLst>
        </c:ser>
        <c:ser>
          <c:idx val="3"/>
          <c:order val="3"/>
          <c:tx>
            <c:strRef>
              <c:f>Hárok1!$E$1</c:f>
              <c:strCache>
                <c:ptCount val="1"/>
                <c:pt idx="0">
                  <c:v>Stĺpec1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Hárok1!$E$2:$E$9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4E-4194-A1C2-FCDA72653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</a:ln>
            <a:effectLst/>
          </c:spPr>
        </c:hiLowLines>
        <c:axId val="253137352"/>
        <c:axId val="253137744"/>
      </c:stockChart>
      <c:catAx>
        <c:axId val="253137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53137744"/>
        <c:crosses val="autoZero"/>
        <c:auto val="1"/>
        <c:lblAlgn val="ctr"/>
        <c:lblOffset val="100"/>
        <c:noMultiLvlLbl val="0"/>
      </c:catAx>
      <c:valAx>
        <c:axId val="253137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3137352"/>
        <c:crosses val="autoZero"/>
        <c:crossBetween val="between"/>
      </c:valAx>
      <c:spPr>
        <a:noFill/>
        <a:ln w="127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sk-SK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940934853617075E-2"/>
          <c:y val="8.7691557719688073E-3"/>
          <c:w val="0.96452231081909523"/>
          <c:h val="0.71311096963846676"/>
        </c:manualLayout>
      </c:layout>
      <c:stockChart>
        <c:ser>
          <c:idx val="0"/>
          <c:order val="0"/>
          <c:tx>
            <c:strRef>
              <c:f>Hárok1!$B$1</c:f>
              <c:strCache>
                <c:ptCount val="1"/>
                <c:pt idx="0">
                  <c:v>Maximum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Hárok1!$B$2:$B$9</c:f>
              <c:numCache>
                <c:formatCode>General</c:formatCode>
                <c:ptCount val="8"/>
                <c:pt idx="0">
                  <c:v>120</c:v>
                </c:pt>
                <c:pt idx="1">
                  <c:v>0</c:v>
                </c:pt>
                <c:pt idx="2">
                  <c:v>120</c:v>
                </c:pt>
                <c:pt idx="3">
                  <c:v>0</c:v>
                </c:pt>
                <c:pt idx="4">
                  <c:v>0</c:v>
                </c:pt>
                <c:pt idx="5">
                  <c:v>120</c:v>
                </c:pt>
                <c:pt idx="6">
                  <c:v>0</c:v>
                </c:pt>
                <c:pt idx="7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04-4945-A228-D2CDF41B02E1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Minimum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04-4945-A228-D2CDF41B02E1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Koniec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04-4945-A228-D2CDF41B02E1}"/>
            </c:ext>
          </c:extLst>
        </c:ser>
        <c:ser>
          <c:idx val="3"/>
          <c:order val="3"/>
          <c:tx>
            <c:strRef>
              <c:f>Hárok1!$E$1</c:f>
              <c:strCache>
                <c:ptCount val="1"/>
                <c:pt idx="0">
                  <c:v>Stĺpec1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Hárok1!$E$2:$E$9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04-4945-A228-D2CDF41B0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</a:ln>
            <a:effectLst/>
          </c:spPr>
        </c:hiLowLines>
        <c:axId val="253144016"/>
        <c:axId val="253142448"/>
      </c:stockChart>
      <c:catAx>
        <c:axId val="25314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53142448"/>
        <c:crosses val="autoZero"/>
        <c:auto val="1"/>
        <c:lblAlgn val="ctr"/>
        <c:lblOffset val="100"/>
        <c:noMultiLvlLbl val="0"/>
      </c:catAx>
      <c:valAx>
        <c:axId val="253142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3144016"/>
        <c:crosses val="autoZero"/>
        <c:crossBetween val="between"/>
      </c:valAx>
      <c:spPr>
        <a:noFill/>
        <a:ln w="127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sk-SK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940934853617075E-2"/>
          <c:y val="8.7691557719688073E-3"/>
          <c:w val="0.96452231081909523"/>
          <c:h val="0.71311096963846676"/>
        </c:manualLayout>
      </c:layout>
      <c:stockChart>
        <c:ser>
          <c:idx val="0"/>
          <c:order val="0"/>
          <c:tx>
            <c:strRef>
              <c:f>Hárok1!$B$1</c:f>
              <c:strCache>
                <c:ptCount val="1"/>
                <c:pt idx="0">
                  <c:v>Maximum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Hárok1!$B$2:$B$9</c:f>
              <c:numCache>
                <c:formatCode>General</c:formatCode>
                <c:ptCount val="8"/>
                <c:pt idx="0">
                  <c:v>120</c:v>
                </c:pt>
                <c:pt idx="1">
                  <c:v>0</c:v>
                </c:pt>
                <c:pt idx="2">
                  <c:v>120</c:v>
                </c:pt>
                <c:pt idx="3">
                  <c:v>0</c:v>
                </c:pt>
                <c:pt idx="4">
                  <c:v>0</c:v>
                </c:pt>
                <c:pt idx="5">
                  <c:v>120</c:v>
                </c:pt>
                <c:pt idx="6">
                  <c:v>0</c:v>
                </c:pt>
                <c:pt idx="7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37-4E78-B11B-924DA633138B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Minimum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37-4E78-B11B-924DA633138B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Koniec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37-4E78-B11B-924DA633138B}"/>
            </c:ext>
          </c:extLst>
        </c:ser>
        <c:ser>
          <c:idx val="3"/>
          <c:order val="3"/>
          <c:tx>
            <c:strRef>
              <c:f>Hárok1!$E$1</c:f>
              <c:strCache>
                <c:ptCount val="1"/>
                <c:pt idx="0">
                  <c:v>Stĺpec1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Hárok1!$E$2:$E$9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37-4E78-B11B-924DA63313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</a:ln>
            <a:effectLst/>
          </c:spPr>
        </c:hiLowLines>
        <c:axId val="253140096"/>
        <c:axId val="253143624"/>
      </c:stockChart>
      <c:catAx>
        <c:axId val="25314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53143624"/>
        <c:crosses val="autoZero"/>
        <c:auto val="1"/>
        <c:lblAlgn val="ctr"/>
        <c:lblOffset val="100"/>
        <c:noMultiLvlLbl val="0"/>
      </c:catAx>
      <c:valAx>
        <c:axId val="253143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3140096"/>
        <c:crosses val="autoZero"/>
        <c:crossBetween val="between"/>
      </c:valAx>
      <c:spPr>
        <a:noFill/>
        <a:ln w="127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sk-SK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940934853617075E-2"/>
          <c:y val="8.7691557719688073E-3"/>
          <c:w val="0.96452231081909523"/>
          <c:h val="0.71311096963846676"/>
        </c:manualLayout>
      </c:layout>
      <c:stockChart>
        <c:ser>
          <c:idx val="0"/>
          <c:order val="0"/>
          <c:tx>
            <c:strRef>
              <c:f>Hárok1!$B$1</c:f>
              <c:strCache>
                <c:ptCount val="1"/>
                <c:pt idx="0">
                  <c:v>Maximum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Hárok1!$B$2:$B$9</c:f>
              <c:numCache>
                <c:formatCode>General</c:formatCode>
                <c:ptCount val="8"/>
                <c:pt idx="0">
                  <c:v>120</c:v>
                </c:pt>
                <c:pt idx="1">
                  <c:v>0</c:v>
                </c:pt>
                <c:pt idx="2">
                  <c:v>120</c:v>
                </c:pt>
                <c:pt idx="3">
                  <c:v>0</c:v>
                </c:pt>
                <c:pt idx="4">
                  <c:v>0</c:v>
                </c:pt>
                <c:pt idx="5">
                  <c:v>120</c:v>
                </c:pt>
                <c:pt idx="6">
                  <c:v>0</c:v>
                </c:pt>
                <c:pt idx="7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16-41CD-82D6-81E90A05FD4B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Minimum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16-41CD-82D6-81E90A05FD4B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Koniec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16-41CD-82D6-81E90A05FD4B}"/>
            </c:ext>
          </c:extLst>
        </c:ser>
        <c:ser>
          <c:idx val="3"/>
          <c:order val="3"/>
          <c:tx>
            <c:strRef>
              <c:f>Hárok1!$E$1</c:f>
              <c:strCache>
                <c:ptCount val="1"/>
                <c:pt idx="0">
                  <c:v>Stĺpec1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Hárok1!$E$2:$E$9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16-41CD-82D6-81E90A05F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</a:ln>
            <a:effectLst/>
          </c:spPr>
        </c:hiLowLines>
        <c:axId val="253139704"/>
        <c:axId val="253144800"/>
      </c:stockChart>
      <c:catAx>
        <c:axId val="253139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53144800"/>
        <c:crosses val="autoZero"/>
        <c:auto val="1"/>
        <c:lblAlgn val="ctr"/>
        <c:lblOffset val="100"/>
        <c:noMultiLvlLbl val="0"/>
      </c:catAx>
      <c:valAx>
        <c:axId val="253144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3139704"/>
        <c:crosses val="autoZero"/>
        <c:crossBetween val="between"/>
      </c:valAx>
      <c:spPr>
        <a:noFill/>
        <a:ln w="127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sk-SK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940934853617075E-2"/>
          <c:y val="8.7691557719688073E-3"/>
          <c:w val="0.96452231081909523"/>
          <c:h val="0.71311096963846676"/>
        </c:manualLayout>
      </c:layout>
      <c:stockChart>
        <c:ser>
          <c:idx val="0"/>
          <c:order val="0"/>
          <c:tx>
            <c:strRef>
              <c:f>Hárok1!$B$1</c:f>
              <c:strCache>
                <c:ptCount val="1"/>
                <c:pt idx="0">
                  <c:v>Maximum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Hárok1!$B$2:$B$9</c:f>
              <c:numCache>
                <c:formatCode>General</c:formatCode>
                <c:ptCount val="8"/>
                <c:pt idx="0">
                  <c:v>120</c:v>
                </c:pt>
                <c:pt idx="1">
                  <c:v>0</c:v>
                </c:pt>
                <c:pt idx="2">
                  <c:v>120</c:v>
                </c:pt>
                <c:pt idx="3">
                  <c:v>0</c:v>
                </c:pt>
                <c:pt idx="4">
                  <c:v>0</c:v>
                </c:pt>
                <c:pt idx="5">
                  <c:v>120</c:v>
                </c:pt>
                <c:pt idx="6">
                  <c:v>0</c:v>
                </c:pt>
                <c:pt idx="7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75-4142-848C-7384C9BC9B39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Minimum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75-4142-848C-7384C9BC9B39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Koniec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75-4142-848C-7384C9BC9B39}"/>
            </c:ext>
          </c:extLst>
        </c:ser>
        <c:ser>
          <c:idx val="3"/>
          <c:order val="3"/>
          <c:tx>
            <c:strRef>
              <c:f>Hárok1!$E$1</c:f>
              <c:strCache>
                <c:ptCount val="1"/>
                <c:pt idx="0">
                  <c:v>Stĺpec1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Hárok1!$E$2:$E$9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75-4142-848C-7384C9BC9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</a:ln>
            <a:effectLst/>
          </c:spPr>
        </c:hiLowLines>
        <c:axId val="253138136"/>
        <c:axId val="253141272"/>
      </c:stockChart>
      <c:catAx>
        <c:axId val="253138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53141272"/>
        <c:crosses val="autoZero"/>
        <c:auto val="1"/>
        <c:lblAlgn val="ctr"/>
        <c:lblOffset val="100"/>
        <c:noMultiLvlLbl val="0"/>
      </c:catAx>
      <c:valAx>
        <c:axId val="253141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3138136"/>
        <c:crosses val="autoZero"/>
        <c:crossBetween val="between"/>
      </c:valAx>
      <c:spPr>
        <a:noFill/>
        <a:ln w="127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sk-SK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940934853617075E-2"/>
          <c:y val="8.7691557719688073E-3"/>
          <c:w val="0.96452231081909523"/>
          <c:h val="0.71311096963846676"/>
        </c:manualLayout>
      </c:layout>
      <c:stockChart>
        <c:ser>
          <c:idx val="0"/>
          <c:order val="0"/>
          <c:tx>
            <c:strRef>
              <c:f>Hárok1!$B$1</c:f>
              <c:strCache>
                <c:ptCount val="1"/>
                <c:pt idx="0">
                  <c:v>Maximum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Hárok1!$B$2:$B$9</c:f>
              <c:numCache>
                <c:formatCode>General</c:formatCode>
                <c:ptCount val="8"/>
                <c:pt idx="0">
                  <c:v>120</c:v>
                </c:pt>
                <c:pt idx="1">
                  <c:v>0</c:v>
                </c:pt>
                <c:pt idx="2">
                  <c:v>120</c:v>
                </c:pt>
                <c:pt idx="3">
                  <c:v>0</c:v>
                </c:pt>
                <c:pt idx="4">
                  <c:v>0</c:v>
                </c:pt>
                <c:pt idx="5">
                  <c:v>120</c:v>
                </c:pt>
                <c:pt idx="6">
                  <c:v>0</c:v>
                </c:pt>
                <c:pt idx="7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03-4EB1-B6DF-BD4E79AAEA8E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Minimum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03-4EB1-B6DF-BD4E79AAEA8E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Koniec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03-4EB1-B6DF-BD4E79AAEA8E}"/>
            </c:ext>
          </c:extLst>
        </c:ser>
        <c:ser>
          <c:idx val="3"/>
          <c:order val="3"/>
          <c:tx>
            <c:strRef>
              <c:f>Hárok1!$E$1</c:f>
              <c:strCache>
                <c:ptCount val="1"/>
                <c:pt idx="0">
                  <c:v>Stĺpec1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Hárok1!$E$2:$E$9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03-4EB1-B6DF-BD4E79AAE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</a:ln>
            <a:effectLst/>
          </c:spPr>
        </c:hiLowLines>
        <c:axId val="253142840"/>
        <c:axId val="252784224"/>
      </c:stockChart>
      <c:catAx>
        <c:axId val="253142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52784224"/>
        <c:crosses val="autoZero"/>
        <c:auto val="1"/>
        <c:lblAlgn val="ctr"/>
        <c:lblOffset val="100"/>
        <c:noMultiLvlLbl val="0"/>
      </c:catAx>
      <c:valAx>
        <c:axId val="252784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3142840"/>
        <c:crosses val="autoZero"/>
        <c:crossBetween val="between"/>
      </c:valAx>
      <c:spPr>
        <a:noFill/>
        <a:ln w="127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sk-SK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940934853617075E-2"/>
          <c:y val="8.7691557719688073E-3"/>
          <c:w val="0.96452231081909523"/>
          <c:h val="0.71311096963846676"/>
        </c:manualLayout>
      </c:layout>
      <c:stockChart>
        <c:ser>
          <c:idx val="0"/>
          <c:order val="0"/>
          <c:tx>
            <c:strRef>
              <c:f>Hárok1!$B$1</c:f>
              <c:strCache>
                <c:ptCount val="1"/>
                <c:pt idx="0">
                  <c:v>Maximum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Hárok1!$B$2:$B$9</c:f>
              <c:numCache>
                <c:formatCode>General</c:formatCode>
                <c:ptCount val="8"/>
                <c:pt idx="0">
                  <c:v>120</c:v>
                </c:pt>
                <c:pt idx="1">
                  <c:v>0</c:v>
                </c:pt>
                <c:pt idx="2">
                  <c:v>120</c:v>
                </c:pt>
                <c:pt idx="3">
                  <c:v>0</c:v>
                </c:pt>
                <c:pt idx="4">
                  <c:v>0</c:v>
                </c:pt>
                <c:pt idx="5">
                  <c:v>120</c:v>
                </c:pt>
                <c:pt idx="6">
                  <c:v>0</c:v>
                </c:pt>
                <c:pt idx="7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95-4E7F-A507-4285A7BFC9D9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Minimum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95-4E7F-A507-4285A7BFC9D9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Koniec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95-4E7F-A507-4285A7BFC9D9}"/>
            </c:ext>
          </c:extLst>
        </c:ser>
        <c:ser>
          <c:idx val="3"/>
          <c:order val="3"/>
          <c:tx>
            <c:strRef>
              <c:f>Hárok1!$E$1</c:f>
              <c:strCache>
                <c:ptCount val="1"/>
                <c:pt idx="0">
                  <c:v>Stĺpec1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Hárok1!$A$2:$A$9</c:f>
              <c:strCache>
                <c:ptCount val="8"/>
                <c:pt idx="0">
                  <c:v>identifikácia obchodných potrieb</c:v>
                </c:pt>
                <c:pt idx="1">
                  <c:v>analýza trhu</c:v>
                </c:pt>
                <c:pt idx="2">
                  <c:v>nákupná stratégia </c:v>
                </c:pt>
                <c:pt idx="3">
                  <c:v>identifikácia potenciálnych dodávateľa</c:v>
                </c:pt>
                <c:pt idx="4">
                  <c:v>exekúcia nákupnej stratégie</c:v>
                </c:pt>
                <c:pt idx="5">
                  <c:v>finalizácia zmlúv</c:v>
                </c:pt>
                <c:pt idx="6">
                  <c:v>manažment zmlúv</c:v>
                </c:pt>
                <c:pt idx="7">
                  <c:v>riadenie vzťahov s dodávateľmi a negociácia zmlúv</c:v>
                </c:pt>
              </c:strCache>
            </c:strRef>
          </c:cat>
          <c:val>
            <c:numRef>
              <c:f>Hárok1!$E$2:$E$9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95-4E7F-A507-4285A7BFC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</a:ln>
            <a:effectLst/>
          </c:spPr>
        </c:hiLowLines>
        <c:axId val="417407264"/>
        <c:axId val="417407656"/>
      </c:stockChart>
      <c:catAx>
        <c:axId val="41740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17407656"/>
        <c:crosses val="autoZero"/>
        <c:auto val="1"/>
        <c:lblAlgn val="ctr"/>
        <c:lblOffset val="100"/>
        <c:noMultiLvlLbl val="0"/>
      </c:catAx>
      <c:valAx>
        <c:axId val="417407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7407264"/>
        <c:crosses val="autoZero"/>
        <c:crossBetween val="between"/>
      </c:valAx>
      <c:spPr>
        <a:noFill/>
        <a:ln w="127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sk-SK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0.08473</cdr:x>
      <cdr:y>2.30162E-7</cdr:y>
    </cdr:from>
    <cdr:to>
      <cdr:x>0.08473</cdr:x>
      <cdr:y>0.72318</cdr:y>
    </cdr:to>
    <cdr:cxnSp macro="">
      <cdr:nvCxnSpPr>
        <cdr:cNvPr id="5" name="Rovná spojovacia šípka 4">
          <a:extLst xmlns:a="http://schemas.openxmlformats.org/drawingml/2006/main">
            <a:ext uri="{FF2B5EF4-FFF2-40B4-BE49-F238E27FC236}">
              <a16:creationId xmlns:a16="http://schemas.microsoft.com/office/drawing/2014/main" id="{17650F99-D270-4B86-81FA-F86AC3F09DF0}"/>
            </a:ext>
          </a:extLst>
        </cdr:cNvPr>
        <cdr:cNvCxnSpPr/>
      </cdr:nvCxnSpPr>
      <cdr:spPr>
        <a:xfrm xmlns:a="http://schemas.openxmlformats.org/drawingml/2006/main" flipV="1">
          <a:off x="667263" y="1"/>
          <a:ext cx="0" cy="314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0.09762</cdr:x>
      <cdr:y>0.11644</cdr:y>
    </cdr:from>
    <cdr:to>
      <cdr:x>0.30404</cdr:x>
      <cdr:y>0.2227</cdr:y>
    </cdr:to>
    <cdr:sp macro="" textlink="">
      <cdr:nvSpPr>
        <cdr:cNvPr id="8" name="BlokTextu 28"/>
        <cdr:cNvSpPr txBox="1"/>
      </cdr:nvSpPr>
      <cdr:spPr>
        <a:xfrm xmlns:a="http://schemas.openxmlformats.org/drawingml/2006/main">
          <a:off x="768816" y="505909"/>
          <a:ext cx="162563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Príprava obstarávania </a:t>
          </a:r>
        </a:p>
        <a:p xmlns:a="http://schemas.openxmlformats.org/drawingml/2006/main">
          <a:r>
            <a:rPr lang="sk-SK" sz="1200" b="1" dirty="0"/>
            <a:t>pred odchodom na trh</a:t>
          </a:r>
        </a:p>
      </cdr:txBody>
    </cdr:sp>
  </cdr:relSizeAnchor>
  <cdr:relSizeAnchor xmlns:cdr="http://schemas.openxmlformats.org/drawingml/2006/chartDrawing">
    <cdr:from>
      <cdr:x>0.02925</cdr:x>
      <cdr:y>0.22401</cdr:y>
    </cdr:from>
    <cdr:to>
      <cdr:x>0.32525</cdr:x>
      <cdr:y>0.71066</cdr:y>
    </cdr:to>
    <cdr:sp macro="" textlink="">
      <cdr:nvSpPr>
        <cdr:cNvPr id="18" name="Oblúk 17"/>
        <cdr:cNvSpPr/>
      </cdr:nvSpPr>
      <cdr:spPr>
        <a:xfrm xmlns:a="http://schemas.openxmlformats.org/drawingml/2006/main" rot="5564095">
          <a:off x="338746" y="864897"/>
          <a:ext cx="2114354" cy="2331127"/>
        </a:xfrm>
        <a:prstGeom xmlns:a="http://schemas.openxmlformats.org/drawingml/2006/main" prst="arc">
          <a:avLst>
            <a:gd name="adj1" fmla="val 16127131"/>
            <a:gd name="adj2" fmla="val 823163"/>
          </a:avLst>
        </a:prstGeom>
        <a:ln xmlns:a="http://schemas.openxmlformats.org/drawingml/2006/main" w="2540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0.08473</cdr:x>
      <cdr:y>2.30162E-7</cdr:y>
    </cdr:from>
    <cdr:to>
      <cdr:x>0.08473</cdr:x>
      <cdr:y>0.72318</cdr:y>
    </cdr:to>
    <cdr:cxnSp macro="">
      <cdr:nvCxnSpPr>
        <cdr:cNvPr id="5" name="Rovná spojovacia šípka 4">
          <a:extLst xmlns:a="http://schemas.openxmlformats.org/drawingml/2006/main">
            <a:ext uri="{FF2B5EF4-FFF2-40B4-BE49-F238E27FC236}">
              <a16:creationId xmlns:a16="http://schemas.microsoft.com/office/drawing/2014/main" id="{F04C9C3F-DBDE-4D0C-A3A8-D27686C7F2EA}"/>
            </a:ext>
          </a:extLst>
        </cdr:cNvPr>
        <cdr:cNvCxnSpPr/>
      </cdr:nvCxnSpPr>
      <cdr:spPr>
        <a:xfrm xmlns:a="http://schemas.openxmlformats.org/drawingml/2006/main" flipV="1">
          <a:off x="667263" y="1"/>
          <a:ext cx="0" cy="314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0.09762</cdr:x>
      <cdr:y>0.11644</cdr:y>
    </cdr:from>
    <cdr:to>
      <cdr:x>0.30404</cdr:x>
      <cdr:y>0.2227</cdr:y>
    </cdr:to>
    <cdr:sp macro="" textlink="">
      <cdr:nvSpPr>
        <cdr:cNvPr id="8" name="BlokTextu 28"/>
        <cdr:cNvSpPr txBox="1"/>
      </cdr:nvSpPr>
      <cdr:spPr>
        <a:xfrm xmlns:a="http://schemas.openxmlformats.org/drawingml/2006/main">
          <a:off x="768816" y="505909"/>
          <a:ext cx="162563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Príprava obstarávania </a:t>
          </a:r>
        </a:p>
        <a:p xmlns:a="http://schemas.openxmlformats.org/drawingml/2006/main">
          <a:r>
            <a:rPr lang="sk-SK" sz="1200" b="1" dirty="0"/>
            <a:t>pred odchodom na trh</a:t>
          </a:r>
        </a:p>
      </cdr:txBody>
    </cdr:sp>
  </cdr:relSizeAnchor>
  <cdr:relSizeAnchor xmlns:cdr="http://schemas.openxmlformats.org/drawingml/2006/chartDrawing">
    <cdr:from>
      <cdr:x>0.41113</cdr:x>
      <cdr:y>0.04476</cdr:y>
    </cdr:from>
    <cdr:to>
      <cdr:x>0.58887</cdr:x>
      <cdr:y>0.10851</cdr:y>
    </cdr:to>
    <cdr:sp macro="" textlink="">
      <cdr:nvSpPr>
        <cdr:cNvPr id="9" name="BlokTextu 28"/>
        <cdr:cNvSpPr txBox="1"/>
      </cdr:nvSpPr>
      <cdr:spPr>
        <a:xfrm xmlns:a="http://schemas.openxmlformats.org/drawingml/2006/main">
          <a:off x="3237815" y="194460"/>
          <a:ext cx="13997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Obstarávací proces</a:t>
          </a:r>
        </a:p>
      </cdr:txBody>
    </cdr:sp>
  </cdr:relSizeAnchor>
  <cdr:relSizeAnchor xmlns:cdr="http://schemas.openxmlformats.org/drawingml/2006/chartDrawing">
    <cdr:from>
      <cdr:x>0.02925</cdr:x>
      <cdr:y>0.22401</cdr:y>
    </cdr:from>
    <cdr:to>
      <cdr:x>0.32525</cdr:x>
      <cdr:y>0.71066</cdr:y>
    </cdr:to>
    <cdr:sp macro="" textlink="">
      <cdr:nvSpPr>
        <cdr:cNvPr id="18" name="Oblúk 17"/>
        <cdr:cNvSpPr/>
      </cdr:nvSpPr>
      <cdr:spPr>
        <a:xfrm xmlns:a="http://schemas.openxmlformats.org/drawingml/2006/main" rot="5564095">
          <a:off x="338746" y="864897"/>
          <a:ext cx="2114354" cy="2331127"/>
        </a:xfrm>
        <a:prstGeom xmlns:a="http://schemas.openxmlformats.org/drawingml/2006/main" prst="arc">
          <a:avLst>
            <a:gd name="adj1" fmla="val 16127131"/>
            <a:gd name="adj2" fmla="val 823163"/>
          </a:avLst>
        </a:prstGeom>
        <a:ln xmlns:a="http://schemas.openxmlformats.org/drawingml/2006/main" w="2540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0.08473</cdr:x>
      <cdr:y>2.30162E-7</cdr:y>
    </cdr:from>
    <cdr:to>
      <cdr:x>0.08473</cdr:x>
      <cdr:y>0.72318</cdr:y>
    </cdr:to>
    <cdr:cxnSp macro="">
      <cdr:nvCxnSpPr>
        <cdr:cNvPr id="5" name="Rovná spojovacia šípka 4">
          <a:extLst xmlns:a="http://schemas.openxmlformats.org/drawingml/2006/main">
            <a:ext uri="{FF2B5EF4-FFF2-40B4-BE49-F238E27FC236}">
              <a16:creationId xmlns:a16="http://schemas.microsoft.com/office/drawing/2014/main" id="{CAAEF5E7-82EA-4B66-B879-C2E6F17D081E}"/>
            </a:ext>
          </a:extLst>
        </cdr:cNvPr>
        <cdr:cNvCxnSpPr/>
      </cdr:nvCxnSpPr>
      <cdr:spPr>
        <a:xfrm xmlns:a="http://schemas.openxmlformats.org/drawingml/2006/main" flipV="1">
          <a:off x="667263" y="1"/>
          <a:ext cx="0" cy="314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0.09762</cdr:x>
      <cdr:y>0.11644</cdr:y>
    </cdr:from>
    <cdr:to>
      <cdr:x>0.30404</cdr:x>
      <cdr:y>0.2227</cdr:y>
    </cdr:to>
    <cdr:sp macro="" textlink="">
      <cdr:nvSpPr>
        <cdr:cNvPr id="8" name="BlokTextu 28"/>
        <cdr:cNvSpPr txBox="1"/>
      </cdr:nvSpPr>
      <cdr:spPr>
        <a:xfrm xmlns:a="http://schemas.openxmlformats.org/drawingml/2006/main">
          <a:off x="768816" y="505909"/>
          <a:ext cx="162563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Príprava obstarávania </a:t>
          </a:r>
        </a:p>
        <a:p xmlns:a="http://schemas.openxmlformats.org/drawingml/2006/main">
          <a:r>
            <a:rPr lang="sk-SK" sz="1200" b="1" dirty="0"/>
            <a:t>pred odchodom na trh</a:t>
          </a:r>
        </a:p>
      </cdr:txBody>
    </cdr:sp>
  </cdr:relSizeAnchor>
  <cdr:relSizeAnchor xmlns:cdr="http://schemas.openxmlformats.org/drawingml/2006/chartDrawing">
    <cdr:from>
      <cdr:x>0.41113</cdr:x>
      <cdr:y>0.04476</cdr:y>
    </cdr:from>
    <cdr:to>
      <cdr:x>0.58887</cdr:x>
      <cdr:y>0.10851</cdr:y>
    </cdr:to>
    <cdr:sp macro="" textlink="">
      <cdr:nvSpPr>
        <cdr:cNvPr id="9" name="BlokTextu 28"/>
        <cdr:cNvSpPr txBox="1"/>
      </cdr:nvSpPr>
      <cdr:spPr>
        <a:xfrm xmlns:a="http://schemas.openxmlformats.org/drawingml/2006/main">
          <a:off x="3237815" y="194460"/>
          <a:ext cx="13997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Obstarávací proces</a:t>
          </a:r>
        </a:p>
      </cdr:txBody>
    </cdr:sp>
  </cdr:relSizeAnchor>
  <cdr:relSizeAnchor xmlns:cdr="http://schemas.openxmlformats.org/drawingml/2006/chartDrawing">
    <cdr:from>
      <cdr:x>0.74394</cdr:x>
      <cdr:y>0.10084</cdr:y>
    </cdr:from>
    <cdr:to>
      <cdr:x>0.88809</cdr:x>
      <cdr:y>0.2071</cdr:y>
    </cdr:to>
    <cdr:sp macro="" textlink="">
      <cdr:nvSpPr>
        <cdr:cNvPr id="10" name="BlokTextu 28"/>
        <cdr:cNvSpPr txBox="1"/>
      </cdr:nvSpPr>
      <cdr:spPr>
        <a:xfrm xmlns:a="http://schemas.openxmlformats.org/drawingml/2006/main">
          <a:off x="5858821" y="438147"/>
          <a:ext cx="1135247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/>
            <a:t>Správa zmlúv</a:t>
          </a:r>
        </a:p>
        <a:p xmlns:a="http://schemas.openxmlformats.org/drawingml/2006/main">
          <a:r>
            <a:rPr lang="sk-SK" sz="1200" b="1"/>
            <a:t>a dodávateľov</a:t>
          </a:r>
        </a:p>
      </cdr:txBody>
    </cdr:sp>
  </cdr:relSizeAnchor>
  <cdr:relSizeAnchor xmlns:cdr="http://schemas.openxmlformats.org/drawingml/2006/chartDrawing">
    <cdr:from>
      <cdr:x>0.02925</cdr:x>
      <cdr:y>0.22401</cdr:y>
    </cdr:from>
    <cdr:to>
      <cdr:x>0.32525</cdr:x>
      <cdr:y>0.71066</cdr:y>
    </cdr:to>
    <cdr:sp macro="" textlink="">
      <cdr:nvSpPr>
        <cdr:cNvPr id="18" name="Oblúk 17"/>
        <cdr:cNvSpPr/>
      </cdr:nvSpPr>
      <cdr:spPr>
        <a:xfrm xmlns:a="http://schemas.openxmlformats.org/drawingml/2006/main" rot="5564095">
          <a:off x="338746" y="864897"/>
          <a:ext cx="2114354" cy="2331127"/>
        </a:xfrm>
        <a:prstGeom xmlns:a="http://schemas.openxmlformats.org/drawingml/2006/main" prst="arc">
          <a:avLst>
            <a:gd name="adj1" fmla="val 16127131"/>
            <a:gd name="adj2" fmla="val 823163"/>
          </a:avLst>
        </a:prstGeom>
        <a:ln xmlns:a="http://schemas.openxmlformats.org/drawingml/2006/main" w="2540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0.36121</cdr:x>
      <cdr:y>0.12298</cdr:y>
    </cdr:from>
    <cdr:to>
      <cdr:x>0.67639</cdr:x>
      <cdr:y>0.65986</cdr:y>
    </cdr:to>
    <cdr:sp macro="" textlink="">
      <cdr:nvSpPr>
        <cdr:cNvPr id="19" name="Oblúk 18"/>
        <cdr:cNvSpPr/>
      </cdr:nvSpPr>
      <cdr:spPr>
        <a:xfrm xmlns:a="http://schemas.openxmlformats.org/drawingml/2006/main" rot="18821586">
          <a:off x="2919443" y="459566"/>
          <a:ext cx="2332638" cy="2482124"/>
        </a:xfrm>
        <a:prstGeom xmlns:a="http://schemas.openxmlformats.org/drawingml/2006/main" prst="arc">
          <a:avLst>
            <a:gd name="adj1" fmla="val 14034347"/>
            <a:gd name="adj2" fmla="val 2735393"/>
          </a:avLst>
        </a:prstGeom>
        <a:ln xmlns:a="http://schemas.openxmlformats.org/drawingml/2006/main" w="2540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0.69022</cdr:x>
      <cdr:y>0.18123</cdr:y>
    </cdr:from>
    <cdr:to>
      <cdr:x>0.9587</cdr:x>
      <cdr:y>0.71777</cdr:y>
    </cdr:to>
    <cdr:sp macro="" textlink="">
      <cdr:nvSpPr>
        <cdr:cNvPr id="20" name="Oblúk 19"/>
        <cdr:cNvSpPr/>
      </cdr:nvSpPr>
      <cdr:spPr>
        <a:xfrm xmlns:a="http://schemas.openxmlformats.org/drawingml/2006/main" rot="9939840">
          <a:off x="5435732" y="787425"/>
          <a:ext cx="2114354" cy="2331127"/>
        </a:xfrm>
        <a:prstGeom xmlns:a="http://schemas.openxmlformats.org/drawingml/2006/main" prst="arc">
          <a:avLst/>
        </a:prstGeom>
        <a:ln xmlns:a="http://schemas.openxmlformats.org/drawingml/2006/main" w="2540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0.10811</cdr:x>
      <cdr:y>0.23779</cdr:y>
    </cdr:from>
    <cdr:to>
      <cdr:x>0.30021</cdr:x>
      <cdr:y>0.57529</cdr:y>
    </cdr:to>
    <cdr:sp macro="" textlink="">
      <cdr:nvSpPr>
        <cdr:cNvPr id="2" name="Bublina v tvare šípky nahor 1"/>
        <cdr:cNvSpPr/>
      </cdr:nvSpPr>
      <cdr:spPr>
        <a:xfrm xmlns:a="http://schemas.openxmlformats.org/drawingml/2006/main">
          <a:off x="851411" y="1033162"/>
          <a:ext cx="1512847" cy="1466335"/>
        </a:xfrm>
        <a:prstGeom xmlns:a="http://schemas.openxmlformats.org/drawingml/2006/main" prst="upArrowCallout">
          <a:avLst/>
        </a:prstGeom>
        <a:solidFill xmlns:a="http://schemas.openxmlformats.org/drawingml/2006/main">
          <a:schemeClr val="bg1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k-SK"/>
        </a:p>
      </cdr:txBody>
    </cdr:sp>
  </cdr:relSizeAnchor>
  <cdr:relSizeAnchor xmlns:cdr="http://schemas.openxmlformats.org/drawingml/2006/chartDrawing">
    <cdr:from>
      <cdr:x>0.08473</cdr:x>
      <cdr:y>2.30162E-7</cdr:y>
    </cdr:from>
    <cdr:to>
      <cdr:x>0.08473</cdr:x>
      <cdr:y>0.72318</cdr:y>
    </cdr:to>
    <cdr:cxnSp macro="">
      <cdr:nvCxnSpPr>
        <cdr:cNvPr id="5" name="Rovná spojovacia šípka 4">
          <a:extLst xmlns:a="http://schemas.openxmlformats.org/drawingml/2006/main">
            <a:ext uri="{FF2B5EF4-FFF2-40B4-BE49-F238E27FC236}">
              <a16:creationId xmlns:a16="http://schemas.microsoft.com/office/drawing/2014/main" id="{04C14E7E-ED16-4134-AF91-391B2384BF38}"/>
            </a:ext>
          </a:extLst>
        </cdr:cNvPr>
        <cdr:cNvCxnSpPr/>
      </cdr:nvCxnSpPr>
      <cdr:spPr>
        <a:xfrm xmlns:a="http://schemas.openxmlformats.org/drawingml/2006/main" flipV="1">
          <a:off x="667263" y="1"/>
          <a:ext cx="0" cy="314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0.09762</cdr:x>
      <cdr:y>0.11644</cdr:y>
    </cdr:from>
    <cdr:to>
      <cdr:x>0.30404</cdr:x>
      <cdr:y>0.2227</cdr:y>
    </cdr:to>
    <cdr:sp macro="" textlink="">
      <cdr:nvSpPr>
        <cdr:cNvPr id="8" name="BlokTextu 28"/>
        <cdr:cNvSpPr txBox="1"/>
      </cdr:nvSpPr>
      <cdr:spPr>
        <a:xfrm xmlns:a="http://schemas.openxmlformats.org/drawingml/2006/main">
          <a:off x="768816" y="505909"/>
          <a:ext cx="162563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Príprava obstarávania </a:t>
          </a:r>
        </a:p>
        <a:p xmlns:a="http://schemas.openxmlformats.org/drawingml/2006/main">
          <a:r>
            <a:rPr lang="sk-SK" sz="1200" b="1" dirty="0"/>
            <a:t>pred odchodom na trh</a:t>
          </a:r>
        </a:p>
      </cdr:txBody>
    </cdr:sp>
  </cdr:relSizeAnchor>
  <cdr:relSizeAnchor xmlns:cdr="http://schemas.openxmlformats.org/drawingml/2006/chartDrawing">
    <cdr:from>
      <cdr:x>0.41113</cdr:x>
      <cdr:y>0.04476</cdr:y>
    </cdr:from>
    <cdr:to>
      <cdr:x>0.58887</cdr:x>
      <cdr:y>0.10851</cdr:y>
    </cdr:to>
    <cdr:sp macro="" textlink="">
      <cdr:nvSpPr>
        <cdr:cNvPr id="9" name="BlokTextu 28"/>
        <cdr:cNvSpPr txBox="1"/>
      </cdr:nvSpPr>
      <cdr:spPr>
        <a:xfrm xmlns:a="http://schemas.openxmlformats.org/drawingml/2006/main">
          <a:off x="3237815" y="194460"/>
          <a:ext cx="13997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Obstarávací proces</a:t>
          </a:r>
        </a:p>
      </cdr:txBody>
    </cdr:sp>
  </cdr:relSizeAnchor>
  <cdr:relSizeAnchor xmlns:cdr="http://schemas.openxmlformats.org/drawingml/2006/chartDrawing">
    <cdr:from>
      <cdr:x>0.1235</cdr:x>
      <cdr:y>0.37794</cdr:y>
    </cdr:from>
    <cdr:to>
      <cdr:x>0.28861</cdr:x>
      <cdr:y>0.55504</cdr:y>
    </cdr:to>
    <cdr:sp macro="" textlink="">
      <cdr:nvSpPr>
        <cdr:cNvPr id="11" name="BlokTextu 28"/>
        <cdr:cNvSpPr txBox="1"/>
      </cdr:nvSpPr>
      <cdr:spPr>
        <a:xfrm xmlns:a="http://schemas.openxmlformats.org/drawingml/2006/main">
          <a:off x="972589" y="1642071"/>
          <a:ext cx="1300356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100" b="1" dirty="0"/>
            <a:t>Vývoj požiadaviek,</a:t>
          </a:r>
        </a:p>
        <a:p xmlns:a="http://schemas.openxmlformats.org/drawingml/2006/main">
          <a:r>
            <a:rPr lang="sk-SK" sz="1100" b="1" dirty="0"/>
            <a:t>ktoré formujú trh</a:t>
          </a:r>
        </a:p>
        <a:p xmlns:a="http://schemas.openxmlformats.org/drawingml/2006/main">
          <a:r>
            <a:rPr lang="sk-SK" sz="1100" b="1" dirty="0"/>
            <a:t>a dodávateľskú</a:t>
          </a:r>
        </a:p>
        <a:p xmlns:a="http://schemas.openxmlformats.org/drawingml/2006/main">
          <a:r>
            <a:rPr lang="sk-SK" sz="1100" b="1" dirty="0"/>
            <a:t>základňu</a:t>
          </a:r>
        </a:p>
      </cdr:txBody>
    </cdr:sp>
  </cdr:relSizeAnchor>
  <cdr:relSizeAnchor xmlns:cdr="http://schemas.openxmlformats.org/drawingml/2006/chartDrawing">
    <cdr:from>
      <cdr:x>0.02925</cdr:x>
      <cdr:y>0.22401</cdr:y>
    </cdr:from>
    <cdr:to>
      <cdr:x>0.32525</cdr:x>
      <cdr:y>0.71066</cdr:y>
    </cdr:to>
    <cdr:sp macro="" textlink="">
      <cdr:nvSpPr>
        <cdr:cNvPr id="18" name="Oblúk 17"/>
        <cdr:cNvSpPr/>
      </cdr:nvSpPr>
      <cdr:spPr>
        <a:xfrm xmlns:a="http://schemas.openxmlformats.org/drawingml/2006/main" rot="5564095">
          <a:off x="338746" y="864897"/>
          <a:ext cx="2114354" cy="2331127"/>
        </a:xfrm>
        <a:prstGeom xmlns:a="http://schemas.openxmlformats.org/drawingml/2006/main" prst="arc">
          <a:avLst>
            <a:gd name="adj1" fmla="val 16127131"/>
            <a:gd name="adj2" fmla="val 823163"/>
          </a:avLst>
        </a:prstGeom>
        <a:ln xmlns:a="http://schemas.openxmlformats.org/drawingml/2006/main" w="2540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0.00665</cdr:x>
      <cdr:y>0.06581</cdr:y>
    </cdr:from>
    <cdr:to>
      <cdr:x>0.33579</cdr:x>
      <cdr:y>0.53588</cdr:y>
    </cdr:to>
    <cdr:sp macro="" textlink="">
      <cdr:nvSpPr>
        <cdr:cNvPr id="10" name="Oblúk 9"/>
        <cdr:cNvSpPr/>
      </cdr:nvSpPr>
      <cdr:spPr>
        <a:xfrm xmlns:a="http://schemas.openxmlformats.org/drawingml/2006/main" rot="20495546">
          <a:off x="52375" y="285939"/>
          <a:ext cx="2592100" cy="2042348"/>
        </a:xfrm>
        <a:prstGeom xmlns:a="http://schemas.openxmlformats.org/drawingml/2006/main" prst="arc">
          <a:avLst>
            <a:gd name="adj1" fmla="val 15796893"/>
            <a:gd name="adj2" fmla="val 576169"/>
          </a:avLst>
        </a:prstGeom>
        <a:ln xmlns:a="http://schemas.openxmlformats.org/drawingml/2006/main" w="76200">
          <a:solidFill>
            <a:schemeClr val="accent1">
              <a:lumMod val="75000"/>
            </a:schemeClr>
          </a:solidFill>
          <a:tailEnd type="stealt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0.10811</cdr:x>
      <cdr:y>0.23779</cdr:y>
    </cdr:from>
    <cdr:to>
      <cdr:x>0.30021</cdr:x>
      <cdr:y>0.57529</cdr:y>
    </cdr:to>
    <cdr:sp macro="" textlink="">
      <cdr:nvSpPr>
        <cdr:cNvPr id="2" name="Bublina v tvare šípky nahor 1"/>
        <cdr:cNvSpPr/>
      </cdr:nvSpPr>
      <cdr:spPr>
        <a:xfrm xmlns:a="http://schemas.openxmlformats.org/drawingml/2006/main">
          <a:off x="851411" y="1033162"/>
          <a:ext cx="1512847" cy="1466335"/>
        </a:xfrm>
        <a:prstGeom xmlns:a="http://schemas.openxmlformats.org/drawingml/2006/main" prst="upArrowCallout">
          <a:avLst/>
        </a:prstGeom>
        <a:solidFill xmlns:a="http://schemas.openxmlformats.org/drawingml/2006/main">
          <a:schemeClr val="bg1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k-SK"/>
        </a:p>
      </cdr:txBody>
    </cdr:sp>
  </cdr:relSizeAnchor>
  <cdr:relSizeAnchor xmlns:cdr="http://schemas.openxmlformats.org/drawingml/2006/chartDrawing">
    <cdr:from>
      <cdr:x>0.08473</cdr:x>
      <cdr:y>2.30162E-7</cdr:y>
    </cdr:from>
    <cdr:to>
      <cdr:x>0.08473</cdr:x>
      <cdr:y>0.72318</cdr:y>
    </cdr:to>
    <cdr:cxnSp macro="">
      <cdr:nvCxnSpPr>
        <cdr:cNvPr id="5" name="Rovná spojovacia šípka 4">
          <a:extLst xmlns:a="http://schemas.openxmlformats.org/drawingml/2006/main">
            <a:ext uri="{FF2B5EF4-FFF2-40B4-BE49-F238E27FC236}">
              <a16:creationId xmlns:a16="http://schemas.microsoft.com/office/drawing/2014/main" id="{13E59098-3939-4A82-AA5A-BD39CCE080D3}"/>
            </a:ext>
          </a:extLst>
        </cdr:cNvPr>
        <cdr:cNvCxnSpPr/>
      </cdr:nvCxnSpPr>
      <cdr:spPr>
        <a:xfrm xmlns:a="http://schemas.openxmlformats.org/drawingml/2006/main" flipV="1">
          <a:off x="667263" y="1"/>
          <a:ext cx="0" cy="314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0.09762</cdr:x>
      <cdr:y>0.11644</cdr:y>
    </cdr:from>
    <cdr:to>
      <cdr:x>0.30404</cdr:x>
      <cdr:y>0.2227</cdr:y>
    </cdr:to>
    <cdr:sp macro="" textlink="">
      <cdr:nvSpPr>
        <cdr:cNvPr id="8" name="BlokTextu 28"/>
        <cdr:cNvSpPr txBox="1"/>
      </cdr:nvSpPr>
      <cdr:spPr>
        <a:xfrm xmlns:a="http://schemas.openxmlformats.org/drawingml/2006/main">
          <a:off x="768816" y="505909"/>
          <a:ext cx="162563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Príprava obstarávania </a:t>
          </a:r>
        </a:p>
        <a:p xmlns:a="http://schemas.openxmlformats.org/drawingml/2006/main">
          <a:r>
            <a:rPr lang="sk-SK" sz="1200" b="1" dirty="0"/>
            <a:t>pred odchodom na trh</a:t>
          </a:r>
        </a:p>
      </cdr:txBody>
    </cdr:sp>
  </cdr:relSizeAnchor>
  <cdr:relSizeAnchor xmlns:cdr="http://schemas.openxmlformats.org/drawingml/2006/chartDrawing">
    <cdr:from>
      <cdr:x>0.41113</cdr:x>
      <cdr:y>0.04476</cdr:y>
    </cdr:from>
    <cdr:to>
      <cdr:x>0.58887</cdr:x>
      <cdr:y>0.10851</cdr:y>
    </cdr:to>
    <cdr:sp macro="" textlink="">
      <cdr:nvSpPr>
        <cdr:cNvPr id="9" name="BlokTextu 28"/>
        <cdr:cNvSpPr txBox="1"/>
      </cdr:nvSpPr>
      <cdr:spPr>
        <a:xfrm xmlns:a="http://schemas.openxmlformats.org/drawingml/2006/main">
          <a:off x="3237815" y="194460"/>
          <a:ext cx="13997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Obstarávací proces</a:t>
          </a:r>
        </a:p>
      </cdr:txBody>
    </cdr:sp>
  </cdr:relSizeAnchor>
  <cdr:relSizeAnchor xmlns:cdr="http://schemas.openxmlformats.org/drawingml/2006/chartDrawing">
    <cdr:from>
      <cdr:x>0.1235</cdr:x>
      <cdr:y>0.37794</cdr:y>
    </cdr:from>
    <cdr:to>
      <cdr:x>0.28861</cdr:x>
      <cdr:y>0.55504</cdr:y>
    </cdr:to>
    <cdr:sp macro="" textlink="">
      <cdr:nvSpPr>
        <cdr:cNvPr id="11" name="BlokTextu 28"/>
        <cdr:cNvSpPr txBox="1"/>
      </cdr:nvSpPr>
      <cdr:spPr>
        <a:xfrm xmlns:a="http://schemas.openxmlformats.org/drawingml/2006/main">
          <a:off x="972589" y="1642071"/>
          <a:ext cx="1300356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100" b="1" dirty="0"/>
            <a:t>Vývoj požiadaviek,</a:t>
          </a:r>
        </a:p>
        <a:p xmlns:a="http://schemas.openxmlformats.org/drawingml/2006/main">
          <a:r>
            <a:rPr lang="sk-SK" sz="1100" b="1" dirty="0"/>
            <a:t>ktoré formujú trh</a:t>
          </a:r>
        </a:p>
        <a:p xmlns:a="http://schemas.openxmlformats.org/drawingml/2006/main">
          <a:r>
            <a:rPr lang="sk-SK" sz="1100" b="1" dirty="0"/>
            <a:t>a dodávateľskú</a:t>
          </a:r>
        </a:p>
        <a:p xmlns:a="http://schemas.openxmlformats.org/drawingml/2006/main">
          <a:r>
            <a:rPr lang="sk-SK" sz="1100" b="1" dirty="0"/>
            <a:t>základňu</a:t>
          </a:r>
        </a:p>
      </cdr:txBody>
    </cdr:sp>
  </cdr:relSizeAnchor>
  <cdr:relSizeAnchor xmlns:cdr="http://schemas.openxmlformats.org/drawingml/2006/chartDrawing">
    <cdr:from>
      <cdr:x>0.00665</cdr:x>
      <cdr:y>0.06581</cdr:y>
    </cdr:from>
    <cdr:to>
      <cdr:x>0.33579</cdr:x>
      <cdr:y>0.53588</cdr:y>
    </cdr:to>
    <cdr:sp macro="" textlink="">
      <cdr:nvSpPr>
        <cdr:cNvPr id="10" name="Oblúk 9"/>
        <cdr:cNvSpPr/>
      </cdr:nvSpPr>
      <cdr:spPr>
        <a:xfrm xmlns:a="http://schemas.openxmlformats.org/drawingml/2006/main" rot="20495546">
          <a:off x="52375" y="285939"/>
          <a:ext cx="2592100" cy="2042348"/>
        </a:xfrm>
        <a:prstGeom xmlns:a="http://schemas.openxmlformats.org/drawingml/2006/main" prst="arc">
          <a:avLst>
            <a:gd name="adj1" fmla="val 15796893"/>
            <a:gd name="adj2" fmla="val 576169"/>
          </a:avLst>
        </a:prstGeom>
        <a:ln xmlns:a="http://schemas.openxmlformats.org/drawingml/2006/main" w="76200">
          <a:solidFill>
            <a:schemeClr val="accent1">
              <a:lumMod val="75000"/>
            </a:schemeClr>
          </a:solidFill>
          <a:tailEnd type="stealt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0.10811</cdr:x>
      <cdr:y>0.23779</cdr:y>
    </cdr:from>
    <cdr:to>
      <cdr:x>0.30021</cdr:x>
      <cdr:y>0.57529</cdr:y>
    </cdr:to>
    <cdr:sp macro="" textlink="">
      <cdr:nvSpPr>
        <cdr:cNvPr id="2" name="Bublina v tvare šípky nahor 1"/>
        <cdr:cNvSpPr/>
      </cdr:nvSpPr>
      <cdr:spPr>
        <a:xfrm xmlns:a="http://schemas.openxmlformats.org/drawingml/2006/main">
          <a:off x="851411" y="1033162"/>
          <a:ext cx="1512847" cy="1466335"/>
        </a:xfrm>
        <a:prstGeom xmlns:a="http://schemas.openxmlformats.org/drawingml/2006/main" prst="upArrowCallout">
          <a:avLst/>
        </a:prstGeom>
        <a:solidFill xmlns:a="http://schemas.openxmlformats.org/drawingml/2006/main">
          <a:schemeClr val="bg1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k-SK"/>
        </a:p>
      </cdr:txBody>
    </cdr:sp>
  </cdr:relSizeAnchor>
  <cdr:relSizeAnchor xmlns:cdr="http://schemas.openxmlformats.org/drawingml/2006/chartDrawing">
    <cdr:from>
      <cdr:x>0.38316</cdr:x>
      <cdr:y>0.25349</cdr:y>
    </cdr:from>
    <cdr:to>
      <cdr:x>0.64896</cdr:x>
      <cdr:y>0.62697</cdr:y>
    </cdr:to>
    <cdr:sp macro="" textlink="">
      <cdr:nvSpPr>
        <cdr:cNvPr id="4" name="Bublina v tvare šípky nahor 3"/>
        <cdr:cNvSpPr/>
      </cdr:nvSpPr>
      <cdr:spPr>
        <a:xfrm xmlns:a="http://schemas.openxmlformats.org/drawingml/2006/main" rot="10800000">
          <a:off x="3017497" y="1101352"/>
          <a:ext cx="2093311" cy="1622711"/>
        </a:xfrm>
        <a:prstGeom xmlns:a="http://schemas.openxmlformats.org/drawingml/2006/main" prst="upArrowCallout">
          <a:avLst/>
        </a:prstGeom>
        <a:solidFill xmlns:a="http://schemas.openxmlformats.org/drawingml/2006/main">
          <a:schemeClr val="bg1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 sz="1000"/>
        </a:p>
      </cdr:txBody>
    </cdr:sp>
  </cdr:relSizeAnchor>
  <cdr:relSizeAnchor xmlns:cdr="http://schemas.openxmlformats.org/drawingml/2006/chartDrawing">
    <cdr:from>
      <cdr:x>0.08473</cdr:x>
      <cdr:y>2.30162E-7</cdr:y>
    </cdr:from>
    <cdr:to>
      <cdr:x>0.08473</cdr:x>
      <cdr:y>0.72318</cdr:y>
    </cdr:to>
    <cdr:cxnSp macro="">
      <cdr:nvCxnSpPr>
        <cdr:cNvPr id="5" name="Rovná spojovacia šípka 4">
          <a:extLst xmlns:a="http://schemas.openxmlformats.org/drawingml/2006/main">
            <a:ext uri="{FF2B5EF4-FFF2-40B4-BE49-F238E27FC236}">
              <a16:creationId xmlns:a16="http://schemas.microsoft.com/office/drawing/2014/main" id="{DA4A98B6-E77D-48F5-B2CF-8841D526B92A}"/>
            </a:ext>
          </a:extLst>
        </cdr:cNvPr>
        <cdr:cNvCxnSpPr/>
      </cdr:nvCxnSpPr>
      <cdr:spPr>
        <a:xfrm xmlns:a="http://schemas.openxmlformats.org/drawingml/2006/main" flipV="1">
          <a:off x="667263" y="1"/>
          <a:ext cx="0" cy="314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0.09762</cdr:x>
      <cdr:y>0.11644</cdr:y>
    </cdr:from>
    <cdr:to>
      <cdr:x>0.30404</cdr:x>
      <cdr:y>0.2227</cdr:y>
    </cdr:to>
    <cdr:sp macro="" textlink="">
      <cdr:nvSpPr>
        <cdr:cNvPr id="8" name="BlokTextu 28"/>
        <cdr:cNvSpPr txBox="1"/>
      </cdr:nvSpPr>
      <cdr:spPr>
        <a:xfrm xmlns:a="http://schemas.openxmlformats.org/drawingml/2006/main">
          <a:off x="768816" y="505909"/>
          <a:ext cx="162563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Príprava obstarávania </a:t>
          </a:r>
        </a:p>
        <a:p xmlns:a="http://schemas.openxmlformats.org/drawingml/2006/main">
          <a:r>
            <a:rPr lang="sk-SK" sz="1200" b="1" dirty="0"/>
            <a:t>pred odchodom na trh</a:t>
          </a:r>
        </a:p>
      </cdr:txBody>
    </cdr:sp>
  </cdr:relSizeAnchor>
  <cdr:relSizeAnchor xmlns:cdr="http://schemas.openxmlformats.org/drawingml/2006/chartDrawing">
    <cdr:from>
      <cdr:x>0.41113</cdr:x>
      <cdr:y>0.04476</cdr:y>
    </cdr:from>
    <cdr:to>
      <cdr:x>0.58887</cdr:x>
      <cdr:y>0.10851</cdr:y>
    </cdr:to>
    <cdr:sp macro="" textlink="">
      <cdr:nvSpPr>
        <cdr:cNvPr id="9" name="BlokTextu 28"/>
        <cdr:cNvSpPr txBox="1"/>
      </cdr:nvSpPr>
      <cdr:spPr>
        <a:xfrm xmlns:a="http://schemas.openxmlformats.org/drawingml/2006/main">
          <a:off x="3237815" y="194460"/>
          <a:ext cx="13997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Obstarávací proces</a:t>
          </a:r>
        </a:p>
      </cdr:txBody>
    </cdr:sp>
  </cdr:relSizeAnchor>
  <cdr:relSizeAnchor xmlns:cdr="http://schemas.openxmlformats.org/drawingml/2006/chartDrawing">
    <cdr:from>
      <cdr:x>0.74394</cdr:x>
      <cdr:y>0.10084</cdr:y>
    </cdr:from>
    <cdr:to>
      <cdr:x>0.88809</cdr:x>
      <cdr:y>0.2071</cdr:y>
    </cdr:to>
    <cdr:sp macro="" textlink="">
      <cdr:nvSpPr>
        <cdr:cNvPr id="10" name="BlokTextu 28"/>
        <cdr:cNvSpPr txBox="1"/>
      </cdr:nvSpPr>
      <cdr:spPr>
        <a:xfrm xmlns:a="http://schemas.openxmlformats.org/drawingml/2006/main">
          <a:off x="5858821" y="438147"/>
          <a:ext cx="1135247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Správa zmlúv</a:t>
          </a:r>
        </a:p>
        <a:p xmlns:a="http://schemas.openxmlformats.org/drawingml/2006/main">
          <a:r>
            <a:rPr lang="sk-SK" sz="1200" b="1" dirty="0"/>
            <a:t>a dodávateľov</a:t>
          </a:r>
        </a:p>
      </cdr:txBody>
    </cdr:sp>
  </cdr:relSizeAnchor>
  <cdr:relSizeAnchor xmlns:cdr="http://schemas.openxmlformats.org/drawingml/2006/chartDrawing">
    <cdr:from>
      <cdr:x>0.1235</cdr:x>
      <cdr:y>0.37794</cdr:y>
    </cdr:from>
    <cdr:to>
      <cdr:x>0.28861</cdr:x>
      <cdr:y>0.55504</cdr:y>
    </cdr:to>
    <cdr:sp macro="" textlink="">
      <cdr:nvSpPr>
        <cdr:cNvPr id="11" name="BlokTextu 28"/>
        <cdr:cNvSpPr txBox="1"/>
      </cdr:nvSpPr>
      <cdr:spPr>
        <a:xfrm xmlns:a="http://schemas.openxmlformats.org/drawingml/2006/main">
          <a:off x="972589" y="1642071"/>
          <a:ext cx="1300356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100" b="1" dirty="0"/>
            <a:t>Vývoj požiadaviek,</a:t>
          </a:r>
        </a:p>
        <a:p xmlns:a="http://schemas.openxmlformats.org/drawingml/2006/main">
          <a:r>
            <a:rPr lang="sk-SK" sz="1100" b="1" dirty="0"/>
            <a:t>ktoré formujú trh</a:t>
          </a:r>
        </a:p>
        <a:p xmlns:a="http://schemas.openxmlformats.org/drawingml/2006/main">
          <a:r>
            <a:rPr lang="sk-SK" sz="1100" b="1" dirty="0"/>
            <a:t>a dodávateľskú</a:t>
          </a:r>
        </a:p>
        <a:p xmlns:a="http://schemas.openxmlformats.org/drawingml/2006/main">
          <a:r>
            <a:rPr lang="sk-SK" sz="1100" b="1" dirty="0"/>
            <a:t>základňu</a:t>
          </a:r>
        </a:p>
      </cdr:txBody>
    </cdr:sp>
  </cdr:relSizeAnchor>
  <cdr:relSizeAnchor xmlns:cdr="http://schemas.openxmlformats.org/drawingml/2006/chartDrawing">
    <cdr:from>
      <cdr:x>0.38074</cdr:x>
      <cdr:y>0.28993</cdr:y>
    </cdr:from>
    <cdr:to>
      <cdr:x>0.66453</cdr:x>
      <cdr:y>0.45994</cdr:y>
    </cdr:to>
    <cdr:sp macro="" textlink="">
      <cdr:nvSpPr>
        <cdr:cNvPr id="12" name="BlokTextu 28"/>
        <cdr:cNvSpPr txBox="1"/>
      </cdr:nvSpPr>
      <cdr:spPr>
        <a:xfrm xmlns:a="http://schemas.openxmlformats.org/drawingml/2006/main">
          <a:off x="2998477" y="1259660"/>
          <a:ext cx="2234907" cy="7386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050" b="1" dirty="0"/>
            <a:t>Zjednodušenie procesu obstarávania</a:t>
          </a:r>
        </a:p>
        <a:p xmlns:a="http://schemas.openxmlformats.org/drawingml/2006/main">
          <a:r>
            <a:rPr lang="sk-SK" sz="1050" b="1" dirty="0"/>
            <a:t>Úspora času verejných</a:t>
          </a:r>
        </a:p>
        <a:p xmlns:a="http://schemas.openxmlformats.org/drawingml/2006/main">
          <a:r>
            <a:rPr lang="sk-SK" sz="1050" b="1" dirty="0"/>
            <a:t>obstarávateľov a dodávateľov</a:t>
          </a:r>
        </a:p>
        <a:p xmlns:a="http://schemas.openxmlformats.org/drawingml/2006/main">
          <a:r>
            <a:rPr lang="sk-SK" sz="1050" b="1" dirty="0"/>
            <a:t>Zníženie nákladov dodávateľov</a:t>
          </a:r>
        </a:p>
      </cdr:txBody>
    </cdr:sp>
  </cdr:relSizeAnchor>
  <cdr:relSizeAnchor xmlns:cdr="http://schemas.openxmlformats.org/drawingml/2006/chartDrawing">
    <cdr:from>
      <cdr:x>0.0002</cdr:x>
      <cdr:y>0.05412</cdr:y>
    </cdr:from>
    <cdr:to>
      <cdr:x>0.32934</cdr:x>
      <cdr:y>0.52419</cdr:y>
    </cdr:to>
    <cdr:sp macro="" textlink="">
      <cdr:nvSpPr>
        <cdr:cNvPr id="16" name="Oblúk 15"/>
        <cdr:cNvSpPr/>
      </cdr:nvSpPr>
      <cdr:spPr>
        <a:xfrm xmlns:a="http://schemas.openxmlformats.org/drawingml/2006/main" rot="20495546">
          <a:off x="1606" y="235129"/>
          <a:ext cx="2592047" cy="2042356"/>
        </a:xfrm>
        <a:prstGeom xmlns:a="http://schemas.openxmlformats.org/drawingml/2006/main" prst="arc">
          <a:avLst>
            <a:gd name="adj1" fmla="val 15796893"/>
            <a:gd name="adj2" fmla="val 576169"/>
          </a:avLst>
        </a:prstGeom>
        <a:ln xmlns:a="http://schemas.openxmlformats.org/drawingml/2006/main" w="76200">
          <a:solidFill>
            <a:schemeClr val="accent1">
              <a:lumMod val="75000"/>
            </a:schemeClr>
          </a:solidFill>
          <a:tailEnd type="stealt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0.36015</cdr:x>
      <cdr:y>0.16348</cdr:y>
    </cdr:from>
    <cdr:to>
      <cdr:x>0.68045</cdr:x>
      <cdr:y>0.67559</cdr:y>
    </cdr:to>
    <cdr:sp macro="" textlink="">
      <cdr:nvSpPr>
        <cdr:cNvPr id="17" name="Oblúk 16"/>
        <cdr:cNvSpPr/>
      </cdr:nvSpPr>
      <cdr:spPr>
        <a:xfrm xmlns:a="http://schemas.openxmlformats.org/drawingml/2006/main" rot="7719683">
          <a:off x="2985055" y="561544"/>
          <a:ext cx="2225002" cy="2522482"/>
        </a:xfrm>
        <a:prstGeom xmlns:a="http://schemas.openxmlformats.org/drawingml/2006/main" prst="arc">
          <a:avLst>
            <a:gd name="adj1" fmla="val 13651987"/>
            <a:gd name="adj2" fmla="val 2964953"/>
          </a:avLst>
        </a:prstGeom>
        <a:ln xmlns:a="http://schemas.openxmlformats.org/drawingml/2006/main" w="76200">
          <a:solidFill>
            <a:schemeClr val="accent1"/>
          </a:solidFill>
          <a:headEnd type="stealth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0.10811</cdr:x>
      <cdr:y>0.23779</cdr:y>
    </cdr:from>
    <cdr:to>
      <cdr:x>0.30021</cdr:x>
      <cdr:y>0.57529</cdr:y>
    </cdr:to>
    <cdr:sp macro="" textlink="">
      <cdr:nvSpPr>
        <cdr:cNvPr id="2" name="Bublina v tvare šípky nahor 1"/>
        <cdr:cNvSpPr/>
      </cdr:nvSpPr>
      <cdr:spPr>
        <a:xfrm xmlns:a="http://schemas.openxmlformats.org/drawingml/2006/main">
          <a:off x="851411" y="1033162"/>
          <a:ext cx="1512847" cy="1466335"/>
        </a:xfrm>
        <a:prstGeom xmlns:a="http://schemas.openxmlformats.org/drawingml/2006/main" prst="upArrowCallout">
          <a:avLst/>
        </a:prstGeom>
        <a:solidFill xmlns:a="http://schemas.openxmlformats.org/drawingml/2006/main">
          <a:schemeClr val="bg1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k-SK"/>
        </a:p>
      </cdr:txBody>
    </cdr:sp>
  </cdr:relSizeAnchor>
  <cdr:relSizeAnchor xmlns:cdr="http://schemas.openxmlformats.org/drawingml/2006/chartDrawing">
    <cdr:from>
      <cdr:x>0.73783</cdr:x>
      <cdr:y>0.24401</cdr:y>
    </cdr:from>
    <cdr:to>
      <cdr:x>0.90795</cdr:x>
      <cdr:y>0.57908</cdr:y>
    </cdr:to>
    <cdr:sp macro="" textlink="">
      <cdr:nvSpPr>
        <cdr:cNvPr id="3" name="Bublina v tvare šípky nahor 2"/>
        <cdr:cNvSpPr/>
      </cdr:nvSpPr>
      <cdr:spPr>
        <a:xfrm xmlns:a="http://schemas.openxmlformats.org/drawingml/2006/main">
          <a:off x="5810680" y="1060163"/>
          <a:ext cx="1339761" cy="1455810"/>
        </a:xfrm>
        <a:prstGeom xmlns:a="http://schemas.openxmlformats.org/drawingml/2006/main" prst="upArrowCallout">
          <a:avLst/>
        </a:prstGeom>
        <a:solidFill xmlns:a="http://schemas.openxmlformats.org/drawingml/2006/main">
          <a:schemeClr val="bg1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/>
        </a:p>
      </cdr:txBody>
    </cdr:sp>
  </cdr:relSizeAnchor>
  <cdr:relSizeAnchor xmlns:cdr="http://schemas.openxmlformats.org/drawingml/2006/chartDrawing">
    <cdr:from>
      <cdr:x>0.38316</cdr:x>
      <cdr:y>0.25349</cdr:y>
    </cdr:from>
    <cdr:to>
      <cdr:x>0.64896</cdr:x>
      <cdr:y>0.62697</cdr:y>
    </cdr:to>
    <cdr:sp macro="" textlink="">
      <cdr:nvSpPr>
        <cdr:cNvPr id="4" name="Bublina v tvare šípky nahor 3"/>
        <cdr:cNvSpPr/>
      </cdr:nvSpPr>
      <cdr:spPr>
        <a:xfrm xmlns:a="http://schemas.openxmlformats.org/drawingml/2006/main" rot="10800000">
          <a:off x="3017497" y="1101352"/>
          <a:ext cx="2093311" cy="1622711"/>
        </a:xfrm>
        <a:prstGeom xmlns:a="http://schemas.openxmlformats.org/drawingml/2006/main" prst="upArrowCallout">
          <a:avLst/>
        </a:prstGeom>
        <a:solidFill xmlns:a="http://schemas.openxmlformats.org/drawingml/2006/main">
          <a:schemeClr val="bg1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 sz="1000"/>
        </a:p>
      </cdr:txBody>
    </cdr:sp>
  </cdr:relSizeAnchor>
  <cdr:relSizeAnchor xmlns:cdr="http://schemas.openxmlformats.org/drawingml/2006/chartDrawing">
    <cdr:from>
      <cdr:x>0.08473</cdr:x>
      <cdr:y>2.30162E-7</cdr:y>
    </cdr:from>
    <cdr:to>
      <cdr:x>0.08473</cdr:x>
      <cdr:y>0.72318</cdr:y>
    </cdr:to>
    <cdr:cxnSp macro="">
      <cdr:nvCxnSpPr>
        <cdr:cNvPr id="5" name="Rovná spojovacia šípka 4">
          <a:extLst xmlns:a="http://schemas.openxmlformats.org/drawingml/2006/main">
            <a:ext uri="{FF2B5EF4-FFF2-40B4-BE49-F238E27FC236}">
              <a16:creationId xmlns:a16="http://schemas.microsoft.com/office/drawing/2014/main" id="{80D7E130-F238-4D2B-BB3F-645D6EB79365}"/>
            </a:ext>
          </a:extLst>
        </cdr:cNvPr>
        <cdr:cNvCxnSpPr/>
      </cdr:nvCxnSpPr>
      <cdr:spPr>
        <a:xfrm xmlns:a="http://schemas.openxmlformats.org/drawingml/2006/main" flipV="1">
          <a:off x="667263" y="1"/>
          <a:ext cx="0" cy="314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0.09762</cdr:x>
      <cdr:y>0.11644</cdr:y>
    </cdr:from>
    <cdr:to>
      <cdr:x>0.30404</cdr:x>
      <cdr:y>0.2227</cdr:y>
    </cdr:to>
    <cdr:sp macro="" textlink="">
      <cdr:nvSpPr>
        <cdr:cNvPr id="8" name="BlokTextu 28"/>
        <cdr:cNvSpPr txBox="1"/>
      </cdr:nvSpPr>
      <cdr:spPr>
        <a:xfrm xmlns:a="http://schemas.openxmlformats.org/drawingml/2006/main">
          <a:off x="768816" y="505909"/>
          <a:ext cx="162563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Príprava obstarávania </a:t>
          </a:r>
        </a:p>
        <a:p xmlns:a="http://schemas.openxmlformats.org/drawingml/2006/main">
          <a:r>
            <a:rPr lang="sk-SK" sz="1200" b="1" dirty="0"/>
            <a:t>pred odchodom na trh</a:t>
          </a:r>
        </a:p>
      </cdr:txBody>
    </cdr:sp>
  </cdr:relSizeAnchor>
  <cdr:relSizeAnchor xmlns:cdr="http://schemas.openxmlformats.org/drawingml/2006/chartDrawing">
    <cdr:from>
      <cdr:x>0.41113</cdr:x>
      <cdr:y>0.04476</cdr:y>
    </cdr:from>
    <cdr:to>
      <cdr:x>0.58887</cdr:x>
      <cdr:y>0.10851</cdr:y>
    </cdr:to>
    <cdr:sp macro="" textlink="">
      <cdr:nvSpPr>
        <cdr:cNvPr id="9" name="BlokTextu 28"/>
        <cdr:cNvSpPr txBox="1"/>
      </cdr:nvSpPr>
      <cdr:spPr>
        <a:xfrm xmlns:a="http://schemas.openxmlformats.org/drawingml/2006/main">
          <a:off x="3237815" y="194460"/>
          <a:ext cx="13997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Obstarávací proces</a:t>
          </a:r>
        </a:p>
      </cdr:txBody>
    </cdr:sp>
  </cdr:relSizeAnchor>
  <cdr:relSizeAnchor xmlns:cdr="http://schemas.openxmlformats.org/drawingml/2006/chartDrawing">
    <cdr:from>
      <cdr:x>0.74394</cdr:x>
      <cdr:y>0.10084</cdr:y>
    </cdr:from>
    <cdr:to>
      <cdr:x>0.88809</cdr:x>
      <cdr:y>0.2071</cdr:y>
    </cdr:to>
    <cdr:sp macro="" textlink="">
      <cdr:nvSpPr>
        <cdr:cNvPr id="10" name="BlokTextu 28"/>
        <cdr:cNvSpPr txBox="1"/>
      </cdr:nvSpPr>
      <cdr:spPr>
        <a:xfrm xmlns:a="http://schemas.openxmlformats.org/drawingml/2006/main">
          <a:off x="5858821" y="438147"/>
          <a:ext cx="1135247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/>
            <a:t>Správa zmlúv</a:t>
          </a:r>
        </a:p>
        <a:p xmlns:a="http://schemas.openxmlformats.org/drawingml/2006/main">
          <a:r>
            <a:rPr lang="sk-SK" sz="1200" b="1"/>
            <a:t>a dodávateľov</a:t>
          </a:r>
        </a:p>
      </cdr:txBody>
    </cdr:sp>
  </cdr:relSizeAnchor>
  <cdr:relSizeAnchor xmlns:cdr="http://schemas.openxmlformats.org/drawingml/2006/chartDrawing">
    <cdr:from>
      <cdr:x>0.1235</cdr:x>
      <cdr:y>0.37794</cdr:y>
    </cdr:from>
    <cdr:to>
      <cdr:x>0.28861</cdr:x>
      <cdr:y>0.55504</cdr:y>
    </cdr:to>
    <cdr:sp macro="" textlink="">
      <cdr:nvSpPr>
        <cdr:cNvPr id="11" name="BlokTextu 28"/>
        <cdr:cNvSpPr txBox="1"/>
      </cdr:nvSpPr>
      <cdr:spPr>
        <a:xfrm xmlns:a="http://schemas.openxmlformats.org/drawingml/2006/main">
          <a:off x="972589" y="1642071"/>
          <a:ext cx="1300356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100" b="1" dirty="0"/>
            <a:t>Vývoj požiadaviek,</a:t>
          </a:r>
        </a:p>
        <a:p xmlns:a="http://schemas.openxmlformats.org/drawingml/2006/main">
          <a:r>
            <a:rPr lang="sk-SK" sz="1100" b="1" dirty="0"/>
            <a:t>ktoré formujú trh</a:t>
          </a:r>
        </a:p>
        <a:p xmlns:a="http://schemas.openxmlformats.org/drawingml/2006/main">
          <a:r>
            <a:rPr lang="sk-SK" sz="1100" b="1" dirty="0"/>
            <a:t>a dodávateľskú</a:t>
          </a:r>
        </a:p>
        <a:p xmlns:a="http://schemas.openxmlformats.org/drawingml/2006/main">
          <a:r>
            <a:rPr lang="sk-SK" sz="1100" b="1" dirty="0"/>
            <a:t>základňu</a:t>
          </a:r>
        </a:p>
      </cdr:txBody>
    </cdr:sp>
  </cdr:relSizeAnchor>
  <cdr:relSizeAnchor xmlns:cdr="http://schemas.openxmlformats.org/drawingml/2006/chartDrawing">
    <cdr:from>
      <cdr:x>0.38074</cdr:x>
      <cdr:y>0.28993</cdr:y>
    </cdr:from>
    <cdr:to>
      <cdr:x>0.66453</cdr:x>
      <cdr:y>0.45994</cdr:y>
    </cdr:to>
    <cdr:sp macro="" textlink="">
      <cdr:nvSpPr>
        <cdr:cNvPr id="12" name="BlokTextu 28"/>
        <cdr:cNvSpPr txBox="1"/>
      </cdr:nvSpPr>
      <cdr:spPr>
        <a:xfrm xmlns:a="http://schemas.openxmlformats.org/drawingml/2006/main">
          <a:off x="2998477" y="1259660"/>
          <a:ext cx="2234907" cy="7386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050" b="1" dirty="0"/>
            <a:t>Zjednodušenie procesu obstarávania</a:t>
          </a:r>
        </a:p>
        <a:p xmlns:a="http://schemas.openxmlformats.org/drawingml/2006/main">
          <a:r>
            <a:rPr lang="sk-SK" sz="1050" b="1" dirty="0"/>
            <a:t>Úspora času verejných</a:t>
          </a:r>
        </a:p>
        <a:p xmlns:a="http://schemas.openxmlformats.org/drawingml/2006/main">
          <a:r>
            <a:rPr lang="sk-SK" sz="1050" b="1" dirty="0"/>
            <a:t>obstarávateľov a dodávateľov</a:t>
          </a:r>
        </a:p>
        <a:p xmlns:a="http://schemas.openxmlformats.org/drawingml/2006/main">
          <a:r>
            <a:rPr lang="sk-SK" sz="1050" b="1" dirty="0"/>
            <a:t>Zníženie nákladov dodávateľov</a:t>
          </a:r>
        </a:p>
      </cdr:txBody>
    </cdr:sp>
  </cdr:relSizeAnchor>
  <cdr:relSizeAnchor xmlns:cdr="http://schemas.openxmlformats.org/drawingml/2006/chartDrawing">
    <cdr:from>
      <cdr:x>0.74738</cdr:x>
      <cdr:y>0.39919</cdr:y>
    </cdr:from>
    <cdr:to>
      <cdr:x>0.88135</cdr:x>
      <cdr:y>0.53733</cdr:y>
    </cdr:to>
    <cdr:sp macro="" textlink="">
      <cdr:nvSpPr>
        <cdr:cNvPr id="13" name="BlokTextu 28"/>
        <cdr:cNvSpPr txBox="1"/>
      </cdr:nvSpPr>
      <cdr:spPr>
        <a:xfrm xmlns:a="http://schemas.openxmlformats.org/drawingml/2006/main">
          <a:off x="5885868" y="1734405"/>
          <a:ext cx="1055097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100" b="1"/>
            <a:t>Zlepšenie </a:t>
          </a:r>
        </a:p>
        <a:p xmlns:a="http://schemas.openxmlformats.org/drawingml/2006/main">
          <a:r>
            <a:rPr lang="sk-SK" sz="1100" b="1"/>
            <a:t>správy zmlúv</a:t>
          </a:r>
        </a:p>
        <a:p xmlns:a="http://schemas.openxmlformats.org/drawingml/2006/main">
          <a:r>
            <a:rPr lang="sk-SK" sz="1100" b="1"/>
            <a:t>a dodávateľov</a:t>
          </a:r>
        </a:p>
      </cdr:txBody>
    </cdr:sp>
  </cdr:relSizeAnchor>
  <cdr:relSizeAnchor xmlns:cdr="http://schemas.openxmlformats.org/drawingml/2006/chartDrawing">
    <cdr:from>
      <cdr:x>0.69751</cdr:x>
      <cdr:y>0.04542</cdr:y>
    </cdr:from>
    <cdr:to>
      <cdr:x>0.99351</cdr:x>
      <cdr:y>0.53206</cdr:y>
    </cdr:to>
    <cdr:sp macro="" textlink="">
      <cdr:nvSpPr>
        <cdr:cNvPr id="15" name="Oblúk 14"/>
        <cdr:cNvSpPr/>
      </cdr:nvSpPr>
      <cdr:spPr>
        <a:xfrm xmlns:a="http://schemas.openxmlformats.org/drawingml/2006/main" rot="16756072">
          <a:off x="5601536" y="88955"/>
          <a:ext cx="2114340" cy="2331110"/>
        </a:xfrm>
        <a:prstGeom xmlns:a="http://schemas.openxmlformats.org/drawingml/2006/main" prst="arc">
          <a:avLst>
            <a:gd name="adj1" fmla="val 16200000"/>
            <a:gd name="adj2" fmla="val 1279792"/>
          </a:avLst>
        </a:prstGeom>
        <a:ln xmlns:a="http://schemas.openxmlformats.org/drawingml/2006/main" w="76200">
          <a:solidFill>
            <a:schemeClr val="accent1"/>
          </a:solidFill>
          <a:tailEnd type="stealt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0.0002</cdr:x>
      <cdr:y>0.05412</cdr:y>
    </cdr:from>
    <cdr:to>
      <cdr:x>0.32934</cdr:x>
      <cdr:y>0.52419</cdr:y>
    </cdr:to>
    <cdr:sp macro="" textlink="">
      <cdr:nvSpPr>
        <cdr:cNvPr id="16" name="Oblúk 15"/>
        <cdr:cNvSpPr/>
      </cdr:nvSpPr>
      <cdr:spPr>
        <a:xfrm xmlns:a="http://schemas.openxmlformats.org/drawingml/2006/main" rot="20495546">
          <a:off x="1606" y="235129"/>
          <a:ext cx="2592047" cy="2042356"/>
        </a:xfrm>
        <a:prstGeom xmlns:a="http://schemas.openxmlformats.org/drawingml/2006/main" prst="arc">
          <a:avLst>
            <a:gd name="adj1" fmla="val 15796893"/>
            <a:gd name="adj2" fmla="val 576169"/>
          </a:avLst>
        </a:prstGeom>
        <a:ln xmlns:a="http://schemas.openxmlformats.org/drawingml/2006/main" w="76200">
          <a:solidFill>
            <a:schemeClr val="accent1">
              <a:lumMod val="75000"/>
            </a:schemeClr>
          </a:solidFill>
          <a:tailEnd type="stealt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0.36015</cdr:x>
      <cdr:y>0.16348</cdr:y>
    </cdr:from>
    <cdr:to>
      <cdr:x>0.68045</cdr:x>
      <cdr:y>0.67559</cdr:y>
    </cdr:to>
    <cdr:sp macro="" textlink="">
      <cdr:nvSpPr>
        <cdr:cNvPr id="17" name="Oblúk 16"/>
        <cdr:cNvSpPr/>
      </cdr:nvSpPr>
      <cdr:spPr>
        <a:xfrm xmlns:a="http://schemas.openxmlformats.org/drawingml/2006/main" rot="7719683">
          <a:off x="2985055" y="561544"/>
          <a:ext cx="2225002" cy="2522482"/>
        </a:xfrm>
        <a:prstGeom xmlns:a="http://schemas.openxmlformats.org/drawingml/2006/main" prst="arc">
          <a:avLst>
            <a:gd name="adj1" fmla="val 13762379"/>
            <a:gd name="adj2" fmla="val 2964953"/>
          </a:avLst>
        </a:prstGeom>
        <a:ln xmlns:a="http://schemas.openxmlformats.org/drawingml/2006/main" w="76200">
          <a:solidFill>
            <a:schemeClr val="accent1"/>
          </a:solidFill>
          <a:headEnd type="stealth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0.10811</cdr:x>
      <cdr:y>0.23779</cdr:y>
    </cdr:from>
    <cdr:to>
      <cdr:x>0.30021</cdr:x>
      <cdr:y>0.57529</cdr:y>
    </cdr:to>
    <cdr:sp macro="" textlink="">
      <cdr:nvSpPr>
        <cdr:cNvPr id="2" name="Bublina v tvare šípky nahor 1"/>
        <cdr:cNvSpPr/>
      </cdr:nvSpPr>
      <cdr:spPr>
        <a:xfrm xmlns:a="http://schemas.openxmlformats.org/drawingml/2006/main">
          <a:off x="851411" y="1033162"/>
          <a:ext cx="1512847" cy="1466335"/>
        </a:xfrm>
        <a:prstGeom xmlns:a="http://schemas.openxmlformats.org/drawingml/2006/main" prst="upArrowCallout">
          <a:avLst/>
        </a:prstGeom>
        <a:solidFill xmlns:a="http://schemas.openxmlformats.org/drawingml/2006/main">
          <a:schemeClr val="bg1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k-SK"/>
        </a:p>
      </cdr:txBody>
    </cdr:sp>
  </cdr:relSizeAnchor>
  <cdr:relSizeAnchor xmlns:cdr="http://schemas.openxmlformats.org/drawingml/2006/chartDrawing">
    <cdr:from>
      <cdr:x>0.73783</cdr:x>
      <cdr:y>0.24401</cdr:y>
    </cdr:from>
    <cdr:to>
      <cdr:x>0.90795</cdr:x>
      <cdr:y>0.57908</cdr:y>
    </cdr:to>
    <cdr:sp macro="" textlink="">
      <cdr:nvSpPr>
        <cdr:cNvPr id="3" name="Bublina v tvare šípky nahor 2"/>
        <cdr:cNvSpPr/>
      </cdr:nvSpPr>
      <cdr:spPr>
        <a:xfrm xmlns:a="http://schemas.openxmlformats.org/drawingml/2006/main">
          <a:off x="5810680" y="1060163"/>
          <a:ext cx="1339761" cy="1455810"/>
        </a:xfrm>
        <a:prstGeom xmlns:a="http://schemas.openxmlformats.org/drawingml/2006/main" prst="upArrowCallout">
          <a:avLst/>
        </a:prstGeom>
        <a:solidFill xmlns:a="http://schemas.openxmlformats.org/drawingml/2006/main">
          <a:schemeClr val="bg1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/>
        </a:p>
      </cdr:txBody>
    </cdr:sp>
  </cdr:relSizeAnchor>
  <cdr:relSizeAnchor xmlns:cdr="http://schemas.openxmlformats.org/drawingml/2006/chartDrawing">
    <cdr:from>
      <cdr:x>0.38316</cdr:x>
      <cdr:y>0.25349</cdr:y>
    </cdr:from>
    <cdr:to>
      <cdr:x>0.64896</cdr:x>
      <cdr:y>0.62697</cdr:y>
    </cdr:to>
    <cdr:sp macro="" textlink="">
      <cdr:nvSpPr>
        <cdr:cNvPr id="4" name="Bublina v tvare šípky nahor 3"/>
        <cdr:cNvSpPr/>
      </cdr:nvSpPr>
      <cdr:spPr>
        <a:xfrm xmlns:a="http://schemas.openxmlformats.org/drawingml/2006/main" rot="10800000">
          <a:off x="3017497" y="1101352"/>
          <a:ext cx="2093311" cy="1622711"/>
        </a:xfrm>
        <a:prstGeom xmlns:a="http://schemas.openxmlformats.org/drawingml/2006/main" prst="upArrowCallout">
          <a:avLst/>
        </a:prstGeom>
        <a:solidFill xmlns:a="http://schemas.openxmlformats.org/drawingml/2006/main">
          <a:schemeClr val="bg1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 sz="1000"/>
        </a:p>
      </cdr:txBody>
    </cdr:sp>
  </cdr:relSizeAnchor>
  <cdr:relSizeAnchor xmlns:cdr="http://schemas.openxmlformats.org/drawingml/2006/chartDrawing">
    <cdr:from>
      <cdr:x>0.08473</cdr:x>
      <cdr:y>2.30162E-7</cdr:y>
    </cdr:from>
    <cdr:to>
      <cdr:x>0.08473</cdr:x>
      <cdr:y>0.72318</cdr:y>
    </cdr:to>
    <cdr:cxnSp macro="">
      <cdr:nvCxnSpPr>
        <cdr:cNvPr id="5" name="Rovná spojovacia šípka 4">
          <a:extLst xmlns:a="http://schemas.openxmlformats.org/drawingml/2006/main">
            <a:ext uri="{FF2B5EF4-FFF2-40B4-BE49-F238E27FC236}">
              <a16:creationId xmlns:a16="http://schemas.microsoft.com/office/drawing/2014/main" id="{016EBF37-4979-4CCC-83FB-4873743558BA}"/>
            </a:ext>
          </a:extLst>
        </cdr:cNvPr>
        <cdr:cNvCxnSpPr/>
      </cdr:nvCxnSpPr>
      <cdr:spPr>
        <a:xfrm xmlns:a="http://schemas.openxmlformats.org/drawingml/2006/main" flipV="1">
          <a:off x="667263" y="1"/>
          <a:ext cx="0" cy="314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0.09762</cdr:x>
      <cdr:y>0.11644</cdr:y>
    </cdr:from>
    <cdr:to>
      <cdr:x>0.30404</cdr:x>
      <cdr:y>0.2227</cdr:y>
    </cdr:to>
    <cdr:sp macro="" textlink="">
      <cdr:nvSpPr>
        <cdr:cNvPr id="8" name="BlokTextu 28"/>
        <cdr:cNvSpPr txBox="1"/>
      </cdr:nvSpPr>
      <cdr:spPr>
        <a:xfrm xmlns:a="http://schemas.openxmlformats.org/drawingml/2006/main">
          <a:off x="768816" y="505909"/>
          <a:ext cx="162563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Príprava obstarávania </a:t>
          </a:r>
        </a:p>
        <a:p xmlns:a="http://schemas.openxmlformats.org/drawingml/2006/main">
          <a:r>
            <a:rPr lang="sk-SK" sz="1200" b="1" dirty="0"/>
            <a:t>pred odchodom na trh</a:t>
          </a:r>
        </a:p>
      </cdr:txBody>
    </cdr:sp>
  </cdr:relSizeAnchor>
  <cdr:relSizeAnchor xmlns:cdr="http://schemas.openxmlformats.org/drawingml/2006/chartDrawing">
    <cdr:from>
      <cdr:x>0.41113</cdr:x>
      <cdr:y>0.04476</cdr:y>
    </cdr:from>
    <cdr:to>
      <cdr:x>0.58887</cdr:x>
      <cdr:y>0.10851</cdr:y>
    </cdr:to>
    <cdr:sp macro="" textlink="">
      <cdr:nvSpPr>
        <cdr:cNvPr id="9" name="BlokTextu 28"/>
        <cdr:cNvSpPr txBox="1"/>
      </cdr:nvSpPr>
      <cdr:spPr>
        <a:xfrm xmlns:a="http://schemas.openxmlformats.org/drawingml/2006/main">
          <a:off x="3237815" y="194460"/>
          <a:ext cx="13997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 dirty="0"/>
            <a:t>Obstarávací proces</a:t>
          </a:r>
        </a:p>
      </cdr:txBody>
    </cdr:sp>
  </cdr:relSizeAnchor>
  <cdr:relSizeAnchor xmlns:cdr="http://schemas.openxmlformats.org/drawingml/2006/chartDrawing">
    <cdr:from>
      <cdr:x>0.74394</cdr:x>
      <cdr:y>0.10084</cdr:y>
    </cdr:from>
    <cdr:to>
      <cdr:x>0.88809</cdr:x>
      <cdr:y>0.2071</cdr:y>
    </cdr:to>
    <cdr:sp macro="" textlink="">
      <cdr:nvSpPr>
        <cdr:cNvPr id="10" name="BlokTextu 28"/>
        <cdr:cNvSpPr txBox="1"/>
      </cdr:nvSpPr>
      <cdr:spPr>
        <a:xfrm xmlns:a="http://schemas.openxmlformats.org/drawingml/2006/main">
          <a:off x="5858821" y="438147"/>
          <a:ext cx="1135247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200" b="1"/>
            <a:t>Správa zmlúv</a:t>
          </a:r>
        </a:p>
        <a:p xmlns:a="http://schemas.openxmlformats.org/drawingml/2006/main">
          <a:r>
            <a:rPr lang="sk-SK" sz="1200" b="1"/>
            <a:t>a dodávateľov</a:t>
          </a:r>
        </a:p>
      </cdr:txBody>
    </cdr:sp>
  </cdr:relSizeAnchor>
  <cdr:relSizeAnchor xmlns:cdr="http://schemas.openxmlformats.org/drawingml/2006/chartDrawing">
    <cdr:from>
      <cdr:x>0.1235</cdr:x>
      <cdr:y>0.37794</cdr:y>
    </cdr:from>
    <cdr:to>
      <cdr:x>0.28861</cdr:x>
      <cdr:y>0.55504</cdr:y>
    </cdr:to>
    <cdr:sp macro="" textlink="">
      <cdr:nvSpPr>
        <cdr:cNvPr id="11" name="BlokTextu 28"/>
        <cdr:cNvSpPr txBox="1"/>
      </cdr:nvSpPr>
      <cdr:spPr>
        <a:xfrm xmlns:a="http://schemas.openxmlformats.org/drawingml/2006/main">
          <a:off x="972589" y="1642071"/>
          <a:ext cx="1300356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sk-SK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100" b="1" dirty="0"/>
            <a:t>Vývoj požiadaviek,</a:t>
          </a:r>
        </a:p>
        <a:p xmlns:a="http://schemas.openxmlformats.org/drawingml/2006/main">
          <a:r>
            <a:rPr lang="sk-SK" sz="1100" b="1" dirty="0"/>
            <a:t>ktoré formujú trh</a:t>
          </a:r>
        </a:p>
        <a:p xmlns:a="http://schemas.openxmlformats.org/drawingml/2006/main">
          <a:r>
            <a:rPr lang="sk-SK" sz="1100" b="1" dirty="0"/>
            <a:t>a dodávateľskú</a:t>
          </a:r>
        </a:p>
        <a:p xmlns:a="http://schemas.openxmlformats.org/drawingml/2006/main">
          <a:r>
            <a:rPr lang="sk-SK" sz="1100" b="1" dirty="0"/>
            <a:t>základňu</a:t>
          </a:r>
        </a:p>
      </cdr:txBody>
    </cdr:sp>
  </cdr:relSizeAnchor>
  <cdr:relSizeAnchor xmlns:cdr="http://schemas.openxmlformats.org/drawingml/2006/chartDrawing">
    <cdr:from>
      <cdr:x>0.38074</cdr:x>
      <cdr:y>0.28993</cdr:y>
    </cdr:from>
    <cdr:to>
      <cdr:x>0.66453</cdr:x>
      <cdr:y>0.45994</cdr:y>
    </cdr:to>
    <cdr:sp macro="" textlink="">
      <cdr:nvSpPr>
        <cdr:cNvPr id="12" name="BlokTextu 28"/>
        <cdr:cNvSpPr txBox="1"/>
      </cdr:nvSpPr>
      <cdr:spPr>
        <a:xfrm xmlns:a="http://schemas.openxmlformats.org/drawingml/2006/main">
          <a:off x="2998477" y="1259660"/>
          <a:ext cx="2234907" cy="7386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050" b="1" dirty="0"/>
            <a:t>Zjednodušenie procesu obstarávania</a:t>
          </a:r>
        </a:p>
        <a:p xmlns:a="http://schemas.openxmlformats.org/drawingml/2006/main">
          <a:r>
            <a:rPr lang="sk-SK" sz="1050" b="1" dirty="0"/>
            <a:t>Úspora času verejných</a:t>
          </a:r>
        </a:p>
        <a:p xmlns:a="http://schemas.openxmlformats.org/drawingml/2006/main">
          <a:r>
            <a:rPr lang="sk-SK" sz="1050" b="1" dirty="0"/>
            <a:t>obstarávateľov a dodávateľov</a:t>
          </a:r>
        </a:p>
        <a:p xmlns:a="http://schemas.openxmlformats.org/drawingml/2006/main">
          <a:r>
            <a:rPr lang="sk-SK" sz="1050" b="1" dirty="0"/>
            <a:t>Zníženie nákladov dodávateľov</a:t>
          </a:r>
        </a:p>
      </cdr:txBody>
    </cdr:sp>
  </cdr:relSizeAnchor>
  <cdr:relSizeAnchor xmlns:cdr="http://schemas.openxmlformats.org/drawingml/2006/chartDrawing">
    <cdr:from>
      <cdr:x>0.74738</cdr:x>
      <cdr:y>0.39919</cdr:y>
    </cdr:from>
    <cdr:to>
      <cdr:x>0.88135</cdr:x>
      <cdr:y>0.53733</cdr:y>
    </cdr:to>
    <cdr:sp macro="" textlink="">
      <cdr:nvSpPr>
        <cdr:cNvPr id="13" name="BlokTextu 28"/>
        <cdr:cNvSpPr txBox="1"/>
      </cdr:nvSpPr>
      <cdr:spPr>
        <a:xfrm xmlns:a="http://schemas.openxmlformats.org/drawingml/2006/main">
          <a:off x="5885868" y="1734405"/>
          <a:ext cx="1055097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100" b="1"/>
            <a:t>Zlepšenie </a:t>
          </a:r>
        </a:p>
        <a:p xmlns:a="http://schemas.openxmlformats.org/drawingml/2006/main">
          <a:r>
            <a:rPr lang="sk-SK" sz="1100" b="1"/>
            <a:t>správy zmlúv</a:t>
          </a:r>
        </a:p>
        <a:p xmlns:a="http://schemas.openxmlformats.org/drawingml/2006/main">
          <a:r>
            <a:rPr lang="sk-SK" sz="1100" b="1"/>
            <a:t>a dodávateľov</a:t>
          </a:r>
        </a:p>
      </cdr:txBody>
    </cdr:sp>
  </cdr:relSizeAnchor>
  <cdr:relSizeAnchor xmlns:cdr="http://schemas.openxmlformats.org/drawingml/2006/chartDrawing">
    <cdr:from>
      <cdr:x>0.69751</cdr:x>
      <cdr:y>0.04542</cdr:y>
    </cdr:from>
    <cdr:to>
      <cdr:x>0.99351</cdr:x>
      <cdr:y>0.53206</cdr:y>
    </cdr:to>
    <cdr:sp macro="" textlink="">
      <cdr:nvSpPr>
        <cdr:cNvPr id="15" name="Oblúk 14"/>
        <cdr:cNvSpPr/>
      </cdr:nvSpPr>
      <cdr:spPr>
        <a:xfrm xmlns:a="http://schemas.openxmlformats.org/drawingml/2006/main" rot="16756072">
          <a:off x="5601536" y="88955"/>
          <a:ext cx="2114340" cy="2331110"/>
        </a:xfrm>
        <a:prstGeom xmlns:a="http://schemas.openxmlformats.org/drawingml/2006/main" prst="arc">
          <a:avLst>
            <a:gd name="adj1" fmla="val 16200000"/>
            <a:gd name="adj2" fmla="val 1540439"/>
          </a:avLst>
        </a:prstGeom>
        <a:ln xmlns:a="http://schemas.openxmlformats.org/drawingml/2006/main" w="76200">
          <a:solidFill>
            <a:schemeClr val="accent1"/>
          </a:solidFill>
          <a:tailEnd type="stealt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0.0002</cdr:x>
      <cdr:y>0.05412</cdr:y>
    </cdr:from>
    <cdr:to>
      <cdr:x>0.32934</cdr:x>
      <cdr:y>0.52419</cdr:y>
    </cdr:to>
    <cdr:sp macro="" textlink="">
      <cdr:nvSpPr>
        <cdr:cNvPr id="16" name="Oblúk 15"/>
        <cdr:cNvSpPr/>
      </cdr:nvSpPr>
      <cdr:spPr>
        <a:xfrm xmlns:a="http://schemas.openxmlformats.org/drawingml/2006/main" rot="20495546">
          <a:off x="1606" y="235129"/>
          <a:ext cx="2592047" cy="2042356"/>
        </a:xfrm>
        <a:prstGeom xmlns:a="http://schemas.openxmlformats.org/drawingml/2006/main" prst="arc">
          <a:avLst>
            <a:gd name="adj1" fmla="val 15796893"/>
            <a:gd name="adj2" fmla="val 576169"/>
          </a:avLst>
        </a:prstGeom>
        <a:ln xmlns:a="http://schemas.openxmlformats.org/drawingml/2006/main" w="76200">
          <a:solidFill>
            <a:schemeClr val="accent1">
              <a:lumMod val="75000"/>
            </a:schemeClr>
          </a:solidFill>
          <a:tailEnd type="stealt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0.36015</cdr:x>
      <cdr:y>0.16348</cdr:y>
    </cdr:from>
    <cdr:to>
      <cdr:x>0.68045</cdr:x>
      <cdr:y>0.67559</cdr:y>
    </cdr:to>
    <cdr:sp macro="" textlink="">
      <cdr:nvSpPr>
        <cdr:cNvPr id="17" name="Oblúk 16"/>
        <cdr:cNvSpPr/>
      </cdr:nvSpPr>
      <cdr:spPr>
        <a:xfrm xmlns:a="http://schemas.openxmlformats.org/drawingml/2006/main" rot="7719683">
          <a:off x="2985043" y="561552"/>
          <a:ext cx="2225027" cy="2522462"/>
        </a:xfrm>
        <a:prstGeom xmlns:a="http://schemas.openxmlformats.org/drawingml/2006/main" prst="arc">
          <a:avLst>
            <a:gd name="adj1" fmla="val 14054677"/>
            <a:gd name="adj2" fmla="val 2964953"/>
          </a:avLst>
        </a:prstGeom>
        <a:ln xmlns:a="http://schemas.openxmlformats.org/drawingml/2006/main" w="76200">
          <a:solidFill>
            <a:schemeClr val="accent1"/>
          </a:solidFill>
          <a:headEnd type="stealt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0.02925</cdr:x>
      <cdr:y>0.22401</cdr:y>
    </cdr:from>
    <cdr:to>
      <cdr:x>0.32525</cdr:x>
      <cdr:y>0.71066</cdr:y>
    </cdr:to>
    <cdr:sp macro="" textlink="">
      <cdr:nvSpPr>
        <cdr:cNvPr id="18" name="Oblúk 17"/>
        <cdr:cNvSpPr/>
      </cdr:nvSpPr>
      <cdr:spPr>
        <a:xfrm xmlns:a="http://schemas.openxmlformats.org/drawingml/2006/main" rot="5564095">
          <a:off x="338746" y="864897"/>
          <a:ext cx="2114354" cy="2331127"/>
        </a:xfrm>
        <a:prstGeom xmlns:a="http://schemas.openxmlformats.org/drawingml/2006/main" prst="arc">
          <a:avLst>
            <a:gd name="adj1" fmla="val 16127131"/>
            <a:gd name="adj2" fmla="val 823163"/>
          </a:avLst>
        </a:prstGeom>
        <a:ln xmlns:a="http://schemas.openxmlformats.org/drawingml/2006/main" w="2540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0.36121</cdr:x>
      <cdr:y>0.12298</cdr:y>
    </cdr:from>
    <cdr:to>
      <cdr:x>0.67639</cdr:x>
      <cdr:y>0.65986</cdr:y>
    </cdr:to>
    <cdr:sp macro="" textlink="">
      <cdr:nvSpPr>
        <cdr:cNvPr id="19" name="Oblúk 18"/>
        <cdr:cNvSpPr/>
      </cdr:nvSpPr>
      <cdr:spPr>
        <a:xfrm xmlns:a="http://schemas.openxmlformats.org/drawingml/2006/main" rot="18821586">
          <a:off x="2919443" y="459566"/>
          <a:ext cx="2332638" cy="2482124"/>
        </a:xfrm>
        <a:prstGeom xmlns:a="http://schemas.openxmlformats.org/drawingml/2006/main" prst="arc">
          <a:avLst>
            <a:gd name="adj1" fmla="val 14034347"/>
            <a:gd name="adj2" fmla="val 2735393"/>
          </a:avLst>
        </a:prstGeom>
        <a:ln xmlns:a="http://schemas.openxmlformats.org/drawingml/2006/main" w="2540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0.69022</cdr:x>
      <cdr:y>0.18123</cdr:y>
    </cdr:from>
    <cdr:to>
      <cdr:x>0.9587</cdr:x>
      <cdr:y>0.71777</cdr:y>
    </cdr:to>
    <cdr:sp macro="" textlink="">
      <cdr:nvSpPr>
        <cdr:cNvPr id="20" name="Oblúk 19"/>
        <cdr:cNvSpPr/>
      </cdr:nvSpPr>
      <cdr:spPr>
        <a:xfrm xmlns:a="http://schemas.openxmlformats.org/drawingml/2006/main" rot="9939840">
          <a:off x="5435732" y="787425"/>
          <a:ext cx="2114354" cy="2331127"/>
        </a:xfrm>
        <a:prstGeom xmlns:a="http://schemas.openxmlformats.org/drawingml/2006/main" prst="arc">
          <a:avLst/>
        </a:prstGeom>
        <a:ln xmlns:a="http://schemas.openxmlformats.org/drawingml/2006/main" w="2540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89A54-6A74-4E5A-9DE1-568AE55BBDAD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C9540-82BB-4106-8233-6B386BA049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22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F0AC3-F6D9-4BC1-9DC9-00A498726CE0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95E94-DF3B-4FD5-A43C-2C9718AD1F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031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995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753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703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081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321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217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317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55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067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001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611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CC159-2B7B-422D-BFD9-87872D816733}" type="datetimeFigureOut">
              <a:rPr lang="sk-SK" smtClean="0"/>
              <a:t>2. 10. 2019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2A83-B912-4BB9-9C27-B934E286A6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783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ennikn.sk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o.gov.sk/vyhladavanie-zakaziek-4dd.html?page=2&amp;limit=40&amp;sort=datumAktualizacie&amp;sort-dir=DESC&amp;ext=1&amp;text=&amp;nazovZakazky=&amp;obstarNazov=&amp;obstarIco=&amp;cpv=09310000-5&amp;datumAktualizacie=365&amp;nut=&amp;kriterium=-1&amp;fin=-1&amp;eurofondy=-1&amp;obrana=-1&amp;druhPostupu=-1&amp;druhZakazky=-1" TargetMode="External"/><Relationship Id="rId2" Type="http://schemas.openxmlformats.org/officeDocument/2006/relationships/hyperlink" Target="https://portal.eks.sk/Reporty/NajcastejsieObchodovanePolozky/NajcastejsieObchodovanePolozkyPodlaOkruhov?Filter.Locale=sk&amp;Filter.DatumOd=01.01.2019&amp;Filter.DatumDo=13.09.201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/>
          <a:srcRect l="12480" t="82655" r="12425" b="3526"/>
          <a:stretch/>
        </p:blipFill>
        <p:spPr>
          <a:xfrm>
            <a:off x="0" y="5911469"/>
            <a:ext cx="9144000" cy="94653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922638" y="2685180"/>
            <a:ext cx="7595286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DYNAMICKÝ NÁKUPNÝ SYSTÉM </a:t>
            </a: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982663" y="3762375"/>
            <a:ext cx="7602537" cy="1655763"/>
          </a:xfrm>
        </p:spPr>
        <p:txBody>
          <a:bodyPr/>
          <a:lstStyle/>
          <a:p>
            <a:pPr algn="l" defTabSz="873125" eaLnBrk="1" hangingPunct="1">
              <a:lnSpc>
                <a:spcPct val="100000"/>
              </a:lnSpc>
              <a:spcBef>
                <a:spcPct val="0"/>
              </a:spcBef>
            </a:pPr>
            <a:r>
              <a:rPr lang="sk-SK" alt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altLang="sk-S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k-SK" altLang="sk-SK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873125" eaLnBrk="1" hangingPunct="1">
              <a:lnSpc>
                <a:spcPct val="100000"/>
              </a:lnSpc>
              <a:spcBef>
                <a:spcPct val="0"/>
              </a:spcBef>
            </a:pPr>
            <a:r>
              <a:rPr lang="sk-SK" alt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altLang="sk-S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algn="l" defTabSz="873125" eaLnBrk="1" hangingPunct="1"/>
            <a:endParaRPr lang="sk-SK" altLang="sk-S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873125" eaLnBrk="1" hangingPunct="1"/>
            <a:r>
              <a:rPr lang="sk-SK" altLang="sk-S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02.10. 2019					                                Mgr. Jaroslav Lexa</a:t>
            </a:r>
            <a:endParaRPr lang="sk-SK" altLang="sk-SK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0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3" name="Šípka doprava 2"/>
          <p:cNvSpPr/>
          <p:nvPr/>
        </p:nvSpPr>
        <p:spPr>
          <a:xfrm>
            <a:off x="2867821" y="2953615"/>
            <a:ext cx="1998000" cy="159441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Min. 10 dní</a:t>
            </a:r>
          </a:p>
        </p:txBody>
      </p:sp>
      <p:sp>
        <p:nvSpPr>
          <p:cNvPr id="5" name="Ovál 4"/>
          <p:cNvSpPr/>
          <p:nvPr/>
        </p:nvSpPr>
        <p:spPr>
          <a:xfrm>
            <a:off x="197708" y="2323070"/>
            <a:ext cx="2515996" cy="2603157"/>
          </a:xfrm>
          <a:prstGeom prst="ellips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dirty="0"/>
              <a:t>DNS</a:t>
            </a:r>
          </a:p>
        </p:txBody>
      </p:sp>
      <p:sp>
        <p:nvSpPr>
          <p:cNvPr id="6" name="Šípka doprava 5"/>
          <p:cNvSpPr/>
          <p:nvPr/>
        </p:nvSpPr>
        <p:spPr>
          <a:xfrm>
            <a:off x="5034244" y="2793235"/>
            <a:ext cx="918000" cy="191517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1-2 dni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454124" y="1962238"/>
            <a:ext cx="1652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/>
              <a:t>Uzavretie zmluvy</a:t>
            </a:r>
          </a:p>
        </p:txBody>
      </p:sp>
      <p:sp>
        <p:nvSpPr>
          <p:cNvPr id="8" name="Šípka doprava 7"/>
          <p:cNvSpPr/>
          <p:nvPr/>
        </p:nvSpPr>
        <p:spPr>
          <a:xfrm>
            <a:off x="6285701" y="2850383"/>
            <a:ext cx="2511000" cy="185803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16 dní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572000" y="2111138"/>
            <a:ext cx="1713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/>
              <a:t>Vyhodnotenie</a:t>
            </a:r>
          </a:p>
        </p:txBody>
      </p:sp>
      <p:sp>
        <p:nvSpPr>
          <p:cNvPr id="10" name="Obdĺžnik 9"/>
          <p:cNvSpPr/>
          <p:nvPr/>
        </p:nvSpPr>
        <p:spPr>
          <a:xfrm>
            <a:off x="6454124" y="4750350"/>
            <a:ext cx="1919970" cy="1042982"/>
          </a:xfrm>
          <a:prstGeom prst="rect">
            <a:avLst/>
          </a:prstGeom>
          <a:solidFill>
            <a:srgbClr val="EE86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Skrátenie o  16 dní</a:t>
            </a:r>
          </a:p>
        </p:txBody>
      </p:sp>
      <p:cxnSp>
        <p:nvCxnSpPr>
          <p:cNvPr id="11" name="Rovná spojnica 10"/>
          <p:cNvCxnSpPr/>
          <p:nvPr/>
        </p:nvCxnSpPr>
        <p:spPr>
          <a:xfrm>
            <a:off x="6464232" y="3378285"/>
            <a:ext cx="2239708" cy="914722"/>
          </a:xfrm>
          <a:prstGeom prst="line">
            <a:avLst/>
          </a:prstGeom>
          <a:ln w="155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flipV="1">
            <a:off x="6495772" y="3380999"/>
            <a:ext cx="2179076" cy="856611"/>
          </a:xfrm>
          <a:prstGeom prst="line">
            <a:avLst/>
          </a:prstGeom>
          <a:ln w="155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819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3" name="Šípka doprava 2"/>
          <p:cNvSpPr/>
          <p:nvPr/>
        </p:nvSpPr>
        <p:spPr>
          <a:xfrm>
            <a:off x="2867821" y="2953615"/>
            <a:ext cx="1998000" cy="159441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Menej ako 10 dní</a:t>
            </a:r>
          </a:p>
        </p:txBody>
      </p:sp>
      <p:sp>
        <p:nvSpPr>
          <p:cNvPr id="5" name="Ovál 4"/>
          <p:cNvSpPr/>
          <p:nvPr/>
        </p:nvSpPr>
        <p:spPr>
          <a:xfrm>
            <a:off x="197708" y="2323070"/>
            <a:ext cx="2515996" cy="2603157"/>
          </a:xfrm>
          <a:prstGeom prst="ellips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dirty="0"/>
              <a:t>DNS</a:t>
            </a:r>
          </a:p>
        </p:txBody>
      </p:sp>
      <p:sp>
        <p:nvSpPr>
          <p:cNvPr id="6" name="Šípka doprava 5"/>
          <p:cNvSpPr/>
          <p:nvPr/>
        </p:nvSpPr>
        <p:spPr>
          <a:xfrm>
            <a:off x="5034244" y="2793235"/>
            <a:ext cx="918000" cy="191517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1-2 dni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454124" y="1962238"/>
            <a:ext cx="1652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/>
              <a:t>Uzavretie zmluvy</a:t>
            </a:r>
          </a:p>
        </p:txBody>
      </p:sp>
      <p:sp>
        <p:nvSpPr>
          <p:cNvPr id="8" name="Šípka doprava 7"/>
          <p:cNvSpPr/>
          <p:nvPr/>
        </p:nvSpPr>
        <p:spPr>
          <a:xfrm>
            <a:off x="6285701" y="2850383"/>
            <a:ext cx="2511000" cy="185803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16 dní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572000" y="2111138"/>
            <a:ext cx="1713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/>
              <a:t>Vyhodnotenie</a:t>
            </a:r>
          </a:p>
        </p:txBody>
      </p:sp>
      <p:sp>
        <p:nvSpPr>
          <p:cNvPr id="10" name="Obdĺžnik 9"/>
          <p:cNvSpPr/>
          <p:nvPr/>
        </p:nvSpPr>
        <p:spPr>
          <a:xfrm>
            <a:off x="6254161" y="4765561"/>
            <a:ext cx="1919970" cy="1042982"/>
          </a:xfrm>
          <a:prstGeom prst="rect">
            <a:avLst/>
          </a:prstGeom>
          <a:solidFill>
            <a:srgbClr val="EE86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Skrátenie o  min. 16 dní</a:t>
            </a:r>
          </a:p>
        </p:txBody>
      </p:sp>
      <p:cxnSp>
        <p:nvCxnSpPr>
          <p:cNvPr id="11" name="Rovná spojnica 10"/>
          <p:cNvCxnSpPr/>
          <p:nvPr/>
        </p:nvCxnSpPr>
        <p:spPr>
          <a:xfrm>
            <a:off x="6254161" y="3340087"/>
            <a:ext cx="2239708" cy="914722"/>
          </a:xfrm>
          <a:prstGeom prst="line">
            <a:avLst/>
          </a:prstGeom>
          <a:ln w="155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flipV="1">
            <a:off x="6285701" y="3342801"/>
            <a:ext cx="2179076" cy="856611"/>
          </a:xfrm>
          <a:prstGeom prst="line">
            <a:avLst/>
          </a:prstGeom>
          <a:ln w="155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02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3" name="Šípka doprava 2"/>
          <p:cNvSpPr/>
          <p:nvPr/>
        </p:nvSpPr>
        <p:spPr>
          <a:xfrm>
            <a:off x="2867821" y="2953615"/>
            <a:ext cx="1998000" cy="159441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Napr. 3 dni</a:t>
            </a:r>
          </a:p>
        </p:txBody>
      </p:sp>
      <p:sp>
        <p:nvSpPr>
          <p:cNvPr id="5" name="Ovál 4"/>
          <p:cNvSpPr/>
          <p:nvPr/>
        </p:nvSpPr>
        <p:spPr>
          <a:xfrm>
            <a:off x="197708" y="2323070"/>
            <a:ext cx="2515996" cy="2603157"/>
          </a:xfrm>
          <a:prstGeom prst="ellips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dirty="0"/>
              <a:t>DNS</a:t>
            </a:r>
          </a:p>
        </p:txBody>
      </p:sp>
      <p:sp>
        <p:nvSpPr>
          <p:cNvPr id="6" name="Šípka doprava 5"/>
          <p:cNvSpPr/>
          <p:nvPr/>
        </p:nvSpPr>
        <p:spPr>
          <a:xfrm>
            <a:off x="5034244" y="2793235"/>
            <a:ext cx="918000" cy="191517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1-2 dni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454124" y="1962238"/>
            <a:ext cx="1652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/>
              <a:t>Uzavretie zmluvy</a:t>
            </a:r>
          </a:p>
        </p:txBody>
      </p:sp>
      <p:sp>
        <p:nvSpPr>
          <p:cNvPr id="8" name="Šípka doprava 7"/>
          <p:cNvSpPr/>
          <p:nvPr/>
        </p:nvSpPr>
        <p:spPr>
          <a:xfrm>
            <a:off x="6285701" y="2850383"/>
            <a:ext cx="2511000" cy="185803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16 dní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572000" y="2111138"/>
            <a:ext cx="1713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/>
              <a:t>Vyhodnotenie</a:t>
            </a:r>
          </a:p>
        </p:txBody>
      </p:sp>
      <p:sp>
        <p:nvSpPr>
          <p:cNvPr id="10" name="Obdĺžnik 9"/>
          <p:cNvSpPr/>
          <p:nvPr/>
        </p:nvSpPr>
        <p:spPr>
          <a:xfrm>
            <a:off x="6254161" y="4765561"/>
            <a:ext cx="1919970" cy="1042982"/>
          </a:xfrm>
          <a:prstGeom prst="rect">
            <a:avLst/>
          </a:prstGeom>
          <a:solidFill>
            <a:srgbClr val="EE86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Skrátenie o  21 dní</a:t>
            </a:r>
          </a:p>
        </p:txBody>
      </p:sp>
      <p:cxnSp>
        <p:nvCxnSpPr>
          <p:cNvPr id="11" name="Rovná spojnica 10"/>
          <p:cNvCxnSpPr/>
          <p:nvPr/>
        </p:nvCxnSpPr>
        <p:spPr>
          <a:xfrm>
            <a:off x="6254161" y="3340087"/>
            <a:ext cx="2239708" cy="914722"/>
          </a:xfrm>
          <a:prstGeom prst="line">
            <a:avLst/>
          </a:prstGeom>
          <a:ln w="155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flipV="1">
            <a:off x="6285701" y="3342801"/>
            <a:ext cx="2179076" cy="856611"/>
          </a:xfrm>
          <a:prstGeom prst="line">
            <a:avLst/>
          </a:prstGeom>
          <a:ln w="155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305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grpSp>
        <p:nvGrpSpPr>
          <p:cNvPr id="3" name="Skupina 2"/>
          <p:cNvGrpSpPr/>
          <p:nvPr/>
        </p:nvGrpSpPr>
        <p:grpSpPr>
          <a:xfrm>
            <a:off x="235380" y="222217"/>
            <a:ext cx="7549303" cy="3170099"/>
            <a:chOff x="235380" y="222217"/>
            <a:chExt cx="7549303" cy="3170099"/>
          </a:xfrm>
        </p:grpSpPr>
        <p:sp>
          <p:nvSpPr>
            <p:cNvPr id="6" name="BlokTextu 5"/>
            <p:cNvSpPr txBox="1"/>
            <p:nvPr/>
          </p:nvSpPr>
          <p:spPr>
            <a:xfrm>
              <a:off x="235380" y="948312"/>
              <a:ext cx="6492589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sk-SK" sz="32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DNS - len bežne dostupné služby, tovary a stavebné práce</a:t>
              </a:r>
            </a:p>
            <a:p>
              <a:r>
                <a:rPr lang="sk-SK" sz="32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Postup – užšia súťaž</a:t>
              </a:r>
            </a:p>
          </p:txBody>
        </p:sp>
        <p:sp>
          <p:nvSpPr>
            <p:cNvPr id="2" name="BlokTextu 1"/>
            <p:cNvSpPr txBox="1"/>
            <p:nvPr/>
          </p:nvSpPr>
          <p:spPr>
            <a:xfrm>
              <a:off x="6112401" y="222217"/>
              <a:ext cx="1672282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0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235380" y="3841790"/>
            <a:ext cx="7549303" cy="3016210"/>
            <a:chOff x="235380" y="222217"/>
            <a:chExt cx="7549303" cy="3016210"/>
          </a:xfrm>
        </p:grpSpPr>
        <p:sp>
          <p:nvSpPr>
            <p:cNvPr id="10" name="BlokTextu 9"/>
            <p:cNvSpPr txBox="1"/>
            <p:nvPr/>
          </p:nvSpPr>
          <p:spPr>
            <a:xfrm>
              <a:off x="235380" y="1145547"/>
              <a:ext cx="633841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EÚ – diskusie, čo môže spadať</a:t>
              </a:r>
            </a:p>
            <a:p>
              <a:r>
                <a:rPr lang="sk-SK" sz="32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pod DNS</a:t>
              </a:r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6112401" y="222217"/>
              <a:ext cx="1672282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9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4019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grpSp>
        <p:nvGrpSpPr>
          <p:cNvPr id="3" name="Skupina 2"/>
          <p:cNvGrpSpPr/>
          <p:nvPr/>
        </p:nvGrpSpPr>
        <p:grpSpPr>
          <a:xfrm>
            <a:off x="78862" y="1176948"/>
            <a:ext cx="8216644" cy="758712"/>
            <a:chOff x="235380" y="792096"/>
            <a:chExt cx="7556881" cy="740991"/>
          </a:xfrm>
        </p:grpSpPr>
        <p:sp>
          <p:nvSpPr>
            <p:cNvPr id="6" name="BlokTextu 5"/>
            <p:cNvSpPr txBox="1"/>
            <p:nvPr/>
          </p:nvSpPr>
          <p:spPr>
            <a:xfrm>
              <a:off x="235380" y="948312"/>
              <a:ext cx="64925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endParaRPr lang="sk-SK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BlokTextu 1"/>
            <p:cNvSpPr txBox="1"/>
            <p:nvPr/>
          </p:nvSpPr>
          <p:spPr>
            <a:xfrm>
              <a:off x="501848" y="792096"/>
              <a:ext cx="7290413" cy="571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PRÍPRAVA VO</a:t>
              </a:r>
            </a:p>
          </p:txBody>
        </p:sp>
      </p:grpSp>
      <p:sp>
        <p:nvSpPr>
          <p:cNvPr id="10" name="BlokTextu 9"/>
          <p:cNvSpPr txBox="1"/>
          <p:nvPr/>
        </p:nvSpPr>
        <p:spPr>
          <a:xfrm>
            <a:off x="439370" y="2542074"/>
            <a:ext cx="633841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PTK</a:t>
            </a:r>
          </a:p>
          <a:p>
            <a:endParaRPr lang="sk-SK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ZDIEĽANIE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sk-SK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 VO</a:t>
            </a:r>
          </a:p>
          <a:p>
            <a:endParaRPr lang="sk-SK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SPOLOČNÉ VO</a:t>
            </a:r>
          </a:p>
          <a:p>
            <a:endParaRPr lang="sk-SK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651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6692"/>
            <a:ext cx="9144000" cy="5305167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947351" y="6310184"/>
            <a:ext cx="762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linkClick r:id="rId4"/>
              </a:rPr>
              <a:t>www.dennikn.sk</a:t>
            </a:r>
            <a:r>
              <a:rPr lang="sk-SK" dirty="0"/>
              <a:t>					zdroj: ŠÚSR</a:t>
            </a:r>
          </a:p>
        </p:txBody>
      </p:sp>
    </p:spTree>
    <p:extLst>
      <p:ext uri="{BB962C8B-B14F-4D97-AF65-F5344CB8AC3E}">
        <p14:creationId xmlns:p14="http://schemas.microsoft.com/office/powerpoint/2010/main" val="3513212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11" y="204859"/>
            <a:ext cx="7891848" cy="619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69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60430" y="929501"/>
            <a:ext cx="6209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CPV 09310000-5   ELEKTRICKÁ ENERGIA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439370" y="2542074"/>
            <a:ext cx="73453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trhovisko:  58 zákaziek </a:t>
            </a:r>
          </a:p>
          <a:p>
            <a:r>
              <a:rPr lang="sk-SK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(01.01.2019 – 13.09.2019)</a:t>
            </a:r>
          </a:p>
          <a:p>
            <a:r>
              <a:rPr lang="sk-SK" sz="1200" dirty="0">
                <a:hlinkClick r:id="rId2"/>
              </a:rPr>
              <a:t>https://portal.eks.sk/Reporty/NajcastejsieObchodovanePolozky/NajcastejsieObchodovanePolozkyPodlaOkruhov?Filter.Locale=sk&amp;Filter.DatumOd=01.01.2019&amp;Filter.DatumDo=13.09.2019</a:t>
            </a:r>
            <a:endParaRPr lang="sk-SK" sz="1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Vestník: 78 zákaziek </a:t>
            </a:r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filter:cpv</a:t>
            </a:r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za365dní-r.2018)</a:t>
            </a:r>
          </a:p>
          <a:p>
            <a:r>
              <a:rPr lang="sk-SK" sz="1400" dirty="0">
                <a:hlinkClick r:id="rId3"/>
              </a:rPr>
              <a:t>https://www.uvo.gov.sk/vyhladavanie-zakaziek-4dd.html?page=2&amp;limit=40&amp;sort=datumAktualizacie&amp;sort-dir=DESC&amp;ext=1&amp;text=&amp;nazovZakazky=&amp;obstarNazov=&amp;obstarIco=&amp;cpv=09310000-5&amp;datumAktualizacie=365&amp;nut=&amp;kriterium=-1&amp;fin=-1&amp;eurofondy=-1&amp;obrana=-1&amp;druhPostupu=-1&amp;druhZakazky=-1</a:t>
            </a:r>
            <a:endParaRPr lang="sk-SK" sz="1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4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22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3" name="Nadpis 3"/>
          <p:cNvSpPr txBox="1">
            <a:spLocks/>
          </p:cNvSpPr>
          <p:nvPr/>
        </p:nvSpPr>
        <p:spPr>
          <a:xfrm>
            <a:off x="568894" y="539740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 riadenie nákupného procesu</a:t>
            </a: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599764683"/>
              </p:ext>
            </p:extLst>
          </p:nvPr>
        </p:nvGraphicFramePr>
        <p:xfrm>
          <a:off x="742714" y="1387188"/>
          <a:ext cx="7875372" cy="434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Rovná spojovacia šípka 5"/>
          <p:cNvCxnSpPr/>
          <p:nvPr/>
        </p:nvCxnSpPr>
        <p:spPr>
          <a:xfrm>
            <a:off x="1387713" y="4539049"/>
            <a:ext cx="71504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flipV="1">
            <a:off x="1493747" y="1466335"/>
            <a:ext cx="6488718" cy="142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72600" y="2426931"/>
            <a:ext cx="10262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b="1"/>
              <a:t>Čas strávený</a:t>
            </a:r>
          </a:p>
          <a:p>
            <a:r>
              <a:rPr lang="sk-SK" sz="1100" b="1"/>
              <a:t>na činnostiach</a:t>
            </a:r>
          </a:p>
          <a:p>
            <a:r>
              <a:rPr lang="sk-SK" sz="1100" b="1"/>
              <a:t>s pridanou</a:t>
            </a:r>
          </a:p>
          <a:p>
            <a:r>
              <a:rPr lang="sk-SK" sz="1100" b="1"/>
              <a:t>hodnotou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19284" y="1202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/>
              <a:t>€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20496" y="3731569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Nízky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271000" y="1681956"/>
            <a:ext cx="635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Vysoký</a:t>
            </a:r>
          </a:p>
        </p:txBody>
      </p:sp>
      <p:sp>
        <p:nvSpPr>
          <p:cNvPr id="12" name="Šípka doprava 11"/>
          <p:cNvSpPr/>
          <p:nvPr/>
        </p:nvSpPr>
        <p:spPr>
          <a:xfrm rot="16200000">
            <a:off x="412461" y="1958955"/>
            <a:ext cx="381284" cy="347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Šípka doprava 12"/>
          <p:cNvSpPr/>
          <p:nvPr/>
        </p:nvSpPr>
        <p:spPr>
          <a:xfrm rot="5400000">
            <a:off x="378252" y="3272615"/>
            <a:ext cx="381284" cy="3476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26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3390824768"/>
              </p:ext>
            </p:extLst>
          </p:nvPr>
        </p:nvGraphicFramePr>
        <p:xfrm>
          <a:off x="724931" y="1397000"/>
          <a:ext cx="7875372" cy="434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Rovná spojovacia šípka 4"/>
          <p:cNvCxnSpPr/>
          <p:nvPr/>
        </p:nvCxnSpPr>
        <p:spPr>
          <a:xfrm>
            <a:off x="1387713" y="4539049"/>
            <a:ext cx="71504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flipV="1">
            <a:off x="1493747" y="1466335"/>
            <a:ext cx="6488718" cy="142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172600" y="2426931"/>
            <a:ext cx="10262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b="1"/>
              <a:t>Čas strávený</a:t>
            </a:r>
          </a:p>
          <a:p>
            <a:r>
              <a:rPr lang="sk-SK" sz="1100" b="1"/>
              <a:t>na činnostiach</a:t>
            </a:r>
          </a:p>
          <a:p>
            <a:r>
              <a:rPr lang="sk-SK" sz="1100" b="1"/>
              <a:t>s pridanou</a:t>
            </a:r>
          </a:p>
          <a:p>
            <a:r>
              <a:rPr lang="sk-SK" sz="1100" b="1"/>
              <a:t>hodnotou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319284" y="1202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/>
              <a:t>€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0496" y="3731569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Nízky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271000" y="1681956"/>
            <a:ext cx="635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Vysoký</a:t>
            </a:r>
          </a:p>
        </p:txBody>
      </p:sp>
      <p:sp>
        <p:nvSpPr>
          <p:cNvPr id="11" name="Šípka doprava 10"/>
          <p:cNvSpPr/>
          <p:nvPr/>
        </p:nvSpPr>
        <p:spPr>
          <a:xfrm rot="16200000">
            <a:off x="412461" y="1958955"/>
            <a:ext cx="381284" cy="347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 doprava 11"/>
          <p:cNvSpPr/>
          <p:nvPr/>
        </p:nvSpPr>
        <p:spPr>
          <a:xfrm rot="5400000">
            <a:off x="378252" y="3272615"/>
            <a:ext cx="381284" cy="3476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13" name="Oblúk 12"/>
          <p:cNvSpPr/>
          <p:nvPr/>
        </p:nvSpPr>
        <p:spPr>
          <a:xfrm rot="18821586">
            <a:off x="3405688" y="2187920"/>
            <a:ext cx="2332623" cy="2482160"/>
          </a:xfrm>
          <a:prstGeom prst="arc">
            <a:avLst>
              <a:gd name="adj1" fmla="val 14034347"/>
              <a:gd name="adj2" fmla="val 2735393"/>
            </a:avLst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Nadpis 3"/>
          <p:cNvSpPr txBox="1">
            <a:spLocks/>
          </p:cNvSpPr>
          <p:nvPr/>
        </p:nvSpPr>
        <p:spPr>
          <a:xfrm>
            <a:off x="568894" y="502083"/>
            <a:ext cx="7886700" cy="7222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 riadenie nákupného procesu</a:t>
            </a:r>
          </a:p>
        </p:txBody>
      </p:sp>
    </p:spTree>
    <p:extLst>
      <p:ext uri="{BB962C8B-B14F-4D97-AF65-F5344CB8AC3E}">
        <p14:creationId xmlns:p14="http://schemas.microsoft.com/office/powerpoint/2010/main" val="62953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2340355052"/>
              </p:ext>
            </p:extLst>
          </p:nvPr>
        </p:nvGraphicFramePr>
        <p:xfrm>
          <a:off x="0" y="396597"/>
          <a:ext cx="8913341" cy="6371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4704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3" name="Nadpis 3"/>
          <p:cNvSpPr txBox="1">
            <a:spLocks/>
          </p:cNvSpPr>
          <p:nvPr/>
        </p:nvSpPr>
        <p:spPr>
          <a:xfrm>
            <a:off x="585953" y="522078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 riadenie nákupného procesu</a:t>
            </a: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189348188"/>
              </p:ext>
            </p:extLst>
          </p:nvPr>
        </p:nvGraphicFramePr>
        <p:xfrm>
          <a:off x="724931" y="1397000"/>
          <a:ext cx="7875372" cy="434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Rovná spojovacia šípka 5"/>
          <p:cNvCxnSpPr/>
          <p:nvPr/>
        </p:nvCxnSpPr>
        <p:spPr>
          <a:xfrm>
            <a:off x="1387713" y="4539049"/>
            <a:ext cx="71504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flipV="1">
            <a:off x="1493747" y="1466335"/>
            <a:ext cx="6488718" cy="142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72600" y="2426931"/>
            <a:ext cx="10262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b="1"/>
              <a:t>Čas strávený</a:t>
            </a:r>
          </a:p>
          <a:p>
            <a:r>
              <a:rPr lang="sk-SK" sz="1100" b="1"/>
              <a:t>na činnostiach</a:t>
            </a:r>
          </a:p>
          <a:p>
            <a:r>
              <a:rPr lang="sk-SK" sz="1100" b="1"/>
              <a:t>s pridanou</a:t>
            </a:r>
          </a:p>
          <a:p>
            <a:r>
              <a:rPr lang="sk-SK" sz="1100" b="1"/>
              <a:t>hodnotou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19284" y="12025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/>
              <a:t>€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20496" y="3731569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Nízky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271000" y="1681956"/>
            <a:ext cx="635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Vysoký</a:t>
            </a:r>
          </a:p>
        </p:txBody>
      </p:sp>
      <p:sp>
        <p:nvSpPr>
          <p:cNvPr id="12" name="Šípka doprava 11"/>
          <p:cNvSpPr/>
          <p:nvPr/>
        </p:nvSpPr>
        <p:spPr>
          <a:xfrm rot="16200000">
            <a:off x="412461" y="1958955"/>
            <a:ext cx="381284" cy="347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Šípka doprava 12"/>
          <p:cNvSpPr/>
          <p:nvPr/>
        </p:nvSpPr>
        <p:spPr>
          <a:xfrm rot="5400000">
            <a:off x="378252" y="3272615"/>
            <a:ext cx="381284" cy="3476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387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3" name="Nadpis 3"/>
          <p:cNvSpPr txBox="1">
            <a:spLocks/>
          </p:cNvSpPr>
          <p:nvPr/>
        </p:nvSpPr>
        <p:spPr>
          <a:xfrm>
            <a:off x="556185" y="786367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 riadenie nákupného procesu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027010134"/>
              </p:ext>
            </p:extLst>
          </p:nvPr>
        </p:nvGraphicFramePr>
        <p:xfrm>
          <a:off x="737810" y="1976550"/>
          <a:ext cx="7875372" cy="434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Rovná spojovacia šípka 5"/>
          <p:cNvCxnSpPr/>
          <p:nvPr/>
        </p:nvCxnSpPr>
        <p:spPr>
          <a:xfrm>
            <a:off x="1400592" y="5118599"/>
            <a:ext cx="71504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flipV="1">
            <a:off x="1506626" y="2045885"/>
            <a:ext cx="6488718" cy="142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85479" y="3006481"/>
            <a:ext cx="10262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b="1"/>
              <a:t>Čas strávený</a:t>
            </a:r>
          </a:p>
          <a:p>
            <a:r>
              <a:rPr lang="sk-SK" sz="1100" b="1"/>
              <a:t>na činnostiach</a:t>
            </a:r>
          </a:p>
          <a:p>
            <a:r>
              <a:rPr lang="sk-SK" sz="1100" b="1"/>
              <a:t>s pridanou</a:t>
            </a:r>
          </a:p>
          <a:p>
            <a:r>
              <a:rPr lang="sk-SK" sz="1100" b="1"/>
              <a:t>hodnotou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32163" y="17820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/>
              <a:t>€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33375" y="4311119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Nízky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283879" y="2261506"/>
            <a:ext cx="635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Vysoký</a:t>
            </a:r>
          </a:p>
        </p:txBody>
      </p:sp>
      <p:sp>
        <p:nvSpPr>
          <p:cNvPr id="12" name="Šípka doprava 11"/>
          <p:cNvSpPr/>
          <p:nvPr/>
        </p:nvSpPr>
        <p:spPr>
          <a:xfrm rot="16200000">
            <a:off x="425340" y="2538505"/>
            <a:ext cx="381284" cy="347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Šípka doprava 12"/>
          <p:cNvSpPr/>
          <p:nvPr/>
        </p:nvSpPr>
        <p:spPr>
          <a:xfrm rot="5400000">
            <a:off x="391131" y="3852165"/>
            <a:ext cx="381284" cy="3476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43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3" name="Nadpis 3"/>
          <p:cNvSpPr txBox="1">
            <a:spLocks/>
          </p:cNvSpPr>
          <p:nvPr/>
        </p:nvSpPr>
        <p:spPr>
          <a:xfrm>
            <a:off x="594821" y="902276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 riadenie nákupného procesu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252421197"/>
              </p:ext>
            </p:extLst>
          </p:nvPr>
        </p:nvGraphicFramePr>
        <p:xfrm>
          <a:off x="776446" y="2092459"/>
          <a:ext cx="7875372" cy="434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Rovná spojovacia šípka 5"/>
          <p:cNvCxnSpPr/>
          <p:nvPr/>
        </p:nvCxnSpPr>
        <p:spPr>
          <a:xfrm>
            <a:off x="1439228" y="5234508"/>
            <a:ext cx="71504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224115" y="3122390"/>
            <a:ext cx="10262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b="1"/>
              <a:t>Čas strávený</a:t>
            </a:r>
          </a:p>
          <a:p>
            <a:r>
              <a:rPr lang="sk-SK" sz="1100" b="1"/>
              <a:t>na činnostiach</a:t>
            </a:r>
          </a:p>
          <a:p>
            <a:r>
              <a:rPr lang="sk-SK" sz="1100" b="1"/>
              <a:t>s pridanou</a:t>
            </a:r>
          </a:p>
          <a:p>
            <a:r>
              <a:rPr lang="sk-SK" sz="1100" b="1"/>
              <a:t>hodnotou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370799" y="18979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/>
              <a:t>€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72011" y="4427028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Nízky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22515" y="2377415"/>
            <a:ext cx="635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Vysoký</a:t>
            </a:r>
          </a:p>
        </p:txBody>
      </p:sp>
      <p:sp>
        <p:nvSpPr>
          <p:cNvPr id="11" name="Šípka doprava 10"/>
          <p:cNvSpPr/>
          <p:nvPr/>
        </p:nvSpPr>
        <p:spPr>
          <a:xfrm rot="16200000">
            <a:off x="463976" y="2654414"/>
            <a:ext cx="381284" cy="347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 doprava 11"/>
          <p:cNvSpPr/>
          <p:nvPr/>
        </p:nvSpPr>
        <p:spPr>
          <a:xfrm rot="5400000">
            <a:off x="429767" y="3968074"/>
            <a:ext cx="381284" cy="3476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cxnSp>
        <p:nvCxnSpPr>
          <p:cNvPr id="13" name="Rovná spojovacia šípka 12"/>
          <p:cNvCxnSpPr/>
          <p:nvPr/>
        </p:nvCxnSpPr>
        <p:spPr>
          <a:xfrm flipV="1">
            <a:off x="1545262" y="2161794"/>
            <a:ext cx="6488718" cy="142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905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3" name="Nadpis 3"/>
          <p:cNvSpPr txBox="1">
            <a:spLocks/>
          </p:cNvSpPr>
          <p:nvPr/>
        </p:nvSpPr>
        <p:spPr>
          <a:xfrm>
            <a:off x="659216" y="1056823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 riadenie nákupného procesu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773890945"/>
              </p:ext>
            </p:extLst>
          </p:nvPr>
        </p:nvGraphicFramePr>
        <p:xfrm>
          <a:off x="840841" y="2247006"/>
          <a:ext cx="7875372" cy="434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Rovná spojovacia šípka 5"/>
          <p:cNvCxnSpPr/>
          <p:nvPr/>
        </p:nvCxnSpPr>
        <p:spPr>
          <a:xfrm>
            <a:off x="1503623" y="5389055"/>
            <a:ext cx="71504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flipV="1">
            <a:off x="1609657" y="2316341"/>
            <a:ext cx="6488718" cy="142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288510" y="3276937"/>
            <a:ext cx="10262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b="1"/>
              <a:t>Čas strávený</a:t>
            </a:r>
          </a:p>
          <a:p>
            <a:r>
              <a:rPr lang="sk-SK" sz="1100" b="1"/>
              <a:t>na činnostiach</a:t>
            </a:r>
          </a:p>
          <a:p>
            <a:r>
              <a:rPr lang="sk-SK" sz="1100" b="1"/>
              <a:t>s pridanou</a:t>
            </a:r>
          </a:p>
          <a:p>
            <a:r>
              <a:rPr lang="sk-SK" sz="1100" b="1"/>
              <a:t>hodnotou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35194" y="20525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/>
              <a:t>€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436406" y="4581575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Nízky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86910" y="2531962"/>
            <a:ext cx="635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Vysoký</a:t>
            </a:r>
          </a:p>
        </p:txBody>
      </p:sp>
      <p:sp>
        <p:nvSpPr>
          <p:cNvPr id="12" name="Šípka doprava 11"/>
          <p:cNvSpPr/>
          <p:nvPr/>
        </p:nvSpPr>
        <p:spPr>
          <a:xfrm rot="16200000">
            <a:off x="528371" y="2808961"/>
            <a:ext cx="381284" cy="347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Šípka doprava 12"/>
          <p:cNvSpPr/>
          <p:nvPr/>
        </p:nvSpPr>
        <p:spPr>
          <a:xfrm rot="5400000">
            <a:off x="494162" y="4122621"/>
            <a:ext cx="381284" cy="3476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61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3" name="Nadpis 3"/>
          <p:cNvSpPr txBox="1">
            <a:spLocks/>
          </p:cNvSpPr>
          <p:nvPr/>
        </p:nvSpPr>
        <p:spPr>
          <a:xfrm>
            <a:off x="607700" y="915155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 riadenie nákupného procesu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642889760"/>
              </p:ext>
            </p:extLst>
          </p:nvPr>
        </p:nvGraphicFramePr>
        <p:xfrm>
          <a:off x="789325" y="2105338"/>
          <a:ext cx="7875372" cy="434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Rovná spojovacia šípka 5"/>
          <p:cNvCxnSpPr/>
          <p:nvPr/>
        </p:nvCxnSpPr>
        <p:spPr>
          <a:xfrm>
            <a:off x="1452107" y="5247387"/>
            <a:ext cx="71504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236994" y="3135269"/>
            <a:ext cx="10262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b="1"/>
              <a:t>Čas strávený</a:t>
            </a:r>
          </a:p>
          <a:p>
            <a:r>
              <a:rPr lang="sk-SK" sz="1100" b="1"/>
              <a:t>na činnostiach</a:t>
            </a:r>
          </a:p>
          <a:p>
            <a:r>
              <a:rPr lang="sk-SK" sz="1100" b="1"/>
              <a:t>s pridanou</a:t>
            </a:r>
          </a:p>
          <a:p>
            <a:r>
              <a:rPr lang="sk-SK" sz="1100" b="1"/>
              <a:t>hodnotou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383678" y="1910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/>
              <a:t>€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84890" y="4439907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Nízky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35394" y="2390294"/>
            <a:ext cx="635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Vysoký</a:t>
            </a:r>
          </a:p>
        </p:txBody>
      </p:sp>
      <p:sp>
        <p:nvSpPr>
          <p:cNvPr id="11" name="Šípka doprava 10"/>
          <p:cNvSpPr/>
          <p:nvPr/>
        </p:nvSpPr>
        <p:spPr>
          <a:xfrm rot="16200000">
            <a:off x="476855" y="2667293"/>
            <a:ext cx="381284" cy="347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 doprava 11"/>
          <p:cNvSpPr/>
          <p:nvPr/>
        </p:nvSpPr>
        <p:spPr>
          <a:xfrm rot="5400000">
            <a:off x="442646" y="3980953"/>
            <a:ext cx="381284" cy="3476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cxnSp>
        <p:nvCxnSpPr>
          <p:cNvPr id="13" name="Rovná spojovacia šípka 12"/>
          <p:cNvCxnSpPr/>
          <p:nvPr/>
        </p:nvCxnSpPr>
        <p:spPr>
          <a:xfrm flipV="1">
            <a:off x="1558141" y="2174673"/>
            <a:ext cx="6488718" cy="142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456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3" name="Nadpis 3"/>
          <p:cNvSpPr txBox="1">
            <a:spLocks/>
          </p:cNvSpPr>
          <p:nvPr/>
        </p:nvSpPr>
        <p:spPr>
          <a:xfrm>
            <a:off x="736490" y="992429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 riadenie nákupného procesu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340193151"/>
              </p:ext>
            </p:extLst>
          </p:nvPr>
        </p:nvGraphicFramePr>
        <p:xfrm>
          <a:off x="918115" y="2182612"/>
          <a:ext cx="7875372" cy="434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Rovná spojovacia šípka 5"/>
          <p:cNvCxnSpPr/>
          <p:nvPr/>
        </p:nvCxnSpPr>
        <p:spPr>
          <a:xfrm>
            <a:off x="1580897" y="5324661"/>
            <a:ext cx="71504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flipV="1">
            <a:off x="1686931" y="2251947"/>
            <a:ext cx="6488718" cy="142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365784" y="3212543"/>
            <a:ext cx="10262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b="1"/>
              <a:t>Čas strávený</a:t>
            </a:r>
          </a:p>
          <a:p>
            <a:r>
              <a:rPr lang="sk-SK" sz="1100" b="1"/>
              <a:t>na činnostiach</a:t>
            </a:r>
          </a:p>
          <a:p>
            <a:r>
              <a:rPr lang="sk-SK" sz="1100" b="1"/>
              <a:t>s pridanou</a:t>
            </a:r>
          </a:p>
          <a:p>
            <a:r>
              <a:rPr lang="sk-SK" sz="1100" b="1"/>
              <a:t>hodnotou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12468" y="1988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/>
              <a:t>€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13680" y="4517181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Nízky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64184" y="2467568"/>
            <a:ext cx="635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/>
              <a:t>Vysoký</a:t>
            </a:r>
          </a:p>
        </p:txBody>
      </p:sp>
      <p:sp>
        <p:nvSpPr>
          <p:cNvPr id="12" name="Šípka doprava 11"/>
          <p:cNvSpPr/>
          <p:nvPr/>
        </p:nvSpPr>
        <p:spPr>
          <a:xfrm rot="16200000">
            <a:off x="605645" y="2744567"/>
            <a:ext cx="381284" cy="347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Šípka doprava 12"/>
          <p:cNvSpPr/>
          <p:nvPr/>
        </p:nvSpPr>
        <p:spPr>
          <a:xfrm rot="5400000">
            <a:off x="571436" y="4058227"/>
            <a:ext cx="381284" cy="3476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cxnSp>
        <p:nvCxnSpPr>
          <p:cNvPr id="14" name="Rovná spojovacia šípka 13"/>
          <p:cNvCxnSpPr/>
          <p:nvPr/>
        </p:nvCxnSpPr>
        <p:spPr>
          <a:xfrm flipV="1">
            <a:off x="1686931" y="2144607"/>
            <a:ext cx="6488718" cy="142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64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/>
          <a:srcRect l="12480" t="82655" r="12425" b="3526"/>
          <a:stretch/>
        </p:blipFill>
        <p:spPr>
          <a:xfrm>
            <a:off x="0" y="5911469"/>
            <a:ext cx="9144000" cy="94653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922638" y="2685180"/>
            <a:ext cx="7595286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Ďakujem za vašu pozornosť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404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5903" y="396597"/>
            <a:ext cx="6565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Aktuálne aktívne DNS v SR:   </a:t>
            </a:r>
            <a:r>
              <a:rPr lang="sk-SK" sz="36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50107" y="1174393"/>
            <a:ext cx="8443784" cy="3744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sk-SK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endParaRPr lang="sk-SK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TOVARY:	22</a:t>
            </a:r>
          </a:p>
          <a:p>
            <a:endParaRPr lang="sk-SK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SLUŽBY:	5</a:t>
            </a:r>
          </a:p>
          <a:p>
            <a:endParaRPr lang="sk-SK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STAVEBNÉ PRÁCE: 2 </a:t>
            </a:r>
            <a:endParaRPr lang="sk-SK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6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1219142934"/>
              </p:ext>
            </p:extLst>
          </p:nvPr>
        </p:nvGraphicFramePr>
        <p:xfrm>
          <a:off x="0" y="396598"/>
          <a:ext cx="9143999" cy="646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497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50107" y="1174393"/>
            <a:ext cx="84437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TOVARY: 22 </a:t>
            </a:r>
            <a:r>
              <a:rPr lang="sk-SK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(IKT, potraviny, kancelársky nábytok, elektro, propagačné materiály, dodávka elektriny, licencie, servery, zdravotná technika, spotrebný materiál pre tlačiarne)</a:t>
            </a:r>
          </a:p>
          <a:p>
            <a:r>
              <a:rPr lang="sk-SK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SLUŽBY:	5</a:t>
            </a:r>
            <a:endParaRPr lang="sk-SK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(údržba komunikácií, zelene, upratovacie, strážne a lesnícke služby)</a:t>
            </a:r>
            <a:endParaRPr lang="sk-SK" sz="3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STAVEBNÉ PRÁCE: 2 </a:t>
            </a:r>
            <a:endParaRPr lang="sk-SK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(asfaltovanie ciest, drobné stavebné práce)</a:t>
            </a:r>
            <a:endParaRPr lang="sk-SK" sz="3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02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5903" y="396597"/>
            <a:ext cx="6565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Aktuálne aktívne DNS v SR:   </a:t>
            </a:r>
            <a:r>
              <a:rPr lang="sk-SK" sz="36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11892" y="1392195"/>
            <a:ext cx="6491416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KTO</a:t>
            </a:r>
          </a:p>
          <a:p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800"/>
              </a:spcAft>
            </a:pPr>
            <a:r>
              <a:rPr lang="sk-SK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ÚVO: 3</a:t>
            </a:r>
          </a:p>
          <a:p>
            <a:r>
              <a:rPr lang="sk-SK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Mestá a kraje: 9 </a:t>
            </a:r>
            <a:endParaRPr lang="sk-SK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sk-SK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(Bratislava, Prešov, BBSK, TTSK)</a:t>
            </a:r>
            <a:endParaRPr lang="sk-SK" sz="3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800"/>
              </a:spcAft>
            </a:pPr>
            <a:r>
              <a:rPr lang="sk-SK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 inštitúcie: 15</a:t>
            </a:r>
          </a:p>
          <a:p>
            <a:r>
              <a:rPr lang="sk-SK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Univerzity: 2</a:t>
            </a:r>
          </a:p>
          <a:p>
            <a:endParaRPr lang="sk-SK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11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Šípka doprava 10"/>
          <p:cNvSpPr/>
          <p:nvPr/>
        </p:nvSpPr>
        <p:spPr>
          <a:xfrm>
            <a:off x="604684" y="3276451"/>
            <a:ext cx="3650226" cy="1076734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bg1"/>
                </a:solidFill>
              </a:rPr>
              <a:t>Min. 30 dní na zriadenie DNS</a:t>
            </a:r>
          </a:p>
        </p:txBody>
      </p:sp>
      <p:sp>
        <p:nvSpPr>
          <p:cNvPr id="12" name="Šípka doprava 11"/>
          <p:cNvSpPr/>
          <p:nvPr/>
        </p:nvSpPr>
        <p:spPr>
          <a:xfrm>
            <a:off x="4254910" y="3171161"/>
            <a:ext cx="1858298" cy="128731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/>
              <a:t>Min. 10 prac. dní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508853" y="2306954"/>
            <a:ext cx="3486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Na podanie žiadosti o zaradenie 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4254910" y="1983788"/>
            <a:ext cx="1783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/>
              <a:t>   na (</a:t>
            </a:r>
            <a:r>
              <a:rPr lang="sk-SK" sz="2000" dirty="0" err="1"/>
              <a:t>ne</a:t>
            </a:r>
            <a:r>
              <a:rPr lang="sk-SK" sz="2000" dirty="0"/>
              <a:t>)zaradenie záujemcu</a:t>
            </a:r>
          </a:p>
        </p:txBody>
      </p:sp>
      <p:sp>
        <p:nvSpPr>
          <p:cNvPr id="19" name="Ovál 18"/>
          <p:cNvSpPr/>
          <p:nvPr/>
        </p:nvSpPr>
        <p:spPr>
          <a:xfrm>
            <a:off x="6113208" y="2306954"/>
            <a:ext cx="2835269" cy="2792627"/>
          </a:xfrm>
          <a:prstGeom prst="ellips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dirty="0"/>
              <a:t>DNS</a:t>
            </a:r>
          </a:p>
        </p:txBody>
      </p:sp>
    </p:spTree>
    <p:extLst>
      <p:ext uri="{BB962C8B-B14F-4D97-AF65-F5344CB8AC3E}">
        <p14:creationId xmlns:p14="http://schemas.microsoft.com/office/powerpoint/2010/main" val="4040378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7" name="Ohnutý pruh 6"/>
          <p:cNvSpPr/>
          <p:nvPr/>
        </p:nvSpPr>
        <p:spPr>
          <a:xfrm>
            <a:off x="2013497" y="1146220"/>
            <a:ext cx="4528971" cy="4656307"/>
          </a:xfrm>
          <a:prstGeom prst="blockArc">
            <a:avLst>
              <a:gd name="adj1" fmla="val 10800000"/>
              <a:gd name="adj2" fmla="val 16200000"/>
              <a:gd name="adj3" fmla="val 4638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hnutý pruh 7"/>
          <p:cNvSpPr/>
          <p:nvPr/>
        </p:nvSpPr>
        <p:spPr>
          <a:xfrm>
            <a:off x="2013497" y="1146220"/>
            <a:ext cx="4528971" cy="4656307"/>
          </a:xfrm>
          <a:prstGeom prst="blockArc">
            <a:avLst>
              <a:gd name="adj1" fmla="val 5400000"/>
              <a:gd name="adj2" fmla="val 10800000"/>
              <a:gd name="adj3" fmla="val 4638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hnutý pruh 8"/>
          <p:cNvSpPr/>
          <p:nvPr/>
        </p:nvSpPr>
        <p:spPr>
          <a:xfrm>
            <a:off x="2013497" y="1146220"/>
            <a:ext cx="4528971" cy="4656307"/>
          </a:xfrm>
          <a:prstGeom prst="blockArc">
            <a:avLst>
              <a:gd name="adj1" fmla="val 0"/>
              <a:gd name="adj2" fmla="val 5400000"/>
              <a:gd name="adj3" fmla="val 4638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hnutý pruh 9"/>
          <p:cNvSpPr/>
          <p:nvPr/>
        </p:nvSpPr>
        <p:spPr>
          <a:xfrm>
            <a:off x="2013497" y="1146220"/>
            <a:ext cx="4528971" cy="4656307"/>
          </a:xfrm>
          <a:prstGeom prst="blockArc">
            <a:avLst>
              <a:gd name="adj1" fmla="val 16200000"/>
              <a:gd name="adj2" fmla="val 0"/>
              <a:gd name="adj3" fmla="val 4638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Skupina 10"/>
          <p:cNvGrpSpPr/>
          <p:nvPr/>
        </p:nvGrpSpPr>
        <p:grpSpPr>
          <a:xfrm>
            <a:off x="3258522" y="2435128"/>
            <a:ext cx="2051912" cy="1924219"/>
            <a:chOff x="3037160" y="2093755"/>
            <a:chExt cx="1990459" cy="203287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Ovál 23"/>
            <p:cNvSpPr/>
            <p:nvPr/>
          </p:nvSpPr>
          <p:spPr>
            <a:xfrm>
              <a:off x="3037160" y="2093755"/>
              <a:ext cx="1990459" cy="2032873"/>
            </a:xfrm>
            <a:prstGeom prst="ellipse">
              <a:avLst/>
            </a:prstGeom>
            <a:solidFill>
              <a:schemeClr val="accent6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ál 8"/>
            <p:cNvSpPr/>
            <p:nvPr/>
          </p:nvSpPr>
          <p:spPr>
            <a:xfrm>
              <a:off x="3328656" y="2391462"/>
              <a:ext cx="1407467" cy="14374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5700" kern="1200" dirty="0"/>
                <a:t>DNS</a:t>
              </a: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3680950" y="521364"/>
            <a:ext cx="1584328" cy="1584328"/>
            <a:chOff x="3240225" y="-84552"/>
            <a:chExt cx="1584328" cy="158432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2" name="Ovál 21"/>
            <p:cNvSpPr/>
            <p:nvPr/>
          </p:nvSpPr>
          <p:spPr>
            <a:xfrm>
              <a:off x="3240225" y="-84552"/>
              <a:ext cx="1584328" cy="1584328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ál 10"/>
            <p:cNvSpPr/>
            <p:nvPr/>
          </p:nvSpPr>
          <p:spPr>
            <a:xfrm>
              <a:off x="3472244" y="147467"/>
              <a:ext cx="1120290" cy="11202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2400" b="1" kern="1200" dirty="0"/>
                <a:t>Výzva</a:t>
              </a: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885761" y="2475613"/>
            <a:ext cx="1822800" cy="1838403"/>
            <a:chOff x="5445035" y="2139086"/>
            <a:chExt cx="1979871" cy="1942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Ovál 19"/>
            <p:cNvSpPr/>
            <p:nvPr/>
          </p:nvSpPr>
          <p:spPr>
            <a:xfrm>
              <a:off x="5445035" y="2139086"/>
              <a:ext cx="1979871" cy="1942211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ál 12"/>
            <p:cNvSpPr/>
            <p:nvPr/>
          </p:nvSpPr>
          <p:spPr>
            <a:xfrm>
              <a:off x="5734980" y="2423516"/>
              <a:ext cx="1399981" cy="13733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2000" kern="1200" dirty="0"/>
                <a:t>Predloženie ponuky</a:t>
              </a: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3513376" y="4781151"/>
            <a:ext cx="1919476" cy="1928681"/>
            <a:chOff x="3072651" y="4548432"/>
            <a:chExt cx="1919476" cy="192868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Ovál 17"/>
            <p:cNvSpPr/>
            <p:nvPr/>
          </p:nvSpPr>
          <p:spPr>
            <a:xfrm>
              <a:off x="3072651" y="4548432"/>
              <a:ext cx="1919476" cy="1928681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ál 14"/>
            <p:cNvSpPr/>
            <p:nvPr/>
          </p:nvSpPr>
          <p:spPr>
            <a:xfrm>
              <a:off x="3353752" y="4830881"/>
              <a:ext cx="1357274" cy="13637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800" kern="1200" dirty="0"/>
                <a:t>Vyhodnotenie</a:t>
              </a: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1278369" y="2635427"/>
            <a:ext cx="1458637" cy="1499648"/>
            <a:chOff x="837644" y="2318028"/>
            <a:chExt cx="1584328" cy="158432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Ovál 15"/>
            <p:cNvSpPr/>
            <p:nvPr/>
          </p:nvSpPr>
          <p:spPr>
            <a:xfrm>
              <a:off x="837644" y="2318028"/>
              <a:ext cx="1584328" cy="1584328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ál 16"/>
            <p:cNvSpPr/>
            <p:nvPr/>
          </p:nvSpPr>
          <p:spPr>
            <a:xfrm>
              <a:off x="1069663" y="2550047"/>
              <a:ext cx="1120290" cy="11202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k-SK" sz="1800" kern="1200" dirty="0"/>
                <a:t>Uzavretie zmluvy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1420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12462" r="12460" b="94211"/>
          <a:stretch/>
        </p:blipFill>
        <p:spPr>
          <a:xfrm>
            <a:off x="-1" y="0"/>
            <a:ext cx="9144000" cy="396597"/>
          </a:xfrm>
          <a:prstGeom prst="rect">
            <a:avLst/>
          </a:prstGeom>
        </p:spPr>
      </p:pic>
      <p:sp>
        <p:nvSpPr>
          <p:cNvPr id="3" name="Šípka doprava 2"/>
          <p:cNvSpPr/>
          <p:nvPr/>
        </p:nvSpPr>
        <p:spPr>
          <a:xfrm>
            <a:off x="2867821" y="2953615"/>
            <a:ext cx="1998000" cy="159441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Min. 10 dní</a:t>
            </a:r>
          </a:p>
        </p:txBody>
      </p:sp>
      <p:sp>
        <p:nvSpPr>
          <p:cNvPr id="5" name="Ovál 4"/>
          <p:cNvSpPr/>
          <p:nvPr/>
        </p:nvSpPr>
        <p:spPr>
          <a:xfrm>
            <a:off x="197708" y="2323070"/>
            <a:ext cx="2515996" cy="2603157"/>
          </a:xfrm>
          <a:prstGeom prst="ellips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dirty="0"/>
              <a:t>DNS</a:t>
            </a:r>
          </a:p>
        </p:txBody>
      </p:sp>
      <p:sp>
        <p:nvSpPr>
          <p:cNvPr id="6" name="Šípka doprava 5"/>
          <p:cNvSpPr/>
          <p:nvPr/>
        </p:nvSpPr>
        <p:spPr>
          <a:xfrm>
            <a:off x="5034244" y="2793235"/>
            <a:ext cx="918000" cy="191517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1-2 dni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454124" y="1962238"/>
            <a:ext cx="1652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/>
              <a:t>Uzavretie zmluvy</a:t>
            </a:r>
          </a:p>
        </p:txBody>
      </p:sp>
      <p:sp>
        <p:nvSpPr>
          <p:cNvPr id="8" name="Šípka doprava 7"/>
          <p:cNvSpPr/>
          <p:nvPr/>
        </p:nvSpPr>
        <p:spPr>
          <a:xfrm>
            <a:off x="6285701" y="2850383"/>
            <a:ext cx="2511000" cy="185803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16 dní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572000" y="2111138"/>
            <a:ext cx="1713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/>
              <a:t>Vyhodnotenie</a:t>
            </a:r>
          </a:p>
        </p:txBody>
      </p:sp>
    </p:spTree>
    <p:extLst>
      <p:ext uri="{BB962C8B-B14F-4D97-AF65-F5344CB8AC3E}">
        <p14:creationId xmlns:p14="http://schemas.microsoft.com/office/powerpoint/2010/main" val="1194359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643</Words>
  <Application>Microsoft Office PowerPoint</Application>
  <PresentationFormat>Prezentácia na obrazovke (4:3)</PresentationFormat>
  <Paragraphs>228</Paragraphs>
  <Slides>26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Balazova</dc:creator>
  <cp:lastModifiedBy>Zuzana Kotrus Rakociova</cp:lastModifiedBy>
  <cp:revision>34</cp:revision>
  <cp:lastPrinted>2019-09-13T08:55:30Z</cp:lastPrinted>
  <dcterms:created xsi:type="dcterms:W3CDTF">2019-09-12T12:46:10Z</dcterms:created>
  <dcterms:modified xsi:type="dcterms:W3CDTF">2019-10-02T09:39:03Z</dcterms:modified>
</cp:coreProperties>
</file>