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3" r:id="rId2"/>
    <p:sldId id="336" r:id="rId3"/>
    <p:sldId id="305" r:id="rId4"/>
    <p:sldId id="301" r:id="rId5"/>
    <p:sldId id="337" r:id="rId6"/>
    <p:sldId id="318" r:id="rId7"/>
    <p:sldId id="316" r:id="rId8"/>
    <p:sldId id="317" r:id="rId9"/>
    <p:sldId id="330" r:id="rId10"/>
    <p:sldId id="343" r:id="rId11"/>
    <p:sldId id="315" r:id="rId12"/>
    <p:sldId id="338" r:id="rId13"/>
    <p:sldId id="314" r:id="rId14"/>
    <p:sldId id="339" r:id="rId15"/>
    <p:sldId id="313" r:id="rId16"/>
    <p:sldId id="324" r:id="rId17"/>
    <p:sldId id="325" r:id="rId18"/>
    <p:sldId id="326" r:id="rId19"/>
    <p:sldId id="327" r:id="rId20"/>
    <p:sldId id="340" r:id="rId21"/>
    <p:sldId id="257" r:id="rId22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D7DE"/>
    <a:srgbClr val="063765"/>
    <a:srgbClr val="0F0080"/>
    <a:srgbClr val="FCFCFE"/>
    <a:srgbClr val="EFEFEF"/>
    <a:srgbClr val="68A6B8"/>
    <a:srgbClr val="192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podnadpisov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D8192-1EB6-436E-AC40-2F0F34C6DC32}" type="datetimeFigureOut">
              <a:rPr lang="sk-SK" smtClean="0"/>
              <a:t>2. 10. 2019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84DC0-3F83-4465-B3CC-842C6E7D183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04566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D8192-1EB6-436E-AC40-2F0F34C6DC32}" type="datetimeFigureOut">
              <a:rPr lang="sk-SK" smtClean="0"/>
              <a:t>2. 10. 2019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84DC0-3F83-4465-B3CC-842C6E7D183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85877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D8192-1EB6-436E-AC40-2F0F34C6DC32}" type="datetimeFigureOut">
              <a:rPr lang="sk-SK" smtClean="0"/>
              <a:t>2. 10. 2019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84DC0-3F83-4465-B3CC-842C6E7D183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57105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D8192-1EB6-436E-AC40-2F0F34C6DC32}" type="datetimeFigureOut">
              <a:rPr lang="sk-SK" smtClean="0"/>
              <a:t>2. 10. 2019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84DC0-3F83-4465-B3CC-842C6E7D183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62357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D8192-1EB6-436E-AC40-2F0F34C6DC32}" type="datetimeFigureOut">
              <a:rPr lang="sk-SK" smtClean="0"/>
              <a:t>2. 10. 2019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84DC0-3F83-4465-B3CC-842C6E7D183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99975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D8192-1EB6-436E-AC40-2F0F34C6DC32}" type="datetimeFigureOut">
              <a:rPr lang="sk-SK" smtClean="0"/>
              <a:t>2. 10. 2019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84DC0-3F83-4465-B3CC-842C6E7D183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11488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Zástupný objekt pre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D8192-1EB6-436E-AC40-2F0F34C6DC32}" type="datetimeFigureOut">
              <a:rPr lang="sk-SK" smtClean="0"/>
              <a:t>2. 10. 2019</a:t>
            </a:fld>
            <a:endParaRPr lang="sk-SK"/>
          </a:p>
        </p:txBody>
      </p:sp>
      <p:sp>
        <p:nvSpPr>
          <p:cNvPr id="8" name="Zástupný objekt pre pät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84DC0-3F83-4465-B3CC-842C6E7D183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28317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dá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D8192-1EB6-436E-AC40-2F0F34C6DC32}" type="datetimeFigureOut">
              <a:rPr lang="sk-SK" smtClean="0"/>
              <a:t>2. 10. 2019</a:t>
            </a:fld>
            <a:endParaRPr lang="sk-SK"/>
          </a:p>
        </p:txBody>
      </p:sp>
      <p:sp>
        <p:nvSpPr>
          <p:cNvPr id="4" name="Zástupný objekt pre pät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84DC0-3F83-4465-B3CC-842C6E7D183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94687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D8192-1EB6-436E-AC40-2F0F34C6DC32}" type="datetimeFigureOut">
              <a:rPr lang="sk-SK" smtClean="0"/>
              <a:t>2. 10. 2019</a:t>
            </a:fld>
            <a:endParaRPr lang="sk-SK"/>
          </a:p>
        </p:txBody>
      </p:sp>
      <p:sp>
        <p:nvSpPr>
          <p:cNvPr id="3" name="Zástupný objekt pre pät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84DC0-3F83-4465-B3CC-842C6E7D183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4982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D8192-1EB6-436E-AC40-2F0F34C6DC32}" type="datetimeFigureOut">
              <a:rPr lang="sk-SK" smtClean="0"/>
              <a:t>2. 10. 2019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84DC0-3F83-4465-B3CC-842C6E7D183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28832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rázo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D8192-1EB6-436E-AC40-2F0F34C6DC32}" type="datetimeFigureOut">
              <a:rPr lang="sk-SK" smtClean="0"/>
              <a:t>2. 10. 2019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84DC0-3F83-4465-B3CC-842C6E7D183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2616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D8192-1EB6-436E-AC40-2F0F34C6DC32}" type="datetimeFigureOut">
              <a:rPr lang="sk-SK" smtClean="0"/>
              <a:t>2. 10. 2019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84DC0-3F83-4465-B3CC-842C6E7D183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68221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s://www.mhsr.sk/inovacie/strategie-a-politiky/smart-cities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sk-sk.facebook.com/miriam.letasiova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witter.com/MiriamLetasiova" TargetMode="External"/><Relationship Id="rId5" Type="http://schemas.openxmlformats.org/officeDocument/2006/relationships/image" Target="../media/image25.png"/><Relationship Id="rId4" Type="http://schemas.openxmlformats.org/officeDocument/2006/relationships/hyperlink" Target="https://www.linkedin.com/in/miriam-letasiova-09412848/" TargetMode="External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hsr.sk/uploads/files/cvJfrwaS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obloha, vonkajšie, voda, scéna&#10;&#10;Automaticky generovaný popis">
            <a:extLst>
              <a:ext uri="{FF2B5EF4-FFF2-40B4-BE49-F238E27FC236}">
                <a16:creationId xmlns:a16="http://schemas.microsoft.com/office/drawing/2014/main" id="{E0F1F2CC-CD66-47DE-B5FF-FEE045C4AC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00" b="3258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3802650" y="1823925"/>
            <a:ext cx="60814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>
                <a:solidFill>
                  <a:schemeClr val="bg1"/>
                </a:solidFill>
                <a:latin typeface="+mj-lt"/>
              </a:rPr>
              <a:t>SEKCIA PODNIKATEĽSKÉHO PROSTREDIA A INOVÁCIÍ </a:t>
            </a:r>
          </a:p>
          <a:p>
            <a:r>
              <a:rPr lang="sk-SK" sz="2000" b="1" dirty="0">
                <a:solidFill>
                  <a:schemeClr val="bg1"/>
                </a:solidFill>
                <a:latin typeface="+mj-lt"/>
              </a:rPr>
              <a:t>MINISTERSTVO HOSPODÁRSTVA SLOVENSKEJ REPUBLIKY</a:t>
            </a: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007" y="653053"/>
            <a:ext cx="2017117" cy="489988"/>
          </a:xfrm>
          <a:prstGeom prst="rect">
            <a:avLst/>
          </a:prstGeom>
        </p:spPr>
      </p:pic>
      <p:sp>
        <p:nvSpPr>
          <p:cNvPr id="10" name="Obdĺžnik 9"/>
          <p:cNvSpPr/>
          <p:nvPr/>
        </p:nvSpPr>
        <p:spPr>
          <a:xfrm>
            <a:off x="-5592" y="2846592"/>
            <a:ext cx="12197592" cy="1042235"/>
          </a:xfrm>
          <a:prstGeom prst="rect">
            <a:avLst/>
          </a:prstGeom>
          <a:solidFill>
            <a:srgbClr val="0637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1" name="BlokTextu 10"/>
          <p:cNvSpPr txBox="1"/>
          <p:nvPr/>
        </p:nvSpPr>
        <p:spPr>
          <a:xfrm>
            <a:off x="-2278836" y="1823925"/>
            <a:ext cx="60814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2000" b="1" dirty="0">
                <a:solidFill>
                  <a:schemeClr val="bg1"/>
                </a:solidFill>
                <a:latin typeface="+mj-lt"/>
              </a:rPr>
              <a:t>MIRIAM LETAŠIOVÁ</a:t>
            </a:r>
          </a:p>
          <a:p>
            <a:pPr algn="r"/>
            <a:r>
              <a:rPr lang="sk-SK" sz="2000" b="1" dirty="0">
                <a:solidFill>
                  <a:schemeClr val="bg1"/>
                </a:solidFill>
                <a:latin typeface="+mj-lt"/>
              </a:rPr>
              <a:t>GENERÁLNA RIADITEĽKA</a:t>
            </a:r>
          </a:p>
        </p:txBody>
      </p:sp>
      <p:sp>
        <p:nvSpPr>
          <p:cNvPr id="14" name="Obdĺžnik 13"/>
          <p:cNvSpPr/>
          <p:nvPr/>
        </p:nvSpPr>
        <p:spPr>
          <a:xfrm>
            <a:off x="1181100" y="3013766"/>
            <a:ext cx="130393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4000" dirty="0">
                <a:solidFill>
                  <a:schemeClr val="bg1"/>
                </a:solidFill>
                <a:latin typeface="+mj-lt"/>
              </a:rPr>
              <a:t>SMART CITIES </a:t>
            </a:r>
            <a:r>
              <a:rPr lang="sk-SK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 </a:t>
            </a:r>
            <a:r>
              <a:rPr lang="sk-SK" sz="4000" dirty="0">
                <a:solidFill>
                  <a:schemeClr val="bg1"/>
                </a:solidFill>
                <a:latin typeface="+mj-lt"/>
              </a:rPr>
              <a:t>SME NA CESTE K SMART SLOVENSKU</a:t>
            </a:r>
          </a:p>
        </p:txBody>
      </p:sp>
      <p:sp>
        <p:nvSpPr>
          <p:cNvPr id="15" name="Obdĺžnik 14"/>
          <p:cNvSpPr/>
          <p:nvPr/>
        </p:nvSpPr>
        <p:spPr>
          <a:xfrm>
            <a:off x="1688007" y="519544"/>
            <a:ext cx="7134582" cy="13388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b="1" cap="all" dirty="0" err="1">
                <a:solidFill>
                  <a:schemeClr val="bg1"/>
                </a:solidFill>
                <a:latin typeface="+mj-lt"/>
              </a:rPr>
              <a:t>Odborn</a:t>
            </a:r>
            <a:r>
              <a:rPr lang="sk-SK" sz="2700" b="1" cap="all" dirty="0">
                <a:solidFill>
                  <a:schemeClr val="bg1"/>
                </a:solidFill>
                <a:latin typeface="+mj-lt"/>
              </a:rPr>
              <a:t>Á </a:t>
            </a:r>
            <a:r>
              <a:rPr lang="en-US" sz="2700" b="1" cap="all" dirty="0" err="1">
                <a:solidFill>
                  <a:schemeClr val="bg1"/>
                </a:solidFill>
                <a:latin typeface="+mj-lt"/>
              </a:rPr>
              <a:t>konferenci</a:t>
            </a:r>
            <a:r>
              <a:rPr lang="sk-SK" sz="2700" b="1" cap="all" dirty="0">
                <a:solidFill>
                  <a:schemeClr val="bg1"/>
                </a:solidFill>
                <a:latin typeface="+mj-lt"/>
              </a:rPr>
              <a:t>A</a:t>
            </a:r>
            <a:r>
              <a:rPr lang="en-US" sz="2700" b="1" cap="all" dirty="0">
                <a:solidFill>
                  <a:schemeClr val="bg1"/>
                </a:solidFill>
                <a:latin typeface="+mj-lt"/>
              </a:rPr>
              <a:t> APUMS SR 2019</a:t>
            </a:r>
          </a:p>
          <a:p>
            <a:r>
              <a:rPr lang="en-US" sz="2700" b="1" cap="all" dirty="0">
                <a:solidFill>
                  <a:schemeClr val="bg1"/>
                </a:solidFill>
                <a:latin typeface="+mj-lt"/>
              </a:rPr>
              <a:t>2.-3.10.2019 Grand hotel </a:t>
            </a:r>
            <a:r>
              <a:rPr lang="en-US" sz="2700" b="1" cap="all" dirty="0" err="1">
                <a:solidFill>
                  <a:schemeClr val="bg1"/>
                </a:solidFill>
                <a:latin typeface="+mj-lt"/>
              </a:rPr>
              <a:t>Permon</a:t>
            </a:r>
            <a:r>
              <a:rPr lang="en-US" sz="2700" b="1" cap="all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US" sz="2700" b="1" cap="all" dirty="0" err="1">
                <a:solidFill>
                  <a:schemeClr val="bg1"/>
                </a:solidFill>
                <a:latin typeface="+mj-lt"/>
              </a:rPr>
              <a:t>Podbanské</a:t>
            </a:r>
            <a:endParaRPr lang="en-US" sz="2700" b="1" cap="all" dirty="0">
              <a:solidFill>
                <a:schemeClr val="bg1"/>
              </a:solidFill>
              <a:latin typeface="+mj-lt"/>
            </a:endParaRPr>
          </a:p>
          <a:p>
            <a:endParaRPr lang="sk-SK" sz="2700" cap="all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74584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9" b="11929"/>
          <a:stretch/>
        </p:blipFill>
        <p:spPr>
          <a:xfrm>
            <a:off x="-21266" y="-21265"/>
            <a:ext cx="12216809" cy="6879265"/>
          </a:xfr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174" y="219815"/>
            <a:ext cx="2017951" cy="493819"/>
          </a:xfrm>
          <a:prstGeom prst="rect">
            <a:avLst/>
          </a:prstGeom>
        </p:spPr>
      </p:pic>
      <p:sp>
        <p:nvSpPr>
          <p:cNvPr id="7" name="Obdĺžnik 6">
            <a:extLst>
              <a:ext uri="{FF2B5EF4-FFF2-40B4-BE49-F238E27FC236}">
                <a16:creationId xmlns:a16="http://schemas.microsoft.com/office/drawing/2014/main" id="{FDD5DD2E-FB0E-48B9-B952-78BA6AE8AFE3}"/>
              </a:ext>
            </a:extLst>
          </p:cNvPr>
          <p:cNvSpPr/>
          <p:nvPr/>
        </p:nvSpPr>
        <p:spPr>
          <a:xfrm>
            <a:off x="-21266" y="4718736"/>
            <a:ext cx="12216809" cy="2150755"/>
          </a:xfrm>
          <a:prstGeom prst="rect">
            <a:avLst/>
          </a:prstGeom>
          <a:solidFill>
            <a:srgbClr val="C000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949AF40F-46AF-4E95-96DE-BEFF49A12E9C}"/>
              </a:ext>
            </a:extLst>
          </p:cNvPr>
          <p:cNvSpPr txBox="1"/>
          <p:nvPr/>
        </p:nvSpPr>
        <p:spPr>
          <a:xfrm>
            <a:off x="7964960" y="5332448"/>
            <a:ext cx="8454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5400" dirty="0">
                <a:solidFill>
                  <a:schemeClr val="bg1"/>
                </a:solidFill>
                <a:latin typeface="+mj-lt"/>
              </a:rPr>
              <a:t>COLLARTECH</a:t>
            </a:r>
            <a:endParaRPr lang="en-US" sz="5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949AF40F-46AF-4E95-96DE-BEFF49A12E9C}"/>
              </a:ext>
            </a:extLst>
          </p:cNvPr>
          <p:cNvSpPr txBox="1"/>
          <p:nvPr/>
        </p:nvSpPr>
        <p:spPr>
          <a:xfrm>
            <a:off x="217612" y="5061636"/>
            <a:ext cx="8454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schemeClr val="bg1"/>
                </a:solidFill>
                <a:latin typeface="+mj-lt"/>
              </a:rPr>
              <a:t>SMART PARKING PENALTY SYSTEM</a:t>
            </a:r>
          </a:p>
          <a:p>
            <a:r>
              <a:rPr lang="sk-SK" sz="2400" dirty="0">
                <a:solidFill>
                  <a:schemeClr val="bg1"/>
                </a:solidFill>
                <a:latin typeface="+mj-lt"/>
              </a:rPr>
              <a:t>Inovatívny systém pokutovania priestupkov za parkovanie umiestnený ako papuča na spätnom zrkadle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503514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objekt pre obsah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126" y="0"/>
            <a:ext cx="9264874" cy="6183085"/>
          </a:xfrm>
        </p:spPr>
      </p:pic>
      <p:sp>
        <p:nvSpPr>
          <p:cNvPr id="6" name="Obdĺžnik 5">
            <a:extLst>
              <a:ext uri="{FF2B5EF4-FFF2-40B4-BE49-F238E27FC236}">
                <a16:creationId xmlns:a16="http://schemas.microsoft.com/office/drawing/2014/main" id="{4B67A851-B948-4396-BD24-3B2EAA8B4C22}"/>
              </a:ext>
            </a:extLst>
          </p:cNvPr>
          <p:cNvSpPr/>
          <p:nvPr/>
        </p:nvSpPr>
        <p:spPr>
          <a:xfrm>
            <a:off x="0" y="6183086"/>
            <a:ext cx="12191980" cy="674914"/>
          </a:xfrm>
          <a:prstGeom prst="rect">
            <a:avLst/>
          </a:prstGeom>
          <a:solidFill>
            <a:srgbClr val="0637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0F11D5E4-95E7-412A-9E02-61CB8F7E789E}"/>
              </a:ext>
            </a:extLst>
          </p:cNvPr>
          <p:cNvSpPr/>
          <p:nvPr/>
        </p:nvSpPr>
        <p:spPr>
          <a:xfrm>
            <a:off x="159637" y="6366654"/>
            <a:ext cx="120323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1400">
                <a:solidFill>
                  <a:schemeClr val="bg1"/>
                </a:solidFill>
              </a:rPr>
              <a:t>MIRIAM LETAŠIOVÁ, GENERÁLNA RIADITEĽKA, SEKCIA PODNIKATEĽSKÉHO PROSTREDIA A INOVÁCIÍ, MINISTERSTVO HOSPODÁRSTVA SLOVENSKEJ REPUBLIKY</a:t>
            </a:r>
          </a:p>
        </p:txBody>
      </p:sp>
      <p:sp>
        <p:nvSpPr>
          <p:cNvPr id="8" name="Obdĺžnik 7">
            <a:extLst>
              <a:ext uri="{FF2B5EF4-FFF2-40B4-BE49-F238E27FC236}">
                <a16:creationId xmlns:a16="http://schemas.microsoft.com/office/drawing/2014/main" id="{82808DDE-8DDA-4137-9E1E-25349E6F9F3D}"/>
              </a:ext>
            </a:extLst>
          </p:cNvPr>
          <p:cNvSpPr/>
          <p:nvPr/>
        </p:nvSpPr>
        <p:spPr>
          <a:xfrm>
            <a:off x="1" y="0"/>
            <a:ext cx="3081527" cy="6183085"/>
          </a:xfrm>
          <a:prstGeom prst="rect">
            <a:avLst/>
          </a:prstGeom>
          <a:solidFill>
            <a:srgbClr val="0637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B31CC890-5A9A-454A-8BEA-A7C382B43214}"/>
              </a:ext>
            </a:extLst>
          </p:cNvPr>
          <p:cNvSpPr/>
          <p:nvPr/>
        </p:nvSpPr>
        <p:spPr>
          <a:xfrm>
            <a:off x="82296" y="1496089"/>
            <a:ext cx="299923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+mj-lt"/>
              </a:rPr>
              <a:t>Centr</a:t>
            </a:r>
            <a:r>
              <a:rPr lang="sk-SK" sz="3600" dirty="0">
                <a:solidFill>
                  <a:schemeClr val="bg1"/>
                </a:solidFill>
                <a:latin typeface="+mj-lt"/>
              </a:rPr>
              <a:t>um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+mj-lt"/>
              </a:rPr>
              <a:t>zhodnocovania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+mj-lt"/>
              </a:rPr>
              <a:t>odpadov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 v </a:t>
            </a:r>
            <a:r>
              <a:rPr lang="en-US" sz="3600" dirty="0" err="1">
                <a:solidFill>
                  <a:schemeClr val="bg1"/>
                </a:solidFill>
                <a:latin typeface="+mj-lt"/>
              </a:rPr>
              <a:t>Žiari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+mj-lt"/>
              </a:rPr>
              <a:t>nad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+mj-lt"/>
              </a:rPr>
              <a:t>Hronom</a:t>
            </a:r>
            <a:endParaRPr lang="sk-SK" sz="3600" dirty="0">
              <a:solidFill>
                <a:schemeClr val="bg1"/>
              </a:solidFill>
              <a:latin typeface="+mj-lt"/>
            </a:endParaRPr>
          </a:p>
          <a:p>
            <a:endParaRPr lang="sk-SK" dirty="0">
              <a:latin typeface="+mj-lt"/>
            </a:endParaRPr>
          </a:p>
          <a:p>
            <a:r>
              <a:rPr lang="sk-SK" dirty="0">
                <a:solidFill>
                  <a:schemeClr val="bg1"/>
                </a:solidFill>
                <a:latin typeface="+mj-lt"/>
              </a:rPr>
              <a:t>Najväčšia investícia do odpadového hospodárstva, ktorú na Slovensku zrealizovala samospráva.</a:t>
            </a:r>
          </a:p>
          <a:p>
            <a:endParaRPr lang="sk-SK" dirty="0">
              <a:solidFill>
                <a:schemeClr val="bg1"/>
              </a:solidFill>
              <a:latin typeface="+mj-lt"/>
            </a:endParaRPr>
          </a:p>
          <a:p>
            <a:r>
              <a:rPr lang="sk-SK" sz="1600" b="1" dirty="0">
                <a:solidFill>
                  <a:schemeClr val="bg1"/>
                </a:solidFill>
                <a:latin typeface="+mj-lt"/>
              </a:rPr>
              <a:t>REALIZÁCIA:</a:t>
            </a:r>
          </a:p>
          <a:p>
            <a:r>
              <a:rPr lang="en-US" sz="1600" b="1" dirty="0">
                <a:solidFill>
                  <a:schemeClr val="bg1"/>
                </a:solidFill>
                <a:latin typeface="+mj-lt"/>
              </a:rPr>
              <a:t>Euro-Building, </a:t>
            </a:r>
            <a:r>
              <a:rPr lang="en-US" sz="1600" b="1" dirty="0" err="1">
                <a:solidFill>
                  <a:schemeClr val="bg1"/>
                </a:solidFill>
                <a:latin typeface="+mj-lt"/>
              </a:rPr>
              <a:t>a.s</a:t>
            </a:r>
            <a:r>
              <a:rPr lang="en-US" sz="1600" b="1" dirty="0">
                <a:solidFill>
                  <a:schemeClr val="bg1"/>
                </a:solidFill>
                <a:latin typeface="+mj-lt"/>
              </a:rPr>
              <a:t>. a </a:t>
            </a:r>
            <a:r>
              <a:rPr lang="en-US" sz="1600" b="1" dirty="0" err="1">
                <a:solidFill>
                  <a:schemeClr val="bg1"/>
                </a:solidFill>
                <a:latin typeface="+mj-lt"/>
              </a:rPr>
              <a:t>Remeslo</a:t>
            </a:r>
            <a:r>
              <a:rPr lang="en-US" sz="1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+mj-lt"/>
              </a:rPr>
              <a:t>stav</a:t>
            </a:r>
            <a:r>
              <a:rPr lang="en-US" sz="1600" b="1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US" sz="1600" b="1" dirty="0" err="1">
                <a:solidFill>
                  <a:schemeClr val="bg1"/>
                </a:solidFill>
                <a:latin typeface="+mj-lt"/>
              </a:rPr>
              <a:t>s.r.o</a:t>
            </a:r>
            <a:r>
              <a:rPr lang="en-US" sz="1600" b="1" dirty="0">
                <a:solidFill>
                  <a:schemeClr val="bg1"/>
                </a:solidFill>
                <a:latin typeface="+mj-lt"/>
              </a:rPr>
              <a:t>.</a:t>
            </a: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B4F164CE-E632-4625-B46D-0E541ECB9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05" y="257418"/>
            <a:ext cx="2017117" cy="48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058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81BA386D-875E-472A-9730-C3075042D2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19" b="86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Obdĺžnik 5">
            <a:extLst>
              <a:ext uri="{FF2B5EF4-FFF2-40B4-BE49-F238E27FC236}">
                <a16:creationId xmlns:a16="http://schemas.microsoft.com/office/drawing/2014/main" id="{0289BBF5-CA68-41BA-A168-1E28F71F453B}"/>
              </a:ext>
            </a:extLst>
          </p:cNvPr>
          <p:cNvSpPr/>
          <p:nvPr/>
        </p:nvSpPr>
        <p:spPr>
          <a:xfrm>
            <a:off x="0" y="2556307"/>
            <a:ext cx="12197592" cy="1042235"/>
          </a:xfrm>
          <a:prstGeom prst="rect">
            <a:avLst/>
          </a:prstGeom>
          <a:solidFill>
            <a:srgbClr val="0637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05F3F55B-BF6D-43BF-893C-B8186BFDB7E0}"/>
              </a:ext>
            </a:extLst>
          </p:cNvPr>
          <p:cNvSpPr/>
          <p:nvPr/>
        </p:nvSpPr>
        <p:spPr>
          <a:xfrm>
            <a:off x="1" y="2723481"/>
            <a:ext cx="121919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4000" dirty="0">
                <a:solidFill>
                  <a:schemeClr val="bg1"/>
                </a:solidFill>
                <a:latin typeface="+mj-lt"/>
              </a:rPr>
              <a:t>VÝZVA DE MINIMIS POKRAČUJE AJ V ROKU 2019</a:t>
            </a:r>
          </a:p>
        </p:txBody>
      </p:sp>
      <p:sp>
        <p:nvSpPr>
          <p:cNvPr id="8" name="Obdĺžnik 7">
            <a:extLst>
              <a:ext uri="{FF2B5EF4-FFF2-40B4-BE49-F238E27FC236}">
                <a16:creationId xmlns:a16="http://schemas.microsoft.com/office/drawing/2014/main" id="{44C7451B-4F13-43B7-B85A-9C76C66439E9}"/>
              </a:ext>
            </a:extLst>
          </p:cNvPr>
          <p:cNvSpPr/>
          <p:nvPr/>
        </p:nvSpPr>
        <p:spPr>
          <a:xfrm>
            <a:off x="-5591" y="3962399"/>
            <a:ext cx="12197592" cy="2907089"/>
          </a:xfrm>
          <a:prstGeom prst="rect">
            <a:avLst/>
          </a:prstGeom>
          <a:solidFill>
            <a:srgbClr val="C000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9" name="Obdĺžnik 8">
            <a:extLst>
              <a:ext uri="{FF2B5EF4-FFF2-40B4-BE49-F238E27FC236}">
                <a16:creationId xmlns:a16="http://schemas.microsoft.com/office/drawing/2014/main" id="{EB528BD6-D219-4FDA-90F1-BF96944F24D7}"/>
              </a:ext>
            </a:extLst>
          </p:cNvPr>
          <p:cNvSpPr/>
          <p:nvPr/>
        </p:nvSpPr>
        <p:spPr>
          <a:xfrm>
            <a:off x="20" y="4312795"/>
            <a:ext cx="12191980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3300" dirty="0">
                <a:solidFill>
                  <a:schemeClr val="bg1"/>
                </a:solidFill>
                <a:latin typeface="+mj-lt"/>
              </a:rPr>
              <a:t>Finančná pomoc pri budovaní ekosystému </a:t>
            </a:r>
            <a:r>
              <a:rPr lang="sk-SK" sz="3300" dirty="0" err="1">
                <a:solidFill>
                  <a:schemeClr val="bg1"/>
                </a:solidFill>
                <a:latin typeface="+mj-lt"/>
              </a:rPr>
              <a:t>Smart</a:t>
            </a:r>
            <a:r>
              <a:rPr lang="sk-SK" sz="3300" dirty="0">
                <a:solidFill>
                  <a:schemeClr val="bg1"/>
                </a:solidFill>
                <a:latin typeface="+mj-lt"/>
              </a:rPr>
              <a:t> </a:t>
            </a:r>
            <a:r>
              <a:rPr lang="sk-SK" sz="3300" dirty="0" err="1">
                <a:solidFill>
                  <a:schemeClr val="bg1"/>
                </a:solidFill>
                <a:latin typeface="+mj-lt"/>
              </a:rPr>
              <a:t>Cities</a:t>
            </a:r>
            <a:r>
              <a:rPr lang="sk-SK" sz="3300" dirty="0">
                <a:solidFill>
                  <a:schemeClr val="bg1"/>
                </a:solidFill>
                <a:latin typeface="+mj-lt"/>
              </a:rPr>
              <a:t> dosiahne maximálne 1 020 000, - EUR pri logike 20 tis. EUR (100 percent financovania) a 150 tis. EUR (50 percent financovania)</a:t>
            </a:r>
          </a:p>
        </p:txBody>
      </p:sp>
    </p:spTree>
    <p:extLst>
      <p:ext uri="{BB962C8B-B14F-4D97-AF65-F5344CB8AC3E}">
        <p14:creationId xmlns:p14="http://schemas.microsoft.com/office/powerpoint/2010/main" val="15951491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ĺžnik 9">
            <a:extLst>
              <a:ext uri="{FF2B5EF4-FFF2-40B4-BE49-F238E27FC236}">
                <a16:creationId xmlns:a16="http://schemas.microsoft.com/office/drawing/2014/main" id="{B7FA7DF8-8979-41E4-9E32-97CD2E8A3FFB}"/>
              </a:ext>
            </a:extLst>
          </p:cNvPr>
          <p:cNvSpPr/>
          <p:nvPr/>
        </p:nvSpPr>
        <p:spPr>
          <a:xfrm>
            <a:off x="0" y="5200952"/>
            <a:ext cx="12197592" cy="1161979"/>
          </a:xfrm>
          <a:prstGeom prst="rect">
            <a:avLst/>
          </a:prstGeom>
          <a:solidFill>
            <a:srgbClr val="0637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5" name="Obrázok 4" descr="Obrázok, na ktorom je auto, nákladné auto, vonkajšie&#10;&#10;Automaticky generovaný popis">
            <a:extLst>
              <a:ext uri="{FF2B5EF4-FFF2-40B4-BE49-F238E27FC236}">
                <a16:creationId xmlns:a16="http://schemas.microsoft.com/office/drawing/2014/main" id="{FE44E1DA-7C2C-48F0-81FB-1985D3CDD8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23"/>
            <a:ext cx="12192000" cy="6850554"/>
          </a:xfrm>
          <a:prstGeom prst="rect">
            <a:avLst/>
          </a:prstGeom>
        </p:spPr>
      </p:pic>
      <p:sp>
        <p:nvSpPr>
          <p:cNvPr id="6" name="Obdĺžnik 5">
            <a:extLst>
              <a:ext uri="{FF2B5EF4-FFF2-40B4-BE49-F238E27FC236}">
                <a16:creationId xmlns:a16="http://schemas.microsoft.com/office/drawing/2014/main" id="{B7FA7DF8-8979-41E4-9E32-97CD2E8A3FFB}"/>
              </a:ext>
            </a:extLst>
          </p:cNvPr>
          <p:cNvSpPr/>
          <p:nvPr/>
        </p:nvSpPr>
        <p:spPr>
          <a:xfrm>
            <a:off x="1" y="6183086"/>
            <a:ext cx="12197592" cy="674914"/>
          </a:xfrm>
          <a:prstGeom prst="rect">
            <a:avLst/>
          </a:prstGeom>
          <a:solidFill>
            <a:srgbClr val="0637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C867F60E-5677-4B3D-936B-5CE254CC40A9}"/>
              </a:ext>
            </a:extLst>
          </p:cNvPr>
          <p:cNvSpPr/>
          <p:nvPr/>
        </p:nvSpPr>
        <p:spPr>
          <a:xfrm>
            <a:off x="551543" y="6366654"/>
            <a:ext cx="120323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400">
                <a:solidFill>
                  <a:schemeClr val="bg1"/>
                </a:solidFill>
              </a:rPr>
              <a:t>MIRIAM LETAŠIOVÁ, GENERÁLNA RIADITEĽKA, SEKCIA PODNIKATEĽSKÉHO PROSTREDIA A INOVÁCIÍ, MINISTERSTVO HOSPODÁRSTVA SLOVENSKEJ REPUBLIKY</a:t>
            </a: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235" y="220222"/>
            <a:ext cx="2017117" cy="489988"/>
          </a:xfrm>
          <a:prstGeom prst="rect">
            <a:avLst/>
          </a:prstGeom>
        </p:spPr>
      </p:pic>
      <p:sp>
        <p:nvSpPr>
          <p:cNvPr id="2" name="Obdĺžnik 1"/>
          <p:cNvSpPr/>
          <p:nvPr/>
        </p:nvSpPr>
        <p:spPr>
          <a:xfrm>
            <a:off x="0" y="1677804"/>
            <a:ext cx="12192000" cy="1314342"/>
          </a:xfrm>
          <a:prstGeom prst="rect">
            <a:avLst/>
          </a:prstGeom>
          <a:solidFill>
            <a:srgbClr val="0637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" name="Obdĺžnik 2"/>
          <p:cNvSpPr/>
          <p:nvPr/>
        </p:nvSpPr>
        <p:spPr>
          <a:xfrm>
            <a:off x="551543" y="1624735"/>
            <a:ext cx="49607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800" b="1" dirty="0">
                <a:solidFill>
                  <a:schemeClr val="bg1"/>
                </a:solidFill>
                <a:latin typeface="+mj-lt"/>
              </a:rPr>
              <a:t>Dotácie smerom na obce a samosprávy oblasti </a:t>
            </a:r>
            <a:r>
              <a:rPr lang="sk-SK" sz="2800" b="1" dirty="0" err="1">
                <a:solidFill>
                  <a:schemeClr val="bg1"/>
                </a:solidFill>
                <a:latin typeface="+mj-lt"/>
              </a:rPr>
              <a:t>elektromobility</a:t>
            </a:r>
            <a:r>
              <a:rPr lang="sk-SK" sz="2800" b="1" dirty="0">
                <a:solidFill>
                  <a:schemeClr val="bg1"/>
                </a:solidFill>
                <a:latin typeface="+mj-lt"/>
              </a:rPr>
              <a:t> v hodnote 1 mil. € </a:t>
            </a:r>
          </a:p>
        </p:txBody>
      </p:sp>
      <p:sp>
        <p:nvSpPr>
          <p:cNvPr id="4" name="Obdĺžnik 3"/>
          <p:cNvSpPr/>
          <p:nvPr/>
        </p:nvSpPr>
        <p:spPr>
          <a:xfrm>
            <a:off x="6096000" y="1642477"/>
            <a:ext cx="5791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k-SK" sz="2800" b="1" dirty="0">
                <a:solidFill>
                  <a:schemeClr val="bg1"/>
                </a:solidFill>
                <a:latin typeface="+mj-lt"/>
              </a:rPr>
              <a:t>Dotácie smerom na </a:t>
            </a:r>
            <a:r>
              <a:rPr lang="sk-SK" altLang="en-US" sz="28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fyzické, právnické osoby, obce a samosprávy na nákup</a:t>
            </a:r>
          </a:p>
          <a:p>
            <a:pPr algn="r"/>
            <a:r>
              <a:rPr lang="sk-SK" sz="2800" b="1" dirty="0">
                <a:solidFill>
                  <a:schemeClr val="bg1"/>
                </a:solidFill>
                <a:latin typeface="+mj-lt"/>
              </a:rPr>
              <a:t>elektromobilu v hodnote  5 mil. € </a:t>
            </a:r>
          </a:p>
          <a:p>
            <a:pPr lvl="0" algn="r"/>
            <a:endParaRPr lang="sk-SK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Obdĺžnik 10"/>
          <p:cNvSpPr/>
          <p:nvPr/>
        </p:nvSpPr>
        <p:spPr>
          <a:xfrm>
            <a:off x="551544" y="3167293"/>
            <a:ext cx="4831340" cy="2614392"/>
          </a:xfrm>
          <a:prstGeom prst="rect">
            <a:avLst/>
          </a:prstGeom>
          <a:solidFill>
            <a:srgbClr val="0637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BlokTextu 8"/>
          <p:cNvSpPr txBox="1"/>
          <p:nvPr/>
        </p:nvSpPr>
        <p:spPr>
          <a:xfrm>
            <a:off x="637807" y="3184877"/>
            <a:ext cx="442535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cap="all" dirty="0">
                <a:solidFill>
                  <a:schemeClr val="bg1"/>
                </a:solidFill>
                <a:latin typeface="+mj-lt"/>
              </a:rPr>
              <a:t>predpoklad vyhlásenia výzvy Q3/2019</a:t>
            </a:r>
          </a:p>
          <a:p>
            <a:endParaRPr lang="sk-SK" b="1" dirty="0">
              <a:solidFill>
                <a:schemeClr val="bg1"/>
              </a:solidFill>
              <a:latin typeface="+mj-lt"/>
            </a:endParaRPr>
          </a:p>
          <a:p>
            <a:r>
              <a:rPr lang="sk-SK" b="1" dirty="0">
                <a:solidFill>
                  <a:schemeClr val="bg1"/>
                </a:solidFill>
                <a:latin typeface="+mj-lt"/>
              </a:rPr>
              <a:t>Výška podpory</a:t>
            </a:r>
          </a:p>
          <a:p>
            <a:r>
              <a:rPr lang="sk-SK" dirty="0">
                <a:solidFill>
                  <a:schemeClr val="bg1"/>
                </a:solidFill>
                <a:latin typeface="+mj-lt"/>
              </a:rPr>
              <a:t>Min. 2 500 €, max. 5 000 €, spoluúčasť min. 5%</a:t>
            </a:r>
          </a:p>
          <a:p>
            <a:r>
              <a:rPr lang="sk-SK" b="1" dirty="0">
                <a:solidFill>
                  <a:schemeClr val="bg1"/>
                </a:solidFill>
                <a:latin typeface="+mj-lt"/>
              </a:rPr>
              <a:t>Podporené typy nabíjacích staníc</a:t>
            </a:r>
          </a:p>
          <a:p>
            <a:r>
              <a:rPr lang="sk-SK" dirty="0">
                <a:solidFill>
                  <a:schemeClr val="bg1"/>
                </a:solidFill>
                <a:latin typeface="+mj-lt"/>
              </a:rPr>
              <a:t>AC nabíjacia stanica s výkonom do 2 x 11 kW</a:t>
            </a:r>
          </a:p>
          <a:p>
            <a:r>
              <a:rPr lang="sk-SK" dirty="0">
                <a:solidFill>
                  <a:schemeClr val="bg1"/>
                </a:solidFill>
                <a:latin typeface="+mj-lt"/>
              </a:rPr>
              <a:t>2x konektor Typ 2 (</a:t>
            </a:r>
            <a:r>
              <a:rPr lang="sk-SK" dirty="0" err="1">
                <a:solidFill>
                  <a:schemeClr val="bg1"/>
                </a:solidFill>
                <a:latin typeface="+mj-lt"/>
              </a:rPr>
              <a:t>Mennekes</a:t>
            </a:r>
            <a:r>
              <a:rPr lang="sk-SK" dirty="0">
                <a:solidFill>
                  <a:schemeClr val="bg1"/>
                </a:solidFill>
                <a:latin typeface="+mj-lt"/>
              </a:rPr>
              <a:t>)</a:t>
            </a:r>
          </a:p>
          <a:p>
            <a:r>
              <a:rPr lang="sk-SK" dirty="0">
                <a:solidFill>
                  <a:schemeClr val="bg1"/>
                </a:solidFill>
                <a:latin typeface="+mj-lt"/>
              </a:rPr>
              <a:t>2x vyhradené parkovacie miesta</a:t>
            </a:r>
          </a:p>
        </p:txBody>
      </p:sp>
      <p:sp>
        <p:nvSpPr>
          <p:cNvPr id="12" name="Obdĺžnik 11"/>
          <p:cNvSpPr/>
          <p:nvPr/>
        </p:nvSpPr>
        <p:spPr>
          <a:xfrm>
            <a:off x="6967270" y="3167293"/>
            <a:ext cx="4831340" cy="2614392"/>
          </a:xfrm>
          <a:prstGeom prst="rect">
            <a:avLst/>
          </a:prstGeom>
          <a:solidFill>
            <a:srgbClr val="0637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3" name="BlokTextu 12"/>
          <p:cNvSpPr txBox="1"/>
          <p:nvPr/>
        </p:nvSpPr>
        <p:spPr>
          <a:xfrm>
            <a:off x="7053533" y="3184877"/>
            <a:ext cx="442535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b="1" cap="all" dirty="0">
                <a:solidFill>
                  <a:schemeClr val="bg1"/>
                </a:solidFill>
                <a:latin typeface="+mj-lt"/>
              </a:rPr>
              <a:t>predpoklad vyhlásenia výzvy Q4/2019</a:t>
            </a:r>
          </a:p>
          <a:p>
            <a:pPr algn="r"/>
            <a:endParaRPr lang="sk-SK" b="1" dirty="0">
              <a:solidFill>
                <a:schemeClr val="bg1"/>
              </a:solidFill>
              <a:latin typeface="+mj-lt"/>
            </a:endParaRPr>
          </a:p>
          <a:p>
            <a:pPr algn="r"/>
            <a:r>
              <a:rPr lang="sk-SK" b="1" dirty="0">
                <a:solidFill>
                  <a:schemeClr val="bg1"/>
                </a:solidFill>
                <a:latin typeface="+mj-lt"/>
              </a:rPr>
              <a:t>Výška podpory</a:t>
            </a:r>
          </a:p>
          <a:p>
            <a:pPr algn="r"/>
            <a:r>
              <a:rPr lang="sk-SK" dirty="0">
                <a:solidFill>
                  <a:schemeClr val="bg1"/>
                </a:solidFill>
                <a:latin typeface="+mj-lt"/>
              </a:rPr>
              <a:t>Batériové elektrické vozidlo (BEV) 8 000 €, </a:t>
            </a:r>
            <a:r>
              <a:rPr lang="sk-SK" dirty="0" err="1">
                <a:solidFill>
                  <a:schemeClr val="bg1"/>
                </a:solidFill>
                <a:latin typeface="+mj-lt"/>
              </a:rPr>
              <a:t>plug</a:t>
            </a:r>
            <a:r>
              <a:rPr lang="sk-SK" dirty="0">
                <a:solidFill>
                  <a:schemeClr val="bg1"/>
                </a:solidFill>
                <a:latin typeface="+mj-lt"/>
              </a:rPr>
              <a:t>-in hybrid (PHEV) 5 000 €</a:t>
            </a:r>
          </a:p>
          <a:p>
            <a:pPr algn="r"/>
            <a:r>
              <a:rPr lang="sk-SK" b="1" dirty="0">
                <a:solidFill>
                  <a:schemeClr val="bg1"/>
                </a:solidFill>
                <a:latin typeface="+mj-lt"/>
              </a:rPr>
              <a:t>Podporené vozidlá</a:t>
            </a:r>
          </a:p>
          <a:p>
            <a:pPr algn="r"/>
            <a:r>
              <a:rPr lang="sk-SK" dirty="0">
                <a:solidFill>
                  <a:schemeClr val="bg1"/>
                </a:solidFill>
                <a:latin typeface="+mj-lt"/>
              </a:rPr>
              <a:t>osobné &amp; ľahké úžitkové vozidlá do 3,5 t (kategórie M1, N1)</a:t>
            </a:r>
          </a:p>
          <a:p>
            <a:pPr algn="r"/>
            <a:r>
              <a:rPr lang="sk-SK" dirty="0">
                <a:solidFill>
                  <a:schemeClr val="bg1"/>
                </a:solidFill>
                <a:latin typeface="+mj-lt"/>
              </a:rPr>
              <a:t>len nové vozidlá zakúpené v SR</a:t>
            </a:r>
          </a:p>
        </p:txBody>
      </p:sp>
    </p:spTree>
    <p:extLst>
      <p:ext uri="{BB962C8B-B14F-4D97-AF65-F5344CB8AC3E}">
        <p14:creationId xmlns:p14="http://schemas.microsoft.com/office/powerpoint/2010/main" val="15553726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7EAF4112-71D5-4D4A-8B88-9797FD4E55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84" b="5608"/>
          <a:stretch/>
        </p:blipFill>
        <p:spPr>
          <a:xfrm>
            <a:off x="0" y="0"/>
            <a:ext cx="12192000" cy="5994400"/>
          </a:xfrm>
          <a:prstGeom prst="rect">
            <a:avLst/>
          </a:prstGeom>
        </p:spPr>
      </p:pic>
      <p:sp>
        <p:nvSpPr>
          <p:cNvPr id="5" name="Obdĺžnik 4">
            <a:extLst>
              <a:ext uri="{FF2B5EF4-FFF2-40B4-BE49-F238E27FC236}">
                <a16:creationId xmlns:a16="http://schemas.microsoft.com/office/drawing/2014/main" id="{B8B378EB-0FCE-4751-B3A8-F9D27C9256D8}"/>
              </a:ext>
            </a:extLst>
          </p:cNvPr>
          <p:cNvSpPr/>
          <p:nvPr/>
        </p:nvSpPr>
        <p:spPr>
          <a:xfrm>
            <a:off x="-5591" y="5573486"/>
            <a:ext cx="12197592" cy="1296002"/>
          </a:xfrm>
          <a:prstGeom prst="rect">
            <a:avLst/>
          </a:prstGeom>
          <a:solidFill>
            <a:srgbClr val="C000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B999EAA5-8603-494B-B2A9-B5085F05E94B}"/>
              </a:ext>
            </a:extLst>
          </p:cNvPr>
          <p:cNvSpPr txBox="1"/>
          <p:nvPr/>
        </p:nvSpPr>
        <p:spPr>
          <a:xfrm>
            <a:off x="450851" y="5613256"/>
            <a:ext cx="5921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</a:rPr>
              <a:t>www.smartcity.gov.sk</a:t>
            </a:r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9D575FFA-F6DB-4E03-A0FB-EAF803A60927}"/>
              </a:ext>
            </a:extLst>
          </p:cNvPr>
          <p:cNvSpPr/>
          <p:nvPr/>
        </p:nvSpPr>
        <p:spPr>
          <a:xfrm>
            <a:off x="4953000" y="5621322"/>
            <a:ext cx="62960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+mj-lt"/>
              </a:rPr>
              <a:t>LC-SC3-SCC-1-2018-2019-2020 – Smart Cities and Communities, OP: </a:t>
            </a:r>
            <a:r>
              <a:rPr lang="en-US" sz="1200" dirty="0" err="1">
                <a:solidFill>
                  <a:schemeClr val="bg1"/>
                </a:solidFill>
                <a:latin typeface="+mj-lt"/>
              </a:rPr>
              <a:t>Horizont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 2020 (</a:t>
            </a:r>
            <a:r>
              <a:rPr lang="en-US" sz="1200" dirty="0" err="1">
                <a:solidFill>
                  <a:schemeClr val="bg1"/>
                </a:solidFill>
                <a:latin typeface="+mj-lt"/>
              </a:rPr>
              <a:t>energetická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j-lt"/>
              </a:rPr>
              <a:t>hospodárnosť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bg1"/>
                </a:solidFill>
                <a:latin typeface="+mj-lt"/>
              </a:rPr>
              <a:t>Malé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j-lt"/>
              </a:rPr>
              <a:t>zlepšenia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j-lt"/>
              </a:rPr>
              <a:t>eGOV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j-lt"/>
              </a:rPr>
              <a:t>služieb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, OP: </a:t>
            </a:r>
            <a:r>
              <a:rPr lang="en-US" sz="1200" dirty="0" err="1">
                <a:solidFill>
                  <a:schemeClr val="bg1"/>
                </a:solidFill>
                <a:latin typeface="+mj-lt"/>
              </a:rPr>
              <a:t>Integrovaná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j-lt"/>
              </a:rPr>
              <a:t>infraštruktúra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 (</a:t>
            </a:r>
            <a:r>
              <a:rPr lang="en-US" sz="1200" dirty="0" err="1">
                <a:solidFill>
                  <a:schemeClr val="bg1"/>
                </a:solidFill>
                <a:latin typeface="+mj-lt"/>
              </a:rPr>
              <a:t>napr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. </a:t>
            </a:r>
            <a:r>
              <a:rPr lang="en-US" sz="1200" dirty="0" err="1">
                <a:solidFill>
                  <a:schemeClr val="bg1"/>
                </a:solidFill>
                <a:latin typeface="+mj-lt"/>
              </a:rPr>
              <a:t>Zvýšenie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j-lt"/>
              </a:rPr>
              <a:t>kvality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+mj-lt"/>
              </a:rPr>
              <a:t>štandardu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 a </a:t>
            </a:r>
            <a:r>
              <a:rPr lang="en-US" sz="1200" dirty="0" err="1">
                <a:solidFill>
                  <a:schemeClr val="bg1"/>
                </a:solidFill>
                <a:latin typeface="+mj-lt"/>
              </a:rPr>
              <a:t>dostupnosti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 eGovernment </a:t>
            </a:r>
            <a:r>
              <a:rPr lang="en-US" sz="1200" dirty="0" err="1">
                <a:solidFill>
                  <a:schemeClr val="bg1"/>
                </a:solidFill>
                <a:latin typeface="+mj-lt"/>
              </a:rPr>
              <a:t>služieb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 pre </a:t>
            </a:r>
            <a:r>
              <a:rPr lang="en-US" sz="1200" dirty="0" err="1">
                <a:solidFill>
                  <a:schemeClr val="bg1"/>
                </a:solidFill>
                <a:latin typeface="+mj-lt"/>
              </a:rPr>
              <a:t>podnikateľov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bg1"/>
                </a:solidFill>
                <a:latin typeface="+mj-lt"/>
              </a:rPr>
              <a:t>Manažment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j-lt"/>
              </a:rPr>
              <a:t>údajov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j-lt"/>
              </a:rPr>
              <a:t>inštitúcie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j-lt"/>
              </a:rPr>
              <a:t>verejnej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j-lt"/>
              </a:rPr>
              <a:t>správy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, OP: </a:t>
            </a:r>
            <a:r>
              <a:rPr lang="en-US" sz="1200" dirty="0" err="1">
                <a:solidFill>
                  <a:schemeClr val="bg1"/>
                </a:solidFill>
                <a:latin typeface="+mj-lt"/>
              </a:rPr>
              <a:t>Integrovaná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j-lt"/>
              </a:rPr>
              <a:t>infraštruktúra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 (</a:t>
            </a:r>
            <a:r>
              <a:rPr lang="en-US" sz="1200" dirty="0" err="1">
                <a:solidFill>
                  <a:schemeClr val="bg1"/>
                </a:solidFill>
                <a:latin typeface="+mj-lt"/>
              </a:rPr>
              <a:t>Zlepšovanie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j-lt"/>
              </a:rPr>
              <a:t>celkovej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j-lt"/>
              </a:rPr>
              <a:t>dostupnosti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j-lt"/>
              </a:rPr>
              <a:t>dát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j-lt"/>
              </a:rPr>
              <a:t>vo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j-lt"/>
              </a:rPr>
              <a:t>verejnej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j-lt"/>
              </a:rPr>
              <a:t>správe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 s </a:t>
            </a:r>
            <a:r>
              <a:rPr lang="en-US" sz="1200" dirty="0" err="1">
                <a:solidFill>
                  <a:schemeClr val="bg1"/>
                </a:solidFill>
                <a:latin typeface="+mj-lt"/>
              </a:rPr>
              <a:t>dôrazom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j-lt"/>
              </a:rPr>
              <a:t>na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j-lt"/>
              </a:rPr>
              <a:t>otvorené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j-lt"/>
              </a:rPr>
              <a:t>údaje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598593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10287000" cy="6858000"/>
          </a:xfrm>
          <a:prstGeom prst="rect">
            <a:avLst/>
          </a:prstGeom>
        </p:spPr>
      </p:pic>
      <p:sp>
        <p:nvSpPr>
          <p:cNvPr id="5" name="Obdĺžnik 4"/>
          <p:cNvSpPr/>
          <p:nvPr/>
        </p:nvSpPr>
        <p:spPr>
          <a:xfrm>
            <a:off x="7521477" y="437634"/>
            <a:ext cx="3613489" cy="36625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k-SK" sz="7200" b="1" dirty="0">
                <a:latin typeface="+mj-lt"/>
                <a:ea typeface="Calibri"/>
                <a:cs typeface="Calibri"/>
                <a:sym typeface="Calibri"/>
              </a:rPr>
              <a:t>AKČNÝ</a:t>
            </a:r>
          </a:p>
          <a:p>
            <a:pPr algn="ctr"/>
            <a:r>
              <a:rPr lang="sk-SK" sz="7200" b="1" dirty="0">
                <a:latin typeface="+mj-lt"/>
                <a:ea typeface="Calibri"/>
                <a:cs typeface="Calibri"/>
                <a:sym typeface="Calibri"/>
              </a:rPr>
              <a:t>PLÁN</a:t>
            </a:r>
          </a:p>
          <a:p>
            <a:pPr algn="ctr"/>
            <a:r>
              <a:rPr lang="sk-SK" sz="4400" b="1" dirty="0">
                <a:latin typeface="+mj-lt"/>
                <a:ea typeface="Calibri"/>
                <a:cs typeface="Calibri"/>
                <a:sym typeface="Calibri"/>
              </a:rPr>
              <a:t>INTELIGENTNEJ</a:t>
            </a:r>
          </a:p>
          <a:p>
            <a:pPr algn="ctr"/>
            <a:r>
              <a:rPr lang="sk-SK" sz="4400" b="1" dirty="0">
                <a:latin typeface="+mj-lt"/>
                <a:ea typeface="Calibri"/>
                <a:cs typeface="Calibri"/>
                <a:sym typeface="Calibri"/>
              </a:rPr>
              <a:t>SAMOSPRÁVY </a:t>
            </a:r>
            <a:endParaRPr lang="sk-SK" sz="4400" dirty="0">
              <a:latin typeface="+mj-lt"/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40" y="437634"/>
            <a:ext cx="2017117" cy="489988"/>
          </a:xfrm>
          <a:prstGeom prst="rect">
            <a:avLst/>
          </a:prstGeom>
        </p:spPr>
      </p:pic>
      <p:sp>
        <p:nvSpPr>
          <p:cNvPr id="7" name="BlokTextu 6"/>
          <p:cNvSpPr txBox="1"/>
          <p:nvPr/>
        </p:nvSpPr>
        <p:spPr>
          <a:xfrm>
            <a:off x="555540" y="1365256"/>
            <a:ext cx="5435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b="1" dirty="0">
                <a:latin typeface="+mj-lt"/>
              </a:rPr>
              <a:t>Prioritné oblasti:</a:t>
            </a:r>
          </a:p>
          <a:p>
            <a:pPr marL="342900" indent="-342900">
              <a:buFont typeface="+mj-lt"/>
              <a:buAutoNum type="arabicPeriod"/>
            </a:pPr>
            <a:endParaRPr lang="sk-SK" sz="2400" dirty="0">
              <a:latin typeface="+mj-lt"/>
            </a:endParaRPr>
          </a:p>
          <a:p>
            <a:pPr marL="342900" indent="-342900">
              <a:buFont typeface="+mj-lt"/>
              <a:buAutoNum type="arabicPeriod"/>
            </a:pPr>
            <a:r>
              <a:rPr lang="sk-SK" sz="2400" dirty="0">
                <a:latin typeface="+mj-lt"/>
              </a:rPr>
              <a:t>KATALÓG OVERENÝCH RIEŠENÍ A DODÁVATEĽOV</a:t>
            </a:r>
          </a:p>
          <a:p>
            <a:pPr marL="342900" indent="-342900">
              <a:buFont typeface="+mj-lt"/>
              <a:buAutoNum type="arabicPeriod"/>
            </a:pPr>
            <a:r>
              <a:rPr lang="sk-SK" sz="2400" dirty="0">
                <a:latin typeface="+mj-lt"/>
              </a:rPr>
              <a:t>TECHNICKÁ NORMALIZÁCIA A CERTIFIKOVANÍ EXPERTI</a:t>
            </a:r>
          </a:p>
          <a:p>
            <a:pPr marL="342900" indent="-342900">
              <a:buFont typeface="+mj-lt"/>
              <a:buAutoNum type="arabicPeriod"/>
            </a:pPr>
            <a:r>
              <a:rPr lang="sk-SK" sz="2400" dirty="0">
                <a:latin typeface="+mj-lt"/>
              </a:rPr>
              <a:t>INTELIGENTNÉ RIADENIE, VZDELÁVANIE A FINANCOVANIE</a:t>
            </a:r>
          </a:p>
          <a:p>
            <a:pPr marL="342900" indent="-342900">
              <a:buFont typeface="+mj-lt"/>
              <a:buAutoNum type="arabicPeriod"/>
            </a:pPr>
            <a:r>
              <a:rPr lang="sk-SK" sz="2400" dirty="0">
                <a:latin typeface="+mj-lt"/>
              </a:rPr>
              <a:t>DOMÁCA A MEDZINÁRODNÁ SPOLUPRÁCA A PODPORA EXPORTU</a:t>
            </a:r>
          </a:p>
          <a:p>
            <a:endParaRPr lang="sk-SK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430104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40" y="437634"/>
            <a:ext cx="2017117" cy="489988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Obdĺžnik 6"/>
          <p:cNvSpPr/>
          <p:nvPr/>
        </p:nvSpPr>
        <p:spPr>
          <a:xfrm>
            <a:off x="4340888" y="1598195"/>
            <a:ext cx="673919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k-SK" sz="3600" b="1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Katalóg inteligentných riešení a dodávateľov</a:t>
            </a:r>
          </a:p>
          <a:p>
            <a:pPr algn="r"/>
            <a:endParaRPr lang="sk-SK" sz="3600" b="1" dirty="0">
              <a:solidFill>
                <a:schemeClr val="bg1"/>
              </a:solidFill>
              <a:latin typeface="+mj-lt"/>
              <a:cs typeface="Calibri"/>
              <a:sym typeface="Calibri"/>
            </a:endParaRPr>
          </a:p>
          <a:p>
            <a:pPr algn="r"/>
            <a:r>
              <a:rPr lang="sk-SK" sz="3600" b="1" dirty="0">
                <a:solidFill>
                  <a:schemeClr val="bg1"/>
                </a:solidFill>
                <a:latin typeface="+mj-lt"/>
                <a:cs typeface="Calibri"/>
                <a:sym typeface="Calibri"/>
              </a:rPr>
              <a:t>ONE STOP SHOP SYSTÉM </a:t>
            </a:r>
            <a:r>
              <a:rPr lang="en-US" sz="3600" b="1" dirty="0" err="1">
                <a:solidFill>
                  <a:schemeClr val="bg1"/>
                </a:solidFill>
                <a:latin typeface="+mj-lt"/>
                <a:cs typeface="Calibri"/>
                <a:sym typeface="Calibri"/>
              </a:rPr>
              <a:t>prever</a:t>
            </a:r>
            <a:r>
              <a:rPr lang="sk-SK" sz="3600" b="1" dirty="0" err="1">
                <a:solidFill>
                  <a:schemeClr val="bg1"/>
                </a:solidFill>
                <a:latin typeface="+mj-lt"/>
                <a:cs typeface="Calibri"/>
                <a:sym typeface="Calibri"/>
              </a:rPr>
              <a:t>ených</a:t>
            </a:r>
            <a:r>
              <a:rPr lang="sk-SK" sz="3600" b="1" dirty="0">
                <a:solidFill>
                  <a:schemeClr val="bg1"/>
                </a:solidFill>
                <a:latin typeface="+mj-lt"/>
                <a:cs typeface="Calibri"/>
                <a:sym typeface="Calibri"/>
              </a:rPr>
              <a:t> riešení</a:t>
            </a:r>
          </a:p>
          <a:p>
            <a:pPr algn="r"/>
            <a:endParaRPr lang="sk-SK" sz="3600" b="1" dirty="0">
              <a:solidFill>
                <a:schemeClr val="bg1"/>
              </a:solidFill>
              <a:latin typeface="+mj-lt"/>
              <a:cs typeface="Calibri"/>
              <a:sym typeface="Calibri"/>
            </a:endParaRPr>
          </a:p>
          <a:p>
            <a:pPr algn="just"/>
            <a:r>
              <a:rPr lang="sk-SK" b="1" dirty="0">
                <a:solidFill>
                  <a:schemeClr val="bg1"/>
                </a:solidFill>
                <a:latin typeface="+mj-lt"/>
                <a:cs typeface="Calibri"/>
                <a:sym typeface="Calibri"/>
              </a:rPr>
              <a:t>Inovatívne riešenia musia byť  sústredené na spoločnom mieste, ktoré sa stane </a:t>
            </a:r>
            <a:r>
              <a:rPr lang="sk-SK" b="1" dirty="0" err="1">
                <a:solidFill>
                  <a:schemeClr val="bg1"/>
                </a:solidFill>
                <a:latin typeface="+mj-lt"/>
                <a:cs typeface="Calibri"/>
                <a:sym typeface="Calibri"/>
              </a:rPr>
              <a:t>one</a:t>
            </a:r>
            <a:r>
              <a:rPr lang="sk-SK" b="1" dirty="0">
                <a:solidFill>
                  <a:schemeClr val="bg1"/>
                </a:solidFill>
                <a:latin typeface="+mj-lt"/>
                <a:cs typeface="Calibri"/>
                <a:sym typeface="Calibri"/>
              </a:rPr>
              <a:t>-stop-</a:t>
            </a:r>
            <a:r>
              <a:rPr lang="sk-SK" b="1" dirty="0" err="1">
                <a:solidFill>
                  <a:schemeClr val="bg1"/>
                </a:solidFill>
                <a:latin typeface="+mj-lt"/>
                <a:cs typeface="Calibri"/>
                <a:sym typeface="Calibri"/>
              </a:rPr>
              <a:t>shop</a:t>
            </a:r>
            <a:r>
              <a:rPr lang="sk-SK" b="1" dirty="0">
                <a:solidFill>
                  <a:schemeClr val="bg1"/>
                </a:solidFill>
                <a:latin typeface="+mj-lt"/>
                <a:cs typeface="Calibri"/>
                <a:sym typeface="Calibri"/>
              </a:rPr>
              <a:t> digitálnym a </a:t>
            </a:r>
            <a:r>
              <a:rPr lang="sk-SK" b="1" dirty="0" err="1">
                <a:solidFill>
                  <a:schemeClr val="bg1"/>
                </a:solidFill>
                <a:latin typeface="+mj-lt"/>
                <a:cs typeface="Calibri"/>
                <a:sym typeface="Calibri"/>
              </a:rPr>
              <a:t>hard-copy</a:t>
            </a:r>
            <a:r>
              <a:rPr lang="sk-SK" b="1" dirty="0">
                <a:solidFill>
                  <a:schemeClr val="bg1"/>
                </a:solidFill>
                <a:latin typeface="+mj-lt"/>
                <a:cs typeface="Calibri"/>
                <a:sym typeface="Calibri"/>
              </a:rPr>
              <a:t> úložiskom pre primátorov a starostov na Slovensku hľadajúcich </a:t>
            </a:r>
            <a:r>
              <a:rPr lang="sk-SK" b="1" dirty="0" err="1">
                <a:solidFill>
                  <a:schemeClr val="bg1"/>
                </a:solidFill>
                <a:latin typeface="+mj-lt"/>
                <a:cs typeface="Calibri"/>
                <a:sym typeface="Calibri"/>
              </a:rPr>
              <a:t>smart</a:t>
            </a:r>
            <a:r>
              <a:rPr lang="sk-SK" b="1" dirty="0">
                <a:solidFill>
                  <a:schemeClr val="bg1"/>
                </a:solidFill>
                <a:latin typeface="+mj-lt"/>
                <a:cs typeface="Calibri"/>
                <a:sym typeface="Calibri"/>
              </a:rPr>
              <a:t> riešenia. Témou tejto prioritnej oblasti je vytvorenie silnej obchodnej značky ukotvenej najmä v digitálnom priestore (WEB sídlo) a v tlačenej forme, ktorá bude prvou voľbou pri vyhľadávaní overeného </a:t>
            </a:r>
            <a:r>
              <a:rPr lang="sk-SK" b="1" dirty="0" err="1">
                <a:solidFill>
                  <a:schemeClr val="bg1"/>
                </a:solidFill>
                <a:latin typeface="+mj-lt"/>
                <a:cs typeface="Calibri"/>
                <a:sym typeface="Calibri"/>
              </a:rPr>
              <a:t>smart</a:t>
            </a:r>
            <a:r>
              <a:rPr lang="sk-SK" b="1" dirty="0">
                <a:solidFill>
                  <a:schemeClr val="bg1"/>
                </a:solidFill>
                <a:latin typeface="+mj-lt"/>
                <a:cs typeface="Calibri"/>
                <a:sym typeface="Calibri"/>
              </a:rPr>
              <a:t> riešenia.</a:t>
            </a:r>
          </a:p>
          <a:p>
            <a:pPr algn="r"/>
            <a:endParaRPr lang="sk-SK" sz="3600" b="1" dirty="0">
              <a:solidFill>
                <a:schemeClr val="bg1"/>
              </a:solidFill>
              <a:latin typeface="+mj-lt"/>
              <a:cs typeface="Calibri"/>
              <a:sym typeface="Calibri"/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40" y="590034"/>
            <a:ext cx="2017117" cy="48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0029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40" y="437634"/>
            <a:ext cx="2017117" cy="489988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40" y="590034"/>
            <a:ext cx="2017117" cy="489988"/>
          </a:xfrm>
          <a:prstGeom prst="rect">
            <a:avLst/>
          </a:prstGeom>
        </p:spPr>
      </p:pic>
      <p:sp>
        <p:nvSpPr>
          <p:cNvPr id="9" name="Obdĺžnik 8"/>
          <p:cNvSpPr/>
          <p:nvPr/>
        </p:nvSpPr>
        <p:spPr>
          <a:xfrm>
            <a:off x="5661269" y="927622"/>
            <a:ext cx="52705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k-SK" sz="3600" b="1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Technická normalizácia a certifikovaní experti</a:t>
            </a:r>
          </a:p>
          <a:p>
            <a:pPr algn="r"/>
            <a:endParaRPr lang="sk-SK" sz="3600" b="1" dirty="0">
              <a:solidFill>
                <a:schemeClr val="bg1"/>
              </a:solidFill>
              <a:latin typeface="+mj-lt"/>
              <a:cs typeface="Calibri"/>
              <a:sym typeface="Calibri"/>
            </a:endParaRPr>
          </a:p>
          <a:p>
            <a:pPr algn="r"/>
            <a:r>
              <a:rPr lang="sk-SK" sz="3600" b="1" dirty="0">
                <a:solidFill>
                  <a:schemeClr val="bg1"/>
                </a:solidFill>
                <a:latin typeface="+mj-lt"/>
                <a:cs typeface="Calibri"/>
                <a:sym typeface="Calibri"/>
              </a:rPr>
              <a:t>ABY TO ČO POVAŽUJEME ZA SMART bolo skutočne </a:t>
            </a:r>
            <a:r>
              <a:rPr lang="sk-SK" sz="3600" b="1" dirty="0" err="1">
                <a:solidFill>
                  <a:schemeClr val="bg1"/>
                </a:solidFill>
                <a:latin typeface="+mj-lt"/>
                <a:cs typeface="Calibri"/>
                <a:sym typeface="Calibri"/>
              </a:rPr>
              <a:t>smart</a:t>
            </a:r>
            <a:r>
              <a:rPr lang="sk-SK" sz="3600" b="1" dirty="0">
                <a:solidFill>
                  <a:schemeClr val="bg1"/>
                </a:solidFill>
                <a:latin typeface="+mj-lt"/>
                <a:cs typeface="Calibri"/>
                <a:sym typeface="Calibri"/>
              </a:rPr>
              <a:t> aj podľa expertov</a:t>
            </a:r>
          </a:p>
          <a:p>
            <a:pPr algn="r"/>
            <a:endParaRPr lang="sk-SK" dirty="0">
              <a:solidFill>
                <a:schemeClr val="bg1"/>
              </a:solidFill>
              <a:latin typeface="+mj-lt"/>
            </a:endParaRPr>
          </a:p>
          <a:p>
            <a:pPr algn="just"/>
            <a:r>
              <a:rPr lang="sk-SK" b="1" dirty="0">
                <a:solidFill>
                  <a:schemeClr val="bg1"/>
                </a:solidFill>
                <a:latin typeface="+mj-lt"/>
              </a:rPr>
              <a:t>Zosúladiť definované technické normy zo svetovo akceptovanými štandardmi a preniesť do nich inovatívne trendy. Témou tejto prioritnej oblasti je podpora SK riešení na základe technologickej vyspelosti dosiahnutej dodržiavaním technických štandardov a požiadaviek z vyspelých krajín.</a:t>
            </a:r>
          </a:p>
          <a:p>
            <a:pPr algn="r"/>
            <a:endParaRPr lang="sk-SK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960629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40" y="437634"/>
            <a:ext cx="2017117" cy="489988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57"/>
          <a:stretch/>
        </p:blipFill>
        <p:spPr>
          <a:xfrm>
            <a:off x="0" y="0"/>
            <a:ext cx="12192000" cy="684530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40" y="590034"/>
            <a:ext cx="2017117" cy="489988"/>
          </a:xfrm>
          <a:prstGeom prst="rect">
            <a:avLst/>
          </a:prstGeom>
        </p:spPr>
      </p:pic>
      <p:sp>
        <p:nvSpPr>
          <p:cNvPr id="8" name="Obdĺžnik 7"/>
          <p:cNvSpPr/>
          <p:nvPr/>
        </p:nvSpPr>
        <p:spPr>
          <a:xfrm>
            <a:off x="5421874" y="606754"/>
            <a:ext cx="6214586" cy="7048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k-SK" sz="3600" b="1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Inteligentné riadenie, vzdelávanie a financovanie</a:t>
            </a:r>
          </a:p>
          <a:p>
            <a:pPr algn="r"/>
            <a:endParaRPr lang="sk-SK" sz="3600" b="1" dirty="0">
              <a:solidFill>
                <a:schemeClr val="bg1"/>
              </a:solidFill>
              <a:latin typeface="+mj-lt"/>
              <a:cs typeface="Calibri"/>
              <a:sym typeface="Calibri"/>
            </a:endParaRPr>
          </a:p>
          <a:p>
            <a:pPr algn="r"/>
            <a:r>
              <a:rPr lang="sk-SK" sz="3600" b="1" dirty="0">
                <a:solidFill>
                  <a:schemeClr val="bg1"/>
                </a:solidFill>
                <a:latin typeface="+mj-lt"/>
                <a:cs typeface="Calibri"/>
                <a:sym typeface="Calibri"/>
              </a:rPr>
              <a:t>SYSTÉM RIADENIA SMART CITIES AGENDY</a:t>
            </a:r>
          </a:p>
          <a:p>
            <a:pPr algn="r"/>
            <a:endParaRPr lang="sk-SK" sz="3600" b="1" dirty="0">
              <a:solidFill>
                <a:schemeClr val="bg1"/>
              </a:solidFill>
              <a:latin typeface="+mj-lt"/>
              <a:cs typeface="Calibri"/>
              <a:sym typeface="Calibri"/>
            </a:endParaRPr>
          </a:p>
          <a:p>
            <a:pPr algn="just"/>
            <a:r>
              <a:rPr lang="sk-SK" b="1" dirty="0">
                <a:solidFill>
                  <a:schemeClr val="bg1"/>
                </a:solidFill>
                <a:latin typeface="+mj-lt"/>
                <a:cs typeface="Calibri"/>
                <a:sym typeface="Calibri"/>
              </a:rPr>
              <a:t>Zavádzanie inteligentných riešení a inovácií si vyžaduje prejsť od tradičného riadenia k inteligentnému riadeniu, ktoré charakterizuje užšia spolupráca oddelení, spolupráca medzi samosprávami a intenzívnejší kontakt s občanmi ako spolutvorcami a používateľmi riešení. Preto akčný plán  navrhuje vytvoriť metodiku riadenia podporeného dátami, podporené digitálnymi nástrojmi, navrhuje riešiť personálne zabezpečenie na úrovni silných centier a vytvoriť systém vzdelávania zamestnancov pre inovácie</a:t>
            </a:r>
          </a:p>
          <a:p>
            <a:pPr algn="just"/>
            <a:endParaRPr lang="sk-SK" sz="2000" b="1" dirty="0">
              <a:solidFill>
                <a:schemeClr val="bg1"/>
              </a:solidFill>
              <a:latin typeface="+mj-lt"/>
              <a:cs typeface="Calibri"/>
              <a:sym typeface="Calibri"/>
            </a:endParaRPr>
          </a:p>
          <a:p>
            <a:pPr algn="just"/>
            <a:endParaRPr lang="sk-SK" sz="3600" b="1" dirty="0">
              <a:solidFill>
                <a:schemeClr val="bg1"/>
              </a:solidFill>
              <a:latin typeface="+mj-lt"/>
              <a:cs typeface="Calibri"/>
              <a:sym typeface="Calibri"/>
            </a:endParaRPr>
          </a:p>
          <a:p>
            <a:pPr algn="r"/>
            <a:endParaRPr lang="sk-SK" sz="3600" b="1" dirty="0">
              <a:solidFill>
                <a:schemeClr val="bg1"/>
              </a:solidFill>
              <a:latin typeface="+mj-lt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3739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40" y="437634"/>
            <a:ext cx="2017117" cy="489988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40" y="590034"/>
            <a:ext cx="2017117" cy="489988"/>
          </a:xfrm>
          <a:prstGeom prst="rect">
            <a:avLst/>
          </a:prstGeom>
        </p:spPr>
      </p:pic>
      <p:sp>
        <p:nvSpPr>
          <p:cNvPr id="8" name="Obdĺžnik 7"/>
          <p:cNvSpPr/>
          <p:nvPr/>
        </p:nvSpPr>
        <p:spPr>
          <a:xfrm>
            <a:off x="5255986" y="835028"/>
            <a:ext cx="583840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k-SK" sz="3600" b="1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Domáca a medzinárodná spolupráca a podpora exportu</a:t>
            </a:r>
          </a:p>
          <a:p>
            <a:pPr algn="r"/>
            <a:endParaRPr lang="sk-SK" sz="3600" b="1" dirty="0">
              <a:solidFill>
                <a:schemeClr val="bg1"/>
              </a:solidFill>
              <a:latin typeface="+mj-lt"/>
              <a:cs typeface="Calibri"/>
              <a:sym typeface="Calibri"/>
            </a:endParaRPr>
          </a:p>
          <a:p>
            <a:pPr algn="r"/>
            <a:r>
              <a:rPr lang="sk-SK" sz="3600" b="1" dirty="0">
                <a:solidFill>
                  <a:schemeClr val="bg1"/>
                </a:solidFill>
                <a:latin typeface="+mj-lt"/>
                <a:cs typeface="Calibri"/>
                <a:sym typeface="Calibri"/>
              </a:rPr>
              <a:t>TRANSFÉR KNOW HOW A TÉMA PODPORY EXPORTU SK RIEŠENÍ</a:t>
            </a:r>
          </a:p>
          <a:p>
            <a:pPr algn="r"/>
            <a:endParaRPr lang="sk-SK" dirty="0">
              <a:solidFill>
                <a:schemeClr val="bg1"/>
              </a:solidFill>
              <a:latin typeface="+mj-lt"/>
            </a:endParaRPr>
          </a:p>
          <a:p>
            <a:pPr algn="just"/>
            <a:r>
              <a:rPr lang="sk-SK" b="1" dirty="0">
                <a:solidFill>
                  <a:schemeClr val="bg1"/>
                </a:solidFill>
                <a:latin typeface="+mj-lt"/>
              </a:rPr>
              <a:t>Dosiahnuť aby slovenské riešenia a firmy pôsobiace v oblasti </a:t>
            </a:r>
            <a:r>
              <a:rPr lang="sk-SK" b="1" dirty="0" err="1">
                <a:solidFill>
                  <a:schemeClr val="bg1"/>
                </a:solidFill>
                <a:latin typeface="+mj-lt"/>
              </a:rPr>
              <a:t>Smart</a:t>
            </a:r>
            <a:r>
              <a:rPr lang="sk-SK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sk-SK" b="1" dirty="0" err="1">
                <a:solidFill>
                  <a:schemeClr val="bg1"/>
                </a:solidFill>
                <a:latin typeface="+mj-lt"/>
              </a:rPr>
              <a:t>Cities</a:t>
            </a:r>
            <a:r>
              <a:rPr lang="sk-SK" b="1" dirty="0">
                <a:solidFill>
                  <a:schemeClr val="bg1"/>
                </a:solidFill>
                <a:latin typeface="+mj-lt"/>
              </a:rPr>
              <a:t> boli medzinárodne známe a úspešné a Slovensko bolo známe ako krajina inovácií. Témou tejto prioritnej oblasti je identifikovať inovatívne slovenské firmy a podporiť export ich riešení formou spoločnej účasti na zahraničných výstavách, cieleného </a:t>
            </a:r>
            <a:r>
              <a:rPr lang="sk-SK" b="1" dirty="0" err="1">
                <a:solidFill>
                  <a:schemeClr val="bg1"/>
                </a:solidFill>
                <a:latin typeface="+mj-lt"/>
              </a:rPr>
              <a:t>networkingu</a:t>
            </a:r>
            <a:r>
              <a:rPr lang="sk-SK" b="1" dirty="0">
                <a:solidFill>
                  <a:schemeClr val="bg1"/>
                </a:solidFill>
                <a:latin typeface="+mj-lt"/>
              </a:rPr>
              <a:t> a ďalších opatrení, ktorých cieľom je zvýšiť ich podiel v zahraničných projektoch </a:t>
            </a:r>
            <a:r>
              <a:rPr lang="sk-SK" b="1" dirty="0" err="1">
                <a:solidFill>
                  <a:schemeClr val="bg1"/>
                </a:solidFill>
                <a:latin typeface="+mj-lt"/>
              </a:rPr>
              <a:t>Smart</a:t>
            </a:r>
            <a:r>
              <a:rPr lang="sk-SK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sk-SK" b="1" dirty="0" err="1">
                <a:solidFill>
                  <a:schemeClr val="bg1"/>
                </a:solidFill>
                <a:latin typeface="+mj-lt"/>
              </a:rPr>
              <a:t>Cities</a:t>
            </a:r>
            <a:r>
              <a:rPr lang="sk-SK" b="1" dirty="0">
                <a:solidFill>
                  <a:schemeClr val="bg1"/>
                </a:solidFill>
                <a:latin typeface="+mj-lt"/>
              </a:rPr>
              <a:t>.</a:t>
            </a:r>
          </a:p>
          <a:p>
            <a:pPr algn="r"/>
            <a:endParaRPr lang="sk-SK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31882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Obrázok, na ktorom je budova, mesto, vonkajšie, voda&#10;&#10;Automaticky generovaný popis">
            <a:extLst>
              <a:ext uri="{FF2B5EF4-FFF2-40B4-BE49-F238E27FC236}">
                <a16:creationId xmlns:a16="http://schemas.microsoft.com/office/drawing/2014/main" id="{AFBBE808-DC6D-47A2-99DA-70907FE13C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Obdĺžnik 5">
            <a:extLst>
              <a:ext uri="{FF2B5EF4-FFF2-40B4-BE49-F238E27FC236}">
                <a16:creationId xmlns:a16="http://schemas.microsoft.com/office/drawing/2014/main" id="{965BFDA8-56BC-42FA-9704-17F9A8EEAD3B}"/>
              </a:ext>
            </a:extLst>
          </p:cNvPr>
          <p:cNvSpPr/>
          <p:nvPr/>
        </p:nvSpPr>
        <p:spPr>
          <a:xfrm>
            <a:off x="0" y="567849"/>
            <a:ext cx="12197592" cy="1042235"/>
          </a:xfrm>
          <a:prstGeom prst="rect">
            <a:avLst/>
          </a:prstGeom>
          <a:solidFill>
            <a:srgbClr val="0637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408896A0-E96A-4742-92E2-A2EA9BD97091}"/>
              </a:ext>
            </a:extLst>
          </p:cNvPr>
          <p:cNvSpPr/>
          <p:nvPr/>
        </p:nvSpPr>
        <p:spPr>
          <a:xfrm>
            <a:off x="301321" y="735023"/>
            <a:ext cx="130393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4000" dirty="0">
                <a:solidFill>
                  <a:schemeClr val="bg1"/>
                </a:solidFill>
                <a:latin typeface="+mj-lt"/>
              </a:rPr>
              <a:t>SMART CITIES </a:t>
            </a:r>
            <a:r>
              <a:rPr lang="sk-SK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 </a:t>
            </a:r>
            <a:r>
              <a:rPr lang="sk-SK" sz="4000" dirty="0">
                <a:solidFill>
                  <a:schemeClr val="bg1"/>
                </a:solidFill>
                <a:latin typeface="+mj-lt"/>
              </a:rPr>
              <a:t>SME NA CESTE K SMART SLOVENSKU</a:t>
            </a:r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AAA16F3D-3A23-48DB-B2ED-8DFD4FA7D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975" y="2071894"/>
            <a:ext cx="3736943" cy="3694031"/>
          </a:xfrm>
          <a:prstGeom prst="rect">
            <a:avLst/>
          </a:prstGeom>
          <a:noFill/>
          <a:ln>
            <a:noFill/>
          </a:ln>
          <a:effectLst>
            <a:glow rad="50800">
              <a:schemeClr val="bg1">
                <a:lumMod val="5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ĺžnik 8">
            <a:extLst>
              <a:ext uri="{FF2B5EF4-FFF2-40B4-BE49-F238E27FC236}">
                <a16:creationId xmlns:a16="http://schemas.microsoft.com/office/drawing/2014/main" id="{4D3F05CD-E595-4DE3-996A-A3DB8593DAB0}"/>
              </a:ext>
            </a:extLst>
          </p:cNvPr>
          <p:cNvSpPr/>
          <p:nvPr/>
        </p:nvSpPr>
        <p:spPr>
          <a:xfrm>
            <a:off x="-33574" y="2034866"/>
            <a:ext cx="6696698" cy="3694031"/>
          </a:xfrm>
          <a:prstGeom prst="rect">
            <a:avLst/>
          </a:prstGeom>
          <a:solidFill>
            <a:srgbClr val="063765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0" name="Obdĺžnik 9">
            <a:extLst>
              <a:ext uri="{FF2B5EF4-FFF2-40B4-BE49-F238E27FC236}">
                <a16:creationId xmlns:a16="http://schemas.microsoft.com/office/drawing/2014/main" id="{19813DC3-11E5-44C2-B4AE-DC8011C64618}"/>
              </a:ext>
            </a:extLst>
          </p:cNvPr>
          <p:cNvSpPr/>
          <p:nvPr/>
        </p:nvSpPr>
        <p:spPr>
          <a:xfrm>
            <a:off x="2662538" y="5021011"/>
            <a:ext cx="60269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4000" dirty="0">
                <a:solidFill>
                  <a:schemeClr val="bg1"/>
                </a:solidFill>
                <a:latin typeface="+mj-lt"/>
              </a:rPr>
              <a:t>TEORETICKÝ PILIER</a:t>
            </a:r>
          </a:p>
        </p:txBody>
      </p:sp>
      <p:sp>
        <p:nvSpPr>
          <p:cNvPr id="11" name="Obdĺžnik 10">
            <a:extLst>
              <a:ext uri="{FF2B5EF4-FFF2-40B4-BE49-F238E27FC236}">
                <a16:creationId xmlns:a16="http://schemas.microsoft.com/office/drawing/2014/main" id="{92214E73-B490-49A2-BF42-EC258BF414A3}"/>
              </a:ext>
            </a:extLst>
          </p:cNvPr>
          <p:cNvSpPr/>
          <p:nvPr/>
        </p:nvSpPr>
        <p:spPr>
          <a:xfrm>
            <a:off x="4650290" y="5794615"/>
            <a:ext cx="6038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>
                <a:hlinkClick r:id="rId4"/>
              </a:rPr>
              <a:t>https://www.mhsr.sk/inovacie/strategie-a-politiky/smart-cities</a:t>
            </a:r>
            <a:endParaRPr lang="en-US" dirty="0"/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F3FA57CE-6F9E-4134-8549-CA56019A0D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21" y="6060336"/>
            <a:ext cx="2017117" cy="48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9850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>
            <a:extLst>
              <a:ext uri="{FF2B5EF4-FFF2-40B4-BE49-F238E27FC236}">
                <a16:creationId xmlns:a16="http://schemas.microsoft.com/office/drawing/2014/main" id="{3138A2DA-9E20-452E-A6D1-18D2DB0389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37" r="31474" b="-9271"/>
          <a:stretch/>
        </p:blipFill>
        <p:spPr>
          <a:xfrm>
            <a:off x="0" y="0"/>
            <a:ext cx="12191980" cy="7962900"/>
          </a:xfrm>
          <a:prstGeom prst="rect">
            <a:avLst/>
          </a:prstGeom>
        </p:spPr>
      </p:pic>
      <p:sp>
        <p:nvSpPr>
          <p:cNvPr id="4" name="Obdĺžnik 3">
            <a:extLst>
              <a:ext uri="{FF2B5EF4-FFF2-40B4-BE49-F238E27FC236}">
                <a16:creationId xmlns:a16="http://schemas.microsoft.com/office/drawing/2014/main" id="{6FF7E2FC-3915-4ACE-AAEE-B39B97A02684}"/>
              </a:ext>
            </a:extLst>
          </p:cNvPr>
          <p:cNvSpPr/>
          <p:nvPr/>
        </p:nvSpPr>
        <p:spPr>
          <a:xfrm>
            <a:off x="0" y="2556307"/>
            <a:ext cx="12197592" cy="1042235"/>
          </a:xfrm>
          <a:prstGeom prst="rect">
            <a:avLst/>
          </a:prstGeom>
          <a:solidFill>
            <a:srgbClr val="0637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E5AAD2C6-C706-4A61-83C4-2BDAF39DA87D}"/>
              </a:ext>
            </a:extLst>
          </p:cNvPr>
          <p:cNvSpPr/>
          <p:nvPr/>
        </p:nvSpPr>
        <p:spPr>
          <a:xfrm>
            <a:off x="1" y="2723481"/>
            <a:ext cx="121919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4000" dirty="0">
                <a:solidFill>
                  <a:schemeClr val="bg1"/>
                </a:solidFill>
                <a:latin typeface="+mj-lt"/>
              </a:rPr>
              <a:t>ODPORÚČANÉ VÝZVY PRE MESTÁ A OBCE</a:t>
            </a:r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36BDFE49-5BF7-4C23-A34B-ECE0A6FB7875}"/>
              </a:ext>
            </a:extLst>
          </p:cNvPr>
          <p:cNvSpPr/>
          <p:nvPr/>
        </p:nvSpPr>
        <p:spPr>
          <a:xfrm>
            <a:off x="974784" y="3598541"/>
            <a:ext cx="1037757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+mj-lt"/>
              <a:buAutoNum type="arabicPeriod"/>
            </a:pPr>
            <a:endParaRPr lang="sk-SK" sz="2800" b="1" dirty="0">
              <a:solidFill>
                <a:prstClr val="black"/>
              </a:solidFill>
              <a:latin typeface="+mj-lt"/>
            </a:endParaRPr>
          </a:p>
          <a:p>
            <a:pPr marL="457200" indent="-457200" algn="ctr">
              <a:buAutoNum type="arabicPeriod"/>
            </a:pPr>
            <a:r>
              <a:rPr lang="sk-SK" sz="2800" b="1" dirty="0">
                <a:solidFill>
                  <a:prstClr val="black"/>
                </a:solidFill>
                <a:latin typeface="+mj-lt"/>
              </a:rPr>
              <a:t>Strategický plán (priority) </a:t>
            </a:r>
            <a:r>
              <a:rPr lang="sk-SK" sz="2800" b="1" dirty="0" err="1">
                <a:solidFill>
                  <a:prstClr val="black"/>
                </a:solidFill>
                <a:latin typeface="+mj-lt"/>
              </a:rPr>
              <a:t>Smart</a:t>
            </a:r>
            <a:r>
              <a:rPr lang="sk-SK" sz="28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sk-SK" sz="2800" b="1" dirty="0" err="1">
                <a:solidFill>
                  <a:prstClr val="black"/>
                </a:solidFill>
                <a:latin typeface="+mj-lt"/>
              </a:rPr>
              <a:t>Cities</a:t>
            </a:r>
            <a:r>
              <a:rPr lang="sk-SK" sz="2800" b="1" dirty="0">
                <a:solidFill>
                  <a:prstClr val="black"/>
                </a:solidFill>
                <a:latin typeface="+mj-lt"/>
              </a:rPr>
              <a:t> nadväzujúci na plán hospodárskeho a sociálneho rozvoja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sk-SK" sz="2800" b="1" dirty="0">
                <a:solidFill>
                  <a:prstClr val="black"/>
                </a:solidFill>
                <a:latin typeface="+mj-lt"/>
              </a:rPr>
              <a:t>Audit</a:t>
            </a:r>
          </a:p>
          <a:p>
            <a:pPr marL="457200" indent="-457200" algn="ctr">
              <a:buAutoNum type="arabicPeriod"/>
            </a:pPr>
            <a:r>
              <a:rPr lang="sk-SK" sz="2800" b="1" dirty="0">
                <a:solidFill>
                  <a:prstClr val="black"/>
                </a:solidFill>
                <a:latin typeface="+mj-lt"/>
              </a:rPr>
              <a:t>Pracovná skupina</a:t>
            </a:r>
          </a:p>
          <a:p>
            <a:pPr marL="457200" indent="-457200" algn="ctr">
              <a:buAutoNum type="arabicPeriod"/>
            </a:pPr>
            <a:r>
              <a:rPr lang="sk-SK" sz="2800" b="1" dirty="0">
                <a:solidFill>
                  <a:prstClr val="black"/>
                </a:solidFill>
                <a:latin typeface="+mj-lt"/>
              </a:rPr>
              <a:t>Proces zdieľania dát</a:t>
            </a:r>
          </a:p>
          <a:p>
            <a:pPr marL="457200" indent="-457200" algn="ctr">
              <a:buAutoNum type="arabicPeriod"/>
            </a:pPr>
            <a:r>
              <a:rPr lang="sk-SK" sz="2800" b="1" dirty="0">
                <a:solidFill>
                  <a:prstClr val="black"/>
                </a:solidFill>
                <a:latin typeface="+mj-lt"/>
              </a:rPr>
              <a:t>Semináre a diskusné fóra</a:t>
            </a:r>
          </a:p>
          <a:p>
            <a:pPr marL="342900" indent="-342900" algn="ctr">
              <a:buFont typeface="+mj-lt"/>
              <a:buAutoNum type="arabicPeriod"/>
            </a:pPr>
            <a:endParaRPr lang="sk-SK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249578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" t="17437"/>
          <a:stretch/>
        </p:blipFill>
        <p:spPr>
          <a:xfrm>
            <a:off x="14514" y="0"/>
            <a:ext cx="12177486" cy="6872514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638629" y="2785254"/>
            <a:ext cx="84037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>
                <a:latin typeface="+mj-lt"/>
              </a:rPr>
              <a:t>MIRIAM LETAŠIOVÁ</a:t>
            </a:r>
          </a:p>
          <a:p>
            <a:r>
              <a:rPr lang="sk-SK" sz="2400" dirty="0">
                <a:latin typeface="+mj-lt"/>
              </a:rPr>
              <a:t>GENERÁLNA RIADITEĽKA</a:t>
            </a:r>
          </a:p>
          <a:p>
            <a:r>
              <a:rPr lang="sk-SK" sz="2400" dirty="0">
                <a:latin typeface="+mj-lt"/>
              </a:rPr>
              <a:t>SEKCIA PODNIKATEĽSKÉHO PROSTREDIA A INOVÁCIÍ </a:t>
            </a:r>
          </a:p>
          <a:p>
            <a:r>
              <a:rPr lang="sk-SK" sz="2400" dirty="0">
                <a:latin typeface="+mj-lt"/>
              </a:rPr>
              <a:t>MINISTERSTVO HOSPODÁRSTVA SLOVENSKEJ REPUBLIKY</a:t>
            </a:r>
          </a:p>
          <a:p>
            <a:endParaRPr lang="sk-SK" sz="2400" dirty="0">
              <a:latin typeface="+mj-lt"/>
            </a:endParaRPr>
          </a:p>
          <a:p>
            <a:r>
              <a:rPr lang="sk-SK" sz="2400" b="1" dirty="0" err="1">
                <a:latin typeface="+mj-lt"/>
              </a:rPr>
              <a:t>phone</a:t>
            </a:r>
            <a:r>
              <a:rPr lang="sk-SK" sz="2400" b="1" dirty="0">
                <a:latin typeface="+mj-lt"/>
              </a:rPr>
              <a:t>:</a:t>
            </a:r>
            <a:r>
              <a:rPr lang="sk-SK" sz="2400" dirty="0">
                <a:latin typeface="+mj-lt"/>
              </a:rPr>
              <a:t> +421 2 4854 7142</a:t>
            </a:r>
          </a:p>
          <a:p>
            <a:r>
              <a:rPr lang="sk-SK" sz="2400" b="1" dirty="0">
                <a:latin typeface="+mj-lt"/>
              </a:rPr>
              <a:t>email:</a:t>
            </a:r>
            <a:r>
              <a:rPr lang="sk-SK" sz="2400" dirty="0">
                <a:latin typeface="+mj-lt"/>
              </a:rPr>
              <a:t> miriam.letasiova@mhsr.sk</a:t>
            </a: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740" y="237475"/>
            <a:ext cx="2017117" cy="489988"/>
          </a:xfrm>
          <a:prstGeom prst="rect">
            <a:avLst/>
          </a:prstGeom>
        </p:spPr>
      </p:pic>
      <p:pic>
        <p:nvPicPr>
          <p:cNvPr id="7" name="Obrázok 6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29" y="5823734"/>
            <a:ext cx="2358571" cy="760913"/>
          </a:xfrm>
          <a:prstGeom prst="rect">
            <a:avLst/>
          </a:prstGeom>
        </p:spPr>
      </p:pic>
      <p:sp>
        <p:nvSpPr>
          <p:cNvPr id="9" name="Obdĺžnik 8">
            <a:extLst>
              <a:ext uri="{FF2B5EF4-FFF2-40B4-BE49-F238E27FC236}">
                <a16:creationId xmlns:a16="http://schemas.microsoft.com/office/drawing/2014/main" id="{7455F4AC-C5CF-46E5-8DD6-55423C9DC7B2}"/>
              </a:ext>
            </a:extLst>
          </p:cNvPr>
          <p:cNvSpPr/>
          <p:nvPr/>
        </p:nvSpPr>
        <p:spPr>
          <a:xfrm>
            <a:off x="14514" y="1387372"/>
            <a:ext cx="12177486" cy="974155"/>
          </a:xfrm>
          <a:prstGeom prst="rect">
            <a:avLst/>
          </a:prstGeom>
          <a:solidFill>
            <a:srgbClr val="0637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8" name="BlokTextu 7"/>
          <p:cNvSpPr txBox="1"/>
          <p:nvPr/>
        </p:nvSpPr>
        <p:spPr>
          <a:xfrm>
            <a:off x="638629" y="1367584"/>
            <a:ext cx="71332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6600" dirty="0">
                <a:solidFill>
                  <a:schemeClr val="bg1"/>
                </a:solidFill>
                <a:latin typeface="+mj-lt"/>
              </a:rPr>
              <a:t>Ďakujem</a:t>
            </a:r>
          </a:p>
        </p:txBody>
      </p:sp>
      <p:pic>
        <p:nvPicPr>
          <p:cNvPr id="10" name="Obrázok 9">
            <a:hlinkClick r:id="rId6"/>
            <a:extLst>
              <a:ext uri="{FF2B5EF4-FFF2-40B4-BE49-F238E27FC236}">
                <a16:creationId xmlns:a16="http://schemas.microsoft.com/office/drawing/2014/main" id="{4B2CDEAE-D947-49FF-B6EB-6BD432E595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860" y="5482214"/>
            <a:ext cx="1354348" cy="1354348"/>
          </a:xfrm>
          <a:prstGeom prst="rect">
            <a:avLst/>
          </a:prstGeom>
        </p:spPr>
      </p:pic>
      <p:pic>
        <p:nvPicPr>
          <p:cNvPr id="11" name="Picture 4" descr="VÃ½sledok vyhÄ¾adÃ¡vania obrÃ¡zkov pre dopyt facebook transparent logo">
            <a:hlinkClick r:id="rId8"/>
            <a:extLst>
              <a:ext uri="{FF2B5EF4-FFF2-40B4-BE49-F238E27FC236}">
                <a16:creationId xmlns:a16="http://schemas.microsoft.com/office/drawing/2014/main" id="{2A01E004-8A02-49FE-9A92-5F2F76C19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829" y="5615796"/>
            <a:ext cx="1115628" cy="1115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97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Obrázok, na ktorom je obloha, vonkajšie, noc, cesta&#10;&#10;Automaticky generovaný popis">
            <a:extLst>
              <a:ext uri="{FF2B5EF4-FFF2-40B4-BE49-F238E27FC236}">
                <a16:creationId xmlns:a16="http://schemas.microsoft.com/office/drawing/2014/main" id="{A3CB83C0-6B95-4D64-87F6-A527D19C46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0" b="476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Obdĺžnik 5">
            <a:extLst>
              <a:ext uri="{FF2B5EF4-FFF2-40B4-BE49-F238E27FC236}">
                <a16:creationId xmlns:a16="http://schemas.microsoft.com/office/drawing/2014/main" id="{0D56A34D-043B-46B1-923D-F58F74C9B070}"/>
              </a:ext>
            </a:extLst>
          </p:cNvPr>
          <p:cNvSpPr/>
          <p:nvPr/>
        </p:nvSpPr>
        <p:spPr>
          <a:xfrm>
            <a:off x="290286" y="149614"/>
            <a:ext cx="920205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500" dirty="0">
                <a:solidFill>
                  <a:schemeClr val="bg1"/>
                </a:solidFill>
                <a:latin typeface="+mj-lt"/>
              </a:rPr>
              <a:t>Podpora </a:t>
            </a:r>
            <a:r>
              <a:rPr lang="sk-SK" sz="3500" dirty="0" err="1">
                <a:solidFill>
                  <a:schemeClr val="bg1"/>
                </a:solidFill>
                <a:latin typeface="+mj-lt"/>
              </a:rPr>
              <a:t>smart</a:t>
            </a:r>
            <a:r>
              <a:rPr lang="sk-SK" sz="3500" dirty="0">
                <a:solidFill>
                  <a:schemeClr val="bg1"/>
                </a:solidFill>
                <a:latin typeface="+mj-lt"/>
              </a:rPr>
              <a:t> riešení zo strany MH SR je realizovaná prostredníctvom schémy na podporu MSP - podpory implementovania inovatívnych riešení v mestách </a:t>
            </a:r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762EC1FB-A155-4D61-9558-E3108F1FE5B6}"/>
              </a:ext>
            </a:extLst>
          </p:cNvPr>
          <p:cNvSpPr/>
          <p:nvPr/>
        </p:nvSpPr>
        <p:spPr>
          <a:xfrm>
            <a:off x="290286" y="4810650"/>
            <a:ext cx="6096000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sz="2600" dirty="0">
                <a:solidFill>
                  <a:schemeClr val="bg1"/>
                </a:solidFill>
              </a:rPr>
              <a:t>Štúdia uskutočniteľnosti</a:t>
            </a:r>
            <a:br>
              <a:rPr lang="sk-SK" sz="2600" dirty="0">
                <a:solidFill>
                  <a:schemeClr val="bg1"/>
                </a:solidFill>
              </a:rPr>
            </a:br>
            <a:r>
              <a:rPr lang="sk-SK" sz="2600" dirty="0">
                <a:solidFill>
                  <a:schemeClr val="bg1"/>
                </a:solidFill>
              </a:rPr>
              <a:t>20 000 €</a:t>
            </a:r>
            <a:br>
              <a:rPr lang="sk-SK" sz="2600" dirty="0">
                <a:solidFill>
                  <a:schemeClr val="bg1"/>
                </a:solidFill>
              </a:rPr>
            </a:br>
            <a:r>
              <a:rPr lang="sk-SK" sz="2600" dirty="0">
                <a:solidFill>
                  <a:schemeClr val="bg1"/>
                </a:solidFill>
              </a:rPr>
              <a:t>100%</a:t>
            </a:r>
          </a:p>
        </p:txBody>
      </p:sp>
      <p:sp>
        <p:nvSpPr>
          <p:cNvPr id="8" name="Obdĺžnik 7">
            <a:extLst>
              <a:ext uri="{FF2B5EF4-FFF2-40B4-BE49-F238E27FC236}">
                <a16:creationId xmlns:a16="http://schemas.microsoft.com/office/drawing/2014/main" id="{771501BF-4695-4F21-82EB-DB0B63164F2D}"/>
              </a:ext>
            </a:extLst>
          </p:cNvPr>
          <p:cNvSpPr/>
          <p:nvPr/>
        </p:nvSpPr>
        <p:spPr>
          <a:xfrm>
            <a:off x="4310722" y="4817071"/>
            <a:ext cx="409304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600" dirty="0">
                <a:solidFill>
                  <a:schemeClr val="bg1"/>
                </a:solidFill>
              </a:rPr>
              <a:t>Overenie navrhovaného riešenia v praxi</a:t>
            </a:r>
            <a:br>
              <a:rPr lang="sk-SK" sz="2600" dirty="0">
                <a:solidFill>
                  <a:schemeClr val="bg1"/>
                </a:solidFill>
              </a:rPr>
            </a:br>
            <a:r>
              <a:rPr lang="sk-SK" sz="2600" dirty="0">
                <a:solidFill>
                  <a:schemeClr val="bg1"/>
                </a:solidFill>
              </a:rPr>
              <a:t>150 000 €</a:t>
            </a:r>
            <a:br>
              <a:rPr lang="sk-SK" sz="2600" dirty="0">
                <a:solidFill>
                  <a:schemeClr val="bg1"/>
                </a:solidFill>
              </a:rPr>
            </a:br>
            <a:r>
              <a:rPr lang="sk-SK" sz="2600" dirty="0">
                <a:solidFill>
                  <a:schemeClr val="bg1"/>
                </a:solidFill>
              </a:rPr>
              <a:t>50%</a:t>
            </a:r>
          </a:p>
        </p:txBody>
      </p:sp>
      <p:sp>
        <p:nvSpPr>
          <p:cNvPr id="9" name="Obdĺžnik 8">
            <a:extLst>
              <a:ext uri="{FF2B5EF4-FFF2-40B4-BE49-F238E27FC236}">
                <a16:creationId xmlns:a16="http://schemas.microsoft.com/office/drawing/2014/main" id="{68D41E3C-7106-4AA1-B60D-291E89D27A64}"/>
              </a:ext>
            </a:extLst>
          </p:cNvPr>
          <p:cNvSpPr/>
          <p:nvPr/>
        </p:nvSpPr>
        <p:spPr>
          <a:xfrm>
            <a:off x="8403771" y="4817071"/>
            <a:ext cx="510902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600">
                <a:solidFill>
                  <a:schemeClr val="bg1"/>
                </a:solidFill>
              </a:rPr>
              <a:t>Komercionalizácia</a:t>
            </a:r>
            <a:br>
              <a:rPr lang="sk-SK" sz="2600">
                <a:solidFill>
                  <a:schemeClr val="bg1"/>
                </a:solidFill>
              </a:rPr>
            </a:br>
            <a:r>
              <a:rPr lang="sk-SK" sz="2600">
                <a:solidFill>
                  <a:schemeClr val="bg1"/>
                </a:solidFill>
              </a:rPr>
              <a:t>PPP, OP, EIB</a:t>
            </a:r>
          </a:p>
        </p:txBody>
      </p:sp>
      <p:pic>
        <p:nvPicPr>
          <p:cNvPr id="11" name="Obrázo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726" y="340438"/>
            <a:ext cx="2017117" cy="48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946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71"/>
          <a:stretch/>
        </p:blipFill>
        <p:spPr>
          <a:xfrm>
            <a:off x="0" y="0"/>
            <a:ext cx="12192000" cy="6821714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740" y="237475"/>
            <a:ext cx="2017117" cy="489988"/>
          </a:xfrm>
          <a:prstGeom prst="rect">
            <a:avLst/>
          </a:prstGeom>
        </p:spPr>
      </p:pic>
      <p:sp>
        <p:nvSpPr>
          <p:cNvPr id="7" name="Obdĺžnik 6"/>
          <p:cNvSpPr/>
          <p:nvPr/>
        </p:nvSpPr>
        <p:spPr>
          <a:xfrm>
            <a:off x="1" y="6183086"/>
            <a:ext cx="12197592" cy="674914"/>
          </a:xfrm>
          <a:prstGeom prst="rect">
            <a:avLst/>
          </a:prstGeom>
          <a:solidFill>
            <a:srgbClr val="0637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Obdĺžnik 7"/>
          <p:cNvSpPr/>
          <p:nvPr/>
        </p:nvSpPr>
        <p:spPr>
          <a:xfrm>
            <a:off x="551543" y="6366654"/>
            <a:ext cx="120323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400" dirty="0">
                <a:solidFill>
                  <a:schemeClr val="bg1"/>
                </a:solidFill>
              </a:rPr>
              <a:t>MIRIAM LETAŠIOVÁ, GENERÁLNA RIADITEĽKA, SEKCIA PODNIKATEĽSKÉHO PROSTREDIA A INOVÁCIÍ, MINISTERSTVO HOSPODÁRSTVA SLOVENSKEJ REPUBLIKY</a:t>
            </a:r>
          </a:p>
        </p:txBody>
      </p:sp>
      <p:sp>
        <p:nvSpPr>
          <p:cNvPr id="9" name="Obdĺžnik 8"/>
          <p:cNvSpPr/>
          <p:nvPr/>
        </p:nvSpPr>
        <p:spPr>
          <a:xfrm>
            <a:off x="-5592" y="860687"/>
            <a:ext cx="12197592" cy="3533513"/>
          </a:xfrm>
          <a:prstGeom prst="rect">
            <a:avLst/>
          </a:prstGeom>
          <a:solidFill>
            <a:srgbClr val="0637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2400">
              <a:latin typeface="+mj-lt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108857" y="937656"/>
            <a:ext cx="441234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3600" dirty="0">
                <a:solidFill>
                  <a:schemeClr val="bg1"/>
                </a:solidFill>
                <a:latin typeface="+mj-lt"/>
              </a:rPr>
              <a:t>V roku 2018 bolo </a:t>
            </a:r>
            <a:r>
              <a:rPr lang="sk-SK" sz="3600" b="1" dirty="0">
                <a:solidFill>
                  <a:schemeClr val="bg1"/>
                </a:solidFill>
                <a:latin typeface="+mj-lt"/>
                <a:hlinkClick r:id="rId4"/>
              </a:rPr>
              <a:t>schválených celkom 10</a:t>
            </a:r>
            <a:r>
              <a:rPr lang="sk-SK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sk-SK" sz="3600" dirty="0">
                <a:solidFill>
                  <a:schemeClr val="bg1"/>
                </a:solidFill>
                <a:latin typeface="+mj-lt"/>
              </a:rPr>
              <a:t>projektov vo fáze prípravy štúdie realizovateľnosti</a:t>
            </a:r>
          </a:p>
        </p:txBody>
      </p:sp>
      <p:sp>
        <p:nvSpPr>
          <p:cNvPr id="10" name="BlokTextu 9"/>
          <p:cNvSpPr txBox="1"/>
          <p:nvPr/>
        </p:nvSpPr>
        <p:spPr>
          <a:xfrm>
            <a:off x="4630057" y="937656"/>
            <a:ext cx="7416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400" dirty="0">
                <a:solidFill>
                  <a:schemeClr val="bg1"/>
                </a:solidFill>
                <a:latin typeface="+mj-lt"/>
              </a:rPr>
              <a:t>V roku 2019 prichádza k realizácii projektov a finančné prostriedky sú aktuálne v procese uvoľňovania</a:t>
            </a:r>
          </a:p>
        </p:txBody>
      </p:sp>
    </p:spTree>
    <p:extLst>
      <p:ext uri="{BB962C8B-B14F-4D97-AF65-F5344CB8AC3E}">
        <p14:creationId xmlns:p14="http://schemas.microsoft.com/office/powerpoint/2010/main" val="536423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Obrázok, na ktorom je obloha, mesto, budova, vonkajšie&#10;&#10;Automaticky generovaný popis">
            <a:extLst>
              <a:ext uri="{FF2B5EF4-FFF2-40B4-BE49-F238E27FC236}">
                <a16:creationId xmlns:a16="http://schemas.microsoft.com/office/drawing/2014/main" id="{2CFAA2F2-99A8-4377-8CF8-F46933ECF2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Obdĺžnik 6">
            <a:extLst>
              <a:ext uri="{FF2B5EF4-FFF2-40B4-BE49-F238E27FC236}">
                <a16:creationId xmlns:a16="http://schemas.microsoft.com/office/drawing/2014/main" id="{29BACFC2-3D80-475A-BA6F-DD84EBFF9964}"/>
              </a:ext>
            </a:extLst>
          </p:cNvPr>
          <p:cNvSpPr/>
          <p:nvPr/>
        </p:nvSpPr>
        <p:spPr>
          <a:xfrm>
            <a:off x="0" y="567849"/>
            <a:ext cx="12197592" cy="1042235"/>
          </a:xfrm>
          <a:prstGeom prst="rect">
            <a:avLst/>
          </a:prstGeom>
          <a:solidFill>
            <a:srgbClr val="0637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8" name="Obdĺžnik 7">
            <a:extLst>
              <a:ext uri="{FF2B5EF4-FFF2-40B4-BE49-F238E27FC236}">
                <a16:creationId xmlns:a16="http://schemas.microsoft.com/office/drawing/2014/main" id="{26A10D56-4A2D-4F4A-ACAA-FDF1D8545D75}"/>
              </a:ext>
            </a:extLst>
          </p:cNvPr>
          <p:cNvSpPr/>
          <p:nvPr/>
        </p:nvSpPr>
        <p:spPr>
          <a:xfrm>
            <a:off x="301321" y="735023"/>
            <a:ext cx="130393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4000" dirty="0">
                <a:solidFill>
                  <a:schemeClr val="bg1"/>
                </a:solidFill>
                <a:latin typeface="+mj-lt"/>
              </a:rPr>
              <a:t>PODPORNÝ MECHANIZMUS MH SR</a:t>
            </a:r>
          </a:p>
        </p:txBody>
      </p:sp>
      <p:sp>
        <p:nvSpPr>
          <p:cNvPr id="9" name="Obdĺžnik 8">
            <a:extLst>
              <a:ext uri="{FF2B5EF4-FFF2-40B4-BE49-F238E27FC236}">
                <a16:creationId xmlns:a16="http://schemas.microsoft.com/office/drawing/2014/main" id="{A208D6C9-56C4-43AA-8363-D6E9ECFA609B}"/>
              </a:ext>
            </a:extLst>
          </p:cNvPr>
          <p:cNvSpPr/>
          <p:nvPr/>
        </p:nvSpPr>
        <p:spPr>
          <a:xfrm>
            <a:off x="-33574" y="1930400"/>
            <a:ext cx="12225574" cy="4093428"/>
          </a:xfrm>
          <a:prstGeom prst="rect">
            <a:avLst/>
          </a:prstGeom>
          <a:solidFill>
            <a:srgbClr val="C000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8230ABD4-55C1-420B-9EF6-7A6154FAE726}"/>
              </a:ext>
            </a:extLst>
          </p:cNvPr>
          <p:cNvSpPr txBox="1"/>
          <p:nvPr/>
        </p:nvSpPr>
        <p:spPr>
          <a:xfrm>
            <a:off x="362855" y="2110384"/>
            <a:ext cx="44849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400" dirty="0">
                <a:solidFill>
                  <a:schemeClr val="bg1"/>
                </a:solidFill>
                <a:latin typeface="+mj-lt"/>
              </a:rPr>
              <a:t>23 žiadostí</a:t>
            </a:r>
          </a:p>
          <a:p>
            <a:r>
              <a:rPr lang="sk-SK" sz="4400" dirty="0">
                <a:solidFill>
                  <a:schemeClr val="bg1"/>
                </a:solidFill>
                <a:latin typeface="+mj-lt"/>
              </a:rPr>
              <a:t>10 schválených projektov</a:t>
            </a:r>
            <a:endParaRPr lang="en-US" sz="4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5A86892E-81CB-443B-A2F2-335A222A44DF}"/>
              </a:ext>
            </a:extLst>
          </p:cNvPr>
          <p:cNvSpPr txBox="1"/>
          <p:nvPr/>
        </p:nvSpPr>
        <p:spPr>
          <a:xfrm>
            <a:off x="4020459" y="1915886"/>
            <a:ext cx="348342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600" b="1" dirty="0" err="1">
                <a:solidFill>
                  <a:schemeClr val="bg1"/>
                </a:solidFill>
                <a:latin typeface="+mj-lt"/>
              </a:rPr>
              <a:t>Banská</a:t>
            </a:r>
            <a:r>
              <a:rPr lang="en-US" sz="2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+mj-lt"/>
              </a:rPr>
              <a:t>Bystrica</a:t>
            </a:r>
            <a:endParaRPr lang="en-US" sz="2600" b="1" dirty="0">
              <a:solidFill>
                <a:schemeClr val="bg1"/>
              </a:solidFill>
              <a:latin typeface="+mj-lt"/>
            </a:endParaRPr>
          </a:p>
          <a:p>
            <a:pPr algn="r"/>
            <a:r>
              <a:rPr lang="en-US" sz="2600" b="1" dirty="0" err="1">
                <a:solidFill>
                  <a:schemeClr val="bg1"/>
                </a:solidFill>
                <a:latin typeface="+mj-lt"/>
              </a:rPr>
              <a:t>Hlohove</a:t>
            </a:r>
            <a:r>
              <a:rPr lang="sk-SK" sz="2600" b="1" dirty="0">
                <a:solidFill>
                  <a:schemeClr val="bg1"/>
                </a:solidFill>
                <a:latin typeface="+mj-lt"/>
              </a:rPr>
              <a:t>c</a:t>
            </a:r>
            <a:endParaRPr lang="en-US" sz="2600" b="1" dirty="0">
              <a:solidFill>
                <a:schemeClr val="bg1"/>
              </a:solidFill>
              <a:latin typeface="+mj-lt"/>
            </a:endParaRPr>
          </a:p>
          <a:p>
            <a:pPr algn="r"/>
            <a:r>
              <a:rPr lang="en-US" sz="2600" b="1" dirty="0" err="1">
                <a:solidFill>
                  <a:schemeClr val="bg1"/>
                </a:solidFill>
                <a:latin typeface="+mj-lt"/>
              </a:rPr>
              <a:t>Trenčín</a:t>
            </a:r>
            <a:endParaRPr lang="en-US" sz="2600" b="1" dirty="0">
              <a:solidFill>
                <a:schemeClr val="bg1"/>
              </a:solidFill>
              <a:latin typeface="+mj-lt"/>
            </a:endParaRPr>
          </a:p>
          <a:p>
            <a:pPr algn="r"/>
            <a:r>
              <a:rPr lang="en-US" sz="2600" b="1" dirty="0" err="1">
                <a:solidFill>
                  <a:schemeClr val="bg1"/>
                </a:solidFill>
                <a:latin typeface="+mj-lt"/>
              </a:rPr>
              <a:t>Banská</a:t>
            </a:r>
            <a:r>
              <a:rPr lang="en-US" sz="2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+mj-lt"/>
              </a:rPr>
              <a:t>Štiavnica</a:t>
            </a:r>
            <a:endParaRPr lang="en-US" sz="2600" b="1" dirty="0">
              <a:solidFill>
                <a:schemeClr val="bg1"/>
              </a:solidFill>
              <a:latin typeface="+mj-lt"/>
            </a:endParaRPr>
          </a:p>
          <a:p>
            <a:pPr algn="r"/>
            <a:r>
              <a:rPr lang="en-US" sz="2600" b="1" dirty="0">
                <a:solidFill>
                  <a:schemeClr val="bg1"/>
                </a:solidFill>
                <a:latin typeface="+mj-lt"/>
              </a:rPr>
              <a:t>Trnava</a:t>
            </a:r>
          </a:p>
          <a:p>
            <a:pPr algn="r"/>
            <a:r>
              <a:rPr lang="en-US" sz="2600" b="1" dirty="0" err="1">
                <a:solidFill>
                  <a:schemeClr val="bg1"/>
                </a:solidFill>
                <a:latin typeface="+mj-lt"/>
              </a:rPr>
              <a:t>Poprad</a:t>
            </a:r>
            <a:endParaRPr lang="en-US" sz="2600" b="1" dirty="0">
              <a:solidFill>
                <a:schemeClr val="bg1"/>
              </a:solidFill>
              <a:latin typeface="+mj-lt"/>
            </a:endParaRPr>
          </a:p>
          <a:p>
            <a:pPr algn="r"/>
            <a:r>
              <a:rPr lang="en-US" sz="2600" b="1" dirty="0" err="1">
                <a:solidFill>
                  <a:schemeClr val="bg1"/>
                </a:solidFill>
                <a:latin typeface="+mj-lt"/>
              </a:rPr>
              <a:t>Dolný</a:t>
            </a:r>
            <a:r>
              <a:rPr lang="en-US" sz="2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+mj-lt"/>
              </a:rPr>
              <a:t>Kubín</a:t>
            </a:r>
            <a:endParaRPr lang="en-US" sz="2600" b="1" dirty="0">
              <a:solidFill>
                <a:schemeClr val="bg1"/>
              </a:solidFill>
              <a:latin typeface="+mj-lt"/>
            </a:endParaRPr>
          </a:p>
          <a:p>
            <a:pPr algn="r"/>
            <a:r>
              <a:rPr lang="en-US" sz="2600" b="1" dirty="0">
                <a:solidFill>
                  <a:schemeClr val="bg1"/>
                </a:solidFill>
                <a:latin typeface="+mj-lt"/>
              </a:rPr>
              <a:t>Nitra</a:t>
            </a:r>
          </a:p>
          <a:p>
            <a:pPr algn="r"/>
            <a:r>
              <a:rPr lang="en-US" sz="2600" b="1" dirty="0">
                <a:solidFill>
                  <a:schemeClr val="bg1"/>
                </a:solidFill>
                <a:latin typeface="+mj-lt"/>
              </a:rPr>
              <a:t>Bratislava</a:t>
            </a:r>
          </a:p>
          <a:p>
            <a:pPr algn="r"/>
            <a:r>
              <a:rPr lang="en-US" sz="2600" b="1" dirty="0" err="1">
                <a:solidFill>
                  <a:schemeClr val="bg1"/>
                </a:solidFill>
                <a:latin typeface="+mj-lt"/>
              </a:rPr>
              <a:t>Senec</a:t>
            </a:r>
            <a:endParaRPr lang="en-US" sz="2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FF589414-FB46-4DA3-9EEE-D41BB5211EF5}"/>
              </a:ext>
            </a:extLst>
          </p:cNvPr>
          <p:cNvSpPr txBox="1"/>
          <p:nvPr/>
        </p:nvSpPr>
        <p:spPr>
          <a:xfrm>
            <a:off x="7595546" y="2001399"/>
            <a:ext cx="3657604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900" dirty="0">
                <a:solidFill>
                  <a:schemeClr val="bg1"/>
                </a:solidFill>
                <a:latin typeface="+mj-lt"/>
              </a:rPr>
              <a:t>inteligentné osvetlenie</a:t>
            </a:r>
          </a:p>
          <a:p>
            <a:r>
              <a:rPr lang="sk-SK" sz="1900" dirty="0">
                <a:solidFill>
                  <a:schemeClr val="bg1"/>
                </a:solidFill>
                <a:latin typeface="+mj-lt"/>
              </a:rPr>
              <a:t>monitorovanie spotreby energie</a:t>
            </a:r>
          </a:p>
          <a:p>
            <a:r>
              <a:rPr lang="sk-SK" sz="1900" dirty="0">
                <a:solidFill>
                  <a:schemeClr val="bg1"/>
                </a:solidFill>
                <a:latin typeface="+mj-lt"/>
              </a:rPr>
              <a:t>umelá inteligencia</a:t>
            </a:r>
          </a:p>
          <a:p>
            <a:r>
              <a:rPr lang="sk-SK" sz="1900" dirty="0">
                <a:solidFill>
                  <a:schemeClr val="bg1"/>
                </a:solidFill>
                <a:latin typeface="+mj-lt"/>
              </a:rPr>
              <a:t>manažment reklám, informačné tabule, cestovný ruch</a:t>
            </a:r>
          </a:p>
          <a:p>
            <a:r>
              <a:rPr lang="sk-SK" sz="1900" dirty="0">
                <a:solidFill>
                  <a:schemeClr val="bg1"/>
                </a:solidFill>
                <a:latin typeface="+mj-lt"/>
              </a:rPr>
              <a:t>monitoring ovzdušia</a:t>
            </a:r>
          </a:p>
          <a:p>
            <a:r>
              <a:rPr lang="sk-SK" sz="1900" dirty="0">
                <a:solidFill>
                  <a:schemeClr val="bg1"/>
                </a:solidFill>
                <a:latin typeface="+mj-lt"/>
              </a:rPr>
              <a:t>manažment parkovania, penalizácie</a:t>
            </a:r>
          </a:p>
          <a:p>
            <a:r>
              <a:rPr lang="sk-SK" sz="1900" dirty="0">
                <a:solidFill>
                  <a:schemeClr val="bg1"/>
                </a:solidFill>
                <a:latin typeface="+mj-lt"/>
              </a:rPr>
              <a:t>stožiare verejného osvetlenia a ich využitie pre viac účelov</a:t>
            </a:r>
          </a:p>
          <a:p>
            <a:r>
              <a:rPr lang="sk-SK" sz="1900" dirty="0">
                <a:solidFill>
                  <a:schemeClr val="bg1"/>
                </a:solidFill>
                <a:latin typeface="+mj-lt"/>
              </a:rPr>
              <a:t>demografické zisťovanie správania sa obyvateľstva</a:t>
            </a:r>
          </a:p>
          <a:p>
            <a:r>
              <a:rPr lang="sk-SK" sz="1900" dirty="0">
                <a:solidFill>
                  <a:schemeClr val="bg1"/>
                </a:solidFill>
                <a:latin typeface="+mj-lt"/>
              </a:rPr>
              <a:t>mapy verejného osvetlenia</a:t>
            </a:r>
          </a:p>
          <a:p>
            <a:endParaRPr lang="sk-SK" sz="19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931F8F9B-3592-44E3-9F58-48E038C0BA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536" y="225603"/>
            <a:ext cx="2017117" cy="48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361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Obrázok, na ktorom je objekt, vnútri&#10;&#10;Automaticky generovaný popis">
            <a:extLst>
              <a:ext uri="{FF2B5EF4-FFF2-40B4-BE49-F238E27FC236}">
                <a16:creationId xmlns:a16="http://schemas.microsoft.com/office/drawing/2014/main" id="{5C733627-2D2D-44BD-AA8C-1039E23A93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Obdĺžnik 5">
            <a:extLst>
              <a:ext uri="{FF2B5EF4-FFF2-40B4-BE49-F238E27FC236}">
                <a16:creationId xmlns:a16="http://schemas.microsoft.com/office/drawing/2014/main" id="{6495B357-A3D1-48E9-9A02-AA9839D15A82}"/>
              </a:ext>
            </a:extLst>
          </p:cNvPr>
          <p:cNvSpPr/>
          <p:nvPr/>
        </p:nvSpPr>
        <p:spPr>
          <a:xfrm>
            <a:off x="1" y="2844800"/>
            <a:ext cx="12197592" cy="1042235"/>
          </a:xfrm>
          <a:prstGeom prst="rect">
            <a:avLst/>
          </a:prstGeom>
          <a:solidFill>
            <a:srgbClr val="0637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A15EF5CF-8A1C-4788-909B-D9BB3E863769}"/>
              </a:ext>
            </a:extLst>
          </p:cNvPr>
          <p:cNvSpPr txBox="1"/>
          <p:nvPr/>
        </p:nvSpPr>
        <p:spPr>
          <a:xfrm>
            <a:off x="377740" y="2905649"/>
            <a:ext cx="118581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5400" cap="all">
                <a:solidFill>
                  <a:schemeClr val="bg1"/>
                </a:solidFill>
                <a:latin typeface="+mj-lt"/>
              </a:rPr>
              <a:t>PROJEKTY NA SLOVENSKU</a:t>
            </a:r>
          </a:p>
        </p:txBody>
      </p:sp>
      <p:sp>
        <p:nvSpPr>
          <p:cNvPr id="8" name="Obdĺžnik 7">
            <a:extLst>
              <a:ext uri="{FF2B5EF4-FFF2-40B4-BE49-F238E27FC236}">
                <a16:creationId xmlns:a16="http://schemas.microsoft.com/office/drawing/2014/main" id="{7962DCE9-B202-4814-9136-068228382C07}"/>
              </a:ext>
            </a:extLst>
          </p:cNvPr>
          <p:cNvSpPr/>
          <p:nvPr/>
        </p:nvSpPr>
        <p:spPr>
          <a:xfrm>
            <a:off x="-5612" y="6183086"/>
            <a:ext cx="12197592" cy="674914"/>
          </a:xfrm>
          <a:prstGeom prst="rect">
            <a:avLst/>
          </a:prstGeom>
          <a:solidFill>
            <a:srgbClr val="0637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Obdĺžnik 8">
            <a:extLst>
              <a:ext uri="{FF2B5EF4-FFF2-40B4-BE49-F238E27FC236}">
                <a16:creationId xmlns:a16="http://schemas.microsoft.com/office/drawing/2014/main" id="{99C2639A-399D-484F-872F-4AF664C6CBE8}"/>
              </a:ext>
            </a:extLst>
          </p:cNvPr>
          <p:cNvSpPr/>
          <p:nvPr/>
        </p:nvSpPr>
        <p:spPr>
          <a:xfrm>
            <a:off x="159637" y="6366654"/>
            <a:ext cx="120323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1400">
                <a:solidFill>
                  <a:schemeClr val="bg1"/>
                </a:solidFill>
              </a:rPr>
              <a:t>MIRIAM LETAŠIOVÁ, GENERÁLNA RIADITEĽKA, SEKCIA PODNIKATEĽSKÉHO PROSTREDIA A INOVÁCIÍ, MINISTERSTVO HOSPODÁRSTVA SLOVENSKEJ REPUBLIKY</a:t>
            </a:r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1E34AC77-81C7-48D4-9BDE-9E2F2B93E1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235" y="220222"/>
            <a:ext cx="2017117" cy="48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858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>
            <a:extLst>
              <a:ext uri="{FF2B5EF4-FFF2-40B4-BE49-F238E27FC236}">
                <a16:creationId xmlns:a16="http://schemas.microsoft.com/office/drawing/2014/main" id="{4F9100FC-6B6E-4735-B16D-AC07A5C9394F}"/>
              </a:ext>
            </a:extLst>
          </p:cNvPr>
          <p:cNvSpPr/>
          <p:nvPr/>
        </p:nvSpPr>
        <p:spPr>
          <a:xfrm>
            <a:off x="-5612" y="6183086"/>
            <a:ext cx="12197592" cy="674914"/>
          </a:xfrm>
          <a:prstGeom prst="rect">
            <a:avLst/>
          </a:prstGeom>
          <a:solidFill>
            <a:srgbClr val="0637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C1F69675-D238-4111-B78B-73BC2A5F54EF}"/>
              </a:ext>
            </a:extLst>
          </p:cNvPr>
          <p:cNvSpPr/>
          <p:nvPr/>
        </p:nvSpPr>
        <p:spPr>
          <a:xfrm>
            <a:off x="159637" y="6366654"/>
            <a:ext cx="120323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1400">
                <a:solidFill>
                  <a:schemeClr val="bg1"/>
                </a:solidFill>
              </a:rPr>
              <a:t>MIRIAM LETAŠIOVÁ, GENERÁLNA RIADITEĽKA, SEKCIA PODNIKATEĽSKÉHO PROSTREDIA A INOVÁCIÍ, MINISTERSTVO HOSPODÁRSTVA SLOVENSKEJ REPUBLIKY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4586E54E-316E-4A03-B72C-E82542C7E2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39" t="6386"/>
          <a:stretch/>
        </p:blipFill>
        <p:spPr>
          <a:xfrm>
            <a:off x="3346704" y="187410"/>
            <a:ext cx="8778472" cy="5949955"/>
          </a:xfrm>
          <a:prstGeom prst="rect">
            <a:avLst/>
          </a:prstGeom>
        </p:spPr>
      </p:pic>
      <p:sp>
        <p:nvSpPr>
          <p:cNvPr id="7" name="Obdĺžnik 6">
            <a:extLst>
              <a:ext uri="{FF2B5EF4-FFF2-40B4-BE49-F238E27FC236}">
                <a16:creationId xmlns:a16="http://schemas.microsoft.com/office/drawing/2014/main" id="{B6CE133F-8487-4E19-9C16-5A2D885BF0D9}"/>
              </a:ext>
            </a:extLst>
          </p:cNvPr>
          <p:cNvSpPr/>
          <p:nvPr/>
        </p:nvSpPr>
        <p:spPr>
          <a:xfrm>
            <a:off x="1636776" y="356616"/>
            <a:ext cx="3511296" cy="1243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bdĺžnik 7">
            <a:extLst>
              <a:ext uri="{FF2B5EF4-FFF2-40B4-BE49-F238E27FC236}">
                <a16:creationId xmlns:a16="http://schemas.microsoft.com/office/drawing/2014/main" id="{42ECF32A-8BBE-488A-B595-8721970528D2}"/>
              </a:ext>
            </a:extLst>
          </p:cNvPr>
          <p:cNvSpPr/>
          <p:nvPr/>
        </p:nvSpPr>
        <p:spPr>
          <a:xfrm>
            <a:off x="1484376" y="1452414"/>
            <a:ext cx="3511296" cy="1243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bdĺžnik 8">
            <a:extLst>
              <a:ext uri="{FF2B5EF4-FFF2-40B4-BE49-F238E27FC236}">
                <a16:creationId xmlns:a16="http://schemas.microsoft.com/office/drawing/2014/main" id="{58301C79-08F0-48ED-A8ED-A9BCA50F2707}"/>
              </a:ext>
            </a:extLst>
          </p:cNvPr>
          <p:cNvSpPr/>
          <p:nvPr/>
        </p:nvSpPr>
        <p:spPr>
          <a:xfrm>
            <a:off x="736092" y="2367961"/>
            <a:ext cx="3511296" cy="1243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bdĺžnik 9">
            <a:extLst>
              <a:ext uri="{FF2B5EF4-FFF2-40B4-BE49-F238E27FC236}">
                <a16:creationId xmlns:a16="http://schemas.microsoft.com/office/drawing/2014/main" id="{F0DCCE02-ECEC-4469-828D-94AE468939C3}"/>
              </a:ext>
            </a:extLst>
          </p:cNvPr>
          <p:cNvSpPr/>
          <p:nvPr/>
        </p:nvSpPr>
        <p:spPr>
          <a:xfrm>
            <a:off x="1" y="0"/>
            <a:ext cx="3081527" cy="6183085"/>
          </a:xfrm>
          <a:prstGeom prst="rect">
            <a:avLst/>
          </a:prstGeom>
          <a:solidFill>
            <a:srgbClr val="0637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Obdĺžnik 10">
            <a:extLst>
              <a:ext uri="{FF2B5EF4-FFF2-40B4-BE49-F238E27FC236}">
                <a16:creationId xmlns:a16="http://schemas.microsoft.com/office/drawing/2014/main" id="{B0E86D4E-985C-448E-83F4-988C331FBA0C}"/>
              </a:ext>
            </a:extLst>
          </p:cNvPr>
          <p:cNvSpPr/>
          <p:nvPr/>
        </p:nvSpPr>
        <p:spPr>
          <a:xfrm>
            <a:off x="60960" y="335306"/>
            <a:ext cx="299923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+mj-lt"/>
              </a:rPr>
              <a:t>Inteligentné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+mj-lt"/>
              </a:rPr>
              <a:t>osvetlenie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 s </a:t>
            </a:r>
            <a:r>
              <a:rPr lang="en-US" sz="3600" dirty="0" err="1">
                <a:solidFill>
                  <a:schemeClr val="bg1"/>
                </a:solidFill>
                <a:latin typeface="+mj-lt"/>
              </a:rPr>
              <a:t>nabíjaním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+mj-lt"/>
              </a:rPr>
              <a:t>elektromobilov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 v </a:t>
            </a:r>
            <a:r>
              <a:rPr lang="en-US" sz="3600" dirty="0" err="1">
                <a:solidFill>
                  <a:schemeClr val="bg1"/>
                </a:solidFill>
                <a:latin typeface="+mj-lt"/>
              </a:rPr>
              <a:t>Banskej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+mj-lt"/>
              </a:rPr>
              <a:t>Bystrici</a:t>
            </a:r>
            <a:endParaRPr lang="sk-SK" dirty="0">
              <a:latin typeface="+mj-lt"/>
            </a:endParaRPr>
          </a:p>
          <a:p>
            <a:endParaRPr lang="sk-SK" dirty="0">
              <a:solidFill>
                <a:schemeClr val="bg1"/>
              </a:solidFill>
              <a:latin typeface="+mj-lt"/>
            </a:endParaRPr>
          </a:p>
          <a:p>
            <a:r>
              <a:rPr lang="sk-SK" dirty="0">
                <a:solidFill>
                  <a:schemeClr val="bg1"/>
                </a:solidFill>
                <a:latin typeface="+mj-lt"/>
              </a:rPr>
              <a:t>Zavedenie integrovaného riadenia verejného osvetlenia a nabíjacích staníc na elektromobily</a:t>
            </a:r>
          </a:p>
          <a:p>
            <a:endParaRPr lang="sk-SK" dirty="0">
              <a:solidFill>
                <a:schemeClr val="bg1"/>
              </a:solidFill>
              <a:latin typeface="+mj-lt"/>
            </a:endParaRPr>
          </a:p>
          <a:p>
            <a:r>
              <a:rPr lang="sk-SK" b="1" dirty="0">
                <a:solidFill>
                  <a:schemeClr val="bg1"/>
                </a:solidFill>
              </a:rPr>
              <a:t>REALIZÁCIA:</a:t>
            </a:r>
          </a:p>
          <a:p>
            <a:r>
              <a:rPr lang="en-US" b="1" dirty="0" err="1">
                <a:solidFill>
                  <a:schemeClr val="bg1"/>
                </a:solidFill>
              </a:rPr>
              <a:t>Seak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s.r.o</a:t>
            </a:r>
            <a:r>
              <a:rPr lang="sk-SK" b="1" dirty="0">
                <a:solidFill>
                  <a:schemeClr val="bg1"/>
                </a:solidFill>
              </a:rPr>
              <a:t>.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endParaRPr lang="sk-SK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02F03AC3-D1CD-4BB8-8B95-54CCC01F52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235" y="220222"/>
            <a:ext cx="2017117" cy="489988"/>
          </a:xfrm>
          <a:prstGeom prst="rect">
            <a:avLst/>
          </a:prstGeom>
        </p:spPr>
      </p:pic>
      <p:sp>
        <p:nvSpPr>
          <p:cNvPr id="2" name="Obdĺžnik 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b="1" dirty="0">
                <a:solidFill>
                  <a:schemeClr val="bg1"/>
                </a:solidFill>
              </a:rPr>
              <a:t>REALIZÁCIA:</a:t>
            </a:r>
          </a:p>
          <a:p>
            <a:r>
              <a:rPr lang="en-US" b="1" dirty="0">
                <a:solidFill>
                  <a:schemeClr val="bg1"/>
                </a:solidFill>
              </a:rPr>
              <a:t>Euro-Building, </a:t>
            </a:r>
            <a:r>
              <a:rPr lang="en-US" b="1" dirty="0" err="1">
                <a:solidFill>
                  <a:schemeClr val="bg1"/>
                </a:solidFill>
              </a:rPr>
              <a:t>a.s</a:t>
            </a:r>
            <a:r>
              <a:rPr lang="en-US" b="1" dirty="0">
                <a:solidFill>
                  <a:schemeClr val="bg1"/>
                </a:solidFill>
              </a:rPr>
              <a:t>. a </a:t>
            </a:r>
            <a:r>
              <a:rPr lang="en-US" b="1" dirty="0" err="1">
                <a:solidFill>
                  <a:schemeClr val="bg1"/>
                </a:solidFill>
              </a:rPr>
              <a:t>Remeslo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stav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s.r.o</a:t>
            </a:r>
            <a:r>
              <a:rPr lang="en-US" b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4513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>
            <a:extLst>
              <a:ext uri="{FF2B5EF4-FFF2-40B4-BE49-F238E27FC236}">
                <a16:creationId xmlns:a16="http://schemas.microsoft.com/office/drawing/2014/main" id="{F4BAA819-F2F6-4E14-9DF7-409B794AB114}"/>
              </a:ext>
            </a:extLst>
          </p:cNvPr>
          <p:cNvSpPr/>
          <p:nvPr/>
        </p:nvSpPr>
        <p:spPr>
          <a:xfrm>
            <a:off x="-5612" y="6183086"/>
            <a:ext cx="12197592" cy="674914"/>
          </a:xfrm>
          <a:prstGeom prst="rect">
            <a:avLst/>
          </a:prstGeom>
          <a:solidFill>
            <a:srgbClr val="0637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70F20A14-E0B2-4787-93EE-94CCB0D81C42}"/>
              </a:ext>
            </a:extLst>
          </p:cNvPr>
          <p:cNvSpPr/>
          <p:nvPr/>
        </p:nvSpPr>
        <p:spPr>
          <a:xfrm>
            <a:off x="159637" y="6366654"/>
            <a:ext cx="120323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1400">
                <a:solidFill>
                  <a:schemeClr val="bg1"/>
                </a:solidFill>
              </a:rPr>
              <a:t>MIRIAM LETAŠIOVÁ, GENERÁLNA RIADITEĽKA, SEKCIA PODNIKATEĽSKÉHO PROSTREDIA A INOVÁCIÍ, MINISTERSTVO HOSPODÁRSTVA SLOVENSKEJ REPUBLIKY</a:t>
            </a:r>
          </a:p>
        </p:txBody>
      </p:sp>
      <p:pic>
        <p:nvPicPr>
          <p:cNvPr id="7" name="Obrázok 6" descr="Obrázok, na ktorom je budova&#10;&#10;Automaticky generovaný popis">
            <a:extLst>
              <a:ext uri="{FF2B5EF4-FFF2-40B4-BE49-F238E27FC236}">
                <a16:creationId xmlns:a16="http://schemas.microsoft.com/office/drawing/2014/main" id="{FD67A609-56FB-4810-8AA5-72CD4A9A04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96"/>
          <a:stretch/>
        </p:blipFill>
        <p:spPr>
          <a:xfrm>
            <a:off x="-5613" y="0"/>
            <a:ext cx="12197613" cy="6183085"/>
          </a:xfrm>
          <a:prstGeom prst="rect">
            <a:avLst/>
          </a:prstGeom>
        </p:spPr>
      </p:pic>
      <p:sp>
        <p:nvSpPr>
          <p:cNvPr id="8" name="Obdĺžnik 7">
            <a:extLst>
              <a:ext uri="{FF2B5EF4-FFF2-40B4-BE49-F238E27FC236}">
                <a16:creationId xmlns:a16="http://schemas.microsoft.com/office/drawing/2014/main" id="{0D325F9F-8845-4316-BD3F-9C21F6863B8C}"/>
              </a:ext>
            </a:extLst>
          </p:cNvPr>
          <p:cNvSpPr/>
          <p:nvPr/>
        </p:nvSpPr>
        <p:spPr>
          <a:xfrm>
            <a:off x="8731045" y="-1"/>
            <a:ext cx="3460955" cy="6183085"/>
          </a:xfrm>
          <a:prstGeom prst="rect">
            <a:avLst/>
          </a:prstGeom>
          <a:solidFill>
            <a:srgbClr val="0637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Obdĺžnik 8">
            <a:extLst>
              <a:ext uri="{FF2B5EF4-FFF2-40B4-BE49-F238E27FC236}">
                <a16:creationId xmlns:a16="http://schemas.microsoft.com/office/drawing/2014/main" id="{43B9F668-9F89-4EE0-AC24-BD0ECBE87B30}"/>
              </a:ext>
            </a:extLst>
          </p:cNvPr>
          <p:cNvSpPr/>
          <p:nvPr/>
        </p:nvSpPr>
        <p:spPr>
          <a:xfrm>
            <a:off x="8731025" y="390471"/>
            <a:ext cx="346095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dirty="0" err="1">
                <a:solidFill>
                  <a:schemeClr val="bg1"/>
                </a:solidFill>
                <a:latin typeface="+mj-lt"/>
              </a:rPr>
              <a:t>Vybudovanie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+mj-lt"/>
              </a:rPr>
              <a:t>siete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+mj-lt"/>
              </a:rPr>
              <a:t>senzorov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+mj-lt"/>
              </a:rPr>
              <a:t>ktoré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+mj-lt"/>
              </a:rPr>
              <a:t>budú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+mj-lt"/>
              </a:rPr>
              <a:t>monitorovať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+mj-lt"/>
              </a:rPr>
              <a:t>environmentálne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 </a:t>
            </a:r>
            <a:r>
              <a:rPr lang="sk-SK" sz="3600" dirty="0">
                <a:solidFill>
                  <a:schemeClr val="bg1"/>
                </a:solidFill>
                <a:latin typeface="+mj-lt"/>
              </a:rPr>
              <a:t>veličiny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  <a:p>
            <a:pPr algn="r"/>
            <a:endParaRPr lang="sk-SK" dirty="0">
              <a:solidFill>
                <a:schemeClr val="bg1"/>
              </a:solidFill>
              <a:latin typeface="+mj-lt"/>
            </a:endParaRPr>
          </a:p>
          <a:p>
            <a:pPr algn="r"/>
            <a:r>
              <a:rPr lang="sk-SK" dirty="0">
                <a:solidFill>
                  <a:schemeClr val="bg1"/>
                </a:solidFill>
                <a:latin typeface="+mj-lt"/>
              </a:rPr>
              <a:t>Namerané hodnoty sa vyhodnotia a sprostredkujú obyvateľom Trnavy v reálnom čase prostredníctvom WEB stránky a mobilnej aplikácie</a:t>
            </a:r>
          </a:p>
          <a:p>
            <a:pPr algn="r"/>
            <a:endParaRPr lang="sk-SK" dirty="0">
              <a:solidFill>
                <a:schemeClr val="bg1"/>
              </a:solidFill>
              <a:latin typeface="+mj-lt"/>
            </a:endParaRPr>
          </a:p>
          <a:p>
            <a:pPr algn="r"/>
            <a:r>
              <a:rPr lang="sk-SK" b="1" dirty="0">
                <a:solidFill>
                  <a:schemeClr val="bg1"/>
                </a:solidFill>
              </a:rPr>
              <a:t>REALIZÁCIA:</a:t>
            </a:r>
          </a:p>
          <a:p>
            <a:pPr algn="r"/>
            <a:r>
              <a:rPr lang="sk-SK" b="1" dirty="0" err="1">
                <a:solidFill>
                  <a:schemeClr val="bg1"/>
                </a:solidFill>
              </a:rPr>
              <a:t>Alam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s.r.o</a:t>
            </a:r>
            <a:r>
              <a:rPr lang="sk-SK" b="1" dirty="0">
                <a:solidFill>
                  <a:schemeClr val="bg1"/>
                </a:solidFill>
              </a:rPr>
              <a:t>.</a:t>
            </a:r>
            <a:endParaRPr lang="sk-SK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D1E36DE4-61D2-4428-858F-B3C520E6E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19" y="285220"/>
            <a:ext cx="2017117" cy="48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453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160FFBB7-AC94-411F-B2C2-DD780968E8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32226" r="68600" b="31131"/>
          <a:stretch/>
        </p:blipFill>
        <p:spPr>
          <a:xfrm>
            <a:off x="0" y="-1"/>
            <a:ext cx="10464800" cy="6869491"/>
          </a:xfrm>
          <a:prstGeom prst="rect">
            <a:avLst/>
          </a:prstGeom>
        </p:spPr>
      </p:pic>
      <p:sp>
        <p:nvSpPr>
          <p:cNvPr id="7" name="Obdĺžnik 6">
            <a:extLst>
              <a:ext uri="{FF2B5EF4-FFF2-40B4-BE49-F238E27FC236}">
                <a16:creationId xmlns:a16="http://schemas.microsoft.com/office/drawing/2014/main" id="{FDD5DD2E-FB0E-48B9-B952-78BA6AE8AFE3}"/>
              </a:ext>
            </a:extLst>
          </p:cNvPr>
          <p:cNvSpPr/>
          <p:nvPr/>
        </p:nvSpPr>
        <p:spPr>
          <a:xfrm>
            <a:off x="8186057" y="-2"/>
            <a:ext cx="4005943" cy="6869491"/>
          </a:xfrm>
          <a:prstGeom prst="rect">
            <a:avLst/>
          </a:prstGeom>
          <a:solidFill>
            <a:srgbClr val="C000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3746BDA2-77DC-4103-9DFB-843DF4B44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235" y="220222"/>
            <a:ext cx="2017117" cy="489988"/>
          </a:xfrm>
          <a:prstGeom prst="rect">
            <a:avLst/>
          </a:prstGeom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id="{949AF40F-46AF-4E95-96DE-BEFF49A12E9C}"/>
              </a:ext>
            </a:extLst>
          </p:cNvPr>
          <p:cNvSpPr txBox="1"/>
          <p:nvPr/>
        </p:nvSpPr>
        <p:spPr>
          <a:xfrm>
            <a:off x="7048466" y="1523998"/>
            <a:ext cx="50074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5400" dirty="0">
                <a:latin typeface="+mj-lt"/>
              </a:rPr>
              <a:t>MARKET LOCATOR</a:t>
            </a:r>
            <a:endParaRPr lang="en-US" sz="5400" dirty="0">
              <a:latin typeface="+mj-lt"/>
            </a:endParaRP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D18E4154-AB3E-477B-A8CE-67935FFF68AC}"/>
              </a:ext>
            </a:extLst>
          </p:cNvPr>
          <p:cNvSpPr txBox="1"/>
          <p:nvPr/>
        </p:nvSpPr>
        <p:spPr>
          <a:xfrm>
            <a:off x="9357196" y="2896548"/>
            <a:ext cx="249645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2400" dirty="0">
                <a:solidFill>
                  <a:schemeClr val="bg1"/>
                </a:solidFill>
                <a:latin typeface="+mj-lt"/>
              </a:rPr>
              <a:t>Manažment verejných služieb na základe využívania BIG DATA na vzorke viac ako 2 mil. SIM kariet.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91665595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1044</Words>
  <Application>Microsoft Office PowerPoint</Application>
  <PresentationFormat>Širokouhlá</PresentationFormat>
  <Paragraphs>140</Paragraphs>
  <Slides>21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Motív balíka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MH</dc:creator>
  <cp:lastModifiedBy>Zuzana Kotrus Rakociova</cp:lastModifiedBy>
  <cp:revision>20</cp:revision>
  <dcterms:created xsi:type="dcterms:W3CDTF">2019-09-22T19:01:19Z</dcterms:created>
  <dcterms:modified xsi:type="dcterms:W3CDTF">2019-10-02T13:36:00Z</dcterms:modified>
</cp:coreProperties>
</file>